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363" r:id="rId2"/>
    <p:sldId id="2523" r:id="rId3"/>
    <p:sldId id="2551" r:id="rId4"/>
    <p:sldId id="2552" r:id="rId5"/>
    <p:sldId id="2532" r:id="rId6"/>
    <p:sldId id="2549" r:id="rId7"/>
    <p:sldId id="2548" r:id="rId8"/>
    <p:sldId id="2513" r:id="rId9"/>
    <p:sldId id="2554" r:id="rId10"/>
    <p:sldId id="2527" r:id="rId11"/>
    <p:sldId id="2547" r:id="rId12"/>
    <p:sldId id="2469" r:id="rId13"/>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 id="3" name="Ian Bajaj" initials="IB" lastIdx="10" clrIdx="2">
    <p:extLst>
      <p:ext uri="{19B8F6BF-5375-455C-9EA6-DF929625EA0E}">
        <p15:presenceInfo xmlns:p15="http://schemas.microsoft.com/office/powerpoint/2012/main" userId="S-1-5-21-147214757-305610072-1517763936-10613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5B005"/>
    <a:srgbClr val="00B485"/>
    <a:srgbClr val="0000FF"/>
    <a:srgbClr val="A7E6FF"/>
    <a:srgbClr val="FF8B8B"/>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51" autoAdjust="0"/>
  </p:normalViewPr>
  <p:slideViewPr>
    <p:cSldViewPr>
      <p:cViewPr varScale="1">
        <p:scale>
          <a:sx n="114" d="100"/>
          <a:sy n="114" d="100"/>
        </p:scale>
        <p:origin x="734"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A41F80D5-87FE-483F-B143-B248F0A4A38A}"/>
              </a:ext>
            </a:extLst>
          </p:cNvPr>
          <p:cNvSpPr>
            <a:spLocks noGrp="1" noChangeArrowheads="1"/>
          </p:cNvSpPr>
          <p:nvPr>
            <p:ph type="sldNum" idx="10"/>
          </p:nvPr>
        </p:nvSpPr>
        <p:spPr>
          <a:xfrm>
            <a:off x="5615518" y="6554788"/>
            <a:ext cx="874183" cy="239712"/>
          </a:xfr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350679"/>
            <a:ext cx="5283200" cy="246221"/>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600" b="1" dirty="0">
                <a:solidFill>
                  <a:schemeClr val="tx1"/>
                </a:solidFill>
              </a:rPr>
              <a:t>doc.: IEEE 802.11-25/0787r0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34073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600" dirty="0"/>
              <a:t>May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5" y="6478588"/>
            <a:ext cx="4951866" cy="309958"/>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400" dirty="0"/>
              <a:t>Ian Bajaj </a:t>
            </a:r>
            <a:r>
              <a:rPr lang="en-SG" sz="1400" dirty="0"/>
              <a:t>(Huaw</a:t>
            </a:r>
            <a:r>
              <a:rPr lang="en-SG" sz="1400" dirty="0">
                <a:latin typeface="Times New Roman" panose="02020603050405020304" pitchFamily="18" charset="0"/>
                <a:cs typeface="Times New Roman" panose="02020603050405020304" pitchFamily="18" charset="0"/>
              </a:rPr>
              <a:t>ei)</a:t>
            </a:r>
            <a:endParaRPr lang="en-GB" sz="1400" dirty="0">
              <a:latin typeface="Times New Roman" panose="02020603050405020304" pitchFamily="18" charset="0"/>
              <a:cs typeface="Times New Roman" panose="02020603050405020304" pitchFamily="18" charset="0"/>
            </a:endParaRP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914400" indent="-457200" algn="l" defTabSz="449263" rtl="0" eaLnBrk="0" fontAlgn="base" hangingPunct="0">
        <a:spcBef>
          <a:spcPts val="700"/>
        </a:spcBef>
        <a:spcAft>
          <a:spcPct val="0"/>
        </a:spcAft>
        <a:buClr>
          <a:srgbClr val="000000"/>
        </a:buClr>
        <a:buSzPct val="100000"/>
        <a:buFont typeface="Wingdings" panose="05000000000000000000" pitchFamily="2" charset="2"/>
        <a:buChar char="q"/>
        <a:defRPr sz="2800">
          <a:solidFill>
            <a:srgbClr val="000000"/>
          </a:solidFill>
          <a:latin typeface="+mn-lt"/>
          <a:ea typeface="MS PGothic" panose="020B0600070205080204" pitchFamily="34" charset="-128"/>
          <a:cs typeface="+mn-cs"/>
        </a:defRPr>
      </a:lvl2pPr>
      <a:lvl3pPr marL="1257300" indent="-342900" algn="l" defTabSz="449263" rtl="0" eaLnBrk="0" fontAlgn="base" hangingPunct="0">
        <a:spcBef>
          <a:spcPts val="600"/>
        </a:spcBef>
        <a:spcAft>
          <a:spcPct val="0"/>
        </a:spcAft>
        <a:buClr>
          <a:srgbClr val="000000"/>
        </a:buClr>
        <a:buSzPct val="100000"/>
        <a:buFont typeface="Wingdings" panose="05000000000000000000" pitchFamily="2" charset="2"/>
        <a:buChar char="§"/>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578770885"/>
              </p:ext>
            </p:extLst>
          </p:nvPr>
        </p:nvGraphicFramePr>
        <p:xfrm>
          <a:off x="875420" y="2708920"/>
          <a:ext cx="10441160" cy="134112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a:solidFill>
                            <a:schemeClr val="tx1"/>
                          </a:solidFill>
                          <a:latin typeface="Times New Roman" panose="02020603050405020304" pitchFamily="18" charset="0"/>
                          <a:cs typeface="Times New Roman" panose="02020603050405020304" pitchFamily="18" charset="0"/>
                        </a:rPr>
                        <a:t>Huawei</a:t>
                      </a: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ian.bajaj@huawei.com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702396" y="615636"/>
            <a:ext cx="849471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a:ln>
                  <a:noFill/>
                </a:ln>
                <a:solidFill>
                  <a:srgbClr val="000000"/>
                </a:solidFill>
                <a:effectLst/>
                <a:uLnTx/>
                <a:uFillTx/>
                <a:latin typeface="Times New Roman"/>
                <a:ea typeface="+mj-ea"/>
                <a:cs typeface="+mj-cs"/>
              </a:rPr>
              <a:t>Follow-up on </a:t>
            </a:r>
            <a:r>
              <a:rPr kumimoji="0" lang="en-US" sz="3200" b="1" i="0" u="none" strike="noStrike" kern="0" cap="none" spc="0" normalizeH="0" baseline="0" noProof="0">
                <a:ln>
                  <a:noFill/>
                </a:ln>
                <a:solidFill>
                  <a:srgbClr val="000000"/>
                </a:solidFill>
                <a:effectLst/>
                <a:uLnTx/>
                <a:uFillTx/>
                <a:latin typeface="Times New Roman"/>
                <a:ea typeface="+mj-ea"/>
                <a:cs typeface="+mj-cs"/>
              </a:rPr>
              <a:t>AMP Open </a:t>
            </a:r>
            <a:r>
              <a:rPr kumimoji="0" lang="en-US" sz="3200" b="1" i="0" u="none" strike="noStrike" kern="0" cap="none" spc="0" normalizeH="0" baseline="0" noProof="0" dirty="0">
                <a:ln>
                  <a:noFill/>
                </a:ln>
                <a:solidFill>
                  <a:srgbClr val="000000"/>
                </a:solidFill>
                <a:effectLst/>
                <a:uLnTx/>
                <a:uFillTx/>
                <a:latin typeface="Times New Roman"/>
                <a:ea typeface="+mj-ea"/>
                <a:cs typeface="+mj-cs"/>
              </a:rPr>
              <a:t>Service Period</a:t>
            </a:r>
            <a:endParaRPr kumimoji="0" lang="en-US" sz="3200" i="0" u="none" strike="noStrike" kern="0" cap="none" spc="0" normalizeH="0" baseline="0" noProof="0" dirty="0">
              <a:ln>
                <a:noFill/>
              </a:ln>
              <a:solidFill>
                <a:srgbClr val="FF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12 May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472699"/>
            <a:ext cx="10424625" cy="1992853"/>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300" dirty="0">
                <a:solidFill>
                  <a:srgbClr val="000000"/>
                </a:solidFill>
                <a:latin typeface="+mj-lt"/>
                <a:ea typeface="ＭＳ Ｐゴシック"/>
              </a:rPr>
              <a:t>Do you agree to add the following text to </a:t>
            </a:r>
            <a:r>
              <a:rPr lang="en-US" sz="2300" dirty="0" err="1">
                <a:solidFill>
                  <a:srgbClr val="000000"/>
                </a:solidFill>
                <a:latin typeface="+mj-lt"/>
                <a:ea typeface="ＭＳ Ｐゴシック"/>
              </a:rPr>
              <a:t>TGbp</a:t>
            </a:r>
            <a:r>
              <a:rPr lang="en-US" sz="23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IEEE 802.11bp defines an AMP SP Info frame (name TBD) to carry the OSP ID, SP Start Time, SP Interval, and SP Minimum Wake Duration. The OSP ID serves to uniquely identify the AMP Open Service Period.</a:t>
            </a:r>
          </a:p>
          <a:p>
            <a:pPr marL="357188" lvl="0" defTabSz="1187323" eaLnBrk="1" fontAlgn="auto" hangingPunct="1">
              <a:lnSpc>
                <a:spcPct val="90000"/>
              </a:lnSpc>
              <a:spcBef>
                <a:spcPts val="1200"/>
              </a:spcBef>
              <a:spcAft>
                <a:spcPts val="0"/>
              </a:spcAft>
              <a:tabLst>
                <a:tab pos="1207937" algn="ctr"/>
              </a:tabLst>
            </a:pPr>
            <a:r>
              <a:rPr lang="pt-BR" sz="2300" i="1" dirty="0">
                <a:solidFill>
                  <a:schemeClr val="tx1"/>
                </a:solidFill>
                <a:latin typeface="+mj-lt"/>
                <a:ea typeface="ＭＳ Ｐゴシック"/>
                <a:cs typeface="Arial" panose="020B0604020202020204" pitchFamily="34" charset="0"/>
              </a:rPr>
              <a:t>[Reference: 11-25/0039r0, 11-25/0285r1, 11-25/0787r0]</a:t>
            </a:r>
          </a:p>
        </p:txBody>
      </p:sp>
    </p:spTree>
    <p:extLst>
      <p:ext uri="{BB962C8B-B14F-4D97-AF65-F5344CB8AC3E}">
        <p14:creationId xmlns:p14="http://schemas.microsoft.com/office/powerpoint/2010/main" val="748026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453459"/>
            <a:ext cx="10452362" cy="4893647"/>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mj-lt"/>
                <a:ea typeface="ＭＳ Ｐゴシック"/>
              </a:rPr>
              <a:t>Do you agree to add the following text to </a:t>
            </a:r>
            <a:r>
              <a:rPr lang="en-US" sz="2000" dirty="0" err="1">
                <a:solidFill>
                  <a:srgbClr val="000000"/>
                </a:solidFill>
                <a:latin typeface="+mj-lt"/>
                <a:ea typeface="ＭＳ Ｐゴシック"/>
              </a:rPr>
              <a:t>TGbp</a:t>
            </a:r>
            <a:r>
              <a:rPr lang="en-US" sz="20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chemeClr val="tx1"/>
                </a:solidFill>
                <a:latin typeface="+mj-lt"/>
                <a:ea typeface="ＭＳ Ｐゴシック"/>
                <a:cs typeface="Arial" panose="020B0604020202020204" pitchFamily="34" charset="0"/>
              </a:rPr>
              <a:t>AMP SP Info frame further optionally includes SP Timing Sync, to allow Active Tx non-AP AMP STAs that do not support TSF, to monitor AMP DL frames in a duty cycle manner.</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chemeClr val="tx1"/>
                </a:solidFill>
                <a:latin typeface="+mj-lt"/>
                <a:ea typeface="ＭＳ Ｐゴシック"/>
                <a:cs typeface="Arial" panose="020B0604020202020204" pitchFamily="34" charset="0"/>
              </a:rPr>
              <a:t>	The SP Timing Sync includes at least the SP Advert Interval (name TBD), and SP Advert Count (name TBD).</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chemeClr val="tx1"/>
                </a:solidFill>
                <a:latin typeface="+mj-lt"/>
                <a:ea typeface="ＭＳ Ｐゴシック"/>
                <a:cs typeface="Arial" panose="020B0604020202020204" pitchFamily="34" charset="0"/>
              </a:rPr>
              <a:t>The SP Advert Interval is the periodicity of the SP Info frame when carrying the SP Timing Sync field.</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chemeClr val="tx1"/>
                </a:solidFill>
                <a:latin typeface="+mj-lt"/>
                <a:ea typeface="ＭＳ Ｐゴシック"/>
                <a:cs typeface="Arial" panose="020B0604020202020204" pitchFamily="34" charset="0"/>
              </a:rPr>
              <a:t>The SP Advert Count is as a decremental counter, that is counted down in each subsequent AMP SP Info frame, to assist Active Tx non-AP AMP STAs to wake up at the start of the service period.</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000" dirty="0">
                <a:solidFill>
                  <a:schemeClr val="tx1"/>
                </a:solidFill>
                <a:latin typeface="+mj-lt"/>
                <a:ea typeface="ＭＳ Ｐゴシック"/>
                <a:cs typeface="Arial" panose="020B0604020202020204" pitchFamily="34" charset="0"/>
              </a:rPr>
              <a:t>If SP Timing Sync is present, the AMP SP Info frame may not carry SP Start Time.</a:t>
            </a:r>
          </a:p>
          <a:p>
            <a:pPr marL="357188" lvl="0" defTabSz="1187323" eaLnBrk="1" fontAlgn="auto" hangingPunct="1">
              <a:lnSpc>
                <a:spcPct val="90000"/>
              </a:lnSpc>
              <a:spcBef>
                <a:spcPts val="1200"/>
              </a:spcBef>
              <a:spcAft>
                <a:spcPts val="0"/>
              </a:spcAft>
              <a:tabLst>
                <a:tab pos="1207937" algn="ctr"/>
              </a:tabLst>
            </a:pPr>
            <a:r>
              <a:rPr lang="en-US" sz="2000" i="1" dirty="0">
                <a:solidFill>
                  <a:schemeClr val="tx1"/>
                </a:solidFill>
                <a:latin typeface="+mj-lt"/>
                <a:ea typeface="ＭＳ Ｐゴシック"/>
                <a:cs typeface="Arial" panose="020B0604020202020204" pitchFamily="34" charset="0"/>
              </a:rPr>
              <a:t>[Reference: 11-25/0039r0, 11-25/0285r1, 11-25/0787r0]</a:t>
            </a:r>
          </a:p>
        </p:txBody>
      </p:sp>
    </p:spTree>
    <p:extLst>
      <p:ext uri="{BB962C8B-B14F-4D97-AF65-F5344CB8AC3E}">
        <p14:creationId xmlns:p14="http://schemas.microsoft.com/office/powerpoint/2010/main" val="192464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chemeClr val="tx1"/>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39416" y="1556792"/>
            <a:ext cx="10424625" cy="855619"/>
          </a:xfrm>
          <a:prstGeom prst="rect">
            <a:avLst/>
          </a:prstGeom>
          <a:noFill/>
        </p:spPr>
        <p:txBody>
          <a:bodyPr vert="horz" wrap="square" rtlCol="0">
            <a:spAutoFit/>
          </a:bodyPr>
          <a:lstStyle/>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[1] 11-25/0039r0, AMP Open Service Period</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[2] 11-25/0285r1, SP Timing Synchronization with AMP Beacon</a:t>
            </a:r>
          </a:p>
        </p:txBody>
      </p:sp>
    </p:spTree>
    <p:extLst>
      <p:ext uri="{BB962C8B-B14F-4D97-AF65-F5344CB8AC3E}">
        <p14:creationId xmlns:p14="http://schemas.microsoft.com/office/powerpoint/2010/main" val="188557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2</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Background</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911424" y="1590035"/>
            <a:ext cx="10448629" cy="367793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AMP Open Service Period (OSP) was highlighted in [1] to discuss how unassociated non-AP AMP STAs can cycle between idle and operational modes based on an SP Interval to save significant power from random channel sensing.</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In [2] the timing synchronization for non-AP AMP STAs to wake up at the start of the OSP was discussed through a decremental counter (namely, </a:t>
            </a:r>
            <a:r>
              <a:rPr lang="en-US" sz="2000" dirty="0">
                <a:solidFill>
                  <a:schemeClr val="tx1"/>
                </a:solidFill>
                <a:latin typeface="+mj-lt"/>
              </a:rPr>
              <a:t>SP Advert count)</a:t>
            </a:r>
            <a:r>
              <a:rPr lang="en-US" sz="2000" dirty="0">
                <a:solidFill>
                  <a:schemeClr val="tx1"/>
                </a:solidFill>
              </a:rPr>
              <a:t> </a:t>
            </a:r>
            <a:r>
              <a:rPr lang="en-US" sz="2000" dirty="0">
                <a:solidFill>
                  <a:schemeClr val="tx1"/>
                </a:solidFill>
                <a:latin typeface="+mj-lt"/>
                <a:ea typeface="+mn-ea"/>
              </a:rPr>
              <a:t>sent by the AMP AP.</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In this contribution, we wish to discuss: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a:t>
            </a:r>
            <a:r>
              <a:rPr lang="en-US" sz="2000" u="sng" dirty="0">
                <a:solidFill>
                  <a:schemeClr val="tx1"/>
                </a:solidFill>
                <a:latin typeface="+mj-lt"/>
                <a:ea typeface="+mn-ea"/>
              </a:rPr>
              <a:t>importance of service period</a:t>
            </a:r>
            <a:r>
              <a:rPr lang="en-US" sz="2000" dirty="0">
                <a:solidFill>
                  <a:schemeClr val="tx1"/>
                </a:solidFill>
                <a:latin typeface="+mj-lt"/>
                <a:ea typeface="+mn-ea"/>
              </a:rPr>
              <a:t> for power management and resource scheduling, while providing a </a:t>
            </a:r>
            <a:r>
              <a:rPr lang="en-US" sz="2000" u="sng" dirty="0">
                <a:solidFill>
                  <a:schemeClr val="tx1"/>
                </a:solidFill>
                <a:latin typeface="+mj-lt"/>
                <a:ea typeface="+mn-ea"/>
              </a:rPr>
              <a:t>recap on the AMP Open Service Period</a:t>
            </a:r>
            <a:r>
              <a:rPr lang="en-US" sz="2000" dirty="0">
                <a:solidFill>
                  <a:schemeClr val="tx1"/>
                </a:solidFill>
                <a:latin typeface="+mj-lt"/>
                <a:ea typeface="+mn-ea"/>
              </a:rPr>
              <a:t>.</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More details on the </a:t>
            </a:r>
            <a:r>
              <a:rPr lang="en-US" sz="2000" u="sng" dirty="0">
                <a:solidFill>
                  <a:schemeClr val="tx1"/>
                </a:solidFill>
                <a:latin typeface="+mj-lt"/>
                <a:ea typeface="+mn-ea"/>
              </a:rPr>
              <a:t>frame signaling, communication overhead and periodicity</a:t>
            </a:r>
            <a:r>
              <a:rPr lang="en-US" sz="2000" dirty="0">
                <a:solidFill>
                  <a:schemeClr val="tx1"/>
                </a:solidFill>
                <a:latin typeface="+mj-lt"/>
                <a:ea typeface="+mn-ea"/>
              </a:rPr>
              <a:t> (or channel utilization).</a:t>
            </a:r>
          </a:p>
        </p:txBody>
      </p:sp>
    </p:spTree>
    <p:extLst>
      <p:ext uri="{BB962C8B-B14F-4D97-AF65-F5344CB8AC3E}">
        <p14:creationId xmlns:p14="http://schemas.microsoft.com/office/powerpoint/2010/main" val="108807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CB77E70-0039-4C92-87CE-D403524D7F9D}"/>
              </a:ext>
            </a:extLst>
          </p:cNvPr>
          <p:cNvPicPr>
            <a:picLocks noChangeAspect="1"/>
          </p:cNvPicPr>
          <p:nvPr/>
        </p:nvPicPr>
        <p:blipFill>
          <a:blip r:embed="rId2"/>
          <a:stretch>
            <a:fillRect/>
          </a:stretch>
        </p:blipFill>
        <p:spPr>
          <a:xfrm>
            <a:off x="6802445" y="1405619"/>
            <a:ext cx="5317167" cy="3014215"/>
          </a:xfrm>
          <a:prstGeom prst="rect">
            <a:avLst/>
          </a:prstGeom>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3</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kern="1200" dirty="0">
                <a:solidFill>
                  <a:srgbClr val="1D1D1A"/>
                </a:solidFill>
                <a:latin typeface="Arial" panose="020B0604020202020204" pitchFamily="34" charset="0"/>
                <a:ea typeface="Microsoft YaHei" panose="020B0503020204020204" pitchFamily="34" charset="-122"/>
              </a:rPr>
              <a:t>Importance of Service Period (1/2)</a:t>
            </a:r>
          </a:p>
        </p:txBody>
      </p:sp>
      <p:sp>
        <p:nvSpPr>
          <p:cNvPr id="6" name="TextBox 5">
            <a:extLst>
              <a:ext uri="{FF2B5EF4-FFF2-40B4-BE49-F238E27FC236}">
                <a16:creationId xmlns:a16="http://schemas.microsoft.com/office/drawing/2014/main" id="{F5BBF0EC-9E98-457D-AAF2-13BD9991D0B3}"/>
              </a:ext>
            </a:extLst>
          </p:cNvPr>
          <p:cNvSpPr txBox="1"/>
          <p:nvPr/>
        </p:nvSpPr>
        <p:spPr>
          <a:xfrm>
            <a:off x="911422" y="1412776"/>
            <a:ext cx="5891023" cy="3688189"/>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900" dirty="0">
                <a:solidFill>
                  <a:schemeClr val="tx1"/>
                </a:solidFill>
                <a:latin typeface="+mj-lt"/>
                <a:ea typeface="+mn-ea"/>
              </a:rPr>
              <a:t>[1] demonstrated the significant power savings when an AMP STA operates in an SP compared to random channel sensing, with up to </a:t>
            </a:r>
            <a:r>
              <a:rPr lang="en-US" sz="1900" b="1" u="sng" dirty="0">
                <a:solidFill>
                  <a:schemeClr val="tx1"/>
                </a:solidFill>
                <a:latin typeface="+mj-lt"/>
                <a:ea typeface="+mn-ea"/>
              </a:rPr>
              <a:t>1.7mJ saved every hour</a:t>
            </a:r>
            <a:r>
              <a:rPr lang="en-US" sz="1900" b="1" dirty="0">
                <a:solidFill>
                  <a:schemeClr val="tx1"/>
                </a:solidFill>
                <a:latin typeface="+mj-lt"/>
                <a:ea typeface="+mn-ea"/>
              </a:rPr>
              <a:t> </a:t>
            </a:r>
            <a:r>
              <a:rPr lang="en-US" sz="1900" dirty="0">
                <a:solidFill>
                  <a:schemeClr val="tx1"/>
                </a:solidFill>
                <a:latin typeface="+mj-lt"/>
                <a:ea typeface="+mn-ea"/>
              </a:rPr>
              <a:t>for as small as a 1min SP interval (off period)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900" dirty="0">
                <a:solidFill>
                  <a:schemeClr val="tx1"/>
                </a:solidFill>
                <a:latin typeface="+mj-lt"/>
                <a:ea typeface="+mn-ea"/>
              </a:rPr>
              <a:t>Alternatives to SP for Active Tx non-AP AMP STA:</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r>
              <a:rPr lang="en-US" sz="1800" dirty="0">
                <a:solidFill>
                  <a:schemeClr val="tx1"/>
                </a:solidFill>
                <a:latin typeface="+mj-lt"/>
                <a:ea typeface="+mn-ea"/>
              </a:rPr>
              <a:t>AMP STAs always channel sense – AP allocates channel resources, and triggers the AMP STAs</a:t>
            </a:r>
          </a:p>
          <a:p>
            <a:pPr marL="804863"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dirty="0">
                <a:solidFill>
                  <a:schemeClr val="tx1"/>
                </a:solidFill>
                <a:latin typeface="+mj-lt"/>
              </a:rPr>
              <a:t>Requirement: </a:t>
            </a:r>
            <a:r>
              <a:rPr lang="en-US" sz="1600" b="1" dirty="0">
                <a:solidFill>
                  <a:schemeClr val="tx1"/>
                </a:solidFill>
                <a:latin typeface="+mj-lt"/>
              </a:rPr>
              <a:t>AMP STA is always in channel sensing</a:t>
            </a:r>
            <a:r>
              <a:rPr lang="en-US" sz="1600" dirty="0">
                <a:solidFill>
                  <a:schemeClr val="tx1"/>
                </a:solidFill>
                <a:latin typeface="+mj-lt"/>
              </a:rPr>
              <a:t> (RX on) when not transmitting.</a:t>
            </a:r>
          </a:p>
          <a:p>
            <a:pPr marL="804863"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dirty="0">
                <a:solidFill>
                  <a:schemeClr val="tx1"/>
                </a:solidFill>
                <a:latin typeface="+mj-lt"/>
              </a:rPr>
              <a:t>Consequence: </a:t>
            </a:r>
            <a:r>
              <a:rPr lang="en-US" sz="1600" b="1" dirty="0">
                <a:solidFill>
                  <a:schemeClr val="tx1"/>
                </a:solidFill>
                <a:latin typeface="+mj-lt"/>
              </a:rPr>
              <a:t>Huge AMP STA power consumption </a:t>
            </a:r>
            <a:r>
              <a:rPr lang="en-US" sz="1600" dirty="0">
                <a:solidFill>
                  <a:schemeClr val="tx1"/>
                </a:solidFill>
                <a:latin typeface="+mj-lt"/>
              </a:rPr>
              <a:t>and higher strain or requirement for </a:t>
            </a:r>
            <a:r>
              <a:rPr lang="en-US" sz="1600" b="1" dirty="0">
                <a:solidFill>
                  <a:schemeClr val="tx1"/>
                </a:solidFill>
                <a:latin typeface="+mj-lt"/>
              </a:rPr>
              <a:t>constant Energizing</a:t>
            </a:r>
            <a:r>
              <a:rPr lang="en-US" sz="1600" dirty="0">
                <a:solidFill>
                  <a:schemeClr val="tx1"/>
                </a:solidFill>
                <a:latin typeface="+mj-lt"/>
              </a:rPr>
              <a:t> (WPT).</a:t>
            </a:r>
            <a:endParaRPr lang="en-US" sz="1800" dirty="0">
              <a:solidFill>
                <a:schemeClr val="tx1"/>
              </a:solidFill>
              <a:latin typeface="+mj-lt"/>
              <a:ea typeface="+mn-ea"/>
            </a:endParaRPr>
          </a:p>
        </p:txBody>
      </p:sp>
      <p:sp>
        <p:nvSpPr>
          <p:cNvPr id="4" name="Rectangle 3">
            <a:extLst>
              <a:ext uri="{FF2B5EF4-FFF2-40B4-BE49-F238E27FC236}">
                <a16:creationId xmlns:a16="http://schemas.microsoft.com/office/drawing/2014/main" id="{9BF84C1B-9675-44CE-A45A-009A0A9B0543}"/>
              </a:ext>
            </a:extLst>
          </p:cNvPr>
          <p:cNvSpPr/>
          <p:nvPr/>
        </p:nvSpPr>
        <p:spPr>
          <a:xfrm>
            <a:off x="911422" y="5193332"/>
            <a:ext cx="10657185" cy="1136721"/>
          </a:xfrm>
          <a:prstGeom prst="rect">
            <a:avLst/>
          </a:prstGeom>
        </p:spPr>
        <p:txBody>
          <a:bodyPr wrap="square">
            <a:spAutoFit/>
          </a:bodyPr>
          <a:lstStyle/>
          <a:p>
            <a:pPr marL="457200" indent="-457200" defTabSz="1187323" eaLnBrk="1" fontAlgn="auto" hangingPunct="1">
              <a:lnSpc>
                <a:spcPct val="90000"/>
              </a:lnSpc>
              <a:spcBef>
                <a:spcPts val="1200"/>
              </a:spcBef>
              <a:spcAft>
                <a:spcPts val="0"/>
              </a:spcAft>
              <a:buFont typeface="+mj-lt"/>
              <a:buAutoNum type="arabicPeriod" startAt="2"/>
              <a:tabLst>
                <a:tab pos="1207937" algn="ctr"/>
              </a:tabLst>
            </a:pPr>
            <a:r>
              <a:rPr lang="en-US" sz="1800" dirty="0">
                <a:solidFill>
                  <a:schemeClr val="tx1"/>
                </a:solidFill>
                <a:latin typeface="+mj-lt"/>
              </a:rPr>
              <a:t>AMP STAs die after transmission. WPT waveform is used to charge and wake up the AMP STAs to be in RX to receive upcoming AP DL PPDU.</a:t>
            </a:r>
          </a:p>
          <a:p>
            <a:pPr marL="804863"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dirty="0">
                <a:solidFill>
                  <a:schemeClr val="tx1"/>
                </a:solidFill>
                <a:latin typeface="+mj-lt"/>
              </a:rPr>
              <a:t>Requirement: </a:t>
            </a:r>
            <a:r>
              <a:rPr lang="en-US" sz="1600" b="1" dirty="0">
                <a:solidFill>
                  <a:schemeClr val="tx1"/>
                </a:solidFill>
                <a:latin typeface="+mj-lt"/>
              </a:rPr>
              <a:t>Strict control and synchronization</a:t>
            </a:r>
            <a:r>
              <a:rPr lang="en-US" sz="1600" dirty="0">
                <a:solidFill>
                  <a:schemeClr val="tx1"/>
                </a:solidFill>
                <a:latin typeface="+mj-lt"/>
              </a:rPr>
              <a:t> for Energizer WPT transmission</a:t>
            </a:r>
          </a:p>
          <a:p>
            <a:pPr marL="804863"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dirty="0">
                <a:solidFill>
                  <a:schemeClr val="tx1"/>
                </a:solidFill>
                <a:latin typeface="+mj-lt"/>
              </a:rPr>
              <a:t>Consequence: </a:t>
            </a:r>
            <a:r>
              <a:rPr lang="en-US" sz="1600" b="1" dirty="0">
                <a:solidFill>
                  <a:schemeClr val="tx1"/>
                </a:solidFill>
                <a:latin typeface="+mj-lt"/>
              </a:rPr>
              <a:t>Tags cannot maintain state (association), memory or data buffer</a:t>
            </a:r>
            <a:r>
              <a:rPr lang="en-US" sz="1600" dirty="0">
                <a:solidFill>
                  <a:schemeClr val="tx1"/>
                </a:solidFill>
                <a:latin typeface="+mj-lt"/>
              </a:rPr>
              <a:t> when they lose power.</a:t>
            </a:r>
          </a:p>
        </p:txBody>
      </p:sp>
    </p:spTree>
    <p:extLst>
      <p:ext uri="{BB962C8B-B14F-4D97-AF65-F5344CB8AC3E}">
        <p14:creationId xmlns:p14="http://schemas.microsoft.com/office/powerpoint/2010/main" val="195065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36094D1-B297-470E-ABFE-1D1DE4298050}"/>
              </a:ext>
            </a:extLst>
          </p:cNvPr>
          <p:cNvPicPr>
            <a:picLocks noChangeAspect="1"/>
          </p:cNvPicPr>
          <p:nvPr/>
        </p:nvPicPr>
        <p:blipFill>
          <a:blip r:embed="rId2"/>
          <a:stretch>
            <a:fillRect/>
          </a:stretch>
        </p:blipFill>
        <p:spPr>
          <a:xfrm>
            <a:off x="1000945" y="4763098"/>
            <a:ext cx="10352618" cy="1644621"/>
          </a:xfrm>
          <a:prstGeom prst="rect">
            <a:avLst/>
          </a:prstGeom>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4</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Importance</a:t>
            </a:r>
            <a:r>
              <a:rPr lang="en-US" altLang="zh-CN" sz="2800" b="1" kern="1200" dirty="0">
                <a:solidFill>
                  <a:srgbClr val="1D1D1A"/>
                </a:solidFill>
                <a:latin typeface="Arial" panose="020B0604020202020204" pitchFamily="34" charset="0"/>
                <a:ea typeface="Microsoft YaHei" panose="020B0503020204020204" pitchFamily="34" charset="-122"/>
              </a:rPr>
              <a:t> of Service Period (2/2)</a:t>
            </a:r>
          </a:p>
        </p:txBody>
      </p:sp>
      <p:sp>
        <p:nvSpPr>
          <p:cNvPr id="6" name="TextBox 5">
            <a:extLst>
              <a:ext uri="{FF2B5EF4-FFF2-40B4-BE49-F238E27FC236}">
                <a16:creationId xmlns:a16="http://schemas.microsoft.com/office/drawing/2014/main" id="{F5BBF0EC-9E98-457D-AAF2-13BD9991D0B3}"/>
              </a:ext>
            </a:extLst>
          </p:cNvPr>
          <p:cNvSpPr txBox="1"/>
          <p:nvPr/>
        </p:nvSpPr>
        <p:spPr>
          <a:xfrm>
            <a:off x="911423" y="1412776"/>
            <a:ext cx="10448630" cy="3379387"/>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 Service Period allows:</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Scheduling of resources from an AP to contend for TXOP, to manage control over the Energizer.</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Power saving at the AMP STA by allowing it to remain in idle mode, with no RF activity until the start of the service period.</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Requirement: AMP STA maintains a timer in idle mode</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Consequence: </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AP transmits timing synchronization frames in the form of AMP SP Advert [2] to correct the AMP STA clocks – only for the clock drift margin before the start of the SP</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AMP STA consumes negligible power maintaining a timer, sub-</a:t>
            </a:r>
            <a:r>
              <a:rPr lang="en-US" sz="1800" dirty="0" err="1">
                <a:solidFill>
                  <a:schemeClr val="tx1"/>
                </a:solidFill>
                <a:latin typeface="+mj-lt"/>
                <a:ea typeface="+mn-ea"/>
              </a:rPr>
              <a:t>nWs</a:t>
            </a:r>
            <a:r>
              <a:rPr lang="en-US" sz="1800" dirty="0">
                <a:solidFill>
                  <a:schemeClr val="tx1"/>
                </a:solidFill>
                <a:latin typeface="+mj-lt"/>
                <a:ea typeface="+mn-ea"/>
              </a:rPr>
              <a:t> (0.51nW [1]) compared to tens of </a:t>
            </a:r>
            <a:r>
              <a:rPr lang="en-US" sz="1800" dirty="0" err="1">
                <a:solidFill>
                  <a:schemeClr val="tx1"/>
                </a:solidFill>
                <a:latin typeface="+mj-lt"/>
                <a:ea typeface="+mn-ea"/>
              </a:rPr>
              <a:t>uWs</a:t>
            </a:r>
            <a:r>
              <a:rPr lang="en-US" sz="1800" dirty="0">
                <a:solidFill>
                  <a:schemeClr val="tx1"/>
                </a:solidFill>
                <a:latin typeface="+mj-lt"/>
                <a:ea typeface="+mn-ea"/>
              </a:rPr>
              <a:t> remaining in a channel sensing state (10uW [1])</a:t>
            </a:r>
            <a:endParaRPr lang="en-US" sz="1600" dirty="0">
              <a:solidFill>
                <a:schemeClr val="tx1"/>
              </a:solidFill>
              <a:latin typeface="+mj-lt"/>
              <a:ea typeface="+mn-ea"/>
            </a:endParaRPr>
          </a:p>
        </p:txBody>
      </p:sp>
    </p:spTree>
    <p:extLst>
      <p:ext uri="{BB962C8B-B14F-4D97-AF65-F5344CB8AC3E}">
        <p14:creationId xmlns:p14="http://schemas.microsoft.com/office/powerpoint/2010/main" val="3355007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8A8F298-BCA8-4398-A233-AE0CDB1F86A0}"/>
              </a:ext>
            </a:extLst>
          </p:cNvPr>
          <p:cNvPicPr>
            <a:picLocks noChangeAspect="1"/>
          </p:cNvPicPr>
          <p:nvPr/>
        </p:nvPicPr>
        <p:blipFill>
          <a:blip r:embed="rId2"/>
          <a:stretch>
            <a:fillRect/>
          </a:stretch>
        </p:blipFill>
        <p:spPr>
          <a:xfrm>
            <a:off x="1127448" y="4161342"/>
            <a:ext cx="10081120" cy="2281167"/>
          </a:xfrm>
          <a:prstGeom prst="rect">
            <a:avLst/>
          </a:prstGeom>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Open Service Period – Recap (1/2)</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911424" y="1531035"/>
            <a:ext cx="10448629" cy="2643801"/>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In [2], AMP Open Service Period (OSP) was defined as a window that the AMP AP will gain a TXOP for any non-AP AMP STAs in its BSS, regardless of association. </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At the start of the OSP, within the SP minimum wake duration, the AMP AP will send for example, an AMP Poll to enable channel access for the non-AP AMP STAs. If the non-AP AMP STAs do not receive any AMP DL PPDU from the AP, the non-AP AMP STA will return to idle mode for the SP interval duration (wake up at the start of the following OSP).</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OSP parameters, namely, SP start time, SP interval and SP minimum wake duration may be carried in an SP Info frame sent periodically by the AMP AP. The SP start time maybe expressed as an absolute TSF time or a relative time from the end of frame carrying this field.</a:t>
            </a:r>
          </a:p>
        </p:txBody>
      </p:sp>
    </p:spTree>
    <p:extLst>
      <p:ext uri="{BB962C8B-B14F-4D97-AF65-F5344CB8AC3E}">
        <p14:creationId xmlns:p14="http://schemas.microsoft.com/office/powerpoint/2010/main" val="3319109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B9EA252-0A30-4A24-A3CC-740771A3E061}"/>
              </a:ext>
            </a:extLst>
          </p:cNvPr>
          <p:cNvPicPr>
            <a:picLocks noChangeAspect="1"/>
          </p:cNvPicPr>
          <p:nvPr/>
        </p:nvPicPr>
        <p:blipFill>
          <a:blip r:embed="rId2"/>
          <a:stretch>
            <a:fillRect/>
          </a:stretch>
        </p:blipFill>
        <p:spPr>
          <a:xfrm>
            <a:off x="773752" y="3803411"/>
            <a:ext cx="11229503" cy="2660784"/>
          </a:xfrm>
          <a:prstGeom prst="rect">
            <a:avLst/>
          </a:prstGeom>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6</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Open Service Period – Recap (2/2)</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927159" y="1340768"/>
            <a:ext cx="10513169" cy="2456057"/>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To provide a timing reference, the AMP AP can transmit SP Advert Frames that indicate the Advert interval and Advert count (no. of remaining Advert frames to the start of the OSP). An OSP ID can be used to identify the OSP that the SP Advert Frame is pointing to.</a:t>
            </a:r>
          </a:p>
          <a:p>
            <a:pPr marL="1085850" lvl="1"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Advert Interval must be less than the SP minimum wake duration.</a:t>
            </a:r>
          </a:p>
          <a:p>
            <a:pPr marL="1085850" lvl="1"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SP Advert Frame will only need to be transmitted closer to the start of the OSP (to cover clock drift), thus avoiding channel congestion.</a:t>
            </a:r>
          </a:p>
          <a:p>
            <a:pPr marL="342900" indent="-342900" defTabSz="1187323" eaLnBrk="1" fontAlgn="auto" hangingPunct="1">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rPr>
              <a:t>The AMP non-AP STA can reset its counter based on the remaining time to the start of the SP, given by </a:t>
            </a:r>
            <a:r>
              <a:rPr lang="en-US" sz="1800" i="1" dirty="0" err="1">
                <a:solidFill>
                  <a:schemeClr val="tx1"/>
                </a:solidFill>
                <a:latin typeface="+mj-lt"/>
              </a:rPr>
              <a:t>Advert_interval</a:t>
            </a:r>
            <a:r>
              <a:rPr lang="en-US" sz="1800" i="1" dirty="0">
                <a:solidFill>
                  <a:schemeClr val="tx1"/>
                </a:solidFill>
                <a:latin typeface="+mj-lt"/>
              </a:rPr>
              <a:t> * </a:t>
            </a:r>
            <a:r>
              <a:rPr lang="en-US" sz="1800" i="1" dirty="0" err="1">
                <a:solidFill>
                  <a:schemeClr val="tx1"/>
                </a:solidFill>
                <a:latin typeface="+mj-lt"/>
              </a:rPr>
              <a:t>Advert_count</a:t>
            </a:r>
            <a:endParaRPr lang="en-US" sz="1800" dirty="0">
              <a:solidFill>
                <a:schemeClr val="tx1"/>
              </a:solidFill>
              <a:latin typeface="+mj-lt"/>
            </a:endParaRPr>
          </a:p>
        </p:txBody>
      </p:sp>
    </p:spTree>
    <p:extLst>
      <p:ext uri="{BB962C8B-B14F-4D97-AF65-F5344CB8AC3E}">
        <p14:creationId xmlns:p14="http://schemas.microsoft.com/office/powerpoint/2010/main" val="182489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352788-7C68-4825-9332-07A58C9AAF35}"/>
              </a:ext>
            </a:extLst>
          </p:cNvPr>
          <p:cNvPicPr>
            <a:picLocks noChangeAspect="1"/>
          </p:cNvPicPr>
          <p:nvPr/>
        </p:nvPicPr>
        <p:blipFill>
          <a:blip r:embed="rId2"/>
          <a:stretch>
            <a:fillRect/>
          </a:stretch>
        </p:blipFill>
        <p:spPr>
          <a:xfrm>
            <a:off x="5159896" y="1430974"/>
            <a:ext cx="6200157" cy="1711841"/>
          </a:xfrm>
          <a:prstGeom prst="rect">
            <a:avLst/>
          </a:prstGeom>
          <a:ln>
            <a:solidFill>
              <a:schemeClr val="tx1"/>
            </a:solidFill>
          </a:ln>
        </p:spPr>
      </p:pic>
      <p:sp>
        <p:nvSpPr>
          <p:cNvPr id="2" name="Slide Number Placeholder 1">
            <a:extLst>
              <a:ext uri="{FF2B5EF4-FFF2-40B4-BE49-F238E27FC236}">
                <a16:creationId xmlns:a16="http://schemas.microsoft.com/office/drawing/2014/main" id="{10EE3A33-13C7-48D6-B755-45D83954C662}"/>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7</a:t>
            </a:fld>
            <a:endParaRPr lang="en-US" altLang="en-US" dirty="0"/>
          </a:p>
        </p:txBody>
      </p:sp>
      <p:sp>
        <p:nvSpPr>
          <p:cNvPr id="5" name="TextBox 4">
            <a:extLst>
              <a:ext uri="{FF2B5EF4-FFF2-40B4-BE49-F238E27FC236}">
                <a16:creationId xmlns:a16="http://schemas.microsoft.com/office/drawing/2014/main" id="{E42BD3EB-4454-4633-88B2-793DFCE0904C}"/>
              </a:ext>
            </a:extLst>
          </p:cNvPr>
          <p:cNvSpPr txBox="1"/>
          <p:nvPr/>
        </p:nvSpPr>
        <p:spPr>
          <a:xfrm>
            <a:off x="1575972" y="3293344"/>
            <a:ext cx="9586876" cy="1575816"/>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SP Parameters (0 or 12 bits) – To carry the SP Interval (8 bits) [2], and SP Minimum Wake Duration (4 bits, expressed as a multiple of TUs)</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SP Start Time (0 or 12 bits) – To indicate the start of the OSP</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SP Timing Sync (24 bits) – To carry the SP Advert Interval (12 bits), SP Advert Count (10 bits), and Reserved field (2 bits). With 12 bits, the SP Advert Interval can support a duration up to 130ms with a 32us granularity (based on expectation that minimum wake duration for channel sensing &lt;=100ms)</a:t>
            </a:r>
          </a:p>
        </p:txBody>
      </p:sp>
      <p:sp>
        <p:nvSpPr>
          <p:cNvPr id="7" name="Title 1">
            <a:extLst>
              <a:ext uri="{FF2B5EF4-FFF2-40B4-BE49-F238E27FC236}">
                <a16:creationId xmlns:a16="http://schemas.microsoft.com/office/drawing/2014/main" id="{3B2DADB0-19E7-47AC-87BB-66E18E80E7FA}"/>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chemeClr val="tx1"/>
                </a:solidFill>
                <a:latin typeface="Arial" panose="020B0604020202020204" pitchFamily="34" charset="0"/>
                <a:ea typeface="Microsoft YaHei" panose="020B0503020204020204" pitchFamily="34" charset="-122"/>
              </a:rPr>
              <a:t>AMP SP Info Frame Body Details</a:t>
            </a:r>
            <a:endParaRPr lang="en-US" altLang="zh-CN" sz="2800" b="1" i="1" dirty="0">
              <a:solidFill>
                <a:schemeClr val="tx1"/>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88AC4197-3D8A-49A5-A2BF-583838231BAC}"/>
              </a:ext>
            </a:extLst>
          </p:cNvPr>
          <p:cNvSpPr txBox="1"/>
          <p:nvPr/>
        </p:nvSpPr>
        <p:spPr>
          <a:xfrm>
            <a:off x="828832" y="1384788"/>
            <a:ext cx="4395681" cy="1993366"/>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ea typeface="+mn-ea"/>
              </a:rPr>
              <a:t>The AMP SP Info Frame Body can have a Type Dependent Control (sub-type field, presence bitmap) and Type Dependent Payload.</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The Type Dependent Payload may contain:</a:t>
            </a:r>
          </a:p>
          <a:p>
            <a:pPr marL="1085850" lvl="1"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dirty="0">
                <a:solidFill>
                  <a:schemeClr val="tx1"/>
                </a:solidFill>
                <a:latin typeface="+mj-lt"/>
              </a:rPr>
              <a:t>OSP ID (4 bits) – To uniquely identify the OSP</a:t>
            </a:r>
          </a:p>
        </p:txBody>
      </p:sp>
      <p:sp>
        <p:nvSpPr>
          <p:cNvPr id="10" name="Rectangle 9">
            <a:extLst>
              <a:ext uri="{FF2B5EF4-FFF2-40B4-BE49-F238E27FC236}">
                <a16:creationId xmlns:a16="http://schemas.microsoft.com/office/drawing/2014/main" id="{900C330C-5868-40E0-8ED6-A60C96F645C8}"/>
              </a:ext>
            </a:extLst>
          </p:cNvPr>
          <p:cNvSpPr/>
          <p:nvPr/>
        </p:nvSpPr>
        <p:spPr>
          <a:xfrm>
            <a:off x="825848" y="4869160"/>
            <a:ext cx="10670752" cy="1601464"/>
          </a:xfrm>
          <a:prstGeom prst="rect">
            <a:avLst/>
          </a:prstGeom>
        </p:spPr>
        <p:txBody>
          <a:bodyPr wrap="square">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600" dirty="0">
                <a:solidFill>
                  <a:schemeClr val="tx1"/>
                </a:solidFill>
                <a:latin typeface="+mj-lt"/>
              </a:rPr>
              <a:t>The </a:t>
            </a:r>
            <a:r>
              <a:rPr lang="en-US" sz="1600" u="sng" dirty="0">
                <a:solidFill>
                  <a:schemeClr val="tx1"/>
                </a:solidFill>
                <a:latin typeface="+mj-lt"/>
              </a:rPr>
              <a:t>typical overhead</a:t>
            </a:r>
            <a:r>
              <a:rPr lang="en-US" sz="1600" dirty="0">
                <a:solidFill>
                  <a:schemeClr val="tx1"/>
                </a:solidFill>
                <a:latin typeface="+mj-lt"/>
              </a:rPr>
              <a:t> from the SP Info Frame Body is </a:t>
            </a:r>
            <a:r>
              <a:rPr lang="en-US" sz="1600" b="1" dirty="0">
                <a:solidFill>
                  <a:schemeClr val="tx1"/>
                </a:solidFill>
                <a:latin typeface="+mj-lt"/>
              </a:rPr>
              <a:t>5 octets </a:t>
            </a:r>
            <a:r>
              <a:rPr lang="en-US" sz="1600" dirty="0">
                <a:solidFill>
                  <a:schemeClr val="tx1"/>
                </a:solidFill>
                <a:latin typeface="+mj-lt"/>
              </a:rPr>
              <a:t>(40us @ 1Mbps) to serve the following purposes:</a:t>
            </a:r>
          </a:p>
          <a:p>
            <a:pPr marL="1085850" lvl="1"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b="1" dirty="0">
                <a:solidFill>
                  <a:srgbClr val="00B485"/>
                </a:solidFill>
                <a:latin typeface="+mj-lt"/>
              </a:rPr>
              <a:t>Advertising the ongoing OSP</a:t>
            </a:r>
            <a:r>
              <a:rPr lang="en-US" sz="1600" dirty="0">
                <a:solidFill>
                  <a:schemeClr val="tx1"/>
                </a:solidFill>
                <a:latin typeface="+mj-lt"/>
              </a:rPr>
              <a:t>, by transmitting the SP Parameters and SP Start Time fields (</a:t>
            </a:r>
            <a:r>
              <a:rPr lang="en-US" sz="1600" b="1" i="1" dirty="0">
                <a:solidFill>
                  <a:schemeClr val="tx1"/>
                </a:solidFill>
                <a:latin typeface="+mj-lt"/>
              </a:rPr>
              <a:t>Low periodicity announcement</a:t>
            </a:r>
            <a:r>
              <a:rPr lang="en-US" sz="1600" dirty="0">
                <a:solidFill>
                  <a:schemeClr val="tx1"/>
                </a:solidFill>
                <a:latin typeface="+mj-lt"/>
              </a:rPr>
              <a:t>)</a:t>
            </a:r>
          </a:p>
          <a:p>
            <a:pPr marL="1085850" lvl="1" indent="-342900" defTabSz="1187323" eaLnBrk="1" fontAlgn="auto" hangingPunct="1">
              <a:lnSpc>
                <a:spcPct val="90000"/>
              </a:lnSpc>
              <a:spcBef>
                <a:spcPts val="400"/>
              </a:spcBef>
              <a:spcAft>
                <a:spcPts val="0"/>
              </a:spcAft>
              <a:buFont typeface="Wingdings" panose="05000000000000000000" pitchFamily="2" charset="2"/>
              <a:buChar char="q"/>
              <a:tabLst>
                <a:tab pos="1207937" algn="ctr"/>
              </a:tabLst>
            </a:pPr>
            <a:r>
              <a:rPr lang="en-US" sz="1600" b="1" dirty="0">
                <a:solidFill>
                  <a:srgbClr val="F5B005"/>
                </a:solidFill>
                <a:latin typeface="+mj-lt"/>
              </a:rPr>
              <a:t>Provide timing synchronization for the OSP</a:t>
            </a:r>
            <a:r>
              <a:rPr lang="en-US" sz="1600" dirty="0">
                <a:solidFill>
                  <a:schemeClr val="tx1"/>
                </a:solidFill>
                <a:latin typeface="+mj-lt"/>
              </a:rPr>
              <a:t>, by transmitting the SP Timing Sync field (</a:t>
            </a:r>
            <a:r>
              <a:rPr lang="en-US" sz="1600" b="1" i="1" dirty="0">
                <a:solidFill>
                  <a:schemeClr val="tx1"/>
                </a:solidFill>
                <a:latin typeface="+mj-lt"/>
              </a:rPr>
              <a:t>Medium periodicity burst with low channel utilization</a:t>
            </a:r>
            <a:r>
              <a:rPr lang="en-US" sz="1600" dirty="0">
                <a:solidFill>
                  <a:schemeClr val="tx1"/>
                </a:solidFill>
                <a:latin typeface="+mj-lt"/>
              </a:rPr>
              <a:t>)</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600" dirty="0">
                <a:solidFill>
                  <a:schemeClr val="tx1"/>
                </a:solidFill>
                <a:latin typeface="+mj-lt"/>
              </a:rPr>
              <a:t>At any point, either the SP Start Time or the SP Timing Sync fields will be present, but not both.</a:t>
            </a:r>
          </a:p>
        </p:txBody>
      </p:sp>
    </p:spTree>
    <p:extLst>
      <p:ext uri="{BB962C8B-B14F-4D97-AF65-F5344CB8AC3E}">
        <p14:creationId xmlns:p14="http://schemas.microsoft.com/office/powerpoint/2010/main" val="3863304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07678-E453-4655-BF7F-5BF067C92E70}"/>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8</a:t>
            </a:fld>
            <a:endParaRPr lang="en-US" altLang="en-US" dirty="0"/>
          </a:p>
        </p:txBody>
      </p:sp>
      <p:sp>
        <p:nvSpPr>
          <p:cNvPr id="3" name="Title 1">
            <a:extLst>
              <a:ext uri="{FF2B5EF4-FFF2-40B4-BE49-F238E27FC236}">
                <a16:creationId xmlns:a16="http://schemas.microsoft.com/office/drawing/2014/main" id="{753528A8-FB91-47A9-838D-21CE0BD0B149}"/>
              </a:ext>
            </a:extLst>
          </p:cNvPr>
          <p:cNvSpPr txBox="1">
            <a:spLocks/>
          </p:cNvSpPr>
          <p:nvPr/>
        </p:nvSpPr>
        <p:spPr>
          <a:xfrm>
            <a:off x="1007436" y="692696"/>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chemeClr val="tx1"/>
                </a:solidFill>
                <a:latin typeface="Arial" panose="020B0604020202020204" pitchFamily="34" charset="0"/>
                <a:ea typeface="Microsoft YaHei" panose="020B0503020204020204" pitchFamily="34" charset="-122"/>
              </a:rPr>
              <a:t>Summary</a:t>
            </a:r>
            <a:endParaRPr lang="en-US" altLang="zh-CN" sz="2800" b="1" kern="1200" dirty="0">
              <a:solidFill>
                <a:schemeClr val="tx1"/>
              </a:solidFill>
              <a:latin typeface="Arial" panose="020B0604020202020204" pitchFamily="34" charset="0"/>
              <a:ea typeface="Microsoft YaHei" panose="020B0503020204020204" pitchFamily="34" charset="-122"/>
            </a:endParaRPr>
          </a:p>
        </p:txBody>
      </p:sp>
      <p:sp>
        <p:nvSpPr>
          <p:cNvPr id="4" name="Rectangle 3">
            <a:extLst>
              <a:ext uri="{FF2B5EF4-FFF2-40B4-BE49-F238E27FC236}">
                <a16:creationId xmlns:a16="http://schemas.microsoft.com/office/drawing/2014/main" id="{BBBE6F0D-4D33-428B-9CC2-2363ADADE070}"/>
              </a:ext>
            </a:extLst>
          </p:cNvPr>
          <p:cNvSpPr/>
          <p:nvPr/>
        </p:nvSpPr>
        <p:spPr>
          <a:xfrm>
            <a:off x="911365" y="1331631"/>
            <a:ext cx="10448688" cy="5248103"/>
          </a:xfrm>
          <a:prstGeom prst="rect">
            <a:avLst/>
          </a:prstGeom>
        </p:spPr>
        <p:txBody>
          <a:bodyPr wrap="square">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rPr>
              <a:t>The importance of AMP Service Period for Active Tx non-AP AMP STAs was presented. The benefits can be seen in the form of:</a:t>
            </a:r>
          </a:p>
          <a:p>
            <a:pPr marL="1085850" lvl="1" indent="-342900" defTabSz="1187323" eaLnBrk="1" fontAlgn="auto" hangingPunct="1">
              <a:lnSpc>
                <a:spcPct val="90000"/>
              </a:lnSpc>
              <a:spcBef>
                <a:spcPts val="500"/>
              </a:spcBef>
              <a:spcAft>
                <a:spcPts val="0"/>
              </a:spcAft>
              <a:buFont typeface="Wingdings" panose="05000000000000000000" pitchFamily="2" charset="2"/>
              <a:buChar char="q"/>
              <a:tabLst>
                <a:tab pos="1207937" algn="ctr"/>
              </a:tabLst>
            </a:pPr>
            <a:r>
              <a:rPr lang="en-US" sz="1900" b="1" dirty="0">
                <a:solidFill>
                  <a:schemeClr val="tx1"/>
                </a:solidFill>
                <a:latin typeface="+mj-lt"/>
              </a:rPr>
              <a:t>Resource scheduling </a:t>
            </a:r>
            <a:r>
              <a:rPr lang="en-US" sz="1900" dirty="0">
                <a:solidFill>
                  <a:schemeClr val="tx1"/>
                </a:solidFill>
                <a:latin typeface="+mj-lt"/>
              </a:rPr>
              <a:t>at the AMP AP (deterministic channel access periods).</a:t>
            </a:r>
          </a:p>
          <a:p>
            <a:pPr marL="1085850" lvl="1" indent="-342900" defTabSz="1187323" eaLnBrk="1" fontAlgn="auto" hangingPunct="1">
              <a:lnSpc>
                <a:spcPct val="90000"/>
              </a:lnSpc>
              <a:spcBef>
                <a:spcPts val="500"/>
              </a:spcBef>
              <a:spcAft>
                <a:spcPts val="0"/>
              </a:spcAft>
              <a:buFont typeface="Wingdings" panose="05000000000000000000" pitchFamily="2" charset="2"/>
              <a:buChar char="q"/>
              <a:tabLst>
                <a:tab pos="1207937" algn="ctr"/>
              </a:tabLst>
            </a:pPr>
            <a:r>
              <a:rPr lang="en-US" sz="1900" b="1" dirty="0">
                <a:solidFill>
                  <a:schemeClr val="tx1"/>
                </a:solidFill>
                <a:latin typeface="+mj-lt"/>
              </a:rPr>
              <a:t>Less stringent control </a:t>
            </a:r>
            <a:r>
              <a:rPr lang="en-US" sz="1900" dirty="0">
                <a:solidFill>
                  <a:schemeClr val="tx1"/>
                </a:solidFill>
                <a:latin typeface="+mj-lt"/>
              </a:rPr>
              <a:t>for Energizing (compared to a WPT triggered service period).</a:t>
            </a:r>
          </a:p>
          <a:p>
            <a:pPr marL="1085850" lvl="1" indent="-342900" defTabSz="1187323" eaLnBrk="1" fontAlgn="auto" hangingPunct="1">
              <a:lnSpc>
                <a:spcPct val="90000"/>
              </a:lnSpc>
              <a:spcBef>
                <a:spcPts val="500"/>
              </a:spcBef>
              <a:spcAft>
                <a:spcPts val="0"/>
              </a:spcAft>
              <a:buFont typeface="Wingdings" panose="05000000000000000000" pitchFamily="2" charset="2"/>
              <a:buChar char="q"/>
              <a:tabLst>
                <a:tab pos="1207937" algn="ctr"/>
              </a:tabLst>
            </a:pPr>
            <a:r>
              <a:rPr lang="en-US" sz="1900" b="1" dirty="0">
                <a:solidFill>
                  <a:schemeClr val="tx1"/>
                </a:solidFill>
                <a:latin typeface="+mj-lt"/>
              </a:rPr>
              <a:t>Significant power savings </a:t>
            </a:r>
            <a:r>
              <a:rPr lang="en-US" sz="1900" dirty="0">
                <a:solidFill>
                  <a:schemeClr val="tx1"/>
                </a:solidFill>
                <a:latin typeface="+mj-lt"/>
              </a:rPr>
              <a:t>at the Active Tx non-AP AMP STA (compared to constant or periodic channel sensing) and subsequently less strain on the charging required over the WPT link.</a:t>
            </a:r>
          </a:p>
          <a:p>
            <a:pPr marL="1085850" lvl="1" indent="-342900" defTabSz="1187323" eaLnBrk="1" fontAlgn="auto" hangingPunct="1">
              <a:lnSpc>
                <a:spcPct val="90000"/>
              </a:lnSpc>
              <a:spcBef>
                <a:spcPts val="500"/>
              </a:spcBef>
              <a:spcAft>
                <a:spcPts val="0"/>
              </a:spcAft>
              <a:buFont typeface="Wingdings" panose="05000000000000000000" pitchFamily="2" charset="2"/>
              <a:buChar char="q"/>
              <a:tabLst>
                <a:tab pos="1207937" algn="ctr"/>
              </a:tabLst>
            </a:pPr>
            <a:r>
              <a:rPr lang="en-US" sz="1900" b="1" dirty="0">
                <a:solidFill>
                  <a:schemeClr val="tx1"/>
                </a:solidFill>
                <a:latin typeface="+mj-lt"/>
              </a:rPr>
              <a:t>Active Tx non-AP AMP STAs can maintain memory</a:t>
            </a:r>
            <a:r>
              <a:rPr lang="en-US" sz="1900" dirty="0">
                <a:solidFill>
                  <a:schemeClr val="tx1"/>
                </a:solidFill>
                <a:latin typeface="+mj-lt"/>
              </a:rPr>
              <a:t>, and have a deterministic window to receive AMP DL and transmit AMP UL PPDUs.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rPr>
              <a:t>The AMP SP Info Frame was introduced to:</a:t>
            </a:r>
          </a:p>
          <a:p>
            <a:pPr marL="1085850" lvl="1" indent="-342900" defTabSz="1187323" eaLnBrk="1" fontAlgn="auto" hangingPunct="1">
              <a:lnSpc>
                <a:spcPct val="90000"/>
              </a:lnSpc>
              <a:spcBef>
                <a:spcPts val="500"/>
              </a:spcBef>
              <a:spcAft>
                <a:spcPts val="0"/>
              </a:spcAft>
              <a:buFont typeface="Wingdings" panose="05000000000000000000" pitchFamily="2" charset="2"/>
              <a:buChar char="q"/>
              <a:tabLst>
                <a:tab pos="1207937" algn="ctr"/>
              </a:tabLst>
            </a:pPr>
            <a:r>
              <a:rPr lang="en-US" sz="2000" b="1" dirty="0">
                <a:solidFill>
                  <a:schemeClr val="tx1"/>
                </a:solidFill>
                <a:latin typeface="+mj-lt"/>
              </a:rPr>
              <a:t>Advertise the ongoing AMP OSP</a:t>
            </a:r>
            <a:r>
              <a:rPr lang="en-US" sz="2000" dirty="0">
                <a:solidFill>
                  <a:schemeClr val="tx1"/>
                </a:solidFill>
                <a:latin typeface="+mj-lt"/>
              </a:rPr>
              <a:t>, by carrying the SP Parameters, and SP Start Time fields.</a:t>
            </a:r>
          </a:p>
          <a:p>
            <a:pPr marL="1085850" lvl="1" indent="-342900" defTabSz="1187323" eaLnBrk="1" fontAlgn="auto" hangingPunct="1">
              <a:lnSpc>
                <a:spcPct val="90000"/>
              </a:lnSpc>
              <a:spcBef>
                <a:spcPts val="500"/>
              </a:spcBef>
              <a:spcAft>
                <a:spcPts val="0"/>
              </a:spcAft>
              <a:buFont typeface="Wingdings" panose="05000000000000000000" pitchFamily="2" charset="2"/>
              <a:buChar char="q"/>
              <a:tabLst>
                <a:tab pos="1207937" algn="ctr"/>
              </a:tabLst>
            </a:pPr>
            <a:r>
              <a:rPr lang="en-US" sz="2000" b="1" dirty="0">
                <a:solidFill>
                  <a:schemeClr val="tx1"/>
                </a:solidFill>
                <a:latin typeface="+mj-lt"/>
              </a:rPr>
              <a:t>Provide timing synchronization</a:t>
            </a:r>
            <a:r>
              <a:rPr lang="en-US" sz="2000" dirty="0">
                <a:solidFill>
                  <a:schemeClr val="tx1"/>
                </a:solidFill>
                <a:latin typeface="+mj-lt"/>
              </a:rPr>
              <a:t> for the Active Tx non-AP AMP STAs to wake up at the start of the OSP, by carrying SP Advert Interval and SP Advert Count fields.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rPr>
              <a:t>The typical overhead and the expected signaling periodicity for the SP Info Frame was also discussed.</a:t>
            </a:r>
          </a:p>
        </p:txBody>
      </p:sp>
    </p:spTree>
    <p:extLst>
      <p:ext uri="{BB962C8B-B14F-4D97-AF65-F5344CB8AC3E}">
        <p14:creationId xmlns:p14="http://schemas.microsoft.com/office/powerpoint/2010/main" val="1073128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627059"/>
            <a:ext cx="10424625" cy="231140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300" dirty="0">
                <a:solidFill>
                  <a:srgbClr val="000000"/>
                </a:solidFill>
                <a:latin typeface="+mj-lt"/>
                <a:ea typeface="ＭＳ Ｐゴシック"/>
              </a:rPr>
              <a:t>Do you agree to add the following text to </a:t>
            </a:r>
            <a:r>
              <a:rPr lang="en-US" sz="2300" dirty="0" err="1">
                <a:solidFill>
                  <a:srgbClr val="000000"/>
                </a:solidFill>
                <a:latin typeface="+mj-lt"/>
                <a:ea typeface="ＭＳ Ｐゴシック"/>
              </a:rPr>
              <a:t>TGbp</a:t>
            </a:r>
            <a:r>
              <a:rPr lang="en-US" sz="23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IEEE 802.11bp defines an AMP Open Service Period, that allows an Active Tx non-AP AMP STA to enter doze state after a minimum wake up time since the start of the AMP Open Service Period, if the Active Tx non-AP AMP STA does not receive any AMP DL PPDU from the AMP AP. </a:t>
            </a:r>
          </a:p>
          <a:p>
            <a:pPr marL="357188" lvl="0" defTabSz="1187323" eaLnBrk="1" fontAlgn="auto" hangingPunct="1">
              <a:lnSpc>
                <a:spcPct val="90000"/>
              </a:lnSpc>
              <a:spcBef>
                <a:spcPts val="1200"/>
              </a:spcBef>
              <a:spcAft>
                <a:spcPts val="0"/>
              </a:spcAft>
              <a:tabLst>
                <a:tab pos="1207937" algn="ctr"/>
              </a:tabLst>
            </a:pPr>
            <a:r>
              <a:rPr lang="en-US" sz="2300" i="1" dirty="0">
                <a:solidFill>
                  <a:schemeClr val="tx1"/>
                </a:solidFill>
                <a:latin typeface="+mj-lt"/>
                <a:ea typeface="ＭＳ Ｐゴシック"/>
                <a:cs typeface="Arial" panose="020B0604020202020204" pitchFamily="34" charset="0"/>
              </a:rPr>
              <a:t>[Reference: 11-25/0039r0, 11-25/0285r1, 11-25/0787r0]</a:t>
            </a:r>
          </a:p>
        </p:txBody>
      </p:sp>
    </p:spTree>
    <p:extLst>
      <p:ext uri="{BB962C8B-B14F-4D97-AF65-F5344CB8AC3E}">
        <p14:creationId xmlns:p14="http://schemas.microsoft.com/office/powerpoint/2010/main" val="356477386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119673</TotalTime>
  <Words>1568</Words>
  <Application>Microsoft Office PowerPoint</Application>
  <PresentationFormat>Widescreen</PresentationFormat>
  <Paragraphs>100</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Microsoft YaHei</vt:lpstr>
      <vt:lpstr>MS PGothic</vt:lpstr>
      <vt:lpstr>MS PGothic</vt:lpstr>
      <vt:lpstr>Arial</vt:lpstr>
      <vt:lpstr>Arial Unicode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SP1</vt:lpstr>
      <vt:lpstr>SP2</vt:lpstr>
      <vt:lpstr>SP3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ian.bajaj@huawei.com</dc:creator>
  <cp:keywords/>
  <dc:description/>
  <cp:lastModifiedBy>Ian Bajaj</cp:lastModifiedBy>
  <cp:revision>1695</cp:revision>
  <cp:lastPrinted>2000-03-07T00:55:37Z</cp:lastPrinted>
  <dcterms:created xsi:type="dcterms:W3CDTF">2016-01-17T22:48:36Z</dcterms:created>
  <dcterms:modified xsi:type="dcterms:W3CDTF">2025-05-09T10:06:11Z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(3)zXz6X/c6YLpQKUlQ3R2/7Is7bgKxQG4wm8FxbRVHukvjwrDH9sUmOS9Z5itkHtopWCC8kki7
wFEVGETe0NTbp7ZlvG245CE09fCHpKuUIsYL+v9QKqbiYR7b+0KHjkyp+Y3IC9sQ2MlneKX/
SSubAG3NpwRlGwg3j4ny2cNnI7+LIyp0ks4dV3qJ4iUuUm9EMy78x69B/Zm7CZQFddgkcl6s
2SWOJVWRDJZf825Vl/</vt:lpwstr>
  </property>
  <property fmtid="{D5CDD505-2E9C-101B-9397-08002B2CF9AE}" pid="3" name="_2015_ms_pID_7253431">
    <vt:lpwstr>BCwkirEHEYaF6qNxMCHUYFOFj88ebbK5zWv/ctX8NCK/Mj4H6fN7nI
lul7x7ZWfgjCT0t7+TB/l2vQfSp8lejJTxkUQyrpFD8pY3c2XBR4s39sM17Y8t3hmQj2J71+
cSUFIfo85TH5cMORxzP9KOgASC3XwWZhyUnnFcR2//wRB+3LNxtz0X0Mlq/cozHYzDXO6Upv
1xs9zGnbZ6qLBWwLDoS/XOMxvIn7ac7m9aQX</vt:lpwstr>
  </property>
  <property fmtid="{D5CDD505-2E9C-101B-9397-08002B2CF9AE}" pid="4" name="_2015_ms_pID_7253432">
    <vt:lpwstr>kg==</vt:lpwstr>
  </property>
</Properties>
</file>