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ink/ink1.xml" ContentType="application/inkml+xml"/>
  <Override PartName="/ppt/ink/ink2.xml" ContentType="application/inkml+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73" r:id="rId4"/>
    <p:sldId id="286" r:id="rId5"/>
    <p:sldId id="288" r:id="rId6"/>
    <p:sldId id="287" r:id="rId7"/>
    <p:sldId id="289" r:id="rId8"/>
    <p:sldId id="290" r:id="rId9"/>
    <p:sldId id="291" r:id="rId10"/>
    <p:sldId id="292" r:id="rId11"/>
    <p:sldId id="293" r:id="rId12"/>
    <p:sldId id="26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77" autoAdjust="0"/>
    <p:restoredTop sz="93557" autoAdjust="0"/>
  </p:normalViewPr>
  <p:slideViewPr>
    <p:cSldViewPr>
      <p:cViewPr varScale="1">
        <p:scale>
          <a:sx n="108" d="100"/>
          <a:sy n="108" d="100"/>
        </p:scale>
        <p:origin x="657" y="57"/>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86" d="100"/>
          <a:sy n="86" d="100"/>
        </p:scale>
        <p:origin x="3768" y="129"/>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lomon Trainin" userId="2fd97090-6d93-40b2-beb7-666ebb440730" providerId="ADAL" clId="{F03293B5-130A-491D-BF78-F0BF21DD975A}"/>
    <pc:docChg chg="custSel modSld">
      <pc:chgData name="Solomon Trainin" userId="2fd97090-6d93-40b2-beb7-666ebb440730" providerId="ADAL" clId="{F03293B5-130A-491D-BF78-F0BF21DD975A}" dt="2025-05-06T10:43:20.671" v="270" actId="20577"/>
      <pc:docMkLst>
        <pc:docMk/>
      </pc:docMkLst>
      <pc:sldChg chg="modSp mod">
        <pc:chgData name="Solomon Trainin" userId="2fd97090-6d93-40b2-beb7-666ebb440730" providerId="ADAL" clId="{F03293B5-130A-491D-BF78-F0BF21DD975A}" dt="2025-05-06T08:12:56.973" v="91" actId="20577"/>
        <pc:sldMkLst>
          <pc:docMk/>
          <pc:sldMk cId="4220137019" sldId="273"/>
        </pc:sldMkLst>
        <pc:spChg chg="mod">
          <ac:chgData name="Solomon Trainin" userId="2fd97090-6d93-40b2-beb7-666ebb440730" providerId="ADAL" clId="{F03293B5-130A-491D-BF78-F0BF21DD975A}" dt="2025-05-06T08:12:56.973" v="91" actId="20577"/>
          <ac:spMkLst>
            <pc:docMk/>
            <pc:sldMk cId="4220137019" sldId="273"/>
            <ac:spMk id="9218" creationId="{F021C6DB-8EBA-323B-2BC8-7BC3185D6347}"/>
          </ac:spMkLst>
        </pc:spChg>
      </pc:sldChg>
      <pc:sldChg chg="modSp mod">
        <pc:chgData name="Solomon Trainin" userId="2fd97090-6d93-40b2-beb7-666ebb440730" providerId="ADAL" clId="{F03293B5-130A-491D-BF78-F0BF21DD975A}" dt="2025-05-06T08:17:11.235" v="97" actId="20577"/>
        <pc:sldMkLst>
          <pc:docMk/>
          <pc:sldMk cId="1402081193" sldId="287"/>
        </pc:sldMkLst>
        <pc:spChg chg="mod">
          <ac:chgData name="Solomon Trainin" userId="2fd97090-6d93-40b2-beb7-666ebb440730" providerId="ADAL" clId="{F03293B5-130A-491D-BF78-F0BF21DD975A}" dt="2025-05-06T08:17:11.235" v="97" actId="20577"/>
          <ac:spMkLst>
            <pc:docMk/>
            <pc:sldMk cId="1402081193" sldId="287"/>
            <ac:spMk id="43" creationId="{66CCD69B-A819-9D27-9951-E13133F48009}"/>
          </ac:spMkLst>
        </pc:spChg>
      </pc:sldChg>
      <pc:sldChg chg="modSp mod">
        <pc:chgData name="Solomon Trainin" userId="2fd97090-6d93-40b2-beb7-666ebb440730" providerId="ADAL" clId="{F03293B5-130A-491D-BF78-F0BF21DD975A}" dt="2025-05-06T08:24:30.825" v="218" actId="5793"/>
        <pc:sldMkLst>
          <pc:docMk/>
          <pc:sldMk cId="1576826248" sldId="290"/>
        </pc:sldMkLst>
        <pc:spChg chg="mod">
          <ac:chgData name="Solomon Trainin" userId="2fd97090-6d93-40b2-beb7-666ebb440730" providerId="ADAL" clId="{F03293B5-130A-491D-BF78-F0BF21DD975A}" dt="2025-05-06T08:24:30.825" v="218" actId="5793"/>
          <ac:spMkLst>
            <pc:docMk/>
            <pc:sldMk cId="1576826248" sldId="290"/>
            <ac:spMk id="3" creationId="{998365F0-3C94-6206-FAFC-495AC88A6449}"/>
          </ac:spMkLst>
        </pc:spChg>
      </pc:sldChg>
      <pc:sldChg chg="modSp mod">
        <pc:chgData name="Solomon Trainin" userId="2fd97090-6d93-40b2-beb7-666ebb440730" providerId="ADAL" clId="{F03293B5-130A-491D-BF78-F0BF21DD975A}" dt="2025-05-06T08:26:40.017" v="233" actId="5793"/>
        <pc:sldMkLst>
          <pc:docMk/>
          <pc:sldMk cId="1758264461" sldId="292"/>
        </pc:sldMkLst>
        <pc:spChg chg="mod">
          <ac:chgData name="Solomon Trainin" userId="2fd97090-6d93-40b2-beb7-666ebb440730" providerId="ADAL" clId="{F03293B5-130A-491D-BF78-F0BF21DD975A}" dt="2025-05-06T08:26:40.017" v="233" actId="5793"/>
          <ac:spMkLst>
            <pc:docMk/>
            <pc:sldMk cId="1758264461" sldId="292"/>
            <ac:spMk id="3" creationId="{55BB121E-A28E-6C1F-1F45-68E57692260C}"/>
          </ac:spMkLst>
        </pc:spChg>
      </pc:sldChg>
      <pc:sldChg chg="modSp mod">
        <pc:chgData name="Solomon Trainin" userId="2fd97090-6d93-40b2-beb7-666ebb440730" providerId="ADAL" clId="{F03293B5-130A-491D-BF78-F0BF21DD975A}" dt="2025-05-06T10:43:20.671" v="270" actId="20577"/>
        <pc:sldMkLst>
          <pc:docMk/>
          <pc:sldMk cId="1020048159" sldId="293"/>
        </pc:sldMkLst>
        <pc:spChg chg="mod">
          <ac:chgData name="Solomon Trainin" userId="2fd97090-6d93-40b2-beb7-666ebb440730" providerId="ADAL" clId="{F03293B5-130A-491D-BF78-F0BF21DD975A}" dt="2025-05-06T10:43:20.671" v="270" actId="20577"/>
          <ac:spMkLst>
            <pc:docMk/>
            <pc:sldMk cId="1020048159" sldId="293"/>
            <ac:spMk id="3" creationId="{69692DD9-1501-8071-ADB0-F89DBFE79152}"/>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802.11-25/0785r1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5/13/2025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01T10:36:27.921"/>
    </inkml:context>
    <inkml:brush xml:id="br0">
      <inkml:brushProperty name="width" value="0.035" units="cm"/>
      <inkml:brushProperty name="height" value="0.035" units="cm"/>
    </inkml:brush>
  </inkml:definitions>
  <inkml:trace contextRef="#ctx0" brushRef="#br0">0 0 24575</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01T10:37:36.389"/>
    </inkml:context>
    <inkml:brush xml:id="br0">
      <inkml:brushProperty name="width" value="0.035" units="cm"/>
      <inkml:brushProperty name="height" value="0.035" units="cm"/>
    </inkml:brush>
  </inkml:definitions>
  <inkml:trace contextRef="#ctx0" brushRef="#br0">7611 696 24510,'-3'27'0,"-6"0"0,-5 0 0,-7 0 0,-5 0 0,-6 0 0,-6-1 0,-5 1 0,-6-2 0,-6 1 0,-5-1 0,-5-1 0,-5 0 0,-6 0 0,-4-1 0,-6-1 0,-4 0 0,-5-1 0,-4 0 0,-5-2 0,-3 0 0,-5 0 0,-4-2 0,-3-1 0,-3 0 0,-4-1 0,-3-2 0,-3 0 0,-2-1 0,-3-1 0,-2-1 0,-3-1 0,-1-1 0,-1-1 0,-2-1 0,-1-1 0,-1-2 0,-1 0 0,0-1 0,-1-2 0,1 0 0,0-2 0,0-1 0,1 0 0,1-2 0,1-1 0,2-1 0,1-1 0,1-1 0,3-1 0,2-1 0,3-1 0,2-1 0,3 0 0,3-2 0,4-1 0,3 0 0,3-1 0,4-2 0,5 0 0,3 0 0,5-2 0,4 0 0,5-1 0,4 0 0,6-1 0,4-1 0,6 0 0,5 0 0,5-1 0,5-1 0,6 1 0,6-2 0,5 1 0,6-1 0,6 0 0,5 0 0,7 0 0,5 0 0,6 0 0,6-1 0,6 1 0,5 0 0,7 0 0,5 0 0,6 0 0,6 1 0,5 0 0,6 0 0,6 0 0,5 1 0,5 1 0,5 0 0,6 0 0,4 1 0,6 1 0,4 0 0,5 1 0,4 0 0,5 2 0,3 0 0,5 1 0,4 0 0,3 2 0,3 0 0,4 2 0,3 0 0,3 1 0,2 1 0,3 1 0,2 1 0,3 1 0,1 1 0,1 1 0,2 1 0,1 2 0,1 0 0,1 1 0,0 2 0,0 0 0,1 2 0,-1 0 0,0 2 0,-1 1 0,-1 0 0,-1 2 0,-2 1 0,-1 1 0,-1 1 0,-3 1 0,-2 1 0,-3 1 0,-2 1 0,-3 1 0,-3 0 0,-4 2 0,-3 0 0,-3 2 0,-4 0 0,-5 1 0,-3 0 0,-5 2 0,-4 0 0,-5 1 0,-4 0 0,-6 1 0,-4 1 0,-6 0 0,-5 0 0,-5 1 0,-5 1 0,-6 0 0,-6 0 0,-5 0 0,-6 1 0,-6 0 0,-5 0 0,-7 0 0,-5 0 0,-6 1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802.11-25/0785r1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71156" y="96838"/>
            <a:ext cx="2308994" cy="211137"/>
          </a:xfrm>
          <a:ln/>
        </p:spPr>
        <p:txBody>
          <a:bodyPr/>
          <a:lstStyle/>
          <a:p>
            <a:r>
              <a:rPr lang="en-US" smtClean="0"/>
              <a:t>doc.: IEEE 802.11-25/0785r1</a:t>
            </a:r>
            <a:endParaRPr lang="en-US" dirty="0"/>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802.11-25/0785r1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xmlns="" id="{50DA2226-7448-01AC-8197-A18E2382E4CF}"/>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xmlns="" id="{91455696-01CD-0CDC-3BE5-7FA7C9CA3D97}"/>
              </a:ext>
            </a:extLst>
          </p:cNvPr>
          <p:cNvSpPr>
            <a:spLocks noGrp="1" noChangeArrowheads="1"/>
          </p:cNvSpPr>
          <p:nvPr>
            <p:ph type="hdr"/>
          </p:nvPr>
        </p:nvSpPr>
        <p:spPr>
          <a:ln/>
        </p:spPr>
        <p:txBody>
          <a:bodyPr/>
          <a:lstStyle/>
          <a:p>
            <a:r>
              <a:rPr lang="en-US" smtClean="0"/>
              <a:t>doc.: IEEE 802.11-25/0785r1</a:t>
            </a:r>
            <a:endParaRPr lang="en-US"/>
          </a:p>
        </p:txBody>
      </p:sp>
      <p:sp>
        <p:nvSpPr>
          <p:cNvPr id="5" name="Rectangle 3">
            <a:extLst>
              <a:ext uri="{FF2B5EF4-FFF2-40B4-BE49-F238E27FC236}">
                <a16:creationId xmlns:a16="http://schemas.microsoft.com/office/drawing/2014/main" xmlns="" id="{49E4ADD0-4AE9-E8F4-3018-B5E017B54713}"/>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xmlns="" id="{8D6E734A-5279-CA58-FA6C-FFE7DA54AD43}"/>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xmlns="" id="{469E338B-B5C5-2191-5FD0-CD87F17BC888}"/>
              </a:ext>
            </a:extLst>
          </p:cNvPr>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a:extLst>
              <a:ext uri="{FF2B5EF4-FFF2-40B4-BE49-F238E27FC236}">
                <a16:creationId xmlns:a16="http://schemas.microsoft.com/office/drawing/2014/main" xmlns="" id="{3D951EB4-DF32-542B-A632-ABD8CC8FD21F}"/>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xmlns="" id="{675EEA8F-C068-3551-4E00-2C95A9405031}"/>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797527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802.11-25/0785r1</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17984413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802.11-25/0785r1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aa-ET"/>
              <a:t>May 2025</a:t>
            </a:r>
            <a:endParaRPr lang="en-GB" dirty="0"/>
          </a:p>
        </p:txBody>
      </p:sp>
      <p:sp>
        <p:nvSpPr>
          <p:cNvPr id="5" name="Footer Placeholder 4"/>
          <p:cNvSpPr>
            <a:spLocks noGrp="1"/>
          </p:cNvSpPr>
          <p:nvPr>
            <p:ph type="ftr" idx="11"/>
          </p:nvPr>
        </p:nvSpPr>
        <p:spPr/>
        <p:txBody>
          <a:bodyPr/>
          <a:lstStyle>
            <a:lvl1pPr>
              <a:defRPr/>
            </a:lvl1pPr>
          </a:lstStyle>
          <a:p>
            <a:r>
              <a:rPr lang="en-GB"/>
              <a:t>Solomon Trainin, Wiliot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Solomon Trainin, Wiliot</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aa-ET"/>
              <a:t>May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aa-ET"/>
              <a:t>May 2025</a:t>
            </a:r>
            <a:endParaRPr lang="en-GB"/>
          </a:p>
        </p:txBody>
      </p:sp>
      <p:sp>
        <p:nvSpPr>
          <p:cNvPr id="5" name="Footer Placeholder 4"/>
          <p:cNvSpPr>
            <a:spLocks noGrp="1"/>
          </p:cNvSpPr>
          <p:nvPr>
            <p:ph type="ftr" idx="11"/>
          </p:nvPr>
        </p:nvSpPr>
        <p:spPr/>
        <p:txBody>
          <a:bodyPr/>
          <a:lstStyle>
            <a:lvl1pPr>
              <a:defRPr/>
            </a:lvl1pPr>
          </a:lstStyle>
          <a:p>
            <a:r>
              <a:rPr lang="en-GB"/>
              <a:t>Solomon Trainin, Wiliot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aa-ET"/>
              <a:t>May 2025</a:t>
            </a:r>
            <a:endParaRPr lang="en-GB"/>
          </a:p>
        </p:txBody>
      </p:sp>
      <p:sp>
        <p:nvSpPr>
          <p:cNvPr id="6" name="Footer Placeholder 5"/>
          <p:cNvSpPr>
            <a:spLocks noGrp="1"/>
          </p:cNvSpPr>
          <p:nvPr>
            <p:ph type="ftr" idx="11"/>
          </p:nvPr>
        </p:nvSpPr>
        <p:spPr/>
        <p:txBody>
          <a:bodyPr/>
          <a:lstStyle>
            <a:lvl1pPr>
              <a:defRPr/>
            </a:lvl1pPr>
          </a:lstStyle>
          <a:p>
            <a:r>
              <a:rPr lang="en-GB"/>
              <a:t>Solomon Trainin, Wiliot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aa-ET"/>
              <a:t>May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Solomon Trainin, Wiliot</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aa-ET"/>
              <a:t>May 2025</a:t>
            </a:r>
            <a:endParaRPr lang="en-GB"/>
          </a:p>
        </p:txBody>
      </p:sp>
      <p:sp>
        <p:nvSpPr>
          <p:cNvPr id="4" name="Footer Placeholder 3"/>
          <p:cNvSpPr>
            <a:spLocks noGrp="1"/>
          </p:cNvSpPr>
          <p:nvPr>
            <p:ph type="ftr" idx="11"/>
          </p:nvPr>
        </p:nvSpPr>
        <p:spPr/>
        <p:txBody>
          <a:bodyPr/>
          <a:lstStyle>
            <a:lvl1pPr>
              <a:defRPr/>
            </a:lvl1pPr>
          </a:lstStyle>
          <a:p>
            <a:r>
              <a:rPr lang="en-GB"/>
              <a:t>Solomon Trainin, Wiliot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aa-ET"/>
              <a:t>May 2025</a:t>
            </a:r>
            <a:endParaRPr lang="en-GB"/>
          </a:p>
        </p:txBody>
      </p:sp>
      <p:sp>
        <p:nvSpPr>
          <p:cNvPr id="3" name="Footer Placeholder 2"/>
          <p:cNvSpPr>
            <a:spLocks noGrp="1"/>
          </p:cNvSpPr>
          <p:nvPr>
            <p:ph type="ftr" idx="11"/>
          </p:nvPr>
        </p:nvSpPr>
        <p:spPr/>
        <p:txBody>
          <a:bodyPr/>
          <a:lstStyle>
            <a:lvl1pPr>
              <a:defRPr/>
            </a:lvl1pPr>
          </a:lstStyle>
          <a:p>
            <a:r>
              <a:rPr lang="en-GB"/>
              <a:t>Solomon Trainin, Wiliot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aa-ET"/>
              <a:t>May 2025</a:t>
            </a:r>
            <a:endParaRPr lang="en-GB"/>
          </a:p>
        </p:txBody>
      </p:sp>
      <p:sp>
        <p:nvSpPr>
          <p:cNvPr id="5" name="Footer Placeholder 4"/>
          <p:cNvSpPr>
            <a:spLocks noGrp="1"/>
          </p:cNvSpPr>
          <p:nvPr>
            <p:ph type="ftr" idx="11"/>
          </p:nvPr>
        </p:nvSpPr>
        <p:spPr/>
        <p:txBody>
          <a:bodyPr/>
          <a:lstStyle>
            <a:lvl1pPr>
              <a:defRPr/>
            </a:lvl1pPr>
          </a:lstStyle>
          <a:p>
            <a:r>
              <a:rPr lang="en-GB"/>
              <a:t>Solomon Trainin, Wiliot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aa-ET"/>
              <a:t>May 2025</a:t>
            </a:r>
            <a:endParaRPr lang="en-GB"/>
          </a:p>
        </p:txBody>
      </p:sp>
      <p:sp>
        <p:nvSpPr>
          <p:cNvPr id="5" name="Footer Placeholder 4"/>
          <p:cNvSpPr>
            <a:spLocks noGrp="1"/>
          </p:cNvSpPr>
          <p:nvPr>
            <p:ph type="ftr" idx="11"/>
          </p:nvPr>
        </p:nvSpPr>
        <p:spPr/>
        <p:txBody>
          <a:bodyPr/>
          <a:lstStyle>
            <a:lvl1pPr>
              <a:defRPr/>
            </a:lvl1pPr>
          </a:lstStyle>
          <a:p>
            <a:r>
              <a:rPr lang="en-GB"/>
              <a:t>Solomon Trainin, Wiliot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aa-ET"/>
              <a:t>May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Solomon Trainin, Wiliot</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802.11-25/0785r1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2.emf"/><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customXml" Target="../ink/ink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64142" y="666255"/>
            <a:ext cx="10363200" cy="74317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.11bp Frame Formats for Active TX AMP STA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2025-05-06</a:t>
            </a:r>
            <a:endParaRPr lang="en-GB" sz="2000" b="0" dirty="0"/>
          </a:p>
        </p:txBody>
      </p:sp>
      <p:sp>
        <p:nvSpPr>
          <p:cNvPr id="6" name="Date Placeholder 3"/>
          <p:cNvSpPr>
            <a:spLocks noGrp="1"/>
          </p:cNvSpPr>
          <p:nvPr>
            <p:ph type="dt" idx="10"/>
          </p:nvPr>
        </p:nvSpPr>
        <p:spPr/>
        <p:txBody>
          <a:bodyPr/>
          <a:lstStyle/>
          <a:p>
            <a:r>
              <a:rPr lang="aa-ET" dirty="0"/>
              <a:t>May 2025</a:t>
            </a:r>
            <a:endParaRPr lang="en-GB" dirty="0"/>
          </a:p>
        </p:txBody>
      </p:sp>
      <p:sp>
        <p:nvSpPr>
          <p:cNvPr id="7" name="Footer Placeholder 4"/>
          <p:cNvSpPr>
            <a:spLocks noGrp="1"/>
          </p:cNvSpPr>
          <p:nvPr>
            <p:ph type="ftr" idx="11"/>
          </p:nvPr>
        </p:nvSpPr>
        <p:spPr/>
        <p:txBody>
          <a:bodyPr/>
          <a:lstStyle/>
          <a:p>
            <a:r>
              <a:rPr lang="en-GB"/>
              <a:t>Solomon Trainin, Wiliot</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3" name="Object 3">
            <a:extLst>
              <a:ext uri="{FF2B5EF4-FFF2-40B4-BE49-F238E27FC236}">
                <a16:creationId xmlns:a16="http://schemas.microsoft.com/office/drawing/2014/main" xmlns="" id="{E8BDB8BE-B449-ED67-1AF3-6F6768BD7D12}"/>
              </a:ext>
            </a:extLst>
          </p:cNvPr>
          <p:cNvGraphicFramePr>
            <a:graphicFrameLocks noChangeAspect="1"/>
          </p:cNvGraphicFramePr>
          <p:nvPr>
            <p:extLst>
              <p:ext uri="{D42A27DB-BD31-4B8C-83A1-F6EECF244321}">
                <p14:modId xmlns:p14="http://schemas.microsoft.com/office/powerpoint/2010/main" val="1610658756"/>
              </p:ext>
            </p:extLst>
          </p:nvPr>
        </p:nvGraphicFramePr>
        <p:xfrm>
          <a:off x="1327150" y="3067050"/>
          <a:ext cx="10334625" cy="2281238"/>
        </p:xfrm>
        <a:graphic>
          <a:graphicData uri="http://schemas.openxmlformats.org/presentationml/2006/ole">
            <mc:AlternateContent xmlns:mc="http://schemas.openxmlformats.org/markup-compatibility/2006">
              <mc:Choice xmlns:v="urn:schemas-microsoft-com:vml" Requires="v">
                <p:oleObj spid="_x0000_s1038" name="Document" r:id="rId4" imgW="11028238" imgH="2431562" progId="Word.Document.8">
                  <p:embed/>
                </p:oleObj>
              </mc:Choice>
              <mc:Fallback>
                <p:oleObj name="Document" r:id="rId4" imgW="11028238" imgH="2431562" progId="Word.Document.8">
                  <p:embed/>
                  <p:pic>
                    <p:nvPicPr>
                      <p:cNvPr id="3" name="Object 3">
                        <a:extLst>
                          <a:ext uri="{FF2B5EF4-FFF2-40B4-BE49-F238E27FC236}">
                            <a16:creationId xmlns:a16="http://schemas.microsoft.com/office/drawing/2014/main" xmlns="" id="{E8BDB8BE-B449-ED67-1AF3-6F6768BD7D12}"/>
                          </a:ext>
                        </a:extLst>
                      </p:cNvPr>
                      <p:cNvPicPr>
                        <a:picLocks noChangeAspect="1" noChangeArrowheads="1"/>
                      </p:cNvPicPr>
                      <p:nvPr/>
                    </p:nvPicPr>
                    <p:blipFill>
                      <a:blip r:embed="rId5"/>
                      <a:srcRect/>
                      <a:stretch>
                        <a:fillRect/>
                      </a:stretch>
                    </p:blipFill>
                    <p:spPr bwMode="auto">
                      <a:xfrm>
                        <a:off x="1327150" y="3067050"/>
                        <a:ext cx="10334625" cy="2281238"/>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6C87DE-657F-6E10-ADBC-66EF91ED9BF1}"/>
              </a:ext>
            </a:extLst>
          </p:cNvPr>
          <p:cNvSpPr>
            <a:spLocks noGrp="1"/>
          </p:cNvSpPr>
          <p:nvPr>
            <p:ph type="title"/>
          </p:nvPr>
        </p:nvSpPr>
        <p:spPr/>
        <p:txBody>
          <a:bodyPr/>
          <a:lstStyle/>
          <a:p>
            <a:r>
              <a:rPr lang="en-US" dirty="0"/>
              <a:t>Summary</a:t>
            </a:r>
            <a:endParaRPr lang="aa-ET" dirty="0"/>
          </a:p>
        </p:txBody>
      </p:sp>
      <p:sp>
        <p:nvSpPr>
          <p:cNvPr id="3" name="Content Placeholder 2">
            <a:extLst>
              <a:ext uri="{FF2B5EF4-FFF2-40B4-BE49-F238E27FC236}">
                <a16:creationId xmlns:a16="http://schemas.microsoft.com/office/drawing/2014/main" xmlns="" id="{55BB121E-A28E-6C1F-1F45-68E57692260C}"/>
              </a:ext>
            </a:extLst>
          </p:cNvPr>
          <p:cNvSpPr>
            <a:spLocks noGrp="1"/>
          </p:cNvSpPr>
          <p:nvPr>
            <p:ph idx="1"/>
          </p:nvPr>
        </p:nvSpPr>
        <p:spPr/>
        <p:txBody>
          <a:bodyPr/>
          <a:lstStyle/>
          <a:p>
            <a:pPr>
              <a:buFont typeface="Arial" panose="020B0604020202020204" pitchFamily="34" charset="0"/>
              <a:buChar char="•"/>
            </a:pPr>
            <a:r>
              <a:rPr lang="en-US" dirty="0"/>
              <a:t>Suggest to include the AAMP STA TID field in the </a:t>
            </a:r>
            <a:r>
              <a:rPr lang="en-US" dirty="0" err="1"/>
              <a:t>TGbp</a:t>
            </a:r>
            <a:r>
              <a:rPr lang="en-US" dirty="0"/>
              <a:t> frame format</a:t>
            </a:r>
          </a:p>
          <a:p>
            <a:pPr>
              <a:buFont typeface="Arial" panose="020B0604020202020204" pitchFamily="34" charset="0"/>
              <a:buChar char="•"/>
            </a:pPr>
            <a:r>
              <a:rPr lang="en-US" dirty="0"/>
              <a:t>The AAMP STA TID field may be present in the DL format as Receiver Address and in the UL frame format as T</a:t>
            </a:r>
            <a:r>
              <a:rPr lang="en-US" i="0" u="none" strike="noStrike" baseline="0" dirty="0"/>
              <a:t>ransmitter Address.</a:t>
            </a:r>
          </a:p>
          <a:p>
            <a:pPr>
              <a:buFont typeface="Arial" panose="020B0604020202020204" pitchFamily="34" charset="0"/>
              <a:buChar char="•"/>
            </a:pPr>
            <a:r>
              <a:rPr lang="en-US" dirty="0"/>
              <a:t>The TID field size and assignment TBD</a:t>
            </a:r>
            <a:endParaRPr lang="aa-ET" dirty="0"/>
          </a:p>
        </p:txBody>
      </p:sp>
      <p:sp>
        <p:nvSpPr>
          <p:cNvPr id="4" name="Slide Number Placeholder 3">
            <a:extLst>
              <a:ext uri="{FF2B5EF4-FFF2-40B4-BE49-F238E27FC236}">
                <a16:creationId xmlns:a16="http://schemas.microsoft.com/office/drawing/2014/main" xmlns="" id="{3F8E9503-7F24-5A73-58A9-A71791F9F89B}"/>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xmlns="" id="{AFC8B986-DC7C-C58B-FA10-08F9FCD421E6}"/>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D8804903-7688-6CA2-F216-F5E5305D8DB0}"/>
              </a:ext>
            </a:extLst>
          </p:cNvPr>
          <p:cNvSpPr>
            <a:spLocks noGrp="1"/>
          </p:cNvSpPr>
          <p:nvPr>
            <p:ph type="dt" idx="15"/>
          </p:nvPr>
        </p:nvSpPr>
        <p:spPr/>
        <p:txBody>
          <a:bodyPr/>
          <a:lstStyle/>
          <a:p>
            <a:r>
              <a:rPr lang="aa-ET"/>
              <a:t>May 2025</a:t>
            </a:r>
            <a:endParaRPr lang="en-GB" dirty="0"/>
          </a:p>
        </p:txBody>
      </p:sp>
    </p:spTree>
    <p:extLst>
      <p:ext uri="{BB962C8B-B14F-4D97-AF65-F5344CB8AC3E}">
        <p14:creationId xmlns:p14="http://schemas.microsoft.com/office/powerpoint/2010/main" val="175826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0782BBE-DF78-77C1-1778-B254650412DE}"/>
              </a:ext>
            </a:extLst>
          </p:cNvPr>
          <p:cNvSpPr>
            <a:spLocks noGrp="1"/>
          </p:cNvSpPr>
          <p:nvPr>
            <p:ph type="title"/>
          </p:nvPr>
        </p:nvSpPr>
        <p:spPr/>
        <p:txBody>
          <a:bodyPr/>
          <a:lstStyle/>
          <a:p>
            <a:r>
              <a:rPr lang="en-US" dirty="0"/>
              <a:t>SP</a:t>
            </a:r>
            <a:endParaRPr lang="aa-ET" dirty="0"/>
          </a:p>
        </p:txBody>
      </p:sp>
      <p:sp>
        <p:nvSpPr>
          <p:cNvPr id="3" name="Content Placeholder 2">
            <a:extLst>
              <a:ext uri="{FF2B5EF4-FFF2-40B4-BE49-F238E27FC236}">
                <a16:creationId xmlns:a16="http://schemas.microsoft.com/office/drawing/2014/main" xmlns="" id="{69692DD9-1501-8071-ADB0-F89DBFE79152}"/>
              </a:ext>
            </a:extLst>
          </p:cNvPr>
          <p:cNvSpPr>
            <a:spLocks noGrp="1"/>
          </p:cNvSpPr>
          <p:nvPr>
            <p:ph idx="1"/>
          </p:nvPr>
        </p:nvSpPr>
        <p:spPr/>
        <p:txBody>
          <a:bodyPr/>
          <a:lstStyle/>
          <a:p>
            <a:pPr marL="0" indent="0"/>
            <a:r>
              <a:rPr lang="en-US" dirty="0"/>
              <a:t>Do you agree to include the following text in the SFD Frame Formats section: "The AAMP STA TID may be present in the DL .11bp frame format as the Receiver Address field and in the UL .11bp frame format as the Transmitter Address field. The size of </a:t>
            </a:r>
            <a:r>
              <a:rPr lang="en-US" smtClean="0"/>
              <a:t>the TID </a:t>
            </a:r>
            <a:r>
              <a:rPr lang="en-US" dirty="0"/>
              <a:t>and its assignment TBD”?</a:t>
            </a:r>
            <a:endParaRPr lang="aa-ET" dirty="0"/>
          </a:p>
        </p:txBody>
      </p:sp>
      <p:sp>
        <p:nvSpPr>
          <p:cNvPr id="4" name="Slide Number Placeholder 3">
            <a:extLst>
              <a:ext uri="{FF2B5EF4-FFF2-40B4-BE49-F238E27FC236}">
                <a16:creationId xmlns:a16="http://schemas.microsoft.com/office/drawing/2014/main" xmlns="" id="{ECA7C8FA-36EE-73F2-A63E-F5B964F6C1A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xmlns="" id="{A39CD621-1BD8-7264-F132-F392CE42D9F3}"/>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719B1323-D032-709E-BD08-FA0B60ACF8EE}"/>
              </a:ext>
            </a:extLst>
          </p:cNvPr>
          <p:cNvSpPr>
            <a:spLocks noGrp="1"/>
          </p:cNvSpPr>
          <p:nvPr>
            <p:ph type="dt" idx="15"/>
          </p:nvPr>
        </p:nvSpPr>
        <p:spPr/>
        <p:txBody>
          <a:bodyPr/>
          <a:lstStyle/>
          <a:p>
            <a:r>
              <a:rPr lang="aa-ET"/>
              <a:t>May 2025</a:t>
            </a:r>
            <a:endParaRPr lang="en-GB" dirty="0"/>
          </a:p>
        </p:txBody>
      </p:sp>
    </p:spTree>
    <p:extLst>
      <p:ext uri="{BB962C8B-B14F-4D97-AF65-F5344CB8AC3E}">
        <p14:creationId xmlns:p14="http://schemas.microsoft.com/office/powerpoint/2010/main" val="10200481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5" name="Footer Placeholder 4"/>
          <p:cNvSpPr>
            <a:spLocks noGrp="1"/>
          </p:cNvSpPr>
          <p:nvPr>
            <p:ph type="ftr" idx="14"/>
          </p:nvPr>
        </p:nvSpPr>
        <p:spPr/>
        <p:txBody>
          <a:bodyPr/>
          <a:lstStyle/>
          <a:p>
            <a:r>
              <a:rPr lang="en-GB"/>
              <a:t>Solomon Trainin, Wiliot</a:t>
            </a:r>
            <a:endParaRPr lang="en-GB" dirty="0"/>
          </a:p>
        </p:txBody>
      </p:sp>
      <p:sp>
        <p:nvSpPr>
          <p:cNvPr id="4" name="Date Placeholder 3"/>
          <p:cNvSpPr>
            <a:spLocks noGrp="1"/>
          </p:cNvSpPr>
          <p:nvPr>
            <p:ph type="dt" idx="15"/>
          </p:nvPr>
        </p:nvSpPr>
        <p:spPr/>
        <p:txBody>
          <a:bodyPr/>
          <a:lstStyle/>
          <a:p>
            <a:r>
              <a:rPr lang="aa-ET"/>
              <a:t>May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This presentation discusses approaches to separate access to Active TX AMP STA. The rationale and solution for individual delivery are presented.</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Solomon Trainin, Wiliot</a:t>
            </a:r>
            <a:endParaRPr lang="en-GB" dirty="0"/>
          </a:p>
        </p:txBody>
      </p:sp>
      <p:sp>
        <p:nvSpPr>
          <p:cNvPr id="4" name="Date Placeholder 3"/>
          <p:cNvSpPr>
            <a:spLocks noGrp="1"/>
          </p:cNvSpPr>
          <p:nvPr>
            <p:ph type="dt" idx="15"/>
          </p:nvPr>
        </p:nvSpPr>
        <p:spPr/>
        <p:txBody>
          <a:bodyPr/>
          <a:lstStyle/>
          <a:p>
            <a:r>
              <a:rPr lang="aa-ET"/>
              <a:t>May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B195A727-FB57-BC6B-3FE3-CC10E99A37E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xmlns="" id="{71A6F804-33D3-E122-F118-2BEF22792DBF}"/>
              </a:ext>
            </a:extLst>
          </p:cNvPr>
          <p:cNvSpPr>
            <a:spLocks noGrp="1"/>
          </p:cNvSpPr>
          <p:nvPr>
            <p:ph type="title"/>
          </p:nvPr>
        </p:nvSpPr>
        <p:spPr>
          <a:xfrm>
            <a:off x="407368" y="871885"/>
            <a:ext cx="11377264" cy="662335"/>
          </a:xfrm>
        </p:spPr>
        <p:txBody>
          <a:bodyPr/>
          <a:lstStyle/>
          <a:p>
            <a:r>
              <a:rPr lang="en-US" sz="2800" dirty="0"/>
              <a:t>Unique ID of Active TX AMP STA</a:t>
            </a:r>
            <a:endParaRPr lang="en-GB" sz="2800" dirty="0"/>
          </a:p>
        </p:txBody>
      </p:sp>
      <p:sp>
        <p:nvSpPr>
          <p:cNvPr id="9218" name="Rectangle 2">
            <a:extLst>
              <a:ext uri="{FF2B5EF4-FFF2-40B4-BE49-F238E27FC236}">
                <a16:creationId xmlns:a16="http://schemas.microsoft.com/office/drawing/2014/main" xmlns="" id="{F021C6DB-8EBA-323B-2BC8-7BC3185D6347}"/>
              </a:ext>
            </a:extLst>
          </p:cNvPr>
          <p:cNvSpPr>
            <a:spLocks noGrp="1" noChangeArrowheads="1"/>
          </p:cNvSpPr>
          <p:nvPr>
            <p:ph idx="1"/>
          </p:nvPr>
        </p:nvSpPr>
        <p:spPr>
          <a:xfrm>
            <a:off x="915458" y="1673517"/>
            <a:ext cx="10361084" cy="4131747"/>
          </a:xfrm>
          <a:ln/>
        </p:spPr>
        <p:txBody>
          <a:bodyPr/>
          <a:lstStyle/>
          <a:p>
            <a:pPr>
              <a:buFont typeface="Times New Roman" pitchFamily="16" charset="0"/>
              <a:buChar char="•"/>
            </a:pPr>
            <a:r>
              <a:rPr lang="en-US" dirty="0"/>
              <a:t>It may be necessary to have separate access to the Active TX AMP STA (AAMP STA). For example, to measure the temperature at a specific point or to block a specific AAMP STA using a remote command.</a:t>
            </a:r>
          </a:p>
          <a:p>
            <a:pPr>
              <a:buFont typeface="Times New Roman" pitchFamily="16" charset="0"/>
              <a:buChar char="•"/>
            </a:pPr>
            <a:r>
              <a:rPr lang="en-US" dirty="0"/>
              <a:t>Each </a:t>
            </a:r>
            <a:r>
              <a:rPr lang="en-US" sz="2400" dirty="0"/>
              <a:t>AAMP STA may or may not </a:t>
            </a:r>
            <a:r>
              <a:rPr lang="en-US" dirty="0"/>
              <a:t>have a Unique AAMP STA ID (UID)</a:t>
            </a:r>
          </a:p>
          <a:p>
            <a:pPr lvl="1">
              <a:buFont typeface="Times New Roman" pitchFamily="16" charset="0"/>
              <a:buChar char="•"/>
            </a:pPr>
            <a:r>
              <a:rPr lang="en-US" b="1" dirty="0"/>
              <a:t>The UID uniquely identifies an AAMP STA among other AAMP STAs at the Application/Cloud layer</a:t>
            </a:r>
          </a:p>
          <a:p>
            <a:pPr lvl="1">
              <a:buFont typeface="Times New Roman" pitchFamily="16" charset="0"/>
              <a:buChar char="•"/>
            </a:pPr>
            <a:r>
              <a:rPr lang="en-US" b="1" dirty="0"/>
              <a:t>To maintain confidentiality/privacy, this UID or another persistent identifier is secret and not exposed to the network</a:t>
            </a:r>
          </a:p>
          <a:p>
            <a:pPr lvl="1">
              <a:buFont typeface="Times New Roman" pitchFamily="16" charset="0"/>
              <a:buChar char="•"/>
            </a:pPr>
            <a:r>
              <a:rPr lang="en-US" b="1" dirty="0"/>
              <a:t>The UID may be encrypted when communicated</a:t>
            </a:r>
          </a:p>
          <a:p>
            <a:pPr lvl="1">
              <a:buFont typeface="Times New Roman" pitchFamily="16" charset="0"/>
              <a:buChar char="•"/>
            </a:pPr>
            <a:r>
              <a:rPr lang="en-US" b="1" dirty="0"/>
              <a:t>The UID may be delivered to the cloud/application to identify the AAMP STA </a:t>
            </a:r>
          </a:p>
          <a:p>
            <a:pPr lvl="1">
              <a:buFont typeface="Times New Roman" pitchFamily="16" charset="0"/>
              <a:buChar char="•"/>
            </a:pPr>
            <a:r>
              <a:rPr lang="en-US" b="1" dirty="0">
                <a:solidFill>
                  <a:schemeClr val="tx1"/>
                </a:solidFill>
              </a:rPr>
              <a:t>For example, the u</a:t>
            </a:r>
            <a:r>
              <a:rPr lang="en-US" b="1" i="0" dirty="0">
                <a:solidFill>
                  <a:schemeClr val="tx1"/>
                </a:solidFill>
                <a:effectLst/>
              </a:rPr>
              <a:t>nique item identifier (UII</a:t>
            </a:r>
            <a:r>
              <a:rPr lang="en-US" b="0" i="0" dirty="0">
                <a:solidFill>
                  <a:schemeClr val="tx1"/>
                </a:solidFill>
                <a:effectLst/>
              </a:rPr>
              <a:t>) </a:t>
            </a:r>
            <a:r>
              <a:rPr lang="en-US" b="1" dirty="0">
                <a:solidFill>
                  <a:schemeClr val="tx1"/>
                </a:solidFill>
              </a:rPr>
              <a:t>may be seen as such a UID</a:t>
            </a:r>
          </a:p>
          <a:p>
            <a:pPr lvl="1">
              <a:buFont typeface="Times New Roman" pitchFamily="16" charset="0"/>
              <a:buChar char="•"/>
            </a:pPr>
            <a:r>
              <a:rPr lang="en-US" b="1" dirty="0">
                <a:solidFill>
                  <a:schemeClr val="tx1"/>
                </a:solidFill>
              </a:rPr>
              <a:t>The UID and use of it are outside of the standard scope</a:t>
            </a:r>
          </a:p>
        </p:txBody>
      </p:sp>
      <p:sp>
        <p:nvSpPr>
          <p:cNvPr id="6" name="Slide Number Placeholder 5">
            <a:extLst>
              <a:ext uri="{FF2B5EF4-FFF2-40B4-BE49-F238E27FC236}">
                <a16:creationId xmlns:a16="http://schemas.microsoft.com/office/drawing/2014/main" xmlns="" id="{7B3249C3-8717-2C69-AE57-B050CAB24A97}"/>
              </a:ext>
            </a:extLst>
          </p:cNvPr>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a:extLst>
              <a:ext uri="{FF2B5EF4-FFF2-40B4-BE49-F238E27FC236}">
                <a16:creationId xmlns:a16="http://schemas.microsoft.com/office/drawing/2014/main" xmlns="" id="{774FE0CA-C2BC-0836-BCA7-49A8DBB0AF9C}"/>
              </a:ext>
            </a:extLst>
          </p:cNvPr>
          <p:cNvSpPr>
            <a:spLocks noGrp="1"/>
          </p:cNvSpPr>
          <p:nvPr>
            <p:ph type="ftr" idx="14"/>
          </p:nvPr>
        </p:nvSpPr>
        <p:spPr/>
        <p:txBody>
          <a:bodyPr/>
          <a:lstStyle/>
          <a:p>
            <a:r>
              <a:rPr lang="en-GB"/>
              <a:t>Solomon Trainin, Wiliot</a:t>
            </a:r>
            <a:endParaRPr lang="en-GB" dirty="0"/>
          </a:p>
        </p:txBody>
      </p:sp>
      <p:sp>
        <p:nvSpPr>
          <p:cNvPr id="4" name="Date Placeholder 3">
            <a:extLst>
              <a:ext uri="{FF2B5EF4-FFF2-40B4-BE49-F238E27FC236}">
                <a16:creationId xmlns:a16="http://schemas.microsoft.com/office/drawing/2014/main" xmlns="" id="{D3290D9E-068C-3ADC-708D-7F301698F2F2}"/>
              </a:ext>
            </a:extLst>
          </p:cNvPr>
          <p:cNvSpPr>
            <a:spLocks noGrp="1"/>
          </p:cNvSpPr>
          <p:nvPr>
            <p:ph type="dt" idx="15"/>
          </p:nvPr>
        </p:nvSpPr>
        <p:spPr/>
        <p:txBody>
          <a:bodyPr/>
          <a:lstStyle/>
          <a:p>
            <a:r>
              <a:rPr lang="aa-ET"/>
              <a:t>May 2025</a:t>
            </a:r>
            <a:endParaRPr lang="en-GB"/>
          </a:p>
        </p:txBody>
      </p:sp>
    </p:spTree>
    <p:extLst>
      <p:ext uri="{BB962C8B-B14F-4D97-AF65-F5344CB8AC3E}">
        <p14:creationId xmlns:p14="http://schemas.microsoft.com/office/powerpoint/2010/main" val="42201370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EC1F9E-1010-FE0A-EC8E-66E8FC5254B3}"/>
              </a:ext>
            </a:extLst>
          </p:cNvPr>
          <p:cNvSpPr>
            <a:spLocks noGrp="1"/>
          </p:cNvSpPr>
          <p:nvPr>
            <p:ph type="title"/>
          </p:nvPr>
        </p:nvSpPr>
        <p:spPr>
          <a:xfrm>
            <a:off x="914401" y="685801"/>
            <a:ext cx="10361084" cy="798983"/>
          </a:xfrm>
        </p:spPr>
        <p:txBody>
          <a:bodyPr/>
          <a:lstStyle/>
          <a:p>
            <a:r>
              <a:rPr lang="en-US" dirty="0"/>
              <a:t>Individual delivery to AAMP STA</a:t>
            </a:r>
            <a:endParaRPr lang="aa-ET" dirty="0"/>
          </a:p>
        </p:txBody>
      </p:sp>
      <p:sp>
        <p:nvSpPr>
          <p:cNvPr id="3" name="Content Placeholder 2">
            <a:extLst>
              <a:ext uri="{FF2B5EF4-FFF2-40B4-BE49-F238E27FC236}">
                <a16:creationId xmlns:a16="http://schemas.microsoft.com/office/drawing/2014/main" xmlns="" id="{97061FB7-83A6-D9D8-BB69-41939E407204}"/>
              </a:ext>
            </a:extLst>
          </p:cNvPr>
          <p:cNvSpPr>
            <a:spLocks noGrp="1"/>
          </p:cNvSpPr>
          <p:nvPr>
            <p:ph idx="1"/>
          </p:nvPr>
        </p:nvSpPr>
        <p:spPr>
          <a:xfrm>
            <a:off x="914401" y="1484784"/>
            <a:ext cx="10361084" cy="4824536"/>
          </a:xfrm>
        </p:spPr>
        <p:txBody>
          <a:bodyPr/>
          <a:lstStyle/>
          <a:p>
            <a:pPr>
              <a:buFont typeface="Arial" panose="020B0604020202020204" pitchFamily="34" charset="0"/>
              <a:buChar char="•"/>
            </a:pPr>
            <a:r>
              <a:rPr lang="en-US" dirty="0"/>
              <a:t>There are several considerations regarding AAMP STA access to the network</a:t>
            </a:r>
          </a:p>
          <a:p>
            <a:pPr lvl="1">
              <a:buFont typeface="Arial" panose="020B0604020202020204" pitchFamily="34" charset="0"/>
              <a:buChar char="•"/>
            </a:pPr>
            <a:r>
              <a:rPr lang="en-US" b="1" dirty="0"/>
              <a:t>Individual delivery to the AAMP STA is used by the cloud/application </a:t>
            </a:r>
          </a:p>
          <a:p>
            <a:pPr lvl="1">
              <a:buFont typeface="Arial" panose="020B0604020202020204" pitchFamily="34" charset="0"/>
              <a:buChar char="•"/>
            </a:pPr>
            <a:r>
              <a:rPr lang="en-US" b="1" dirty="0"/>
              <a:t>If the UID or another persistent identifier is secret and not disclosed to the network, it cannot be used by the network to identify the AAMP STA that requires delivery</a:t>
            </a:r>
          </a:p>
          <a:p>
            <a:pPr lvl="1">
              <a:buFont typeface="Arial" panose="020B0604020202020204" pitchFamily="34" charset="0"/>
              <a:buChar char="•"/>
            </a:pPr>
            <a:r>
              <a:rPr lang="en-US" b="1" dirty="0"/>
              <a:t>The AAMP STA may not support network access, it does not support TCP/IP layer protocols</a:t>
            </a:r>
          </a:p>
          <a:p>
            <a:pPr lvl="1">
              <a:buFont typeface="Arial" panose="020B0604020202020204" pitchFamily="34" charset="0"/>
              <a:buChar char="•"/>
            </a:pPr>
            <a:r>
              <a:rPr lang="en-US" b="1" dirty="0"/>
              <a:t>The AAMP STA may not support association procedures to communicate with the AP STA</a:t>
            </a:r>
          </a:p>
          <a:p>
            <a:pPr lvl="1">
              <a:buFont typeface="Arial" panose="020B0604020202020204" pitchFamily="34" charset="0"/>
              <a:buChar char="•"/>
            </a:pPr>
            <a:r>
              <a:rPr lang="en-US" b="1" dirty="0"/>
              <a:t>The individual access to the AAMP STA shall not congest the network, this access should not generate too many redundant messages due to the hidden UID of the AAMP STA</a:t>
            </a:r>
            <a:endParaRPr lang="aa-ET" b="1" dirty="0"/>
          </a:p>
        </p:txBody>
      </p:sp>
      <p:sp>
        <p:nvSpPr>
          <p:cNvPr id="4" name="Slide Number Placeholder 3">
            <a:extLst>
              <a:ext uri="{FF2B5EF4-FFF2-40B4-BE49-F238E27FC236}">
                <a16:creationId xmlns:a16="http://schemas.microsoft.com/office/drawing/2014/main" xmlns="" id="{C1390606-1B3A-BB6A-66B2-3F90CAACE9D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xmlns="" id="{2B72BE7C-C2A3-1756-9179-CAB1F95921A6}"/>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FB7521CF-9D94-834A-37DA-BBA1F635ABEA}"/>
              </a:ext>
            </a:extLst>
          </p:cNvPr>
          <p:cNvSpPr>
            <a:spLocks noGrp="1"/>
          </p:cNvSpPr>
          <p:nvPr>
            <p:ph type="dt" idx="15"/>
          </p:nvPr>
        </p:nvSpPr>
        <p:spPr/>
        <p:txBody>
          <a:bodyPr/>
          <a:lstStyle/>
          <a:p>
            <a:r>
              <a:rPr lang="aa-ET"/>
              <a:t>May 2025</a:t>
            </a:r>
            <a:endParaRPr lang="en-GB" dirty="0"/>
          </a:p>
        </p:txBody>
      </p:sp>
    </p:spTree>
    <p:extLst>
      <p:ext uri="{BB962C8B-B14F-4D97-AF65-F5344CB8AC3E}">
        <p14:creationId xmlns:p14="http://schemas.microsoft.com/office/powerpoint/2010/main" val="2224978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E85F8C33-BE77-DA46-E998-7D3C4FFF88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xmlns="" id="{1BDE1E9C-EFD5-0E36-A14F-FCA1B95B06E4}"/>
              </a:ext>
            </a:extLst>
          </p:cNvPr>
          <p:cNvSpPr>
            <a:spLocks noGrp="1"/>
          </p:cNvSpPr>
          <p:nvPr>
            <p:ph type="title"/>
          </p:nvPr>
        </p:nvSpPr>
        <p:spPr>
          <a:xfrm>
            <a:off x="914401" y="685801"/>
            <a:ext cx="10361084" cy="798983"/>
          </a:xfrm>
        </p:spPr>
        <p:txBody>
          <a:bodyPr/>
          <a:lstStyle/>
          <a:p>
            <a:r>
              <a:rPr lang="en-US" dirty="0"/>
              <a:t>Broadcast </a:t>
            </a:r>
            <a:r>
              <a:rPr lang="en-US" dirty="0" smtClean="0"/>
              <a:t>access </a:t>
            </a:r>
            <a:r>
              <a:rPr lang="en-US" dirty="0"/>
              <a:t>for the Individual delivery </a:t>
            </a:r>
            <a:endParaRPr lang="aa-ET" dirty="0"/>
          </a:p>
        </p:txBody>
      </p:sp>
      <p:sp>
        <p:nvSpPr>
          <p:cNvPr id="3" name="Content Placeholder 2">
            <a:extLst>
              <a:ext uri="{FF2B5EF4-FFF2-40B4-BE49-F238E27FC236}">
                <a16:creationId xmlns:a16="http://schemas.microsoft.com/office/drawing/2014/main" xmlns="" id="{F27DED48-1ABF-C9E5-792C-B102A80D764B}"/>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200" b="1" dirty="0">
                <a:solidFill>
                  <a:schemeClr val="tx1"/>
                </a:solidFill>
              </a:rPr>
              <a:t>Individual delivery to/from AAMP STA may use broadcast or/and individual addressing to access the network </a:t>
            </a:r>
          </a:p>
          <a:p>
            <a:pPr lvl="1">
              <a:buFont typeface="Arial" panose="020B0604020202020204" pitchFamily="34" charset="0"/>
              <a:buChar char="•"/>
            </a:pPr>
            <a:r>
              <a:rPr lang="en-US" sz="1800" b="1" dirty="0">
                <a:solidFill>
                  <a:schemeClr val="tx1"/>
                </a:solidFill>
                <a:effectLst/>
                <a:ea typeface="Aptos" panose="020B0004020202020204" pitchFamily="34" charset="0"/>
                <a:cs typeface="Aptos" panose="020B0004020202020204" pitchFamily="34" charset="0"/>
              </a:rPr>
              <a:t>Individual DL delivery by broadcast access: the DL message is delivered to each AAMP STA, and it uses the UID to retrieve or discard the message. </a:t>
            </a:r>
          </a:p>
          <a:p>
            <a:pPr lvl="1">
              <a:buFont typeface="Arial" panose="020B0604020202020204" pitchFamily="34" charset="0"/>
              <a:buChar char="•"/>
            </a:pPr>
            <a:r>
              <a:rPr lang="en-US" sz="1800" b="1" dirty="0">
                <a:solidFill>
                  <a:schemeClr val="tx1"/>
                </a:solidFill>
                <a:effectLst/>
                <a:ea typeface="Aptos" panose="020B0004020202020204" pitchFamily="34" charset="0"/>
                <a:cs typeface="Aptos" panose="020B0004020202020204" pitchFamily="34" charset="0"/>
              </a:rPr>
              <a:t>In the UL direction</a:t>
            </a:r>
            <a:r>
              <a:rPr lang="en-US" sz="1800" b="1" dirty="0">
                <a:solidFill>
                  <a:schemeClr val="tx1"/>
                </a:solidFill>
                <a:ea typeface="Aptos" panose="020B0004020202020204" pitchFamily="34" charset="0"/>
                <a:cs typeface="Aptos" panose="020B0004020202020204" pitchFamily="34" charset="0"/>
              </a:rPr>
              <a:t> w/o unicast AAMP STA identification</a:t>
            </a:r>
            <a:r>
              <a:rPr lang="en-US" sz="1800" b="1" dirty="0">
                <a:solidFill>
                  <a:schemeClr val="tx1"/>
                </a:solidFill>
                <a:effectLst/>
                <a:ea typeface="Aptos" panose="020B0004020202020204" pitchFamily="34" charset="0"/>
                <a:cs typeface="Aptos" panose="020B0004020202020204" pitchFamily="34" charset="0"/>
              </a:rPr>
              <a:t>, multiple copies of the message are delivered if there are multiple routes through which the message is delivered to the application, and only the application can detect the redundant copies of the message </a:t>
            </a:r>
          </a:p>
          <a:p>
            <a:pPr>
              <a:buFont typeface="Arial" panose="020B0604020202020204" pitchFamily="34" charset="0"/>
              <a:buChar char="•"/>
            </a:pPr>
            <a:r>
              <a:rPr lang="en-US" sz="2200" b="1" dirty="0">
                <a:solidFill>
                  <a:schemeClr val="tx1"/>
                </a:solidFill>
                <a:effectLst/>
                <a:ea typeface="Aptos" panose="020B0004020202020204" pitchFamily="34" charset="0"/>
                <a:cs typeface="Aptos" panose="020B0004020202020204" pitchFamily="34" charset="0"/>
              </a:rPr>
              <a:t>The lack of individual identification for network access results in redundant copies in the network. This phenomenon is especially significant in DL, where thousands of redundant network messages may be created for delivery to a single AAMP STA.</a:t>
            </a:r>
            <a:endParaRPr lang="aa-ET" sz="2200" dirty="0">
              <a:solidFill>
                <a:schemeClr val="tx1"/>
              </a:solidFill>
              <a:effectLst/>
              <a:ea typeface="Aptos" panose="020B0004020202020204" pitchFamily="34" charset="0"/>
              <a:cs typeface="Aptos" panose="020B0004020202020204" pitchFamily="34" charset="0"/>
            </a:endParaRPr>
          </a:p>
        </p:txBody>
      </p:sp>
      <p:sp>
        <p:nvSpPr>
          <p:cNvPr id="4" name="Slide Number Placeholder 3">
            <a:extLst>
              <a:ext uri="{FF2B5EF4-FFF2-40B4-BE49-F238E27FC236}">
                <a16:creationId xmlns:a16="http://schemas.microsoft.com/office/drawing/2014/main" xmlns="" id="{AEFBD168-D575-072C-95FD-37C56FF52E5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xmlns="" id="{56EF95B6-746A-1141-47D4-DAA986AD7B99}"/>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347D5221-A3CF-1511-6139-2F4EED259E9B}"/>
              </a:ext>
            </a:extLst>
          </p:cNvPr>
          <p:cNvSpPr>
            <a:spLocks noGrp="1"/>
          </p:cNvSpPr>
          <p:nvPr>
            <p:ph type="dt" idx="15"/>
          </p:nvPr>
        </p:nvSpPr>
        <p:spPr/>
        <p:txBody>
          <a:bodyPr/>
          <a:lstStyle/>
          <a:p>
            <a:r>
              <a:rPr lang="aa-ET"/>
              <a:t>May 2025</a:t>
            </a:r>
            <a:endParaRPr lang="en-GB" dirty="0"/>
          </a:p>
        </p:txBody>
      </p:sp>
    </p:spTree>
    <p:extLst>
      <p:ext uri="{BB962C8B-B14F-4D97-AF65-F5344CB8AC3E}">
        <p14:creationId xmlns:p14="http://schemas.microsoft.com/office/powerpoint/2010/main" val="689108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181D3D-61FB-9896-FD1A-7A776239CBE1}"/>
              </a:ext>
            </a:extLst>
          </p:cNvPr>
          <p:cNvSpPr>
            <a:spLocks noGrp="1"/>
          </p:cNvSpPr>
          <p:nvPr>
            <p:ph type="title"/>
          </p:nvPr>
        </p:nvSpPr>
        <p:spPr>
          <a:xfrm>
            <a:off x="914401" y="685801"/>
            <a:ext cx="4389511" cy="582959"/>
          </a:xfrm>
        </p:spPr>
        <p:txBody>
          <a:bodyPr/>
          <a:lstStyle/>
          <a:p>
            <a:r>
              <a:rPr lang="en-US" sz="2000" dirty="0"/>
              <a:t>Individual Access to AAMP STA (exemplary approach)</a:t>
            </a:r>
            <a:endParaRPr lang="aa-ET" sz="2000" dirty="0"/>
          </a:p>
        </p:txBody>
      </p:sp>
      <p:sp>
        <p:nvSpPr>
          <p:cNvPr id="4" name="Slide Number Placeholder 3">
            <a:extLst>
              <a:ext uri="{FF2B5EF4-FFF2-40B4-BE49-F238E27FC236}">
                <a16:creationId xmlns:a16="http://schemas.microsoft.com/office/drawing/2014/main" xmlns="" id="{A5239952-53B3-7F06-F02B-3CE33B5BE4C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xmlns="" id="{9943E831-443A-8755-88F5-13004ADB31A0}"/>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86995D5F-35D2-2C5E-4DC8-562C903C6834}"/>
              </a:ext>
            </a:extLst>
          </p:cNvPr>
          <p:cNvSpPr>
            <a:spLocks noGrp="1"/>
          </p:cNvSpPr>
          <p:nvPr>
            <p:ph type="dt" idx="15"/>
          </p:nvPr>
        </p:nvSpPr>
        <p:spPr>
          <a:xfrm>
            <a:off x="828847" y="295205"/>
            <a:ext cx="2499764" cy="273050"/>
          </a:xfrm>
        </p:spPr>
        <p:txBody>
          <a:bodyPr/>
          <a:lstStyle/>
          <a:p>
            <a:r>
              <a:rPr lang="aa-ET"/>
              <a:t>May 2025</a:t>
            </a:r>
            <a:endParaRPr lang="en-GB" dirty="0"/>
          </a:p>
        </p:txBody>
      </p:sp>
      <p:pic>
        <p:nvPicPr>
          <p:cNvPr id="9" name="Picture 8">
            <a:extLst>
              <a:ext uri="{FF2B5EF4-FFF2-40B4-BE49-F238E27FC236}">
                <a16:creationId xmlns:a16="http://schemas.microsoft.com/office/drawing/2014/main" xmlns="" id="{78398003-4E62-3132-CA8C-86B99166733A}"/>
              </a:ext>
            </a:extLst>
          </p:cNvPr>
          <p:cNvPicPr>
            <a:picLocks noChangeAspect="1"/>
          </p:cNvPicPr>
          <p:nvPr/>
        </p:nvPicPr>
        <p:blipFill>
          <a:blip r:embed="rId2"/>
          <a:stretch>
            <a:fillRect/>
          </a:stretch>
        </p:blipFill>
        <p:spPr>
          <a:xfrm>
            <a:off x="6159371" y="861964"/>
            <a:ext cx="5683812" cy="5479791"/>
          </a:xfrm>
          <a:prstGeom prst="rect">
            <a:avLst/>
          </a:prstGeom>
          <a:noFill/>
          <a:ln>
            <a:solidFill>
              <a:schemeClr val="tx1"/>
            </a:solidFill>
          </a:ln>
        </p:spPr>
      </p:pic>
      <p:sp>
        <p:nvSpPr>
          <p:cNvPr id="10" name="Rectangle 9">
            <a:extLst>
              <a:ext uri="{FF2B5EF4-FFF2-40B4-BE49-F238E27FC236}">
                <a16:creationId xmlns:a16="http://schemas.microsoft.com/office/drawing/2014/main" xmlns="" id="{0EB9A272-4A60-D9CF-8723-00076F07A8F4}"/>
              </a:ext>
            </a:extLst>
          </p:cNvPr>
          <p:cNvSpPr/>
          <p:nvPr/>
        </p:nvSpPr>
        <p:spPr bwMode="auto">
          <a:xfrm>
            <a:off x="9162762" y="5120148"/>
            <a:ext cx="1080120" cy="64807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AMP </a:t>
            </a:r>
            <a:r>
              <a:rPr lang="en-US" sz="1200" dirty="0">
                <a:solidFill>
                  <a:schemeClr val="tx1"/>
                </a:solidFill>
              </a:rPr>
              <a:t>AP</a:t>
            </a:r>
            <a:endParaRPr kumimoji="0" lang="aa-ET" sz="1200" b="0" i="0" u="none" strike="noStrike" cap="none" normalizeH="0" baseline="0" dirty="0">
              <a:ln>
                <a:noFill/>
              </a:ln>
              <a:solidFill>
                <a:schemeClr val="tx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xmlns="" id="{7912129F-3E9F-4A4B-9AC3-A8E319BB1758}"/>
              </a:ext>
            </a:extLst>
          </p:cNvPr>
          <p:cNvSpPr/>
          <p:nvPr/>
        </p:nvSpPr>
        <p:spPr bwMode="auto">
          <a:xfrm>
            <a:off x="10604423" y="5155571"/>
            <a:ext cx="970299" cy="612649"/>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rPr>
              <a:t>AAMP STA</a:t>
            </a:r>
            <a:r>
              <a:rPr kumimoji="0" lang="en-US" sz="1200" b="0" i="0" u="none" strike="noStrike" cap="none" normalizeH="0" baseline="0" dirty="0">
                <a:ln>
                  <a:noFill/>
                </a:ln>
                <a:solidFill>
                  <a:schemeClr val="tx1"/>
                </a:solidFill>
                <a:effectLst/>
                <a:latin typeface="Times New Roman" pitchFamily="16" charset="0"/>
                <a:ea typeface="MS Gothic" charset="-128"/>
              </a:rPr>
              <a:t> </a:t>
            </a:r>
            <a:endParaRPr kumimoji="0" lang="aa-ET" sz="1200" b="0" i="0" u="none" strike="noStrike" cap="none" normalizeH="0" baseline="0" dirty="0">
              <a:ln>
                <a:noFill/>
              </a:ln>
              <a:solidFill>
                <a:schemeClr val="tx1"/>
              </a:solidFill>
              <a:effectLst/>
              <a:latin typeface="Times New Roman" pitchFamily="16" charset="0"/>
              <a:ea typeface="MS Gothic" charset="-128"/>
            </a:endParaRPr>
          </a:p>
        </p:txBody>
      </p:sp>
      <p:cxnSp>
        <p:nvCxnSpPr>
          <p:cNvPr id="12" name="Straight Arrow Connector 11">
            <a:extLst>
              <a:ext uri="{FF2B5EF4-FFF2-40B4-BE49-F238E27FC236}">
                <a16:creationId xmlns:a16="http://schemas.microsoft.com/office/drawing/2014/main" xmlns="" id="{9017DD9F-2F06-D2E2-308E-81455776C4A0}"/>
              </a:ext>
            </a:extLst>
          </p:cNvPr>
          <p:cNvCxnSpPr>
            <a:cxnSpLocks/>
            <a:stCxn id="10" idx="3"/>
            <a:endCxn id="11" idx="1"/>
          </p:cNvCxnSpPr>
          <p:nvPr/>
        </p:nvCxnSpPr>
        <p:spPr bwMode="auto">
          <a:xfrm>
            <a:off x="10242882" y="5444184"/>
            <a:ext cx="361541" cy="17712"/>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3" name="TextBox 12">
            <a:extLst>
              <a:ext uri="{FF2B5EF4-FFF2-40B4-BE49-F238E27FC236}">
                <a16:creationId xmlns:a16="http://schemas.microsoft.com/office/drawing/2014/main" xmlns="" id="{04187CD9-DCCC-4432-4194-A5B7E4E8411E}"/>
              </a:ext>
            </a:extLst>
          </p:cNvPr>
          <p:cNvSpPr txBox="1"/>
          <p:nvPr/>
        </p:nvSpPr>
        <p:spPr>
          <a:xfrm>
            <a:off x="7145035" y="6092256"/>
            <a:ext cx="1224136" cy="200055"/>
          </a:xfrm>
          <a:prstGeom prst="rect">
            <a:avLst/>
          </a:prstGeom>
          <a:solidFill>
            <a:schemeClr val="bg1"/>
          </a:solidFill>
        </p:spPr>
        <p:txBody>
          <a:bodyPr wrap="square" rtlCol="0">
            <a:spAutoFit/>
          </a:bodyPr>
          <a:lstStyle/>
          <a:p>
            <a:endParaRPr lang="aa-ET" sz="700" dirty="0"/>
          </a:p>
        </p:txBody>
      </p:sp>
      <p:sp>
        <p:nvSpPr>
          <p:cNvPr id="14" name="Oval 13">
            <a:extLst>
              <a:ext uri="{FF2B5EF4-FFF2-40B4-BE49-F238E27FC236}">
                <a16:creationId xmlns:a16="http://schemas.microsoft.com/office/drawing/2014/main" xmlns="" id="{5AC4174B-F803-3AB1-6564-B8DFBFD4DC98}"/>
              </a:ext>
            </a:extLst>
          </p:cNvPr>
          <p:cNvSpPr/>
          <p:nvPr/>
        </p:nvSpPr>
        <p:spPr bwMode="auto">
          <a:xfrm>
            <a:off x="9881340" y="4940128"/>
            <a:ext cx="1898472" cy="1152127"/>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a:extLst>
              <a:ext uri="{FF2B5EF4-FFF2-40B4-BE49-F238E27FC236}">
                <a16:creationId xmlns:a16="http://schemas.microsoft.com/office/drawing/2014/main" xmlns="" id="{EB744485-BFDE-CA6E-F10D-1BCEC7745C11}"/>
              </a:ext>
            </a:extLst>
          </p:cNvPr>
          <p:cNvSpPr txBox="1"/>
          <p:nvPr/>
        </p:nvSpPr>
        <p:spPr>
          <a:xfrm>
            <a:off x="10601420" y="4294171"/>
            <a:ext cx="1080120" cy="430887"/>
          </a:xfrm>
          <a:prstGeom prst="rect">
            <a:avLst/>
          </a:prstGeom>
          <a:noFill/>
          <a:ln>
            <a:solidFill>
              <a:schemeClr val="tx1"/>
            </a:solidFill>
          </a:ln>
        </p:spPr>
        <p:txBody>
          <a:bodyPr wrap="square" rtlCol="0">
            <a:spAutoFit/>
          </a:bodyPr>
          <a:lstStyle/>
          <a:p>
            <a:r>
              <a:rPr lang="en-US" sz="1100" dirty="0">
                <a:solidFill>
                  <a:schemeClr val="tx1"/>
                </a:solidFill>
              </a:rPr>
              <a:t>Un-Associated mode</a:t>
            </a:r>
          </a:p>
        </p:txBody>
      </p:sp>
      <p:cxnSp>
        <p:nvCxnSpPr>
          <p:cNvPr id="16" name="Straight Arrow Connector 15">
            <a:extLst>
              <a:ext uri="{FF2B5EF4-FFF2-40B4-BE49-F238E27FC236}">
                <a16:creationId xmlns:a16="http://schemas.microsoft.com/office/drawing/2014/main" xmlns="" id="{3BE1EDE1-D612-BCA1-77CE-3D211CD67DD0}"/>
              </a:ext>
            </a:extLst>
          </p:cNvPr>
          <p:cNvCxnSpPr>
            <a:stCxn id="15" idx="1"/>
          </p:cNvCxnSpPr>
          <p:nvPr/>
        </p:nvCxnSpPr>
        <p:spPr bwMode="auto">
          <a:xfrm flipH="1">
            <a:off x="10370500" y="4509615"/>
            <a:ext cx="230920" cy="50880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7" name="TextBox 16">
            <a:extLst>
              <a:ext uri="{FF2B5EF4-FFF2-40B4-BE49-F238E27FC236}">
                <a16:creationId xmlns:a16="http://schemas.microsoft.com/office/drawing/2014/main" xmlns="" id="{ECC95D70-EE0E-FD47-74C7-320723C7E69F}"/>
              </a:ext>
            </a:extLst>
          </p:cNvPr>
          <p:cNvSpPr txBox="1"/>
          <p:nvPr/>
        </p:nvSpPr>
        <p:spPr>
          <a:xfrm>
            <a:off x="10529411" y="3139928"/>
            <a:ext cx="1152128" cy="261610"/>
          </a:xfrm>
          <a:prstGeom prst="rect">
            <a:avLst/>
          </a:prstGeom>
          <a:noFill/>
          <a:ln>
            <a:solidFill>
              <a:schemeClr val="tx1"/>
            </a:solidFill>
          </a:ln>
        </p:spPr>
        <p:txBody>
          <a:bodyPr wrap="square" rtlCol="0">
            <a:spAutoFit/>
          </a:bodyPr>
          <a:lstStyle/>
          <a:p>
            <a:r>
              <a:rPr lang="en-US" sz="1100" dirty="0">
                <a:solidFill>
                  <a:schemeClr val="tx1"/>
                </a:solidFill>
              </a:rPr>
              <a:t>Associated mode</a:t>
            </a:r>
          </a:p>
        </p:txBody>
      </p:sp>
      <p:cxnSp>
        <p:nvCxnSpPr>
          <p:cNvPr id="18" name="Straight Arrow Connector 17">
            <a:extLst>
              <a:ext uri="{FF2B5EF4-FFF2-40B4-BE49-F238E27FC236}">
                <a16:creationId xmlns:a16="http://schemas.microsoft.com/office/drawing/2014/main" xmlns="" id="{2569F729-0770-02BA-ED6C-0DA7277C14EF}"/>
              </a:ext>
            </a:extLst>
          </p:cNvPr>
          <p:cNvCxnSpPr/>
          <p:nvPr/>
        </p:nvCxnSpPr>
        <p:spPr bwMode="auto">
          <a:xfrm flipH="1">
            <a:off x="10169371" y="3283944"/>
            <a:ext cx="360040" cy="50405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3" name="Rectangle 22">
            <a:extLst>
              <a:ext uri="{FF2B5EF4-FFF2-40B4-BE49-F238E27FC236}">
                <a16:creationId xmlns:a16="http://schemas.microsoft.com/office/drawing/2014/main" xmlns="" id="{B13B0505-B2E5-D8E5-C6EC-2F656C57234F}"/>
              </a:ext>
            </a:extLst>
          </p:cNvPr>
          <p:cNvSpPr/>
          <p:nvPr/>
        </p:nvSpPr>
        <p:spPr bwMode="auto">
          <a:xfrm>
            <a:off x="8378349" y="6126501"/>
            <a:ext cx="2151062" cy="181009"/>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aa-ET" sz="2400" b="0" i="0" u="none" strike="noStrike" cap="none" normalizeH="0" baseline="0">
              <a:ln>
                <a:noFill/>
              </a:ln>
              <a:effectLst/>
              <a:latin typeface="Times New Roman" pitchFamily="16" charset="0"/>
              <a:ea typeface="MS Gothic" charset="-128"/>
            </a:endParaRPr>
          </a:p>
        </p:txBody>
      </p:sp>
      <mc:AlternateContent xmlns:mc="http://schemas.openxmlformats.org/markup-compatibility/2006" xmlns:p14="http://schemas.microsoft.com/office/powerpoint/2010/main">
        <mc:Choice Requires="p14">
          <p:contentPart p14:bwMode="auto" r:id="rId3">
            <p14:nvContentPartPr>
              <p14:cNvPr id="37" name="Ink 36">
                <a:extLst>
                  <a:ext uri="{FF2B5EF4-FFF2-40B4-BE49-F238E27FC236}">
                    <a16:creationId xmlns:a16="http://schemas.microsoft.com/office/drawing/2014/main" xmlns="" id="{959D8C02-04FC-1025-A0CE-24A6EE990902}"/>
                  </a:ext>
                </a:extLst>
              </p14:cNvPr>
              <p14:cNvContentPartPr/>
              <p14:nvPr/>
            </p14:nvContentPartPr>
            <p14:xfrm>
              <a:off x="3171345" y="2228535"/>
              <a:ext cx="360" cy="360"/>
            </p14:xfrm>
          </p:contentPart>
        </mc:Choice>
        <mc:Fallback xmlns="">
          <p:pic>
            <p:nvPicPr>
              <p:cNvPr id="37" name="Ink 36">
                <a:extLst>
                  <a:ext uri="{FF2B5EF4-FFF2-40B4-BE49-F238E27FC236}">
                    <a16:creationId xmlns:a16="http://schemas.microsoft.com/office/drawing/2014/main" id="{959D8C02-04FC-1025-A0CE-24A6EE990902}"/>
                  </a:ext>
                </a:extLst>
              </p:cNvPr>
              <p:cNvPicPr/>
              <p:nvPr/>
            </p:nvPicPr>
            <p:blipFill>
              <a:blip r:embed="rId4"/>
              <a:stretch>
                <a:fillRect/>
              </a:stretch>
            </p:blipFill>
            <p:spPr>
              <a:xfrm>
                <a:off x="3165225" y="2222415"/>
                <a:ext cx="12600" cy="126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41" name="Ink 40">
                <a:extLst>
                  <a:ext uri="{FF2B5EF4-FFF2-40B4-BE49-F238E27FC236}">
                    <a16:creationId xmlns:a16="http://schemas.microsoft.com/office/drawing/2014/main" xmlns="" id="{0632CB51-1F8A-A0E4-88F8-BCEAFD444F6B}"/>
                  </a:ext>
                </a:extLst>
              </p14:cNvPr>
              <p14:cNvContentPartPr/>
              <p14:nvPr/>
            </p14:nvContentPartPr>
            <p14:xfrm>
              <a:off x="6667932" y="911473"/>
              <a:ext cx="2740436" cy="501303"/>
            </p14:xfrm>
          </p:contentPart>
        </mc:Choice>
        <mc:Fallback xmlns="">
          <p:pic>
            <p:nvPicPr>
              <p:cNvPr id="41" name="Ink 40">
                <a:extLst>
                  <a:ext uri="{FF2B5EF4-FFF2-40B4-BE49-F238E27FC236}">
                    <a16:creationId xmlns:a16="http://schemas.microsoft.com/office/drawing/2014/main" id="{0632CB51-1F8A-A0E4-88F8-BCEAFD444F6B}"/>
                  </a:ext>
                </a:extLst>
              </p:cNvPr>
              <p:cNvPicPr/>
              <p:nvPr/>
            </p:nvPicPr>
            <p:blipFill>
              <a:blip r:embed="rId6"/>
              <a:stretch>
                <a:fillRect/>
              </a:stretch>
            </p:blipFill>
            <p:spPr>
              <a:xfrm>
                <a:off x="6661812" y="905351"/>
                <a:ext cx="2752677" cy="513547"/>
              </a:xfrm>
              <a:prstGeom prst="rect">
                <a:avLst/>
              </a:prstGeom>
            </p:spPr>
          </p:pic>
        </mc:Fallback>
      </mc:AlternateContent>
      <p:sp>
        <p:nvSpPr>
          <p:cNvPr id="42" name="TextBox 41">
            <a:extLst>
              <a:ext uri="{FF2B5EF4-FFF2-40B4-BE49-F238E27FC236}">
                <a16:creationId xmlns:a16="http://schemas.microsoft.com/office/drawing/2014/main" xmlns="" id="{D0FEA38D-1014-D36F-C35B-92C23D2EDE57}"/>
              </a:ext>
            </a:extLst>
          </p:cNvPr>
          <p:cNvSpPr txBox="1"/>
          <p:nvPr/>
        </p:nvSpPr>
        <p:spPr>
          <a:xfrm>
            <a:off x="7143757" y="996475"/>
            <a:ext cx="1904571" cy="369332"/>
          </a:xfrm>
          <a:prstGeom prst="rect">
            <a:avLst/>
          </a:prstGeom>
          <a:noFill/>
        </p:spPr>
        <p:txBody>
          <a:bodyPr wrap="square" rtlCol="0">
            <a:spAutoFit/>
          </a:bodyPr>
          <a:lstStyle/>
          <a:p>
            <a:r>
              <a:rPr lang="en-US" sz="1800" dirty="0">
                <a:solidFill>
                  <a:schemeClr val="tx1"/>
                </a:solidFill>
              </a:rPr>
              <a:t>Cloud/Application</a:t>
            </a:r>
            <a:endParaRPr lang="aa-ET" sz="1800" dirty="0">
              <a:solidFill>
                <a:schemeClr val="tx1"/>
              </a:solidFill>
            </a:endParaRPr>
          </a:p>
        </p:txBody>
      </p:sp>
      <p:sp>
        <p:nvSpPr>
          <p:cNvPr id="43" name="TextBox 42">
            <a:extLst>
              <a:ext uri="{FF2B5EF4-FFF2-40B4-BE49-F238E27FC236}">
                <a16:creationId xmlns:a16="http://schemas.microsoft.com/office/drawing/2014/main" xmlns="" id="{66CCD69B-A819-9D27-9951-E13133F48009}"/>
              </a:ext>
            </a:extLst>
          </p:cNvPr>
          <p:cNvSpPr txBox="1"/>
          <p:nvPr/>
        </p:nvSpPr>
        <p:spPr>
          <a:xfrm>
            <a:off x="348816" y="1556792"/>
            <a:ext cx="5714821" cy="4801314"/>
          </a:xfrm>
          <a:prstGeom prst="rect">
            <a:avLst/>
          </a:prstGeom>
          <a:noFill/>
        </p:spPr>
        <p:txBody>
          <a:bodyPr wrap="square" rtlCol="0">
            <a:spAutoFit/>
          </a:bodyPr>
          <a:lstStyle/>
          <a:p>
            <a:pPr marL="285750" indent="-285750">
              <a:buFont typeface="Arial" panose="020B0604020202020204" pitchFamily="34" charset="0"/>
              <a:buChar char="•"/>
            </a:pPr>
            <a:r>
              <a:rPr lang="en-US" sz="1800" b="1" dirty="0">
                <a:solidFill>
                  <a:schemeClr val="tx1"/>
                </a:solidFill>
              </a:rPr>
              <a:t>The AAMP STA communicates with the AMP AP, which communicates with the AP STA to provide access to the distribution system</a:t>
            </a:r>
          </a:p>
          <a:p>
            <a:pPr marL="285750" indent="-285750">
              <a:buFont typeface="Arial" panose="020B0604020202020204" pitchFamily="34" charset="0"/>
              <a:buChar char="•"/>
            </a:pPr>
            <a:r>
              <a:rPr lang="en-US" sz="1800" b="1" dirty="0">
                <a:solidFill>
                  <a:schemeClr val="tx1"/>
                </a:solidFill>
              </a:rPr>
              <a:t>The AAMP STA may or may not use local ID to communicate with the AMP AP. </a:t>
            </a:r>
          </a:p>
          <a:p>
            <a:pPr marL="285750" indent="-285750">
              <a:buFont typeface="Arial" panose="020B0604020202020204" pitchFamily="34" charset="0"/>
              <a:buChar char="•"/>
            </a:pPr>
            <a:r>
              <a:rPr lang="en-US" sz="1800" b="1" dirty="0">
                <a:solidFill>
                  <a:schemeClr val="tx1"/>
                </a:solidFill>
              </a:rPr>
              <a:t>The AAMP STA local ID may be temporal ID (TID)</a:t>
            </a:r>
          </a:p>
          <a:p>
            <a:pPr marL="285750" indent="-285750">
              <a:buFont typeface="Arial" panose="020B0604020202020204" pitchFamily="34" charset="0"/>
              <a:buChar char="•"/>
            </a:pPr>
            <a:r>
              <a:rPr lang="en-US" sz="1800" b="1" dirty="0">
                <a:solidFill>
                  <a:schemeClr val="tx1"/>
                </a:solidFill>
              </a:rPr>
              <a:t>The AAMP STA may communicate with the AMP AP w/o association</a:t>
            </a:r>
          </a:p>
          <a:p>
            <a:pPr marL="285750" indent="-285750">
              <a:buFont typeface="Arial" panose="020B0604020202020204" pitchFamily="34" charset="0"/>
              <a:buChar char="•"/>
            </a:pPr>
            <a:r>
              <a:rPr lang="en-US" sz="1800" b="1" dirty="0">
                <a:solidFill>
                  <a:schemeClr val="tx1"/>
                </a:solidFill>
              </a:rPr>
              <a:t>The AAMP STA may not support TCP/IP</a:t>
            </a:r>
          </a:p>
          <a:p>
            <a:pPr marL="285750" indent="-285750">
              <a:buFont typeface="Arial" panose="020B0604020202020204" pitchFamily="34" charset="0"/>
              <a:buChar char="•"/>
            </a:pPr>
            <a:r>
              <a:rPr lang="en-US" sz="1800" b="1" dirty="0">
                <a:solidFill>
                  <a:schemeClr val="tx1"/>
                </a:solidFill>
              </a:rPr>
              <a:t>The AMP AP may be a network endpoint. It supports the TCP/IP layers of the networking protocols</a:t>
            </a:r>
          </a:p>
          <a:p>
            <a:pPr marL="285750" indent="-285750">
              <a:buFont typeface="Arial" panose="020B0604020202020204" pitchFamily="34" charset="0"/>
              <a:buChar char="•"/>
            </a:pPr>
            <a:r>
              <a:rPr lang="en-US" sz="1800" b="1" dirty="0">
                <a:solidFill>
                  <a:schemeClr val="tx1"/>
                </a:solidFill>
              </a:rPr>
              <a:t>The AMP AP may be associated with the AP STA</a:t>
            </a:r>
          </a:p>
          <a:p>
            <a:pPr marL="285750" indent="-285750">
              <a:buFont typeface="Arial" panose="020B0604020202020204" pitchFamily="34" charset="0"/>
              <a:buChar char="•"/>
            </a:pPr>
            <a:r>
              <a:rPr lang="en-US" sz="1800" b="1" dirty="0">
                <a:solidFill>
                  <a:schemeClr val="tx1"/>
                </a:solidFill>
              </a:rPr>
              <a:t>The cloud/application can deliver data individually to the AAMP STA by establishing an internet connection with the AMP AP. The AMP AP accesses the AAMP using broadcast access or by addressing the AAMP STA by TID.</a:t>
            </a:r>
            <a:endParaRPr lang="aa-ET" sz="1800" dirty="0">
              <a:solidFill>
                <a:schemeClr val="tx1"/>
              </a:solidFill>
            </a:endParaRPr>
          </a:p>
        </p:txBody>
      </p:sp>
    </p:spTree>
    <p:extLst>
      <p:ext uri="{BB962C8B-B14F-4D97-AF65-F5344CB8AC3E}">
        <p14:creationId xmlns:p14="http://schemas.microsoft.com/office/powerpoint/2010/main" val="1402081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39ED31-75FD-FBA4-0D72-DE1815562814}"/>
              </a:ext>
            </a:extLst>
          </p:cNvPr>
          <p:cNvSpPr>
            <a:spLocks noGrp="1"/>
          </p:cNvSpPr>
          <p:nvPr>
            <p:ph type="title"/>
          </p:nvPr>
        </p:nvSpPr>
        <p:spPr>
          <a:xfrm>
            <a:off x="593675" y="725489"/>
            <a:ext cx="10796109" cy="716612"/>
          </a:xfrm>
        </p:spPr>
        <p:txBody>
          <a:bodyPr wrap="square" anchor="ctr">
            <a:normAutofit/>
          </a:bodyPr>
          <a:lstStyle/>
          <a:p>
            <a:pPr>
              <a:lnSpc>
                <a:spcPct val="90000"/>
              </a:lnSpc>
            </a:pPr>
            <a:r>
              <a:rPr lang="en-US" sz="3200" dirty="0"/>
              <a:t>Individual Access to AAMP STA (exemplary Infrastructure) </a:t>
            </a:r>
            <a:endParaRPr lang="aa-ET" dirty="0"/>
          </a:p>
        </p:txBody>
      </p:sp>
      <p:sp>
        <p:nvSpPr>
          <p:cNvPr id="3" name="Content Placeholder 2">
            <a:extLst>
              <a:ext uri="{FF2B5EF4-FFF2-40B4-BE49-F238E27FC236}">
                <a16:creationId xmlns:a16="http://schemas.microsoft.com/office/drawing/2014/main" xmlns="" id="{B596E53B-37D9-4CCB-4FD0-175E0B4E7738}"/>
              </a:ext>
            </a:extLst>
          </p:cNvPr>
          <p:cNvSpPr>
            <a:spLocks noGrp="1"/>
          </p:cNvSpPr>
          <p:nvPr>
            <p:ph sz="half" idx="1"/>
          </p:nvPr>
        </p:nvSpPr>
        <p:spPr>
          <a:xfrm>
            <a:off x="263352" y="1700808"/>
            <a:ext cx="5965244" cy="4113213"/>
          </a:xfrm>
        </p:spPr>
        <p:txBody>
          <a:bodyPr wrap="square" anchor="t">
            <a:normAutofit/>
          </a:bodyPr>
          <a:lstStyle/>
          <a:p>
            <a:pPr marL="180975" indent="-180975">
              <a:lnSpc>
                <a:spcPct val="90000"/>
              </a:lnSpc>
              <a:buFont typeface="Arial" panose="020B0604020202020204" pitchFamily="34" charset="0"/>
              <a:buChar char="•"/>
            </a:pPr>
            <a:r>
              <a:rPr lang="en-US" sz="2400" dirty="0"/>
              <a:t>An AMP AP may be associated with an AP STA and serve as a TCP/IP network endpoint</a:t>
            </a:r>
          </a:p>
          <a:p>
            <a:pPr marL="450850" lvl="1" indent="-184150">
              <a:lnSpc>
                <a:spcPct val="90000"/>
              </a:lnSpc>
              <a:buFont typeface="Arial" panose="020B0604020202020204" pitchFamily="34" charset="0"/>
              <a:buChar char="•"/>
            </a:pPr>
            <a:r>
              <a:rPr lang="en-US" b="1" dirty="0"/>
              <a:t>The AMP AP is identified by its IP address on the Internet and by its MAC address in the BSS.</a:t>
            </a:r>
          </a:p>
          <a:p>
            <a:pPr marL="180975" indent="-180975">
              <a:lnSpc>
                <a:spcPct val="90000"/>
              </a:lnSpc>
              <a:buFont typeface="Arial" panose="020B0604020202020204" pitchFamily="34" charset="0"/>
              <a:buChar char="•"/>
            </a:pPr>
            <a:r>
              <a:rPr lang="en-US" sz="2400" dirty="0"/>
              <a:t>An AAMP AP may communicate with one or more AAMP STAs</a:t>
            </a:r>
          </a:p>
          <a:p>
            <a:pPr marL="180975" indent="-180975">
              <a:lnSpc>
                <a:spcPct val="90000"/>
              </a:lnSpc>
              <a:buFont typeface="Arial" panose="020B0604020202020204" pitchFamily="34" charset="0"/>
              <a:buChar char="•"/>
            </a:pPr>
            <a:r>
              <a:rPr lang="en-US" sz="2400" dirty="0"/>
              <a:t>An AAMP STA may communicate with one or more AMP APs</a:t>
            </a:r>
            <a:endParaRPr lang="aa-ET" sz="2400" dirty="0"/>
          </a:p>
        </p:txBody>
      </p:sp>
      <p:pic>
        <p:nvPicPr>
          <p:cNvPr id="10" name="Picture 9">
            <a:extLst>
              <a:ext uri="{FF2B5EF4-FFF2-40B4-BE49-F238E27FC236}">
                <a16:creationId xmlns:a16="http://schemas.microsoft.com/office/drawing/2014/main" xmlns="" id="{7C96D619-EC26-42B9-9CFB-053EA7F5139B}"/>
              </a:ext>
            </a:extLst>
          </p:cNvPr>
          <p:cNvPicPr>
            <a:picLocks noChangeAspect="1"/>
          </p:cNvPicPr>
          <p:nvPr/>
        </p:nvPicPr>
        <p:blipFill>
          <a:blip r:embed="rId2"/>
          <a:stretch>
            <a:fillRect/>
          </a:stretch>
        </p:blipFill>
        <p:spPr>
          <a:xfrm>
            <a:off x="6312024" y="1700808"/>
            <a:ext cx="5669095" cy="3575394"/>
          </a:xfrm>
          <a:prstGeom prst="rect">
            <a:avLst/>
          </a:prstGeom>
          <a:noFill/>
          <a:ln>
            <a:solidFill>
              <a:schemeClr val="tx1"/>
            </a:solidFill>
          </a:ln>
        </p:spPr>
      </p:pic>
      <p:sp>
        <p:nvSpPr>
          <p:cNvPr id="6" name="Date Placeholder 5">
            <a:extLst>
              <a:ext uri="{FF2B5EF4-FFF2-40B4-BE49-F238E27FC236}">
                <a16:creationId xmlns:a16="http://schemas.microsoft.com/office/drawing/2014/main" xmlns="" id="{612137F2-9EDA-42B6-DCEC-70892BDFA7AF}"/>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aa-ET"/>
              <a:t>May 2025</a:t>
            </a:r>
            <a:endParaRPr lang="en-GB"/>
          </a:p>
        </p:txBody>
      </p:sp>
      <p:sp>
        <p:nvSpPr>
          <p:cNvPr id="5" name="Footer Placeholder 4">
            <a:extLst>
              <a:ext uri="{FF2B5EF4-FFF2-40B4-BE49-F238E27FC236}">
                <a16:creationId xmlns:a16="http://schemas.microsoft.com/office/drawing/2014/main" xmlns="" id="{7F96997E-540F-B49A-3D42-3208AFC53DF4}"/>
              </a:ext>
            </a:extLst>
          </p:cNvPr>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a:t>Solomon Trainin, Wiliot</a:t>
            </a:r>
          </a:p>
        </p:txBody>
      </p:sp>
      <p:sp>
        <p:nvSpPr>
          <p:cNvPr id="4" name="Slide Number Placeholder 3">
            <a:extLst>
              <a:ext uri="{FF2B5EF4-FFF2-40B4-BE49-F238E27FC236}">
                <a16:creationId xmlns:a16="http://schemas.microsoft.com/office/drawing/2014/main" xmlns="" id="{9BFC7F01-613D-A2E2-2432-9ED55AD52E25}"/>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7</a:t>
            </a:fld>
            <a:endParaRPr lang="en-GB"/>
          </a:p>
        </p:txBody>
      </p:sp>
    </p:spTree>
    <p:extLst>
      <p:ext uri="{BB962C8B-B14F-4D97-AF65-F5344CB8AC3E}">
        <p14:creationId xmlns:p14="http://schemas.microsoft.com/office/powerpoint/2010/main" val="111859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F5A35B-841C-617E-4B8F-368DA7B4254E}"/>
              </a:ext>
            </a:extLst>
          </p:cNvPr>
          <p:cNvSpPr>
            <a:spLocks noGrp="1"/>
          </p:cNvSpPr>
          <p:nvPr>
            <p:ph type="title"/>
          </p:nvPr>
        </p:nvSpPr>
        <p:spPr>
          <a:xfrm>
            <a:off x="914400" y="685801"/>
            <a:ext cx="10654207" cy="654967"/>
          </a:xfrm>
        </p:spPr>
        <p:txBody>
          <a:bodyPr/>
          <a:lstStyle/>
          <a:p>
            <a:r>
              <a:rPr lang="en-US" sz="2400" dirty="0"/>
              <a:t>Individual Access to AAMP STA; Broadcast vs. TID (DL exemplary scenario)</a:t>
            </a:r>
            <a:endParaRPr lang="aa-ET" sz="2400" dirty="0"/>
          </a:p>
        </p:txBody>
      </p:sp>
      <p:sp>
        <p:nvSpPr>
          <p:cNvPr id="3" name="Content Placeholder 2">
            <a:extLst>
              <a:ext uri="{FF2B5EF4-FFF2-40B4-BE49-F238E27FC236}">
                <a16:creationId xmlns:a16="http://schemas.microsoft.com/office/drawing/2014/main" xmlns="" id="{998365F0-3C94-6206-FAFC-495AC88A6449}"/>
              </a:ext>
            </a:extLst>
          </p:cNvPr>
          <p:cNvSpPr>
            <a:spLocks noGrp="1"/>
          </p:cNvSpPr>
          <p:nvPr>
            <p:ph idx="1"/>
          </p:nvPr>
        </p:nvSpPr>
        <p:spPr>
          <a:xfrm>
            <a:off x="993298" y="1386737"/>
            <a:ext cx="10361084" cy="4785461"/>
          </a:xfrm>
        </p:spPr>
        <p:txBody>
          <a:bodyPr/>
          <a:lstStyle/>
          <a:p>
            <a:pPr>
              <a:buFont typeface="Arial" panose="020B0604020202020204" pitchFamily="34" charset="0"/>
              <a:buChar char="•"/>
            </a:pPr>
            <a:r>
              <a:rPr lang="en-US" sz="2000" dirty="0"/>
              <a:t>Once the AMP AP is connected to the network and the AAMP STA is connected to the AMP AP, the IP address of the AMP AP and the UID of the AAMP STA are sent to the cloud/application. This establishes a relationship between the AAMP STA and the AMP AP with which the AAMP STA communicates, so that a message destined for a specific AAMP STA, can be delivered to the appropriate AMP AP.</a:t>
            </a:r>
          </a:p>
          <a:p>
            <a:pPr>
              <a:buFont typeface="Arial" panose="020B0604020202020204" pitchFamily="34" charset="0"/>
              <a:buChar char="•"/>
            </a:pPr>
            <a:r>
              <a:rPr lang="en-US" sz="2000" dirty="0"/>
              <a:t>To deliver a message to the specific AAMP STA, two options can be considered: broadcasting and using TID. </a:t>
            </a:r>
          </a:p>
          <a:p>
            <a:pPr lvl="1">
              <a:buFont typeface="Arial" panose="020B0604020202020204" pitchFamily="34" charset="0"/>
              <a:buChar char="•"/>
            </a:pPr>
            <a:r>
              <a:rPr lang="en-US" sz="1600" dirty="0"/>
              <a:t>Broadcasting means that a message intended for one AAMP STA is delivered to multiple AAMP STAs. The message contains an encrypted UID. Each AAMP STA must receive and decrypt the message, and only the station that matches the UID can use it, other stations must discard the message as irrelevant and useless.</a:t>
            </a:r>
          </a:p>
          <a:p>
            <a:pPr lvl="1">
              <a:buFont typeface="Arial" panose="020B0604020202020204" pitchFamily="34" charset="0"/>
              <a:buChar char="•"/>
            </a:pPr>
            <a:r>
              <a:rPr lang="en-US" sz="1600" dirty="0"/>
              <a:t>The TID is temporarily assigned to the AAMP STA and transmitted to the cloud/application along with the encrypted UID and the IP address of the AMP AP, so it can be used to individually access the station. In this way, the AMP AP delivers the message only to the desired station.</a:t>
            </a:r>
          </a:p>
          <a:p>
            <a:pPr>
              <a:buFont typeface="Arial" panose="020B0604020202020204" pitchFamily="34" charset="0"/>
              <a:buChar char="•"/>
            </a:pPr>
            <a:r>
              <a:rPr lang="en-US" sz="2000" dirty="0"/>
              <a:t>Both approaches preserve the privacy of the AAMP STA, since the UID is not revealed to the network and the TID is temporary and does not compromise the AAMP STA privacy </a:t>
            </a:r>
            <a:endParaRPr lang="aa-ET" sz="2000" dirty="0"/>
          </a:p>
        </p:txBody>
      </p:sp>
      <p:sp>
        <p:nvSpPr>
          <p:cNvPr id="4" name="Slide Number Placeholder 3">
            <a:extLst>
              <a:ext uri="{FF2B5EF4-FFF2-40B4-BE49-F238E27FC236}">
                <a16:creationId xmlns:a16="http://schemas.microsoft.com/office/drawing/2014/main" xmlns="" id="{FF4DF51B-CB80-C5B6-0F9A-267BED66BC7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xmlns="" id="{337765AC-56C2-4C93-143D-10189D6B7A45}"/>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8DDBCC4D-2E21-2E78-40F5-C45B57279617}"/>
              </a:ext>
            </a:extLst>
          </p:cNvPr>
          <p:cNvSpPr>
            <a:spLocks noGrp="1"/>
          </p:cNvSpPr>
          <p:nvPr>
            <p:ph type="dt" idx="15"/>
          </p:nvPr>
        </p:nvSpPr>
        <p:spPr/>
        <p:txBody>
          <a:bodyPr/>
          <a:lstStyle/>
          <a:p>
            <a:r>
              <a:rPr lang="aa-ET"/>
              <a:t>May 2025</a:t>
            </a:r>
            <a:endParaRPr lang="en-GB" dirty="0"/>
          </a:p>
        </p:txBody>
      </p:sp>
    </p:spTree>
    <p:extLst>
      <p:ext uri="{BB962C8B-B14F-4D97-AF65-F5344CB8AC3E}">
        <p14:creationId xmlns:p14="http://schemas.microsoft.com/office/powerpoint/2010/main" val="15768262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D31DD8-CB53-38A7-1990-A70B1CA429F8}"/>
              </a:ext>
            </a:extLst>
          </p:cNvPr>
          <p:cNvSpPr>
            <a:spLocks noGrp="1"/>
          </p:cNvSpPr>
          <p:nvPr>
            <p:ph type="title"/>
          </p:nvPr>
        </p:nvSpPr>
        <p:spPr>
          <a:xfrm>
            <a:off x="371364" y="740234"/>
            <a:ext cx="11449272" cy="510401"/>
          </a:xfrm>
        </p:spPr>
        <p:txBody>
          <a:bodyPr/>
          <a:lstStyle/>
          <a:p>
            <a:r>
              <a:rPr lang="en-US" sz="3200" dirty="0"/>
              <a:t>Individual Access to AAMP STA; Broadcast vs. TID comparison</a:t>
            </a:r>
            <a:endParaRPr lang="aa-ET" dirty="0"/>
          </a:p>
        </p:txBody>
      </p:sp>
      <p:graphicFrame>
        <p:nvGraphicFramePr>
          <p:cNvPr id="7" name="Content Placeholder 6">
            <a:extLst>
              <a:ext uri="{FF2B5EF4-FFF2-40B4-BE49-F238E27FC236}">
                <a16:creationId xmlns:a16="http://schemas.microsoft.com/office/drawing/2014/main" xmlns="" id="{A6B54F3A-B630-7F72-13ED-7384877178AD}"/>
              </a:ext>
            </a:extLst>
          </p:cNvPr>
          <p:cNvGraphicFramePr>
            <a:graphicFrameLocks noGrp="1"/>
          </p:cNvGraphicFramePr>
          <p:nvPr>
            <p:ph idx="1"/>
            <p:extLst>
              <p:ext uri="{D42A27DB-BD31-4B8C-83A1-F6EECF244321}">
                <p14:modId xmlns:p14="http://schemas.microsoft.com/office/powerpoint/2010/main" val="4280445086"/>
              </p:ext>
            </p:extLst>
          </p:nvPr>
        </p:nvGraphicFramePr>
        <p:xfrm>
          <a:off x="317358" y="1242105"/>
          <a:ext cx="11557284" cy="4834714"/>
        </p:xfrm>
        <a:graphic>
          <a:graphicData uri="http://schemas.openxmlformats.org/drawingml/2006/table">
            <a:tbl>
              <a:tblPr firstRow="1" bandRow="1">
                <a:tableStyleId>{073A0DAA-6AF3-43AB-8588-CEC1D06C72B9}</a:tableStyleId>
              </a:tblPr>
              <a:tblGrid>
                <a:gridCol w="1440160">
                  <a:extLst>
                    <a:ext uri="{9D8B030D-6E8A-4147-A177-3AD203B41FA5}">
                      <a16:colId xmlns:a16="http://schemas.microsoft.com/office/drawing/2014/main" xmlns="" val="3885489802"/>
                    </a:ext>
                  </a:extLst>
                </a:gridCol>
                <a:gridCol w="4392488">
                  <a:extLst>
                    <a:ext uri="{9D8B030D-6E8A-4147-A177-3AD203B41FA5}">
                      <a16:colId xmlns:a16="http://schemas.microsoft.com/office/drawing/2014/main" xmlns="" val="1705986456"/>
                    </a:ext>
                  </a:extLst>
                </a:gridCol>
                <a:gridCol w="5724636">
                  <a:extLst>
                    <a:ext uri="{9D8B030D-6E8A-4147-A177-3AD203B41FA5}">
                      <a16:colId xmlns:a16="http://schemas.microsoft.com/office/drawing/2014/main" xmlns="" val="3502968229"/>
                    </a:ext>
                  </a:extLst>
                </a:gridCol>
              </a:tblGrid>
              <a:tr h="370840">
                <a:tc>
                  <a:txBody>
                    <a:bodyPr/>
                    <a:lstStyle/>
                    <a:p>
                      <a:endParaRPr lang="aa-ET" dirty="0"/>
                    </a:p>
                  </a:txBody>
                  <a:tcPr/>
                </a:tc>
                <a:tc>
                  <a:txBody>
                    <a:bodyPr/>
                    <a:lstStyle/>
                    <a:p>
                      <a:pPr algn="ctr"/>
                      <a:r>
                        <a:rPr lang="en-US" dirty="0"/>
                        <a:t>Pros</a:t>
                      </a:r>
                      <a:endParaRPr lang="aa-ET" dirty="0"/>
                    </a:p>
                  </a:txBody>
                  <a:tcPr/>
                </a:tc>
                <a:tc>
                  <a:txBody>
                    <a:bodyPr/>
                    <a:lstStyle/>
                    <a:p>
                      <a:pPr algn="ctr"/>
                      <a:r>
                        <a:rPr lang="en-US" dirty="0"/>
                        <a:t>Cons</a:t>
                      </a:r>
                      <a:endParaRPr lang="aa-ET" dirty="0"/>
                    </a:p>
                  </a:txBody>
                  <a:tcPr/>
                </a:tc>
                <a:extLst>
                  <a:ext uri="{0D108BD9-81ED-4DB2-BD59-A6C34878D82A}">
                    <a16:rowId xmlns:a16="http://schemas.microsoft.com/office/drawing/2014/main" xmlns="" val="1845610581"/>
                  </a:ext>
                </a:extLst>
              </a:tr>
              <a:tr h="643715">
                <a:tc>
                  <a:txBody>
                    <a:bodyPr/>
                    <a:lstStyle/>
                    <a:p>
                      <a:r>
                        <a:rPr lang="en-US" sz="2400" dirty="0"/>
                        <a:t>Broadcast</a:t>
                      </a:r>
                      <a:endParaRPr lang="aa-ET" sz="2400" dirty="0"/>
                    </a:p>
                  </a:txBody>
                  <a:tcPr/>
                </a:tc>
                <a:tc>
                  <a:txBody>
                    <a:bodyPr/>
                    <a:lstStyle/>
                    <a:p>
                      <a:r>
                        <a:rPr lang="en-US" dirty="0"/>
                        <a:t>Easy access to the channel: no acknowledgment, no retransmission</a:t>
                      </a:r>
                      <a:endParaRPr lang="aa-ET" dirty="0"/>
                    </a:p>
                  </a:txBody>
                  <a:tcPr/>
                </a:tc>
                <a:tc>
                  <a:txBody>
                    <a:bodyPr/>
                    <a:lstStyle/>
                    <a:p>
                      <a:r>
                        <a:rPr lang="en-US" dirty="0"/>
                        <a:t>Each AAMP STA must receive and decrypt the message. Each station spends energy to receive and decrypt, so all but one station is wasting energy.</a:t>
                      </a:r>
                    </a:p>
                  </a:txBody>
                  <a:tcPr/>
                </a:tc>
                <a:extLst>
                  <a:ext uri="{0D108BD9-81ED-4DB2-BD59-A6C34878D82A}">
                    <a16:rowId xmlns:a16="http://schemas.microsoft.com/office/drawing/2014/main" xmlns="" val="96181501"/>
                  </a:ext>
                </a:extLst>
              </a:tr>
              <a:tr h="643714">
                <a:tc>
                  <a:txBody>
                    <a:bodyPr/>
                    <a:lstStyle/>
                    <a:p>
                      <a:endParaRPr lang="aa-ET" sz="2400" dirty="0"/>
                    </a:p>
                  </a:txBody>
                  <a:tcPr/>
                </a:tc>
                <a:tc>
                  <a:txBody>
                    <a:bodyPr/>
                    <a:lstStyle/>
                    <a:p>
                      <a:endParaRPr lang="en-US" dirty="0"/>
                    </a:p>
                  </a:txBody>
                  <a:tcPr/>
                </a:tc>
                <a:tc>
                  <a:txBody>
                    <a:bodyPr/>
                    <a:lstStyle/>
                    <a:p>
                      <a:r>
                        <a:rPr lang="en-US" dirty="0"/>
                        <a:t>Retransmission is problematic because there is no immediate acknowledgement, hence the low reliability</a:t>
                      </a:r>
                      <a:endParaRPr lang="aa-ET" dirty="0"/>
                    </a:p>
                  </a:txBody>
                  <a:tcPr/>
                </a:tc>
              </a:tr>
              <a:tr h="711200">
                <a:tc rowSpan="3">
                  <a:txBody>
                    <a:bodyPr/>
                    <a:lstStyle/>
                    <a:p>
                      <a:r>
                        <a:rPr lang="en-US" sz="2400" dirty="0"/>
                        <a:t>TID </a:t>
                      </a:r>
                      <a:endParaRPr lang="aa-ET" sz="2400" dirty="0"/>
                    </a:p>
                  </a:txBody>
                  <a:tcPr/>
                </a:tc>
                <a:tc>
                  <a:txBody>
                    <a:bodyPr/>
                    <a:lstStyle/>
                    <a:p>
                      <a:r>
                        <a:rPr lang="en-US" dirty="0"/>
                        <a:t>Reliable delivery supported by acknowledgement and retransmission</a:t>
                      </a:r>
                      <a:endParaRPr lang="aa-ET"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 procedure for generating and assigning TIDs is required.</a:t>
                      </a:r>
                      <a:endParaRPr lang="aa-ET" dirty="0"/>
                    </a:p>
                    <a:p>
                      <a:endParaRPr lang="aa-ET" dirty="0"/>
                    </a:p>
                  </a:txBody>
                  <a:tcPr/>
                </a:tc>
                <a:extLst>
                  <a:ext uri="{0D108BD9-81ED-4DB2-BD59-A6C34878D82A}">
                    <a16:rowId xmlns:a16="http://schemas.microsoft.com/office/drawing/2014/main" xmlns="" val="952494186"/>
                  </a:ext>
                </a:extLst>
              </a:tr>
              <a:tr h="731520">
                <a:tc vMerge="1">
                  <a:txBody>
                    <a:bodyPr/>
                    <a:lstStyle/>
                    <a:p>
                      <a:endParaRPr lang="aa-ET" sz="2400" dirty="0"/>
                    </a:p>
                  </a:txBody>
                  <a:tcPr/>
                </a:tc>
                <a:tc>
                  <a:txBody>
                    <a:bodyPr/>
                    <a:lstStyle/>
                    <a:p>
                      <a:r>
                        <a:rPr lang="en-US"/>
                        <a:t>Efficient energy consumption due to early detection of frames addressed to other stations. There is no need to receive the entire frame and decrypt it if it is addressed to other stations</a:t>
                      </a:r>
                      <a:endParaRPr lang="aa-ET"/>
                    </a:p>
                  </a:txBody>
                  <a:tcPr/>
                </a:tc>
                <a:tc>
                  <a:txBody>
                    <a:bodyPr/>
                    <a:lstStyle/>
                    <a:p>
                      <a:endParaRPr lang="aa-ET" dirty="0"/>
                    </a:p>
                  </a:txBody>
                  <a:tcPr/>
                </a:tc>
                <a:extLst>
                  <a:ext uri="{0D108BD9-81ED-4DB2-BD59-A6C34878D82A}">
                    <a16:rowId xmlns:a16="http://schemas.microsoft.com/office/drawing/2014/main" xmlns="" val="4216554377"/>
                  </a:ext>
                </a:extLst>
              </a:tr>
              <a:tr h="731520">
                <a:tc vMerge="1">
                  <a:txBody>
                    <a:bodyPr/>
                    <a:lstStyle/>
                    <a:p>
                      <a:endParaRPr lang="aa-ET" sz="2400" dirty="0"/>
                    </a:p>
                  </a:txBody>
                  <a:tcPr/>
                </a:tc>
                <a:tc>
                  <a:txBody>
                    <a:bodyPr/>
                    <a:lstStyle/>
                    <a:p>
                      <a:r>
                        <a:rPr lang="en-US" dirty="0"/>
                        <a:t>Targeted network transmissions, no redundancy required</a:t>
                      </a:r>
                      <a:endParaRPr lang="aa-ET" dirty="0"/>
                    </a:p>
                  </a:txBody>
                  <a:tcPr/>
                </a:tc>
                <a:tc>
                  <a:txBody>
                    <a:bodyPr/>
                    <a:lstStyle/>
                    <a:p>
                      <a:endParaRPr lang="aa-ET" dirty="0"/>
                    </a:p>
                  </a:txBody>
                  <a:tcPr/>
                </a:tc>
                <a:extLst>
                  <a:ext uri="{0D108BD9-81ED-4DB2-BD59-A6C34878D82A}">
                    <a16:rowId xmlns:a16="http://schemas.microsoft.com/office/drawing/2014/main" xmlns="" val="2580536389"/>
                  </a:ext>
                </a:extLst>
              </a:tr>
            </a:tbl>
          </a:graphicData>
        </a:graphic>
      </p:graphicFrame>
      <p:sp>
        <p:nvSpPr>
          <p:cNvPr id="4" name="Slide Number Placeholder 3">
            <a:extLst>
              <a:ext uri="{FF2B5EF4-FFF2-40B4-BE49-F238E27FC236}">
                <a16:creationId xmlns:a16="http://schemas.microsoft.com/office/drawing/2014/main" xmlns="" id="{4B846FAA-F948-CDEA-C488-FB81E3DFF2B9}"/>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xmlns="" id="{71A30E31-FC22-C834-D6AA-4E099EF01E37}"/>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2490B713-A0F1-8440-2A6F-BF8667439170}"/>
              </a:ext>
            </a:extLst>
          </p:cNvPr>
          <p:cNvSpPr>
            <a:spLocks noGrp="1"/>
          </p:cNvSpPr>
          <p:nvPr>
            <p:ph type="dt" idx="15"/>
          </p:nvPr>
        </p:nvSpPr>
        <p:spPr/>
        <p:txBody>
          <a:bodyPr/>
          <a:lstStyle/>
          <a:p>
            <a:r>
              <a:rPr lang="aa-ET"/>
              <a:t>May 2025</a:t>
            </a:r>
            <a:endParaRPr lang="en-GB" dirty="0"/>
          </a:p>
        </p:txBody>
      </p:sp>
    </p:spTree>
    <p:extLst>
      <p:ext uri="{BB962C8B-B14F-4D97-AF65-F5344CB8AC3E}">
        <p14:creationId xmlns:p14="http://schemas.microsoft.com/office/powerpoint/2010/main" val="282961725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(3)</Template>
  <TotalTime>33089</TotalTime>
  <Words>1312</Words>
  <Application>Microsoft Office PowerPoint</Application>
  <PresentationFormat>Widescreen</PresentationFormat>
  <Paragraphs>126</Paragraphs>
  <Slides>12</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9" baseType="lpstr">
      <vt:lpstr>Arial Unicode MS</vt:lpstr>
      <vt:lpstr>MS Gothic</vt:lpstr>
      <vt:lpstr>Aptos</vt:lpstr>
      <vt:lpstr>Arial</vt:lpstr>
      <vt:lpstr>Times New Roman</vt:lpstr>
      <vt:lpstr>Office Theme</vt:lpstr>
      <vt:lpstr>Document</vt:lpstr>
      <vt:lpstr>.11bp Frame Formats for Active TX AMP STA</vt:lpstr>
      <vt:lpstr>Abstract</vt:lpstr>
      <vt:lpstr>Unique ID of Active TX AMP STA</vt:lpstr>
      <vt:lpstr>Individual delivery to AAMP STA</vt:lpstr>
      <vt:lpstr>Broadcast access for the Individual delivery </vt:lpstr>
      <vt:lpstr>Individual Access to AAMP STA (exemplary approach)</vt:lpstr>
      <vt:lpstr>Individual Access to AAMP STA (exemplary Infrastructure) </vt:lpstr>
      <vt:lpstr>Individual Access to AAMP STA; Broadcast vs. TID (DL exemplary scenario)</vt:lpstr>
      <vt:lpstr>Individual Access to AAMP STA; Broadcast vs. TID comparison</vt:lpstr>
      <vt:lpstr>Summary</vt:lpstr>
      <vt:lpstr>SP</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.11bp Frame Formats for Active TX AMP STA</dc:title>
  <dc:creator>Solomon Trainin</dc:creator>
  <cp:keywords/>
  <cp:lastModifiedBy>Microsoft account</cp:lastModifiedBy>
  <cp:revision>21</cp:revision>
  <cp:lastPrinted>1601-01-01T00:00:00Z</cp:lastPrinted>
  <dcterms:created xsi:type="dcterms:W3CDTF">2024-11-08T16:20:34Z</dcterms:created>
  <dcterms:modified xsi:type="dcterms:W3CDTF">2025-05-13T08:14:31Z</dcterms:modified>
  <cp:category>Name, Affiliation</cp:category>
</cp:coreProperties>
</file>