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57" r:id="rId3"/>
    <p:sldId id="258" r:id="rId4"/>
    <p:sldId id="259" r:id="rId5"/>
    <p:sldId id="261" r:id="rId6"/>
    <p:sldId id="2497" r:id="rId7"/>
    <p:sldId id="262" r:id="rId8"/>
    <p:sldId id="2493" r:id="rId9"/>
    <p:sldId id="2494" r:id="rId10"/>
    <p:sldId id="263" r:id="rId11"/>
    <p:sldId id="2478" r:id="rId12"/>
    <p:sldId id="2496" r:id="rId13"/>
    <p:sldId id="2495" r:id="rId14"/>
    <p:sldId id="2479" r:id="rId15"/>
    <p:sldId id="2491" r:id="rId16"/>
    <p:sldId id="2467" r:id="rId17"/>
    <p:sldId id="2492" r:id="rId18"/>
    <p:sldId id="264" r:id="rId19"/>
    <p:sldId id="2498" r:id="rId20"/>
    <p:sldId id="2499" r:id="rId21"/>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3" roundtripDataSignature="AMtx7mhRbkSBdljJRQZeBYjBBeyLEgLS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615" autoAdjust="0"/>
  </p:normalViewPr>
  <p:slideViewPr>
    <p:cSldViewPr snapToGrid="0">
      <p:cViewPr varScale="1">
        <p:scale>
          <a:sx n="68" d="100"/>
          <a:sy n="68" d="100"/>
        </p:scale>
        <p:origin x="592" y="68"/>
      </p:cViewPr>
      <p:guideLst>
        <p:guide orient="horz" pos="2160"/>
        <p:guide pos="3840"/>
      </p:guideLst>
    </p:cSldViewPr>
  </p:slideViewPr>
  <p:notesTextViewPr>
    <p:cViewPr>
      <p:scale>
        <a:sx n="1" d="1"/>
        <a:sy n="1" d="1"/>
      </p:scale>
      <p:origin x="0" y="0"/>
    </p:cViewPr>
  </p:notesTextViewPr>
  <p:notesViewPr>
    <p:cSldViewPr snapToGrid="0">
      <p:cViewPr varScale="1">
        <p:scale>
          <a:sx n="55" d="100"/>
          <a:sy n="55" d="100"/>
        </p:scale>
        <p:origin x="1768" y="5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s://d.docs.live.net/BA803181C71CC101/Documentos/Free_time_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0"/>
          <c:tx>
            <c:strRef>
              <c:f>Sheet1!$C$1</c:f>
              <c:strCache>
                <c:ptCount val="1"/>
                <c:pt idx="0">
                  <c:v>Channel B</c:v>
                </c:pt>
              </c:strCache>
            </c:strRef>
          </c:tx>
          <c:spPr>
            <a:ln w="28575" cap="rnd">
              <a:solidFill>
                <a:schemeClr val="accent2"/>
              </a:solidFill>
              <a:round/>
            </a:ln>
            <a:effectLst/>
          </c:spPr>
          <c:marker>
            <c:symbol val="none"/>
          </c:marker>
          <c:cat>
            <c:numRef>
              <c:f>Sheet1!$A$2:$A$502</c:f>
              <c:numCache>
                <c:formatCode>General</c:formatCode>
                <c:ptCount val="501"/>
                <c:pt idx="0">
                  <c:v>0</c:v>
                </c:pt>
                <c:pt idx="1">
                  <c:v>0.01</c:v>
                </c:pt>
                <c:pt idx="2">
                  <c:v>0.02</c:v>
                </c:pt>
                <c:pt idx="3">
                  <c:v>0.03</c:v>
                </c:pt>
                <c:pt idx="4">
                  <c:v>0.04</c:v>
                </c:pt>
                <c:pt idx="5">
                  <c:v>0.05</c:v>
                </c:pt>
                <c:pt idx="6">
                  <c:v>0.06</c:v>
                </c:pt>
                <c:pt idx="7">
                  <c:v>7.0000000000000007E-2</c:v>
                </c:pt>
                <c:pt idx="8">
                  <c:v>0.08</c:v>
                </c:pt>
                <c:pt idx="9">
                  <c:v>0.09</c:v>
                </c:pt>
                <c:pt idx="10">
                  <c:v>0.1</c:v>
                </c:pt>
                <c:pt idx="11">
                  <c:v>0.11</c:v>
                </c:pt>
                <c:pt idx="12">
                  <c:v>0.12</c:v>
                </c:pt>
                <c:pt idx="13">
                  <c:v>0.13</c:v>
                </c:pt>
                <c:pt idx="14">
                  <c:v>0.14000000000000001</c:v>
                </c:pt>
                <c:pt idx="15">
                  <c:v>0.15</c:v>
                </c:pt>
                <c:pt idx="16">
                  <c:v>0.16</c:v>
                </c:pt>
                <c:pt idx="17">
                  <c:v>0.17</c:v>
                </c:pt>
                <c:pt idx="18">
                  <c:v>0.18</c:v>
                </c:pt>
                <c:pt idx="19">
                  <c:v>0.19</c:v>
                </c:pt>
                <c:pt idx="20">
                  <c:v>0.2</c:v>
                </c:pt>
                <c:pt idx="21">
                  <c:v>0.21</c:v>
                </c:pt>
                <c:pt idx="22">
                  <c:v>0.22</c:v>
                </c:pt>
                <c:pt idx="23">
                  <c:v>0.23</c:v>
                </c:pt>
                <c:pt idx="24">
                  <c:v>0.24</c:v>
                </c:pt>
                <c:pt idx="25">
                  <c:v>0.25</c:v>
                </c:pt>
                <c:pt idx="26">
                  <c:v>0.26</c:v>
                </c:pt>
                <c:pt idx="27">
                  <c:v>0.27</c:v>
                </c:pt>
                <c:pt idx="28">
                  <c:v>0.28000000000000003</c:v>
                </c:pt>
                <c:pt idx="29">
                  <c:v>0.28999999999999998</c:v>
                </c:pt>
                <c:pt idx="30">
                  <c:v>0.3</c:v>
                </c:pt>
                <c:pt idx="31">
                  <c:v>0.31</c:v>
                </c:pt>
                <c:pt idx="32">
                  <c:v>0.32</c:v>
                </c:pt>
                <c:pt idx="33">
                  <c:v>0.33</c:v>
                </c:pt>
                <c:pt idx="34">
                  <c:v>0.34</c:v>
                </c:pt>
                <c:pt idx="35">
                  <c:v>0.35</c:v>
                </c:pt>
                <c:pt idx="36">
                  <c:v>0.36</c:v>
                </c:pt>
                <c:pt idx="37">
                  <c:v>0.37</c:v>
                </c:pt>
                <c:pt idx="38">
                  <c:v>0.38</c:v>
                </c:pt>
                <c:pt idx="39">
                  <c:v>0.39</c:v>
                </c:pt>
                <c:pt idx="40">
                  <c:v>0.4</c:v>
                </c:pt>
                <c:pt idx="41">
                  <c:v>0.41</c:v>
                </c:pt>
                <c:pt idx="42">
                  <c:v>0.42</c:v>
                </c:pt>
                <c:pt idx="43">
                  <c:v>0.43</c:v>
                </c:pt>
                <c:pt idx="44">
                  <c:v>0.44</c:v>
                </c:pt>
                <c:pt idx="45">
                  <c:v>0.45</c:v>
                </c:pt>
                <c:pt idx="46">
                  <c:v>0.46</c:v>
                </c:pt>
                <c:pt idx="47">
                  <c:v>0.47</c:v>
                </c:pt>
                <c:pt idx="48">
                  <c:v>0.48</c:v>
                </c:pt>
                <c:pt idx="49">
                  <c:v>0.49</c:v>
                </c:pt>
                <c:pt idx="50">
                  <c:v>0.5</c:v>
                </c:pt>
                <c:pt idx="51">
                  <c:v>0.51</c:v>
                </c:pt>
                <c:pt idx="52">
                  <c:v>0.52</c:v>
                </c:pt>
                <c:pt idx="53">
                  <c:v>0.53</c:v>
                </c:pt>
                <c:pt idx="54">
                  <c:v>0.54</c:v>
                </c:pt>
                <c:pt idx="55">
                  <c:v>0.55000000000000004</c:v>
                </c:pt>
                <c:pt idx="56">
                  <c:v>0.56000000000000005</c:v>
                </c:pt>
                <c:pt idx="57">
                  <c:v>0.56999999999999995</c:v>
                </c:pt>
                <c:pt idx="58">
                  <c:v>0.57999999999999996</c:v>
                </c:pt>
                <c:pt idx="59">
                  <c:v>0.59</c:v>
                </c:pt>
                <c:pt idx="60">
                  <c:v>0.6</c:v>
                </c:pt>
                <c:pt idx="61">
                  <c:v>0.61</c:v>
                </c:pt>
                <c:pt idx="62">
                  <c:v>0.62</c:v>
                </c:pt>
                <c:pt idx="63">
                  <c:v>0.63</c:v>
                </c:pt>
                <c:pt idx="64">
                  <c:v>0.64</c:v>
                </c:pt>
                <c:pt idx="65">
                  <c:v>0.65</c:v>
                </c:pt>
                <c:pt idx="66">
                  <c:v>0.66</c:v>
                </c:pt>
                <c:pt idx="67">
                  <c:v>0.67</c:v>
                </c:pt>
                <c:pt idx="68">
                  <c:v>0.68</c:v>
                </c:pt>
                <c:pt idx="69">
                  <c:v>0.69</c:v>
                </c:pt>
                <c:pt idx="70">
                  <c:v>0.7</c:v>
                </c:pt>
                <c:pt idx="71">
                  <c:v>0.71</c:v>
                </c:pt>
                <c:pt idx="72">
                  <c:v>0.72</c:v>
                </c:pt>
                <c:pt idx="73">
                  <c:v>0.73</c:v>
                </c:pt>
                <c:pt idx="74">
                  <c:v>0.74</c:v>
                </c:pt>
                <c:pt idx="75">
                  <c:v>0.75</c:v>
                </c:pt>
                <c:pt idx="76">
                  <c:v>0.76</c:v>
                </c:pt>
                <c:pt idx="77">
                  <c:v>0.77</c:v>
                </c:pt>
                <c:pt idx="78">
                  <c:v>0.78</c:v>
                </c:pt>
                <c:pt idx="79">
                  <c:v>0.79</c:v>
                </c:pt>
                <c:pt idx="80">
                  <c:v>0.8</c:v>
                </c:pt>
                <c:pt idx="81">
                  <c:v>0.81</c:v>
                </c:pt>
                <c:pt idx="82">
                  <c:v>0.82</c:v>
                </c:pt>
                <c:pt idx="83">
                  <c:v>0.83</c:v>
                </c:pt>
                <c:pt idx="84">
                  <c:v>0.84</c:v>
                </c:pt>
                <c:pt idx="85">
                  <c:v>0.85</c:v>
                </c:pt>
                <c:pt idx="86">
                  <c:v>0.86</c:v>
                </c:pt>
                <c:pt idx="87">
                  <c:v>0.87</c:v>
                </c:pt>
                <c:pt idx="88">
                  <c:v>0.88</c:v>
                </c:pt>
                <c:pt idx="89">
                  <c:v>0.89</c:v>
                </c:pt>
                <c:pt idx="90">
                  <c:v>0.9</c:v>
                </c:pt>
                <c:pt idx="91">
                  <c:v>0.91</c:v>
                </c:pt>
                <c:pt idx="92">
                  <c:v>0.92</c:v>
                </c:pt>
                <c:pt idx="93">
                  <c:v>0.93</c:v>
                </c:pt>
                <c:pt idx="94">
                  <c:v>0.94</c:v>
                </c:pt>
                <c:pt idx="95">
                  <c:v>0.95</c:v>
                </c:pt>
                <c:pt idx="96">
                  <c:v>0.96</c:v>
                </c:pt>
                <c:pt idx="97">
                  <c:v>0.97</c:v>
                </c:pt>
                <c:pt idx="98">
                  <c:v>0.98</c:v>
                </c:pt>
                <c:pt idx="99">
                  <c:v>0.99</c:v>
                </c:pt>
                <c:pt idx="100">
                  <c:v>1</c:v>
                </c:pt>
                <c:pt idx="101">
                  <c:v>1.01</c:v>
                </c:pt>
                <c:pt idx="102">
                  <c:v>1.02</c:v>
                </c:pt>
                <c:pt idx="103">
                  <c:v>1.03</c:v>
                </c:pt>
                <c:pt idx="104">
                  <c:v>1.04</c:v>
                </c:pt>
                <c:pt idx="105">
                  <c:v>1.05</c:v>
                </c:pt>
                <c:pt idx="106">
                  <c:v>1.06</c:v>
                </c:pt>
                <c:pt idx="107">
                  <c:v>1.07</c:v>
                </c:pt>
                <c:pt idx="108">
                  <c:v>1.08</c:v>
                </c:pt>
                <c:pt idx="109">
                  <c:v>1.0900000000000001</c:v>
                </c:pt>
                <c:pt idx="110">
                  <c:v>1.1000000000000001</c:v>
                </c:pt>
                <c:pt idx="111">
                  <c:v>1.1100000000000001</c:v>
                </c:pt>
                <c:pt idx="112">
                  <c:v>1.1200000000000001</c:v>
                </c:pt>
                <c:pt idx="113">
                  <c:v>1.1299999999999999</c:v>
                </c:pt>
                <c:pt idx="114">
                  <c:v>1.1399999999999999</c:v>
                </c:pt>
                <c:pt idx="115">
                  <c:v>1.1499999999999999</c:v>
                </c:pt>
                <c:pt idx="116">
                  <c:v>1.1599999999999999</c:v>
                </c:pt>
                <c:pt idx="117">
                  <c:v>1.17</c:v>
                </c:pt>
                <c:pt idx="118">
                  <c:v>1.18</c:v>
                </c:pt>
                <c:pt idx="119">
                  <c:v>1.19</c:v>
                </c:pt>
                <c:pt idx="120">
                  <c:v>1.2</c:v>
                </c:pt>
                <c:pt idx="121">
                  <c:v>1.21</c:v>
                </c:pt>
                <c:pt idx="122">
                  <c:v>1.22</c:v>
                </c:pt>
                <c:pt idx="123">
                  <c:v>1.23</c:v>
                </c:pt>
                <c:pt idx="124">
                  <c:v>1.24</c:v>
                </c:pt>
                <c:pt idx="125">
                  <c:v>1.25</c:v>
                </c:pt>
                <c:pt idx="126">
                  <c:v>1.26</c:v>
                </c:pt>
                <c:pt idx="127">
                  <c:v>1.27</c:v>
                </c:pt>
                <c:pt idx="128">
                  <c:v>1.28</c:v>
                </c:pt>
                <c:pt idx="129">
                  <c:v>1.29</c:v>
                </c:pt>
                <c:pt idx="130">
                  <c:v>1.3</c:v>
                </c:pt>
                <c:pt idx="131">
                  <c:v>1.31</c:v>
                </c:pt>
                <c:pt idx="132">
                  <c:v>1.32</c:v>
                </c:pt>
                <c:pt idx="133">
                  <c:v>1.33</c:v>
                </c:pt>
                <c:pt idx="134">
                  <c:v>1.34</c:v>
                </c:pt>
                <c:pt idx="135">
                  <c:v>1.35</c:v>
                </c:pt>
                <c:pt idx="136">
                  <c:v>1.36</c:v>
                </c:pt>
                <c:pt idx="137">
                  <c:v>1.37</c:v>
                </c:pt>
                <c:pt idx="138">
                  <c:v>1.38</c:v>
                </c:pt>
                <c:pt idx="139">
                  <c:v>1.39</c:v>
                </c:pt>
                <c:pt idx="140">
                  <c:v>1.4</c:v>
                </c:pt>
                <c:pt idx="141">
                  <c:v>1.41</c:v>
                </c:pt>
                <c:pt idx="142">
                  <c:v>1.42</c:v>
                </c:pt>
                <c:pt idx="143">
                  <c:v>1.43</c:v>
                </c:pt>
                <c:pt idx="144">
                  <c:v>1.44</c:v>
                </c:pt>
                <c:pt idx="145">
                  <c:v>1.45</c:v>
                </c:pt>
                <c:pt idx="146">
                  <c:v>1.46</c:v>
                </c:pt>
                <c:pt idx="147">
                  <c:v>1.47</c:v>
                </c:pt>
                <c:pt idx="148">
                  <c:v>1.48</c:v>
                </c:pt>
                <c:pt idx="149">
                  <c:v>1.49</c:v>
                </c:pt>
                <c:pt idx="150">
                  <c:v>1.5</c:v>
                </c:pt>
                <c:pt idx="151">
                  <c:v>1.51</c:v>
                </c:pt>
                <c:pt idx="152">
                  <c:v>1.52</c:v>
                </c:pt>
                <c:pt idx="153">
                  <c:v>1.53</c:v>
                </c:pt>
                <c:pt idx="154">
                  <c:v>1.54</c:v>
                </c:pt>
                <c:pt idx="155">
                  <c:v>1.55</c:v>
                </c:pt>
                <c:pt idx="156">
                  <c:v>1.56</c:v>
                </c:pt>
                <c:pt idx="157">
                  <c:v>1.57</c:v>
                </c:pt>
                <c:pt idx="158">
                  <c:v>1.58</c:v>
                </c:pt>
                <c:pt idx="159">
                  <c:v>1.59</c:v>
                </c:pt>
                <c:pt idx="160">
                  <c:v>1.6</c:v>
                </c:pt>
                <c:pt idx="161">
                  <c:v>1.61</c:v>
                </c:pt>
                <c:pt idx="162">
                  <c:v>1.62</c:v>
                </c:pt>
                <c:pt idx="163">
                  <c:v>1.63</c:v>
                </c:pt>
                <c:pt idx="164">
                  <c:v>1.64</c:v>
                </c:pt>
                <c:pt idx="165">
                  <c:v>1.65</c:v>
                </c:pt>
                <c:pt idx="166">
                  <c:v>1.66</c:v>
                </c:pt>
                <c:pt idx="167">
                  <c:v>1.67</c:v>
                </c:pt>
                <c:pt idx="168">
                  <c:v>1.68</c:v>
                </c:pt>
                <c:pt idx="169">
                  <c:v>1.69</c:v>
                </c:pt>
                <c:pt idx="170">
                  <c:v>1.7</c:v>
                </c:pt>
                <c:pt idx="171">
                  <c:v>1.71</c:v>
                </c:pt>
                <c:pt idx="172">
                  <c:v>1.72</c:v>
                </c:pt>
                <c:pt idx="173">
                  <c:v>1.73</c:v>
                </c:pt>
                <c:pt idx="174">
                  <c:v>1.74</c:v>
                </c:pt>
                <c:pt idx="175">
                  <c:v>1.75</c:v>
                </c:pt>
                <c:pt idx="176">
                  <c:v>1.76</c:v>
                </c:pt>
                <c:pt idx="177">
                  <c:v>1.77</c:v>
                </c:pt>
                <c:pt idx="178">
                  <c:v>1.78</c:v>
                </c:pt>
                <c:pt idx="179">
                  <c:v>1.79</c:v>
                </c:pt>
                <c:pt idx="180">
                  <c:v>1.8</c:v>
                </c:pt>
                <c:pt idx="181">
                  <c:v>1.81</c:v>
                </c:pt>
                <c:pt idx="182">
                  <c:v>1.82</c:v>
                </c:pt>
                <c:pt idx="183">
                  <c:v>1.83</c:v>
                </c:pt>
                <c:pt idx="184">
                  <c:v>1.84</c:v>
                </c:pt>
                <c:pt idx="185">
                  <c:v>1.85</c:v>
                </c:pt>
                <c:pt idx="186">
                  <c:v>1.86</c:v>
                </c:pt>
                <c:pt idx="187">
                  <c:v>1.87</c:v>
                </c:pt>
                <c:pt idx="188">
                  <c:v>1.88</c:v>
                </c:pt>
                <c:pt idx="189">
                  <c:v>1.89</c:v>
                </c:pt>
                <c:pt idx="190">
                  <c:v>1.9</c:v>
                </c:pt>
                <c:pt idx="191">
                  <c:v>1.91</c:v>
                </c:pt>
                <c:pt idx="192">
                  <c:v>1.92</c:v>
                </c:pt>
                <c:pt idx="193">
                  <c:v>1.93</c:v>
                </c:pt>
                <c:pt idx="194">
                  <c:v>1.94</c:v>
                </c:pt>
                <c:pt idx="195">
                  <c:v>1.95</c:v>
                </c:pt>
                <c:pt idx="196">
                  <c:v>1.96</c:v>
                </c:pt>
                <c:pt idx="197">
                  <c:v>1.97</c:v>
                </c:pt>
                <c:pt idx="198">
                  <c:v>1.98</c:v>
                </c:pt>
                <c:pt idx="199">
                  <c:v>1.99</c:v>
                </c:pt>
                <c:pt idx="200">
                  <c:v>2</c:v>
                </c:pt>
                <c:pt idx="201">
                  <c:v>2.0099999999999998</c:v>
                </c:pt>
                <c:pt idx="202">
                  <c:v>2.02</c:v>
                </c:pt>
                <c:pt idx="203">
                  <c:v>2.0299999999999998</c:v>
                </c:pt>
                <c:pt idx="204">
                  <c:v>2.04</c:v>
                </c:pt>
                <c:pt idx="205">
                  <c:v>2.0499999999999998</c:v>
                </c:pt>
                <c:pt idx="206">
                  <c:v>2.06</c:v>
                </c:pt>
                <c:pt idx="207">
                  <c:v>2.0699999999999998</c:v>
                </c:pt>
                <c:pt idx="208">
                  <c:v>2.08</c:v>
                </c:pt>
                <c:pt idx="209">
                  <c:v>2.09</c:v>
                </c:pt>
                <c:pt idx="210">
                  <c:v>2.1</c:v>
                </c:pt>
                <c:pt idx="211">
                  <c:v>2.11</c:v>
                </c:pt>
                <c:pt idx="212">
                  <c:v>2.12</c:v>
                </c:pt>
                <c:pt idx="213">
                  <c:v>2.13</c:v>
                </c:pt>
                <c:pt idx="214">
                  <c:v>2.14</c:v>
                </c:pt>
                <c:pt idx="215">
                  <c:v>2.15</c:v>
                </c:pt>
                <c:pt idx="216">
                  <c:v>2.16</c:v>
                </c:pt>
                <c:pt idx="217">
                  <c:v>2.17</c:v>
                </c:pt>
                <c:pt idx="218">
                  <c:v>2.1800000000000002</c:v>
                </c:pt>
                <c:pt idx="219">
                  <c:v>2.19</c:v>
                </c:pt>
                <c:pt idx="220">
                  <c:v>2.2000000000000002</c:v>
                </c:pt>
                <c:pt idx="221">
                  <c:v>2.21</c:v>
                </c:pt>
                <c:pt idx="222">
                  <c:v>2.2200000000000002</c:v>
                </c:pt>
                <c:pt idx="223">
                  <c:v>2.23</c:v>
                </c:pt>
                <c:pt idx="224">
                  <c:v>2.2400000000000002</c:v>
                </c:pt>
                <c:pt idx="225">
                  <c:v>2.25</c:v>
                </c:pt>
                <c:pt idx="226">
                  <c:v>2.2599999999999998</c:v>
                </c:pt>
                <c:pt idx="227">
                  <c:v>2.27</c:v>
                </c:pt>
                <c:pt idx="228">
                  <c:v>2.2799999999999998</c:v>
                </c:pt>
                <c:pt idx="229">
                  <c:v>2.29</c:v>
                </c:pt>
                <c:pt idx="230">
                  <c:v>2.2999999999999998</c:v>
                </c:pt>
                <c:pt idx="231">
                  <c:v>2.31</c:v>
                </c:pt>
                <c:pt idx="232">
                  <c:v>2.3199999999999998</c:v>
                </c:pt>
                <c:pt idx="233">
                  <c:v>2.33</c:v>
                </c:pt>
                <c:pt idx="234">
                  <c:v>2.34</c:v>
                </c:pt>
                <c:pt idx="235">
                  <c:v>2.35</c:v>
                </c:pt>
                <c:pt idx="236">
                  <c:v>2.36</c:v>
                </c:pt>
                <c:pt idx="237">
                  <c:v>2.37</c:v>
                </c:pt>
                <c:pt idx="238">
                  <c:v>2.38</c:v>
                </c:pt>
                <c:pt idx="239">
                  <c:v>2.39</c:v>
                </c:pt>
                <c:pt idx="240">
                  <c:v>2.4</c:v>
                </c:pt>
                <c:pt idx="241">
                  <c:v>2.41</c:v>
                </c:pt>
                <c:pt idx="242">
                  <c:v>2.42</c:v>
                </c:pt>
                <c:pt idx="243">
                  <c:v>2.4300000000000002</c:v>
                </c:pt>
                <c:pt idx="244">
                  <c:v>2.44</c:v>
                </c:pt>
                <c:pt idx="245">
                  <c:v>2.4500000000000002</c:v>
                </c:pt>
                <c:pt idx="246">
                  <c:v>2.46</c:v>
                </c:pt>
                <c:pt idx="247">
                  <c:v>2.4700000000000002</c:v>
                </c:pt>
                <c:pt idx="248">
                  <c:v>2.48</c:v>
                </c:pt>
                <c:pt idx="249">
                  <c:v>2.4900000000000002</c:v>
                </c:pt>
                <c:pt idx="250">
                  <c:v>2.5</c:v>
                </c:pt>
                <c:pt idx="251">
                  <c:v>2.5099999999999998</c:v>
                </c:pt>
                <c:pt idx="252">
                  <c:v>2.52</c:v>
                </c:pt>
                <c:pt idx="253">
                  <c:v>2.5299999999999998</c:v>
                </c:pt>
                <c:pt idx="254">
                  <c:v>2.54</c:v>
                </c:pt>
                <c:pt idx="255">
                  <c:v>2.5499999999999998</c:v>
                </c:pt>
                <c:pt idx="256">
                  <c:v>2.56</c:v>
                </c:pt>
                <c:pt idx="257">
                  <c:v>2.57</c:v>
                </c:pt>
                <c:pt idx="258">
                  <c:v>2.58</c:v>
                </c:pt>
                <c:pt idx="259">
                  <c:v>2.59</c:v>
                </c:pt>
                <c:pt idx="260">
                  <c:v>2.6</c:v>
                </c:pt>
                <c:pt idx="261">
                  <c:v>2.61</c:v>
                </c:pt>
                <c:pt idx="262">
                  <c:v>2.62</c:v>
                </c:pt>
                <c:pt idx="263">
                  <c:v>2.63</c:v>
                </c:pt>
                <c:pt idx="264">
                  <c:v>2.64</c:v>
                </c:pt>
                <c:pt idx="265">
                  <c:v>2.65</c:v>
                </c:pt>
                <c:pt idx="266">
                  <c:v>2.66</c:v>
                </c:pt>
                <c:pt idx="267">
                  <c:v>2.67</c:v>
                </c:pt>
                <c:pt idx="268">
                  <c:v>2.68</c:v>
                </c:pt>
                <c:pt idx="269">
                  <c:v>2.69</c:v>
                </c:pt>
                <c:pt idx="270">
                  <c:v>2.7</c:v>
                </c:pt>
                <c:pt idx="271">
                  <c:v>2.71</c:v>
                </c:pt>
                <c:pt idx="272">
                  <c:v>2.72</c:v>
                </c:pt>
                <c:pt idx="273">
                  <c:v>2.73</c:v>
                </c:pt>
                <c:pt idx="274">
                  <c:v>2.74</c:v>
                </c:pt>
                <c:pt idx="275">
                  <c:v>2.75</c:v>
                </c:pt>
                <c:pt idx="276">
                  <c:v>2.76</c:v>
                </c:pt>
                <c:pt idx="277">
                  <c:v>2.77</c:v>
                </c:pt>
                <c:pt idx="278">
                  <c:v>2.78</c:v>
                </c:pt>
                <c:pt idx="279">
                  <c:v>2.79</c:v>
                </c:pt>
                <c:pt idx="280">
                  <c:v>2.8</c:v>
                </c:pt>
                <c:pt idx="281">
                  <c:v>2.81</c:v>
                </c:pt>
                <c:pt idx="282">
                  <c:v>2.82</c:v>
                </c:pt>
                <c:pt idx="283">
                  <c:v>2.83</c:v>
                </c:pt>
                <c:pt idx="284">
                  <c:v>2.84</c:v>
                </c:pt>
                <c:pt idx="285">
                  <c:v>2.85</c:v>
                </c:pt>
                <c:pt idx="286">
                  <c:v>2.86</c:v>
                </c:pt>
                <c:pt idx="287">
                  <c:v>2.87</c:v>
                </c:pt>
                <c:pt idx="288">
                  <c:v>2.88</c:v>
                </c:pt>
                <c:pt idx="289">
                  <c:v>2.89</c:v>
                </c:pt>
                <c:pt idx="290">
                  <c:v>2.9</c:v>
                </c:pt>
                <c:pt idx="291">
                  <c:v>2.91</c:v>
                </c:pt>
                <c:pt idx="292">
                  <c:v>2.92</c:v>
                </c:pt>
                <c:pt idx="293">
                  <c:v>2.93</c:v>
                </c:pt>
                <c:pt idx="294">
                  <c:v>2.94</c:v>
                </c:pt>
                <c:pt idx="295">
                  <c:v>2.95</c:v>
                </c:pt>
                <c:pt idx="296">
                  <c:v>2.96</c:v>
                </c:pt>
                <c:pt idx="297">
                  <c:v>2.97</c:v>
                </c:pt>
                <c:pt idx="298">
                  <c:v>2.98</c:v>
                </c:pt>
                <c:pt idx="299">
                  <c:v>2.99</c:v>
                </c:pt>
                <c:pt idx="300">
                  <c:v>3</c:v>
                </c:pt>
                <c:pt idx="301">
                  <c:v>3.01</c:v>
                </c:pt>
                <c:pt idx="302">
                  <c:v>3.02</c:v>
                </c:pt>
                <c:pt idx="303">
                  <c:v>3.03</c:v>
                </c:pt>
                <c:pt idx="304">
                  <c:v>3.04</c:v>
                </c:pt>
                <c:pt idx="305">
                  <c:v>3.05</c:v>
                </c:pt>
                <c:pt idx="306">
                  <c:v>3.06</c:v>
                </c:pt>
                <c:pt idx="307">
                  <c:v>3.07</c:v>
                </c:pt>
                <c:pt idx="308">
                  <c:v>3.08</c:v>
                </c:pt>
                <c:pt idx="309">
                  <c:v>3.09</c:v>
                </c:pt>
                <c:pt idx="310">
                  <c:v>3.1</c:v>
                </c:pt>
                <c:pt idx="311">
                  <c:v>3.11</c:v>
                </c:pt>
                <c:pt idx="312">
                  <c:v>3.12</c:v>
                </c:pt>
                <c:pt idx="313">
                  <c:v>3.13</c:v>
                </c:pt>
                <c:pt idx="314">
                  <c:v>3.14</c:v>
                </c:pt>
                <c:pt idx="315">
                  <c:v>3.15</c:v>
                </c:pt>
                <c:pt idx="316">
                  <c:v>3.16</c:v>
                </c:pt>
                <c:pt idx="317">
                  <c:v>3.17</c:v>
                </c:pt>
                <c:pt idx="318">
                  <c:v>3.18</c:v>
                </c:pt>
                <c:pt idx="319">
                  <c:v>3.19</c:v>
                </c:pt>
                <c:pt idx="320">
                  <c:v>3.2</c:v>
                </c:pt>
                <c:pt idx="321">
                  <c:v>3.21</c:v>
                </c:pt>
                <c:pt idx="322">
                  <c:v>3.22</c:v>
                </c:pt>
                <c:pt idx="323">
                  <c:v>3.23</c:v>
                </c:pt>
                <c:pt idx="324">
                  <c:v>3.24</c:v>
                </c:pt>
                <c:pt idx="325">
                  <c:v>3.25</c:v>
                </c:pt>
                <c:pt idx="326">
                  <c:v>3.26</c:v>
                </c:pt>
                <c:pt idx="327">
                  <c:v>3.27</c:v>
                </c:pt>
                <c:pt idx="328">
                  <c:v>3.28</c:v>
                </c:pt>
                <c:pt idx="329">
                  <c:v>3.29</c:v>
                </c:pt>
                <c:pt idx="330">
                  <c:v>3.3</c:v>
                </c:pt>
                <c:pt idx="331">
                  <c:v>3.31</c:v>
                </c:pt>
                <c:pt idx="332">
                  <c:v>3.32</c:v>
                </c:pt>
                <c:pt idx="333">
                  <c:v>3.33</c:v>
                </c:pt>
                <c:pt idx="334">
                  <c:v>3.34</c:v>
                </c:pt>
                <c:pt idx="335">
                  <c:v>3.35</c:v>
                </c:pt>
                <c:pt idx="336">
                  <c:v>3.36</c:v>
                </c:pt>
                <c:pt idx="337">
                  <c:v>3.37</c:v>
                </c:pt>
                <c:pt idx="338">
                  <c:v>3.38</c:v>
                </c:pt>
                <c:pt idx="339">
                  <c:v>3.39</c:v>
                </c:pt>
                <c:pt idx="340">
                  <c:v>3.4</c:v>
                </c:pt>
                <c:pt idx="341">
                  <c:v>3.41</c:v>
                </c:pt>
                <c:pt idx="342">
                  <c:v>3.42</c:v>
                </c:pt>
                <c:pt idx="343">
                  <c:v>3.43</c:v>
                </c:pt>
                <c:pt idx="344">
                  <c:v>3.44</c:v>
                </c:pt>
                <c:pt idx="345">
                  <c:v>3.45</c:v>
                </c:pt>
                <c:pt idx="346">
                  <c:v>3.46</c:v>
                </c:pt>
                <c:pt idx="347">
                  <c:v>3.47</c:v>
                </c:pt>
                <c:pt idx="348">
                  <c:v>3.48</c:v>
                </c:pt>
                <c:pt idx="349">
                  <c:v>3.49</c:v>
                </c:pt>
                <c:pt idx="350">
                  <c:v>3.5</c:v>
                </c:pt>
                <c:pt idx="351">
                  <c:v>3.51</c:v>
                </c:pt>
                <c:pt idx="352">
                  <c:v>3.52</c:v>
                </c:pt>
                <c:pt idx="353">
                  <c:v>3.53</c:v>
                </c:pt>
                <c:pt idx="354">
                  <c:v>3.54</c:v>
                </c:pt>
                <c:pt idx="355">
                  <c:v>3.55</c:v>
                </c:pt>
                <c:pt idx="356">
                  <c:v>3.56</c:v>
                </c:pt>
                <c:pt idx="357">
                  <c:v>3.57</c:v>
                </c:pt>
                <c:pt idx="358">
                  <c:v>3.58</c:v>
                </c:pt>
                <c:pt idx="359">
                  <c:v>3.59</c:v>
                </c:pt>
                <c:pt idx="360">
                  <c:v>3.6</c:v>
                </c:pt>
                <c:pt idx="361">
                  <c:v>3.61</c:v>
                </c:pt>
                <c:pt idx="362">
                  <c:v>3.62</c:v>
                </c:pt>
                <c:pt idx="363">
                  <c:v>3.63</c:v>
                </c:pt>
                <c:pt idx="364">
                  <c:v>3.64</c:v>
                </c:pt>
                <c:pt idx="365">
                  <c:v>3.65</c:v>
                </c:pt>
                <c:pt idx="366">
                  <c:v>3.66</c:v>
                </c:pt>
                <c:pt idx="367">
                  <c:v>3.67</c:v>
                </c:pt>
                <c:pt idx="368">
                  <c:v>3.68</c:v>
                </c:pt>
                <c:pt idx="369">
                  <c:v>3.69</c:v>
                </c:pt>
                <c:pt idx="370">
                  <c:v>3.7</c:v>
                </c:pt>
                <c:pt idx="371">
                  <c:v>3.71</c:v>
                </c:pt>
                <c:pt idx="372">
                  <c:v>3.72</c:v>
                </c:pt>
                <c:pt idx="373">
                  <c:v>3.73</c:v>
                </c:pt>
                <c:pt idx="374">
                  <c:v>3.74</c:v>
                </c:pt>
                <c:pt idx="375">
                  <c:v>3.75</c:v>
                </c:pt>
                <c:pt idx="376">
                  <c:v>3.76</c:v>
                </c:pt>
                <c:pt idx="377">
                  <c:v>3.77</c:v>
                </c:pt>
                <c:pt idx="378">
                  <c:v>3.78</c:v>
                </c:pt>
                <c:pt idx="379">
                  <c:v>3.79</c:v>
                </c:pt>
                <c:pt idx="380">
                  <c:v>3.8</c:v>
                </c:pt>
                <c:pt idx="381">
                  <c:v>3.81</c:v>
                </c:pt>
                <c:pt idx="382">
                  <c:v>3.82</c:v>
                </c:pt>
                <c:pt idx="383">
                  <c:v>3.83</c:v>
                </c:pt>
                <c:pt idx="384">
                  <c:v>3.84</c:v>
                </c:pt>
                <c:pt idx="385">
                  <c:v>3.85</c:v>
                </c:pt>
                <c:pt idx="386">
                  <c:v>3.86</c:v>
                </c:pt>
                <c:pt idx="387">
                  <c:v>3.87</c:v>
                </c:pt>
                <c:pt idx="388">
                  <c:v>3.88</c:v>
                </c:pt>
                <c:pt idx="389">
                  <c:v>3.89</c:v>
                </c:pt>
                <c:pt idx="390">
                  <c:v>3.9</c:v>
                </c:pt>
                <c:pt idx="391">
                  <c:v>3.91</c:v>
                </c:pt>
                <c:pt idx="392">
                  <c:v>3.92</c:v>
                </c:pt>
                <c:pt idx="393">
                  <c:v>3.93</c:v>
                </c:pt>
                <c:pt idx="394">
                  <c:v>3.94</c:v>
                </c:pt>
                <c:pt idx="395">
                  <c:v>3.95</c:v>
                </c:pt>
                <c:pt idx="396">
                  <c:v>3.96</c:v>
                </c:pt>
                <c:pt idx="397">
                  <c:v>3.97</c:v>
                </c:pt>
                <c:pt idx="398">
                  <c:v>3.98</c:v>
                </c:pt>
                <c:pt idx="399">
                  <c:v>3.99</c:v>
                </c:pt>
                <c:pt idx="400">
                  <c:v>4</c:v>
                </c:pt>
                <c:pt idx="401">
                  <c:v>4.01</c:v>
                </c:pt>
                <c:pt idx="402">
                  <c:v>4.0199999999999996</c:v>
                </c:pt>
                <c:pt idx="403">
                  <c:v>4.03</c:v>
                </c:pt>
                <c:pt idx="404">
                  <c:v>4.04</c:v>
                </c:pt>
                <c:pt idx="405">
                  <c:v>4.05</c:v>
                </c:pt>
                <c:pt idx="406">
                  <c:v>4.0599999999999996</c:v>
                </c:pt>
                <c:pt idx="407">
                  <c:v>4.07</c:v>
                </c:pt>
                <c:pt idx="408">
                  <c:v>4.08</c:v>
                </c:pt>
                <c:pt idx="409">
                  <c:v>4.09</c:v>
                </c:pt>
                <c:pt idx="410">
                  <c:v>4.0999999999999996</c:v>
                </c:pt>
                <c:pt idx="411">
                  <c:v>4.1100000000000003</c:v>
                </c:pt>
                <c:pt idx="412">
                  <c:v>4.12</c:v>
                </c:pt>
                <c:pt idx="413">
                  <c:v>4.13</c:v>
                </c:pt>
                <c:pt idx="414">
                  <c:v>4.1399999999999997</c:v>
                </c:pt>
                <c:pt idx="415">
                  <c:v>4.1500000000000004</c:v>
                </c:pt>
                <c:pt idx="416">
                  <c:v>4.16</c:v>
                </c:pt>
                <c:pt idx="417">
                  <c:v>4.17</c:v>
                </c:pt>
                <c:pt idx="418">
                  <c:v>4.18</c:v>
                </c:pt>
                <c:pt idx="419">
                  <c:v>4.1900000000000004</c:v>
                </c:pt>
                <c:pt idx="420">
                  <c:v>4.2</c:v>
                </c:pt>
                <c:pt idx="421">
                  <c:v>4.21</c:v>
                </c:pt>
                <c:pt idx="422">
                  <c:v>4.22</c:v>
                </c:pt>
                <c:pt idx="423">
                  <c:v>4.2300000000000004</c:v>
                </c:pt>
                <c:pt idx="424">
                  <c:v>4.24</c:v>
                </c:pt>
                <c:pt idx="425">
                  <c:v>4.25</c:v>
                </c:pt>
                <c:pt idx="426">
                  <c:v>4.26</c:v>
                </c:pt>
                <c:pt idx="427">
                  <c:v>4.2699999999999996</c:v>
                </c:pt>
                <c:pt idx="428">
                  <c:v>4.28</c:v>
                </c:pt>
                <c:pt idx="429">
                  <c:v>4.29</c:v>
                </c:pt>
                <c:pt idx="430">
                  <c:v>4.3</c:v>
                </c:pt>
                <c:pt idx="431">
                  <c:v>4.3099999999999996</c:v>
                </c:pt>
                <c:pt idx="432">
                  <c:v>4.32</c:v>
                </c:pt>
                <c:pt idx="433">
                  <c:v>4.33</c:v>
                </c:pt>
                <c:pt idx="434">
                  <c:v>4.34</c:v>
                </c:pt>
                <c:pt idx="435">
                  <c:v>4.3499999999999996</c:v>
                </c:pt>
                <c:pt idx="436">
                  <c:v>4.3600000000000003</c:v>
                </c:pt>
                <c:pt idx="437">
                  <c:v>4.37</c:v>
                </c:pt>
                <c:pt idx="438">
                  <c:v>4.38</c:v>
                </c:pt>
                <c:pt idx="439">
                  <c:v>4.3899999999999997</c:v>
                </c:pt>
                <c:pt idx="440">
                  <c:v>4.4000000000000004</c:v>
                </c:pt>
                <c:pt idx="441">
                  <c:v>4.41</c:v>
                </c:pt>
                <c:pt idx="442">
                  <c:v>4.42</c:v>
                </c:pt>
                <c:pt idx="443">
                  <c:v>4.43</c:v>
                </c:pt>
                <c:pt idx="444">
                  <c:v>4.4400000000000004</c:v>
                </c:pt>
                <c:pt idx="445">
                  <c:v>4.45</c:v>
                </c:pt>
                <c:pt idx="446">
                  <c:v>4.46</c:v>
                </c:pt>
                <c:pt idx="447">
                  <c:v>4.47</c:v>
                </c:pt>
                <c:pt idx="448">
                  <c:v>4.4800000000000004</c:v>
                </c:pt>
                <c:pt idx="449">
                  <c:v>4.49</c:v>
                </c:pt>
                <c:pt idx="450">
                  <c:v>4.5</c:v>
                </c:pt>
                <c:pt idx="451">
                  <c:v>4.51</c:v>
                </c:pt>
                <c:pt idx="452">
                  <c:v>4.5199999999999996</c:v>
                </c:pt>
                <c:pt idx="453">
                  <c:v>4.53</c:v>
                </c:pt>
                <c:pt idx="454">
                  <c:v>4.54</c:v>
                </c:pt>
                <c:pt idx="455">
                  <c:v>4.55</c:v>
                </c:pt>
                <c:pt idx="456">
                  <c:v>4.5599999999999996</c:v>
                </c:pt>
                <c:pt idx="457">
                  <c:v>4.57</c:v>
                </c:pt>
                <c:pt idx="458">
                  <c:v>4.58</c:v>
                </c:pt>
                <c:pt idx="459">
                  <c:v>4.59</c:v>
                </c:pt>
                <c:pt idx="460">
                  <c:v>4.5999999999999996</c:v>
                </c:pt>
                <c:pt idx="461">
                  <c:v>4.6100000000000003</c:v>
                </c:pt>
                <c:pt idx="462">
                  <c:v>4.62</c:v>
                </c:pt>
                <c:pt idx="463">
                  <c:v>4.63</c:v>
                </c:pt>
                <c:pt idx="464">
                  <c:v>4.6399999999999997</c:v>
                </c:pt>
                <c:pt idx="465">
                  <c:v>4.6500000000000004</c:v>
                </c:pt>
                <c:pt idx="466">
                  <c:v>4.66</c:v>
                </c:pt>
                <c:pt idx="467">
                  <c:v>4.67</c:v>
                </c:pt>
                <c:pt idx="468">
                  <c:v>4.68</c:v>
                </c:pt>
                <c:pt idx="469">
                  <c:v>4.6900000000000004</c:v>
                </c:pt>
                <c:pt idx="470">
                  <c:v>4.7</c:v>
                </c:pt>
                <c:pt idx="471">
                  <c:v>4.71</c:v>
                </c:pt>
                <c:pt idx="472">
                  <c:v>4.72</c:v>
                </c:pt>
                <c:pt idx="473">
                  <c:v>4.7300000000000004</c:v>
                </c:pt>
                <c:pt idx="474">
                  <c:v>4.74</c:v>
                </c:pt>
                <c:pt idx="475">
                  <c:v>4.75</c:v>
                </c:pt>
                <c:pt idx="476">
                  <c:v>4.76</c:v>
                </c:pt>
                <c:pt idx="477">
                  <c:v>4.7699999999999996</c:v>
                </c:pt>
                <c:pt idx="478">
                  <c:v>4.78</c:v>
                </c:pt>
                <c:pt idx="479">
                  <c:v>4.79</c:v>
                </c:pt>
                <c:pt idx="480">
                  <c:v>4.8</c:v>
                </c:pt>
                <c:pt idx="481">
                  <c:v>4.8099999999999996</c:v>
                </c:pt>
                <c:pt idx="482">
                  <c:v>4.82</c:v>
                </c:pt>
                <c:pt idx="483">
                  <c:v>4.83</c:v>
                </c:pt>
                <c:pt idx="484">
                  <c:v>4.84</c:v>
                </c:pt>
                <c:pt idx="485">
                  <c:v>4.8499999999999996</c:v>
                </c:pt>
                <c:pt idx="486">
                  <c:v>4.8600000000000003</c:v>
                </c:pt>
                <c:pt idx="487">
                  <c:v>4.87</c:v>
                </c:pt>
                <c:pt idx="488">
                  <c:v>4.88</c:v>
                </c:pt>
                <c:pt idx="489">
                  <c:v>4.8899999999999997</c:v>
                </c:pt>
                <c:pt idx="490">
                  <c:v>4.9000000000000004</c:v>
                </c:pt>
                <c:pt idx="491">
                  <c:v>4.91</c:v>
                </c:pt>
                <c:pt idx="492">
                  <c:v>4.92</c:v>
                </c:pt>
                <c:pt idx="493">
                  <c:v>4.93</c:v>
                </c:pt>
                <c:pt idx="494">
                  <c:v>4.9400000000000004</c:v>
                </c:pt>
                <c:pt idx="495">
                  <c:v>4.95</c:v>
                </c:pt>
                <c:pt idx="496">
                  <c:v>4.96</c:v>
                </c:pt>
                <c:pt idx="497">
                  <c:v>4.97</c:v>
                </c:pt>
                <c:pt idx="498">
                  <c:v>4.9800000000000004</c:v>
                </c:pt>
                <c:pt idx="499">
                  <c:v>4.99</c:v>
                </c:pt>
                <c:pt idx="500">
                  <c:v>5</c:v>
                </c:pt>
              </c:numCache>
            </c:numRef>
          </c:cat>
          <c:val>
            <c:numRef>
              <c:f>Sheet1!$C$2:$C$502</c:f>
              <c:numCache>
                <c:formatCode>General</c:formatCode>
                <c:ptCount val="501"/>
                <c:pt idx="0">
                  <c:v>-89</c:v>
                </c:pt>
                <c:pt idx="1">
                  <c:v>-89</c:v>
                </c:pt>
                <c:pt idx="2">
                  <c:v>-89</c:v>
                </c:pt>
                <c:pt idx="3">
                  <c:v>-89</c:v>
                </c:pt>
                <c:pt idx="4">
                  <c:v>-89</c:v>
                </c:pt>
                <c:pt idx="5">
                  <c:v>-89</c:v>
                </c:pt>
                <c:pt idx="6">
                  <c:v>-89</c:v>
                </c:pt>
                <c:pt idx="7">
                  <c:v>-89</c:v>
                </c:pt>
                <c:pt idx="8">
                  <c:v>-89</c:v>
                </c:pt>
                <c:pt idx="9">
                  <c:v>-89</c:v>
                </c:pt>
                <c:pt idx="10">
                  <c:v>-89</c:v>
                </c:pt>
                <c:pt idx="11">
                  <c:v>-89</c:v>
                </c:pt>
                <c:pt idx="12">
                  <c:v>-89</c:v>
                </c:pt>
                <c:pt idx="13">
                  <c:v>-89</c:v>
                </c:pt>
                <c:pt idx="14">
                  <c:v>-89</c:v>
                </c:pt>
                <c:pt idx="15">
                  <c:v>-89</c:v>
                </c:pt>
                <c:pt idx="16">
                  <c:v>-89</c:v>
                </c:pt>
                <c:pt idx="17">
                  <c:v>-89</c:v>
                </c:pt>
                <c:pt idx="18">
                  <c:v>-89</c:v>
                </c:pt>
                <c:pt idx="19">
                  <c:v>-89</c:v>
                </c:pt>
                <c:pt idx="20">
                  <c:v>-89</c:v>
                </c:pt>
                <c:pt idx="21">
                  <c:v>-89</c:v>
                </c:pt>
                <c:pt idx="22">
                  <c:v>-89</c:v>
                </c:pt>
                <c:pt idx="23">
                  <c:v>-89</c:v>
                </c:pt>
                <c:pt idx="24">
                  <c:v>-89</c:v>
                </c:pt>
                <c:pt idx="25">
                  <c:v>-89</c:v>
                </c:pt>
                <c:pt idx="26">
                  <c:v>-89</c:v>
                </c:pt>
                <c:pt idx="27">
                  <c:v>-89</c:v>
                </c:pt>
                <c:pt idx="28">
                  <c:v>-89</c:v>
                </c:pt>
                <c:pt idx="29">
                  <c:v>-89</c:v>
                </c:pt>
                <c:pt idx="30">
                  <c:v>-89</c:v>
                </c:pt>
                <c:pt idx="31">
                  <c:v>-89</c:v>
                </c:pt>
                <c:pt idx="32">
                  <c:v>-89</c:v>
                </c:pt>
                <c:pt idx="33">
                  <c:v>-89</c:v>
                </c:pt>
                <c:pt idx="34">
                  <c:v>-89</c:v>
                </c:pt>
                <c:pt idx="35">
                  <c:v>-89</c:v>
                </c:pt>
                <c:pt idx="36">
                  <c:v>-89</c:v>
                </c:pt>
                <c:pt idx="37">
                  <c:v>-89</c:v>
                </c:pt>
                <c:pt idx="38">
                  <c:v>-89</c:v>
                </c:pt>
                <c:pt idx="39">
                  <c:v>-89</c:v>
                </c:pt>
                <c:pt idx="40">
                  <c:v>-89</c:v>
                </c:pt>
                <c:pt idx="41">
                  <c:v>-89</c:v>
                </c:pt>
                <c:pt idx="42">
                  <c:v>-89</c:v>
                </c:pt>
                <c:pt idx="43">
                  <c:v>-89</c:v>
                </c:pt>
                <c:pt idx="44">
                  <c:v>-89</c:v>
                </c:pt>
                <c:pt idx="45">
                  <c:v>-89</c:v>
                </c:pt>
                <c:pt idx="46">
                  <c:v>-89</c:v>
                </c:pt>
                <c:pt idx="47">
                  <c:v>-89</c:v>
                </c:pt>
                <c:pt idx="48">
                  <c:v>-89</c:v>
                </c:pt>
                <c:pt idx="49">
                  <c:v>-89</c:v>
                </c:pt>
                <c:pt idx="50">
                  <c:v>-89</c:v>
                </c:pt>
                <c:pt idx="51">
                  <c:v>-89</c:v>
                </c:pt>
                <c:pt idx="52">
                  <c:v>-89</c:v>
                </c:pt>
                <c:pt idx="53">
                  <c:v>-89</c:v>
                </c:pt>
                <c:pt idx="54">
                  <c:v>-89</c:v>
                </c:pt>
                <c:pt idx="55">
                  <c:v>-89</c:v>
                </c:pt>
                <c:pt idx="56">
                  <c:v>-89</c:v>
                </c:pt>
                <c:pt idx="57">
                  <c:v>-89</c:v>
                </c:pt>
                <c:pt idx="58">
                  <c:v>-89</c:v>
                </c:pt>
                <c:pt idx="59">
                  <c:v>-89</c:v>
                </c:pt>
                <c:pt idx="60">
                  <c:v>-89</c:v>
                </c:pt>
                <c:pt idx="61">
                  <c:v>-89</c:v>
                </c:pt>
                <c:pt idx="62">
                  <c:v>-89</c:v>
                </c:pt>
                <c:pt idx="63">
                  <c:v>-89</c:v>
                </c:pt>
                <c:pt idx="64">
                  <c:v>-89</c:v>
                </c:pt>
                <c:pt idx="65">
                  <c:v>-89</c:v>
                </c:pt>
                <c:pt idx="66">
                  <c:v>-89</c:v>
                </c:pt>
                <c:pt idx="67">
                  <c:v>-89</c:v>
                </c:pt>
                <c:pt idx="68">
                  <c:v>-89</c:v>
                </c:pt>
                <c:pt idx="69">
                  <c:v>-89</c:v>
                </c:pt>
                <c:pt idx="70">
                  <c:v>-89</c:v>
                </c:pt>
                <c:pt idx="71">
                  <c:v>-89</c:v>
                </c:pt>
                <c:pt idx="72">
                  <c:v>-89</c:v>
                </c:pt>
                <c:pt idx="73">
                  <c:v>-89</c:v>
                </c:pt>
                <c:pt idx="74">
                  <c:v>-89</c:v>
                </c:pt>
                <c:pt idx="75">
                  <c:v>-89</c:v>
                </c:pt>
                <c:pt idx="76">
                  <c:v>-89</c:v>
                </c:pt>
                <c:pt idx="77">
                  <c:v>-89</c:v>
                </c:pt>
                <c:pt idx="78">
                  <c:v>-89</c:v>
                </c:pt>
                <c:pt idx="79">
                  <c:v>-89</c:v>
                </c:pt>
                <c:pt idx="80">
                  <c:v>-89</c:v>
                </c:pt>
                <c:pt idx="81">
                  <c:v>-89</c:v>
                </c:pt>
                <c:pt idx="82">
                  <c:v>-89</c:v>
                </c:pt>
                <c:pt idx="83">
                  <c:v>-89</c:v>
                </c:pt>
                <c:pt idx="84">
                  <c:v>-89</c:v>
                </c:pt>
                <c:pt idx="85">
                  <c:v>-89</c:v>
                </c:pt>
                <c:pt idx="86">
                  <c:v>-89</c:v>
                </c:pt>
                <c:pt idx="87">
                  <c:v>-89</c:v>
                </c:pt>
                <c:pt idx="88">
                  <c:v>-89</c:v>
                </c:pt>
                <c:pt idx="89">
                  <c:v>-89</c:v>
                </c:pt>
                <c:pt idx="90">
                  <c:v>-89</c:v>
                </c:pt>
                <c:pt idx="91">
                  <c:v>-89</c:v>
                </c:pt>
                <c:pt idx="92">
                  <c:v>-89</c:v>
                </c:pt>
                <c:pt idx="93">
                  <c:v>-89</c:v>
                </c:pt>
                <c:pt idx="94">
                  <c:v>-89</c:v>
                </c:pt>
                <c:pt idx="95">
                  <c:v>-89</c:v>
                </c:pt>
                <c:pt idx="96">
                  <c:v>-89</c:v>
                </c:pt>
                <c:pt idx="97">
                  <c:v>-89</c:v>
                </c:pt>
                <c:pt idx="98">
                  <c:v>-89</c:v>
                </c:pt>
                <c:pt idx="99">
                  <c:v>-89</c:v>
                </c:pt>
                <c:pt idx="100">
                  <c:v>-89</c:v>
                </c:pt>
                <c:pt idx="101">
                  <c:v>-89</c:v>
                </c:pt>
                <c:pt idx="102">
                  <c:v>-89</c:v>
                </c:pt>
                <c:pt idx="103">
                  <c:v>-89</c:v>
                </c:pt>
                <c:pt idx="104">
                  <c:v>-89</c:v>
                </c:pt>
                <c:pt idx="105">
                  <c:v>-89</c:v>
                </c:pt>
                <c:pt idx="106">
                  <c:v>-89</c:v>
                </c:pt>
                <c:pt idx="107">
                  <c:v>-89</c:v>
                </c:pt>
                <c:pt idx="108">
                  <c:v>-89</c:v>
                </c:pt>
                <c:pt idx="109">
                  <c:v>-89</c:v>
                </c:pt>
                <c:pt idx="110">
                  <c:v>-89</c:v>
                </c:pt>
                <c:pt idx="111">
                  <c:v>-89</c:v>
                </c:pt>
                <c:pt idx="112">
                  <c:v>-89</c:v>
                </c:pt>
                <c:pt idx="113">
                  <c:v>-89</c:v>
                </c:pt>
                <c:pt idx="114">
                  <c:v>-89</c:v>
                </c:pt>
                <c:pt idx="115">
                  <c:v>-89</c:v>
                </c:pt>
                <c:pt idx="116">
                  <c:v>-89</c:v>
                </c:pt>
                <c:pt idx="117">
                  <c:v>-89</c:v>
                </c:pt>
                <c:pt idx="118">
                  <c:v>-89</c:v>
                </c:pt>
                <c:pt idx="119">
                  <c:v>-89</c:v>
                </c:pt>
                <c:pt idx="120">
                  <c:v>-89</c:v>
                </c:pt>
                <c:pt idx="121">
                  <c:v>-89</c:v>
                </c:pt>
                <c:pt idx="122">
                  <c:v>-89</c:v>
                </c:pt>
                <c:pt idx="123">
                  <c:v>-89</c:v>
                </c:pt>
                <c:pt idx="124">
                  <c:v>-89</c:v>
                </c:pt>
                <c:pt idx="125">
                  <c:v>-89</c:v>
                </c:pt>
                <c:pt idx="126">
                  <c:v>-89</c:v>
                </c:pt>
                <c:pt idx="127">
                  <c:v>-89</c:v>
                </c:pt>
                <c:pt idx="128">
                  <c:v>-89</c:v>
                </c:pt>
                <c:pt idx="129">
                  <c:v>-89</c:v>
                </c:pt>
                <c:pt idx="130">
                  <c:v>-89</c:v>
                </c:pt>
                <c:pt idx="131">
                  <c:v>-89</c:v>
                </c:pt>
                <c:pt idx="132">
                  <c:v>-89</c:v>
                </c:pt>
                <c:pt idx="133">
                  <c:v>-89</c:v>
                </c:pt>
                <c:pt idx="134">
                  <c:v>-89</c:v>
                </c:pt>
                <c:pt idx="135">
                  <c:v>-89</c:v>
                </c:pt>
                <c:pt idx="136">
                  <c:v>-89</c:v>
                </c:pt>
                <c:pt idx="137">
                  <c:v>-89</c:v>
                </c:pt>
                <c:pt idx="138">
                  <c:v>-89</c:v>
                </c:pt>
                <c:pt idx="139">
                  <c:v>-89</c:v>
                </c:pt>
                <c:pt idx="140">
                  <c:v>-89</c:v>
                </c:pt>
                <c:pt idx="141">
                  <c:v>-89</c:v>
                </c:pt>
                <c:pt idx="142">
                  <c:v>-89</c:v>
                </c:pt>
                <c:pt idx="143">
                  <c:v>-89</c:v>
                </c:pt>
                <c:pt idx="144">
                  <c:v>-89</c:v>
                </c:pt>
                <c:pt idx="145">
                  <c:v>-89</c:v>
                </c:pt>
                <c:pt idx="146">
                  <c:v>-89</c:v>
                </c:pt>
                <c:pt idx="147">
                  <c:v>-89</c:v>
                </c:pt>
                <c:pt idx="148">
                  <c:v>-89</c:v>
                </c:pt>
                <c:pt idx="149">
                  <c:v>-41.9</c:v>
                </c:pt>
                <c:pt idx="150">
                  <c:v>-41.4</c:v>
                </c:pt>
                <c:pt idx="151">
                  <c:v>-41</c:v>
                </c:pt>
                <c:pt idx="152">
                  <c:v>-41</c:v>
                </c:pt>
                <c:pt idx="153">
                  <c:v>-41</c:v>
                </c:pt>
                <c:pt idx="154">
                  <c:v>-41</c:v>
                </c:pt>
                <c:pt idx="155">
                  <c:v>-40.5</c:v>
                </c:pt>
                <c:pt idx="156">
                  <c:v>-40.5</c:v>
                </c:pt>
                <c:pt idx="157">
                  <c:v>-40.5</c:v>
                </c:pt>
                <c:pt idx="158">
                  <c:v>-40.5</c:v>
                </c:pt>
                <c:pt idx="159">
                  <c:v>-40.1</c:v>
                </c:pt>
                <c:pt idx="160">
                  <c:v>-40.1</c:v>
                </c:pt>
                <c:pt idx="161">
                  <c:v>-40.1</c:v>
                </c:pt>
                <c:pt idx="162">
                  <c:v>-40.1</c:v>
                </c:pt>
                <c:pt idx="163">
                  <c:v>-40.1</c:v>
                </c:pt>
                <c:pt idx="164">
                  <c:v>-89</c:v>
                </c:pt>
                <c:pt idx="165">
                  <c:v>-46.2</c:v>
                </c:pt>
                <c:pt idx="166">
                  <c:v>-46.2</c:v>
                </c:pt>
                <c:pt idx="167">
                  <c:v>-45.8</c:v>
                </c:pt>
                <c:pt idx="168">
                  <c:v>-45.8</c:v>
                </c:pt>
                <c:pt idx="169">
                  <c:v>-45.8</c:v>
                </c:pt>
                <c:pt idx="170">
                  <c:v>-45.8</c:v>
                </c:pt>
                <c:pt idx="171">
                  <c:v>-45.8</c:v>
                </c:pt>
                <c:pt idx="172">
                  <c:v>-45.8</c:v>
                </c:pt>
                <c:pt idx="173">
                  <c:v>-45.8</c:v>
                </c:pt>
                <c:pt idx="174">
                  <c:v>-45.4</c:v>
                </c:pt>
                <c:pt idx="175">
                  <c:v>-45.4</c:v>
                </c:pt>
                <c:pt idx="176">
                  <c:v>-45.4</c:v>
                </c:pt>
                <c:pt idx="177">
                  <c:v>-44.9</c:v>
                </c:pt>
                <c:pt idx="178">
                  <c:v>-44.9</c:v>
                </c:pt>
                <c:pt idx="179">
                  <c:v>-44.9</c:v>
                </c:pt>
                <c:pt idx="180">
                  <c:v>-44.5</c:v>
                </c:pt>
                <c:pt idx="181">
                  <c:v>-44.5</c:v>
                </c:pt>
                <c:pt idx="182">
                  <c:v>-44.5</c:v>
                </c:pt>
                <c:pt idx="183">
                  <c:v>-44.5</c:v>
                </c:pt>
                <c:pt idx="184">
                  <c:v>-44.1</c:v>
                </c:pt>
                <c:pt idx="185">
                  <c:v>-89</c:v>
                </c:pt>
                <c:pt idx="186">
                  <c:v>-89</c:v>
                </c:pt>
                <c:pt idx="187">
                  <c:v>-89</c:v>
                </c:pt>
                <c:pt idx="188">
                  <c:v>-89</c:v>
                </c:pt>
                <c:pt idx="189">
                  <c:v>-41</c:v>
                </c:pt>
                <c:pt idx="190">
                  <c:v>-41</c:v>
                </c:pt>
                <c:pt idx="191">
                  <c:v>-40.5</c:v>
                </c:pt>
                <c:pt idx="192">
                  <c:v>-40.5</c:v>
                </c:pt>
                <c:pt idx="193">
                  <c:v>-40.5</c:v>
                </c:pt>
                <c:pt idx="194">
                  <c:v>-40.1</c:v>
                </c:pt>
                <c:pt idx="195">
                  <c:v>-40.5</c:v>
                </c:pt>
                <c:pt idx="196">
                  <c:v>-41</c:v>
                </c:pt>
                <c:pt idx="197">
                  <c:v>-40.5</c:v>
                </c:pt>
                <c:pt idx="198">
                  <c:v>-41</c:v>
                </c:pt>
                <c:pt idx="199">
                  <c:v>-41</c:v>
                </c:pt>
                <c:pt idx="200">
                  <c:v>-41.4</c:v>
                </c:pt>
                <c:pt idx="201">
                  <c:v>-41.9</c:v>
                </c:pt>
                <c:pt idx="202">
                  <c:v>-42.3</c:v>
                </c:pt>
                <c:pt idx="203">
                  <c:v>-42.3</c:v>
                </c:pt>
                <c:pt idx="204">
                  <c:v>-43.2</c:v>
                </c:pt>
                <c:pt idx="205">
                  <c:v>-43.2</c:v>
                </c:pt>
                <c:pt idx="206">
                  <c:v>-44.1</c:v>
                </c:pt>
                <c:pt idx="207">
                  <c:v>-89</c:v>
                </c:pt>
                <c:pt idx="208">
                  <c:v>-89</c:v>
                </c:pt>
                <c:pt idx="209">
                  <c:v>-89</c:v>
                </c:pt>
                <c:pt idx="210">
                  <c:v>-89</c:v>
                </c:pt>
                <c:pt idx="211">
                  <c:v>-89</c:v>
                </c:pt>
                <c:pt idx="212">
                  <c:v>-89</c:v>
                </c:pt>
                <c:pt idx="213">
                  <c:v>-89</c:v>
                </c:pt>
                <c:pt idx="214">
                  <c:v>-89</c:v>
                </c:pt>
                <c:pt idx="215">
                  <c:v>-46.6</c:v>
                </c:pt>
                <c:pt idx="216">
                  <c:v>-46.6</c:v>
                </c:pt>
                <c:pt idx="217">
                  <c:v>-46.6</c:v>
                </c:pt>
                <c:pt idx="218">
                  <c:v>-47.1</c:v>
                </c:pt>
                <c:pt idx="219">
                  <c:v>-47.1</c:v>
                </c:pt>
                <c:pt idx="220">
                  <c:v>-47.1</c:v>
                </c:pt>
                <c:pt idx="221">
                  <c:v>-47.1</c:v>
                </c:pt>
                <c:pt idx="222">
                  <c:v>-46.6</c:v>
                </c:pt>
                <c:pt idx="223">
                  <c:v>-46.6</c:v>
                </c:pt>
                <c:pt idx="224">
                  <c:v>-46.6</c:v>
                </c:pt>
                <c:pt idx="225">
                  <c:v>-46.6</c:v>
                </c:pt>
                <c:pt idx="226">
                  <c:v>-46.2</c:v>
                </c:pt>
                <c:pt idx="227">
                  <c:v>-46.2</c:v>
                </c:pt>
                <c:pt idx="228">
                  <c:v>-46.2</c:v>
                </c:pt>
                <c:pt idx="229">
                  <c:v>-45.8</c:v>
                </c:pt>
                <c:pt idx="230">
                  <c:v>-45.8</c:v>
                </c:pt>
                <c:pt idx="231">
                  <c:v>-45.8</c:v>
                </c:pt>
                <c:pt idx="232">
                  <c:v>-45.4</c:v>
                </c:pt>
                <c:pt idx="233">
                  <c:v>-45.4</c:v>
                </c:pt>
                <c:pt idx="234">
                  <c:v>-44.9</c:v>
                </c:pt>
                <c:pt idx="235">
                  <c:v>-65.3</c:v>
                </c:pt>
                <c:pt idx="236">
                  <c:v>-89</c:v>
                </c:pt>
                <c:pt idx="237">
                  <c:v>-89</c:v>
                </c:pt>
                <c:pt idx="238">
                  <c:v>-89</c:v>
                </c:pt>
                <c:pt idx="239">
                  <c:v>-89</c:v>
                </c:pt>
                <c:pt idx="240">
                  <c:v>-64</c:v>
                </c:pt>
                <c:pt idx="241">
                  <c:v>-44.1</c:v>
                </c:pt>
                <c:pt idx="242">
                  <c:v>-43.6</c:v>
                </c:pt>
                <c:pt idx="243">
                  <c:v>-43.6</c:v>
                </c:pt>
                <c:pt idx="244">
                  <c:v>-43.2</c:v>
                </c:pt>
                <c:pt idx="245">
                  <c:v>-43.2</c:v>
                </c:pt>
                <c:pt idx="246">
                  <c:v>-43.2</c:v>
                </c:pt>
                <c:pt idx="247">
                  <c:v>-42.7</c:v>
                </c:pt>
                <c:pt idx="248">
                  <c:v>-42.7</c:v>
                </c:pt>
                <c:pt idx="249">
                  <c:v>-42.3</c:v>
                </c:pt>
                <c:pt idx="250">
                  <c:v>-42.3</c:v>
                </c:pt>
                <c:pt idx="251">
                  <c:v>-42.3</c:v>
                </c:pt>
                <c:pt idx="252">
                  <c:v>-42.3</c:v>
                </c:pt>
                <c:pt idx="253">
                  <c:v>-41.9</c:v>
                </c:pt>
                <c:pt idx="254">
                  <c:v>-41.4</c:v>
                </c:pt>
                <c:pt idx="255">
                  <c:v>-41.4</c:v>
                </c:pt>
                <c:pt idx="256">
                  <c:v>-41</c:v>
                </c:pt>
                <c:pt idx="257">
                  <c:v>-41</c:v>
                </c:pt>
                <c:pt idx="258">
                  <c:v>-40.5</c:v>
                </c:pt>
                <c:pt idx="259">
                  <c:v>-40.5</c:v>
                </c:pt>
                <c:pt idx="260">
                  <c:v>-89</c:v>
                </c:pt>
                <c:pt idx="261">
                  <c:v>-89</c:v>
                </c:pt>
                <c:pt idx="262">
                  <c:v>-89</c:v>
                </c:pt>
                <c:pt idx="263">
                  <c:v>-89</c:v>
                </c:pt>
                <c:pt idx="264">
                  <c:v>-89</c:v>
                </c:pt>
                <c:pt idx="265">
                  <c:v>-89</c:v>
                </c:pt>
                <c:pt idx="266">
                  <c:v>-89</c:v>
                </c:pt>
                <c:pt idx="267">
                  <c:v>-89</c:v>
                </c:pt>
                <c:pt idx="268">
                  <c:v>-89</c:v>
                </c:pt>
                <c:pt idx="269">
                  <c:v>-89</c:v>
                </c:pt>
                <c:pt idx="270">
                  <c:v>-89</c:v>
                </c:pt>
                <c:pt idx="271">
                  <c:v>-89</c:v>
                </c:pt>
                <c:pt idx="272">
                  <c:v>-89</c:v>
                </c:pt>
                <c:pt idx="273">
                  <c:v>-89</c:v>
                </c:pt>
                <c:pt idx="274">
                  <c:v>-89</c:v>
                </c:pt>
                <c:pt idx="275">
                  <c:v>-34.799999999999997</c:v>
                </c:pt>
                <c:pt idx="276">
                  <c:v>-34.4</c:v>
                </c:pt>
                <c:pt idx="277">
                  <c:v>-34.4</c:v>
                </c:pt>
                <c:pt idx="278">
                  <c:v>-34.4</c:v>
                </c:pt>
                <c:pt idx="279">
                  <c:v>-33.9</c:v>
                </c:pt>
                <c:pt idx="280">
                  <c:v>-33.9</c:v>
                </c:pt>
                <c:pt idx="281">
                  <c:v>-33.5</c:v>
                </c:pt>
                <c:pt idx="282">
                  <c:v>-33.5</c:v>
                </c:pt>
                <c:pt idx="283">
                  <c:v>-33.1</c:v>
                </c:pt>
                <c:pt idx="284">
                  <c:v>-33.1</c:v>
                </c:pt>
                <c:pt idx="285">
                  <c:v>-33.1</c:v>
                </c:pt>
                <c:pt idx="286">
                  <c:v>-32.6</c:v>
                </c:pt>
                <c:pt idx="287">
                  <c:v>-32.6</c:v>
                </c:pt>
                <c:pt idx="288">
                  <c:v>-32.6</c:v>
                </c:pt>
                <c:pt idx="289">
                  <c:v>-32.200000000000003</c:v>
                </c:pt>
                <c:pt idx="290">
                  <c:v>-31.7</c:v>
                </c:pt>
                <c:pt idx="291">
                  <c:v>-31.7</c:v>
                </c:pt>
                <c:pt idx="292">
                  <c:v>-32.6</c:v>
                </c:pt>
                <c:pt idx="293">
                  <c:v>-32.200000000000003</c:v>
                </c:pt>
                <c:pt idx="294">
                  <c:v>-32.6</c:v>
                </c:pt>
                <c:pt idx="295">
                  <c:v>-89</c:v>
                </c:pt>
                <c:pt idx="296">
                  <c:v>-89</c:v>
                </c:pt>
                <c:pt idx="297">
                  <c:v>-46.2</c:v>
                </c:pt>
                <c:pt idx="298">
                  <c:v>-45.8</c:v>
                </c:pt>
                <c:pt idx="299">
                  <c:v>-45.4</c:v>
                </c:pt>
                <c:pt idx="300">
                  <c:v>-45.8</c:v>
                </c:pt>
                <c:pt idx="301">
                  <c:v>-45.4</c:v>
                </c:pt>
                <c:pt idx="302">
                  <c:v>-45.4</c:v>
                </c:pt>
                <c:pt idx="303">
                  <c:v>-89</c:v>
                </c:pt>
                <c:pt idx="304">
                  <c:v>-89</c:v>
                </c:pt>
                <c:pt idx="305">
                  <c:v>-89</c:v>
                </c:pt>
                <c:pt idx="306">
                  <c:v>-89</c:v>
                </c:pt>
                <c:pt idx="307">
                  <c:v>-89</c:v>
                </c:pt>
                <c:pt idx="308">
                  <c:v>-33.5</c:v>
                </c:pt>
                <c:pt idx="309">
                  <c:v>-33.9</c:v>
                </c:pt>
                <c:pt idx="310">
                  <c:v>-33.9</c:v>
                </c:pt>
                <c:pt idx="311">
                  <c:v>-33.9</c:v>
                </c:pt>
                <c:pt idx="312">
                  <c:v>-33.9</c:v>
                </c:pt>
                <c:pt idx="313">
                  <c:v>-33.9</c:v>
                </c:pt>
                <c:pt idx="314">
                  <c:v>-33.9</c:v>
                </c:pt>
                <c:pt idx="315">
                  <c:v>-89</c:v>
                </c:pt>
                <c:pt idx="316">
                  <c:v>-33.1</c:v>
                </c:pt>
                <c:pt idx="317">
                  <c:v>-33.1</c:v>
                </c:pt>
                <c:pt idx="318">
                  <c:v>-33.1</c:v>
                </c:pt>
                <c:pt idx="319">
                  <c:v>-33.5</c:v>
                </c:pt>
                <c:pt idx="320">
                  <c:v>-33.5</c:v>
                </c:pt>
                <c:pt idx="321">
                  <c:v>-33.5</c:v>
                </c:pt>
                <c:pt idx="322">
                  <c:v>-33.5</c:v>
                </c:pt>
                <c:pt idx="323">
                  <c:v>-89</c:v>
                </c:pt>
                <c:pt idx="324">
                  <c:v>-53.6</c:v>
                </c:pt>
                <c:pt idx="325">
                  <c:v>-89</c:v>
                </c:pt>
                <c:pt idx="326">
                  <c:v>-41</c:v>
                </c:pt>
                <c:pt idx="327">
                  <c:v>-40.5</c:v>
                </c:pt>
                <c:pt idx="328">
                  <c:v>-40.5</c:v>
                </c:pt>
                <c:pt idx="329">
                  <c:v>-40.5</c:v>
                </c:pt>
                <c:pt idx="330">
                  <c:v>-40.1</c:v>
                </c:pt>
                <c:pt idx="331">
                  <c:v>-40.1</c:v>
                </c:pt>
                <c:pt idx="332">
                  <c:v>-39.6</c:v>
                </c:pt>
                <c:pt idx="333">
                  <c:v>-89</c:v>
                </c:pt>
                <c:pt idx="334">
                  <c:v>-89</c:v>
                </c:pt>
                <c:pt idx="335">
                  <c:v>-89</c:v>
                </c:pt>
                <c:pt idx="336">
                  <c:v>-89</c:v>
                </c:pt>
                <c:pt idx="337">
                  <c:v>-89</c:v>
                </c:pt>
                <c:pt idx="338">
                  <c:v>-89</c:v>
                </c:pt>
                <c:pt idx="339">
                  <c:v>-89</c:v>
                </c:pt>
                <c:pt idx="340">
                  <c:v>-89</c:v>
                </c:pt>
                <c:pt idx="341">
                  <c:v>-43.2</c:v>
                </c:pt>
                <c:pt idx="342">
                  <c:v>-43.2</c:v>
                </c:pt>
                <c:pt idx="343">
                  <c:v>-89</c:v>
                </c:pt>
                <c:pt idx="344">
                  <c:v>-89</c:v>
                </c:pt>
                <c:pt idx="345">
                  <c:v>-89</c:v>
                </c:pt>
                <c:pt idx="346">
                  <c:v>-89</c:v>
                </c:pt>
                <c:pt idx="347">
                  <c:v>-89</c:v>
                </c:pt>
                <c:pt idx="348">
                  <c:v>-89</c:v>
                </c:pt>
                <c:pt idx="349">
                  <c:v>-89</c:v>
                </c:pt>
                <c:pt idx="350">
                  <c:v>-89</c:v>
                </c:pt>
                <c:pt idx="351">
                  <c:v>-89</c:v>
                </c:pt>
                <c:pt idx="352">
                  <c:v>-89</c:v>
                </c:pt>
                <c:pt idx="353">
                  <c:v>-89</c:v>
                </c:pt>
                <c:pt idx="354">
                  <c:v>-89</c:v>
                </c:pt>
                <c:pt idx="355">
                  <c:v>-89</c:v>
                </c:pt>
                <c:pt idx="356">
                  <c:v>-89</c:v>
                </c:pt>
                <c:pt idx="357">
                  <c:v>-89</c:v>
                </c:pt>
                <c:pt idx="358">
                  <c:v>-89</c:v>
                </c:pt>
                <c:pt idx="359">
                  <c:v>-89</c:v>
                </c:pt>
                <c:pt idx="360">
                  <c:v>-89</c:v>
                </c:pt>
                <c:pt idx="361">
                  <c:v>-89</c:v>
                </c:pt>
                <c:pt idx="362">
                  <c:v>-89</c:v>
                </c:pt>
                <c:pt idx="363">
                  <c:v>-89</c:v>
                </c:pt>
                <c:pt idx="364">
                  <c:v>-89</c:v>
                </c:pt>
                <c:pt idx="365">
                  <c:v>-89</c:v>
                </c:pt>
                <c:pt idx="366">
                  <c:v>-89</c:v>
                </c:pt>
                <c:pt idx="367">
                  <c:v>-89</c:v>
                </c:pt>
                <c:pt idx="368">
                  <c:v>-89</c:v>
                </c:pt>
                <c:pt idx="369">
                  <c:v>-89</c:v>
                </c:pt>
                <c:pt idx="370">
                  <c:v>-89</c:v>
                </c:pt>
                <c:pt idx="371">
                  <c:v>-89</c:v>
                </c:pt>
                <c:pt idx="372">
                  <c:v>-89</c:v>
                </c:pt>
                <c:pt idx="373">
                  <c:v>-89</c:v>
                </c:pt>
                <c:pt idx="374">
                  <c:v>-89</c:v>
                </c:pt>
                <c:pt idx="375">
                  <c:v>-89</c:v>
                </c:pt>
                <c:pt idx="376">
                  <c:v>-89</c:v>
                </c:pt>
                <c:pt idx="377">
                  <c:v>-89</c:v>
                </c:pt>
                <c:pt idx="378">
                  <c:v>-89</c:v>
                </c:pt>
                <c:pt idx="379">
                  <c:v>-89</c:v>
                </c:pt>
                <c:pt idx="380">
                  <c:v>-89</c:v>
                </c:pt>
                <c:pt idx="381">
                  <c:v>-89</c:v>
                </c:pt>
                <c:pt idx="382">
                  <c:v>-89</c:v>
                </c:pt>
                <c:pt idx="383">
                  <c:v>-89</c:v>
                </c:pt>
                <c:pt idx="384">
                  <c:v>-89</c:v>
                </c:pt>
                <c:pt idx="385">
                  <c:v>-89</c:v>
                </c:pt>
                <c:pt idx="386">
                  <c:v>-89</c:v>
                </c:pt>
                <c:pt idx="387">
                  <c:v>-89</c:v>
                </c:pt>
                <c:pt idx="388">
                  <c:v>-89</c:v>
                </c:pt>
                <c:pt idx="389">
                  <c:v>-89</c:v>
                </c:pt>
                <c:pt idx="390">
                  <c:v>-65.3</c:v>
                </c:pt>
                <c:pt idx="391">
                  <c:v>-89</c:v>
                </c:pt>
                <c:pt idx="392">
                  <c:v>-89</c:v>
                </c:pt>
                <c:pt idx="393">
                  <c:v>-89</c:v>
                </c:pt>
                <c:pt idx="394">
                  <c:v>-89</c:v>
                </c:pt>
                <c:pt idx="395">
                  <c:v>-89</c:v>
                </c:pt>
                <c:pt idx="396">
                  <c:v>-89</c:v>
                </c:pt>
                <c:pt idx="397">
                  <c:v>-89</c:v>
                </c:pt>
                <c:pt idx="398">
                  <c:v>-89</c:v>
                </c:pt>
                <c:pt idx="399">
                  <c:v>-89</c:v>
                </c:pt>
                <c:pt idx="400">
                  <c:v>-89</c:v>
                </c:pt>
                <c:pt idx="401">
                  <c:v>-71</c:v>
                </c:pt>
                <c:pt idx="402">
                  <c:v>-89</c:v>
                </c:pt>
                <c:pt idx="403">
                  <c:v>-89</c:v>
                </c:pt>
                <c:pt idx="404">
                  <c:v>-89</c:v>
                </c:pt>
                <c:pt idx="405">
                  <c:v>-89</c:v>
                </c:pt>
                <c:pt idx="406">
                  <c:v>-89</c:v>
                </c:pt>
                <c:pt idx="407">
                  <c:v>-89</c:v>
                </c:pt>
                <c:pt idx="408">
                  <c:v>-89</c:v>
                </c:pt>
                <c:pt idx="409">
                  <c:v>-89</c:v>
                </c:pt>
                <c:pt idx="410">
                  <c:v>-89</c:v>
                </c:pt>
                <c:pt idx="411">
                  <c:v>-89</c:v>
                </c:pt>
                <c:pt idx="412">
                  <c:v>-89</c:v>
                </c:pt>
                <c:pt idx="413">
                  <c:v>-89</c:v>
                </c:pt>
                <c:pt idx="414">
                  <c:v>-89</c:v>
                </c:pt>
                <c:pt idx="415">
                  <c:v>-89</c:v>
                </c:pt>
                <c:pt idx="416">
                  <c:v>-89</c:v>
                </c:pt>
                <c:pt idx="417">
                  <c:v>-89</c:v>
                </c:pt>
                <c:pt idx="418">
                  <c:v>-89</c:v>
                </c:pt>
                <c:pt idx="419">
                  <c:v>-89</c:v>
                </c:pt>
                <c:pt idx="420">
                  <c:v>-89</c:v>
                </c:pt>
                <c:pt idx="421">
                  <c:v>-89</c:v>
                </c:pt>
                <c:pt idx="422">
                  <c:v>-89</c:v>
                </c:pt>
                <c:pt idx="423">
                  <c:v>-89</c:v>
                </c:pt>
                <c:pt idx="424">
                  <c:v>-89</c:v>
                </c:pt>
                <c:pt idx="425">
                  <c:v>-89</c:v>
                </c:pt>
                <c:pt idx="426">
                  <c:v>-89</c:v>
                </c:pt>
                <c:pt idx="427">
                  <c:v>-89</c:v>
                </c:pt>
                <c:pt idx="428">
                  <c:v>-89</c:v>
                </c:pt>
                <c:pt idx="429">
                  <c:v>-89</c:v>
                </c:pt>
                <c:pt idx="430">
                  <c:v>-89</c:v>
                </c:pt>
                <c:pt idx="431">
                  <c:v>-89</c:v>
                </c:pt>
                <c:pt idx="432">
                  <c:v>-89</c:v>
                </c:pt>
                <c:pt idx="433">
                  <c:v>-89</c:v>
                </c:pt>
                <c:pt idx="434">
                  <c:v>-89</c:v>
                </c:pt>
                <c:pt idx="435">
                  <c:v>-89</c:v>
                </c:pt>
                <c:pt idx="436">
                  <c:v>-89</c:v>
                </c:pt>
                <c:pt idx="437">
                  <c:v>-89</c:v>
                </c:pt>
                <c:pt idx="438">
                  <c:v>-89</c:v>
                </c:pt>
                <c:pt idx="439">
                  <c:v>-89</c:v>
                </c:pt>
                <c:pt idx="440">
                  <c:v>-89</c:v>
                </c:pt>
                <c:pt idx="441">
                  <c:v>-89</c:v>
                </c:pt>
                <c:pt idx="442">
                  <c:v>-89</c:v>
                </c:pt>
                <c:pt idx="443">
                  <c:v>-89</c:v>
                </c:pt>
                <c:pt idx="444">
                  <c:v>-89</c:v>
                </c:pt>
                <c:pt idx="445">
                  <c:v>-89</c:v>
                </c:pt>
                <c:pt idx="446">
                  <c:v>-89</c:v>
                </c:pt>
                <c:pt idx="447">
                  <c:v>-89</c:v>
                </c:pt>
                <c:pt idx="448">
                  <c:v>-89</c:v>
                </c:pt>
                <c:pt idx="449">
                  <c:v>-89</c:v>
                </c:pt>
                <c:pt idx="450">
                  <c:v>-89</c:v>
                </c:pt>
                <c:pt idx="451">
                  <c:v>-89</c:v>
                </c:pt>
                <c:pt idx="452">
                  <c:v>-89</c:v>
                </c:pt>
                <c:pt idx="453">
                  <c:v>-89</c:v>
                </c:pt>
                <c:pt idx="454">
                  <c:v>-89</c:v>
                </c:pt>
                <c:pt idx="455">
                  <c:v>-89</c:v>
                </c:pt>
                <c:pt idx="456">
                  <c:v>-89</c:v>
                </c:pt>
                <c:pt idx="457">
                  <c:v>-89</c:v>
                </c:pt>
                <c:pt idx="458">
                  <c:v>-89</c:v>
                </c:pt>
                <c:pt idx="459">
                  <c:v>-89</c:v>
                </c:pt>
                <c:pt idx="460">
                  <c:v>-89</c:v>
                </c:pt>
                <c:pt idx="461">
                  <c:v>-89</c:v>
                </c:pt>
                <c:pt idx="462">
                  <c:v>-89</c:v>
                </c:pt>
                <c:pt idx="463">
                  <c:v>-89</c:v>
                </c:pt>
                <c:pt idx="464">
                  <c:v>-89</c:v>
                </c:pt>
                <c:pt idx="465">
                  <c:v>-89</c:v>
                </c:pt>
                <c:pt idx="466">
                  <c:v>-89</c:v>
                </c:pt>
                <c:pt idx="467">
                  <c:v>-89</c:v>
                </c:pt>
                <c:pt idx="468">
                  <c:v>-89</c:v>
                </c:pt>
                <c:pt idx="469">
                  <c:v>-89</c:v>
                </c:pt>
                <c:pt idx="470">
                  <c:v>-89</c:v>
                </c:pt>
                <c:pt idx="471">
                  <c:v>-89</c:v>
                </c:pt>
                <c:pt idx="472">
                  <c:v>-89</c:v>
                </c:pt>
                <c:pt idx="473">
                  <c:v>-89</c:v>
                </c:pt>
                <c:pt idx="474">
                  <c:v>-89</c:v>
                </c:pt>
                <c:pt idx="475">
                  <c:v>-89</c:v>
                </c:pt>
                <c:pt idx="476">
                  <c:v>-89</c:v>
                </c:pt>
                <c:pt idx="477">
                  <c:v>-89</c:v>
                </c:pt>
                <c:pt idx="478">
                  <c:v>-89</c:v>
                </c:pt>
                <c:pt idx="479">
                  <c:v>-89</c:v>
                </c:pt>
                <c:pt idx="480">
                  <c:v>-89</c:v>
                </c:pt>
                <c:pt idx="481">
                  <c:v>-89</c:v>
                </c:pt>
                <c:pt idx="482">
                  <c:v>-89</c:v>
                </c:pt>
                <c:pt idx="483">
                  <c:v>-89</c:v>
                </c:pt>
                <c:pt idx="484">
                  <c:v>-42.7</c:v>
                </c:pt>
                <c:pt idx="485">
                  <c:v>-89</c:v>
                </c:pt>
                <c:pt idx="486">
                  <c:v>-39.200000000000003</c:v>
                </c:pt>
                <c:pt idx="487">
                  <c:v>-38.700000000000003</c:v>
                </c:pt>
                <c:pt idx="488">
                  <c:v>-38.700000000000003</c:v>
                </c:pt>
                <c:pt idx="489">
                  <c:v>-38.700000000000003</c:v>
                </c:pt>
                <c:pt idx="490">
                  <c:v>-38.700000000000003</c:v>
                </c:pt>
                <c:pt idx="491">
                  <c:v>-38.700000000000003</c:v>
                </c:pt>
                <c:pt idx="492">
                  <c:v>-38.700000000000003</c:v>
                </c:pt>
                <c:pt idx="493">
                  <c:v>-38.700000000000003</c:v>
                </c:pt>
                <c:pt idx="494">
                  <c:v>-38.700000000000003</c:v>
                </c:pt>
                <c:pt idx="495">
                  <c:v>-38.299999999999997</c:v>
                </c:pt>
                <c:pt idx="496">
                  <c:v>-38.299999999999997</c:v>
                </c:pt>
                <c:pt idx="497">
                  <c:v>-38.299999999999997</c:v>
                </c:pt>
                <c:pt idx="498">
                  <c:v>-38.299999999999997</c:v>
                </c:pt>
                <c:pt idx="499">
                  <c:v>-38.299999999999997</c:v>
                </c:pt>
                <c:pt idx="500">
                  <c:v>-38.299999999999997</c:v>
                </c:pt>
              </c:numCache>
            </c:numRef>
          </c:val>
          <c:smooth val="0"/>
          <c:extLst>
            <c:ext xmlns:c16="http://schemas.microsoft.com/office/drawing/2014/chart" uri="{C3380CC4-5D6E-409C-BE32-E72D297353CC}">
              <c16:uniqueId val="{00000000-8CA0-4FF4-ACDD-A7FE820B3BDE}"/>
            </c:ext>
          </c:extLst>
        </c:ser>
        <c:ser>
          <c:idx val="0"/>
          <c:order val="1"/>
          <c:tx>
            <c:strRef>
              <c:f>Sheet1!$B$1</c:f>
              <c:strCache>
                <c:ptCount val="1"/>
                <c:pt idx="0">
                  <c:v>Channel A</c:v>
                </c:pt>
              </c:strCache>
            </c:strRef>
          </c:tx>
          <c:spPr>
            <a:ln w="28575" cap="rnd">
              <a:solidFill>
                <a:schemeClr val="accent1"/>
              </a:solidFill>
              <a:round/>
            </a:ln>
            <a:effectLst/>
          </c:spPr>
          <c:marker>
            <c:symbol val="none"/>
          </c:marker>
          <c:cat>
            <c:numRef>
              <c:f>Sheet1!$A$2:$A$502</c:f>
              <c:numCache>
                <c:formatCode>General</c:formatCode>
                <c:ptCount val="501"/>
                <c:pt idx="0">
                  <c:v>0</c:v>
                </c:pt>
                <c:pt idx="1">
                  <c:v>0.01</c:v>
                </c:pt>
                <c:pt idx="2">
                  <c:v>0.02</c:v>
                </c:pt>
                <c:pt idx="3">
                  <c:v>0.03</c:v>
                </c:pt>
                <c:pt idx="4">
                  <c:v>0.04</c:v>
                </c:pt>
                <c:pt idx="5">
                  <c:v>0.05</c:v>
                </c:pt>
                <c:pt idx="6">
                  <c:v>0.06</c:v>
                </c:pt>
                <c:pt idx="7">
                  <c:v>7.0000000000000007E-2</c:v>
                </c:pt>
                <c:pt idx="8">
                  <c:v>0.08</c:v>
                </c:pt>
                <c:pt idx="9">
                  <c:v>0.09</c:v>
                </c:pt>
                <c:pt idx="10">
                  <c:v>0.1</c:v>
                </c:pt>
                <c:pt idx="11">
                  <c:v>0.11</c:v>
                </c:pt>
                <c:pt idx="12">
                  <c:v>0.12</c:v>
                </c:pt>
                <c:pt idx="13">
                  <c:v>0.13</c:v>
                </c:pt>
                <c:pt idx="14">
                  <c:v>0.14000000000000001</c:v>
                </c:pt>
                <c:pt idx="15">
                  <c:v>0.15</c:v>
                </c:pt>
                <c:pt idx="16">
                  <c:v>0.16</c:v>
                </c:pt>
                <c:pt idx="17">
                  <c:v>0.17</c:v>
                </c:pt>
                <c:pt idx="18">
                  <c:v>0.18</c:v>
                </c:pt>
                <c:pt idx="19">
                  <c:v>0.19</c:v>
                </c:pt>
                <c:pt idx="20">
                  <c:v>0.2</c:v>
                </c:pt>
                <c:pt idx="21">
                  <c:v>0.21</c:v>
                </c:pt>
                <c:pt idx="22">
                  <c:v>0.22</c:v>
                </c:pt>
                <c:pt idx="23">
                  <c:v>0.23</c:v>
                </c:pt>
                <c:pt idx="24">
                  <c:v>0.24</c:v>
                </c:pt>
                <c:pt idx="25">
                  <c:v>0.25</c:v>
                </c:pt>
                <c:pt idx="26">
                  <c:v>0.26</c:v>
                </c:pt>
                <c:pt idx="27">
                  <c:v>0.27</c:v>
                </c:pt>
                <c:pt idx="28">
                  <c:v>0.28000000000000003</c:v>
                </c:pt>
                <c:pt idx="29">
                  <c:v>0.28999999999999998</c:v>
                </c:pt>
                <c:pt idx="30">
                  <c:v>0.3</c:v>
                </c:pt>
                <c:pt idx="31">
                  <c:v>0.31</c:v>
                </c:pt>
                <c:pt idx="32">
                  <c:v>0.32</c:v>
                </c:pt>
                <c:pt idx="33">
                  <c:v>0.33</c:v>
                </c:pt>
                <c:pt idx="34">
                  <c:v>0.34</c:v>
                </c:pt>
                <c:pt idx="35">
                  <c:v>0.35</c:v>
                </c:pt>
                <c:pt idx="36">
                  <c:v>0.36</c:v>
                </c:pt>
                <c:pt idx="37">
                  <c:v>0.37</c:v>
                </c:pt>
                <c:pt idx="38">
                  <c:v>0.38</c:v>
                </c:pt>
                <c:pt idx="39">
                  <c:v>0.39</c:v>
                </c:pt>
                <c:pt idx="40">
                  <c:v>0.4</c:v>
                </c:pt>
                <c:pt idx="41">
                  <c:v>0.41</c:v>
                </c:pt>
                <c:pt idx="42">
                  <c:v>0.42</c:v>
                </c:pt>
                <c:pt idx="43">
                  <c:v>0.43</c:v>
                </c:pt>
                <c:pt idx="44">
                  <c:v>0.44</c:v>
                </c:pt>
                <c:pt idx="45">
                  <c:v>0.45</c:v>
                </c:pt>
                <c:pt idx="46">
                  <c:v>0.46</c:v>
                </c:pt>
                <c:pt idx="47">
                  <c:v>0.47</c:v>
                </c:pt>
                <c:pt idx="48">
                  <c:v>0.48</c:v>
                </c:pt>
                <c:pt idx="49">
                  <c:v>0.49</c:v>
                </c:pt>
                <c:pt idx="50">
                  <c:v>0.5</c:v>
                </c:pt>
                <c:pt idx="51">
                  <c:v>0.51</c:v>
                </c:pt>
                <c:pt idx="52">
                  <c:v>0.52</c:v>
                </c:pt>
                <c:pt idx="53">
                  <c:v>0.53</c:v>
                </c:pt>
                <c:pt idx="54">
                  <c:v>0.54</c:v>
                </c:pt>
                <c:pt idx="55">
                  <c:v>0.55000000000000004</c:v>
                </c:pt>
                <c:pt idx="56">
                  <c:v>0.56000000000000005</c:v>
                </c:pt>
                <c:pt idx="57">
                  <c:v>0.56999999999999995</c:v>
                </c:pt>
                <c:pt idx="58">
                  <c:v>0.57999999999999996</c:v>
                </c:pt>
                <c:pt idx="59">
                  <c:v>0.59</c:v>
                </c:pt>
                <c:pt idx="60">
                  <c:v>0.6</c:v>
                </c:pt>
                <c:pt idx="61">
                  <c:v>0.61</c:v>
                </c:pt>
                <c:pt idx="62">
                  <c:v>0.62</c:v>
                </c:pt>
                <c:pt idx="63">
                  <c:v>0.63</c:v>
                </c:pt>
                <c:pt idx="64">
                  <c:v>0.64</c:v>
                </c:pt>
                <c:pt idx="65">
                  <c:v>0.65</c:v>
                </c:pt>
                <c:pt idx="66">
                  <c:v>0.66</c:v>
                </c:pt>
                <c:pt idx="67">
                  <c:v>0.67</c:v>
                </c:pt>
                <c:pt idx="68">
                  <c:v>0.68</c:v>
                </c:pt>
                <c:pt idx="69">
                  <c:v>0.69</c:v>
                </c:pt>
                <c:pt idx="70">
                  <c:v>0.7</c:v>
                </c:pt>
                <c:pt idx="71">
                  <c:v>0.71</c:v>
                </c:pt>
                <c:pt idx="72">
                  <c:v>0.72</c:v>
                </c:pt>
                <c:pt idx="73">
                  <c:v>0.73</c:v>
                </c:pt>
                <c:pt idx="74">
                  <c:v>0.74</c:v>
                </c:pt>
                <c:pt idx="75">
                  <c:v>0.75</c:v>
                </c:pt>
                <c:pt idx="76">
                  <c:v>0.76</c:v>
                </c:pt>
                <c:pt idx="77">
                  <c:v>0.77</c:v>
                </c:pt>
                <c:pt idx="78">
                  <c:v>0.78</c:v>
                </c:pt>
                <c:pt idx="79">
                  <c:v>0.79</c:v>
                </c:pt>
                <c:pt idx="80">
                  <c:v>0.8</c:v>
                </c:pt>
                <c:pt idx="81">
                  <c:v>0.81</c:v>
                </c:pt>
                <c:pt idx="82">
                  <c:v>0.82</c:v>
                </c:pt>
                <c:pt idx="83">
                  <c:v>0.83</c:v>
                </c:pt>
                <c:pt idx="84">
                  <c:v>0.84</c:v>
                </c:pt>
                <c:pt idx="85">
                  <c:v>0.85</c:v>
                </c:pt>
                <c:pt idx="86">
                  <c:v>0.86</c:v>
                </c:pt>
                <c:pt idx="87">
                  <c:v>0.87</c:v>
                </c:pt>
                <c:pt idx="88">
                  <c:v>0.88</c:v>
                </c:pt>
                <c:pt idx="89">
                  <c:v>0.89</c:v>
                </c:pt>
                <c:pt idx="90">
                  <c:v>0.9</c:v>
                </c:pt>
                <c:pt idx="91">
                  <c:v>0.91</c:v>
                </c:pt>
                <c:pt idx="92">
                  <c:v>0.92</c:v>
                </c:pt>
                <c:pt idx="93">
                  <c:v>0.93</c:v>
                </c:pt>
                <c:pt idx="94">
                  <c:v>0.94</c:v>
                </c:pt>
                <c:pt idx="95">
                  <c:v>0.95</c:v>
                </c:pt>
                <c:pt idx="96">
                  <c:v>0.96</c:v>
                </c:pt>
                <c:pt idx="97">
                  <c:v>0.97</c:v>
                </c:pt>
                <c:pt idx="98">
                  <c:v>0.98</c:v>
                </c:pt>
                <c:pt idx="99">
                  <c:v>0.99</c:v>
                </c:pt>
                <c:pt idx="100">
                  <c:v>1</c:v>
                </c:pt>
                <c:pt idx="101">
                  <c:v>1.01</c:v>
                </c:pt>
                <c:pt idx="102">
                  <c:v>1.02</c:v>
                </c:pt>
                <c:pt idx="103">
                  <c:v>1.03</c:v>
                </c:pt>
                <c:pt idx="104">
                  <c:v>1.04</c:v>
                </c:pt>
                <c:pt idx="105">
                  <c:v>1.05</c:v>
                </c:pt>
                <c:pt idx="106">
                  <c:v>1.06</c:v>
                </c:pt>
                <c:pt idx="107">
                  <c:v>1.07</c:v>
                </c:pt>
                <c:pt idx="108">
                  <c:v>1.08</c:v>
                </c:pt>
                <c:pt idx="109">
                  <c:v>1.0900000000000001</c:v>
                </c:pt>
                <c:pt idx="110">
                  <c:v>1.1000000000000001</c:v>
                </c:pt>
                <c:pt idx="111">
                  <c:v>1.1100000000000001</c:v>
                </c:pt>
                <c:pt idx="112">
                  <c:v>1.1200000000000001</c:v>
                </c:pt>
                <c:pt idx="113">
                  <c:v>1.1299999999999999</c:v>
                </c:pt>
                <c:pt idx="114">
                  <c:v>1.1399999999999999</c:v>
                </c:pt>
                <c:pt idx="115">
                  <c:v>1.1499999999999999</c:v>
                </c:pt>
                <c:pt idx="116">
                  <c:v>1.1599999999999999</c:v>
                </c:pt>
                <c:pt idx="117">
                  <c:v>1.17</c:v>
                </c:pt>
                <c:pt idx="118">
                  <c:v>1.18</c:v>
                </c:pt>
                <c:pt idx="119">
                  <c:v>1.19</c:v>
                </c:pt>
                <c:pt idx="120">
                  <c:v>1.2</c:v>
                </c:pt>
                <c:pt idx="121">
                  <c:v>1.21</c:v>
                </c:pt>
                <c:pt idx="122">
                  <c:v>1.22</c:v>
                </c:pt>
                <c:pt idx="123">
                  <c:v>1.23</c:v>
                </c:pt>
                <c:pt idx="124">
                  <c:v>1.24</c:v>
                </c:pt>
                <c:pt idx="125">
                  <c:v>1.25</c:v>
                </c:pt>
                <c:pt idx="126">
                  <c:v>1.26</c:v>
                </c:pt>
                <c:pt idx="127">
                  <c:v>1.27</c:v>
                </c:pt>
                <c:pt idx="128">
                  <c:v>1.28</c:v>
                </c:pt>
                <c:pt idx="129">
                  <c:v>1.29</c:v>
                </c:pt>
                <c:pt idx="130">
                  <c:v>1.3</c:v>
                </c:pt>
                <c:pt idx="131">
                  <c:v>1.31</c:v>
                </c:pt>
                <c:pt idx="132">
                  <c:v>1.32</c:v>
                </c:pt>
                <c:pt idx="133">
                  <c:v>1.33</c:v>
                </c:pt>
                <c:pt idx="134">
                  <c:v>1.34</c:v>
                </c:pt>
                <c:pt idx="135">
                  <c:v>1.35</c:v>
                </c:pt>
                <c:pt idx="136">
                  <c:v>1.36</c:v>
                </c:pt>
                <c:pt idx="137">
                  <c:v>1.37</c:v>
                </c:pt>
                <c:pt idx="138">
                  <c:v>1.38</c:v>
                </c:pt>
                <c:pt idx="139">
                  <c:v>1.39</c:v>
                </c:pt>
                <c:pt idx="140">
                  <c:v>1.4</c:v>
                </c:pt>
                <c:pt idx="141">
                  <c:v>1.41</c:v>
                </c:pt>
                <c:pt idx="142">
                  <c:v>1.42</c:v>
                </c:pt>
                <c:pt idx="143">
                  <c:v>1.43</c:v>
                </c:pt>
                <c:pt idx="144">
                  <c:v>1.44</c:v>
                </c:pt>
                <c:pt idx="145">
                  <c:v>1.45</c:v>
                </c:pt>
                <c:pt idx="146">
                  <c:v>1.46</c:v>
                </c:pt>
                <c:pt idx="147">
                  <c:v>1.47</c:v>
                </c:pt>
                <c:pt idx="148">
                  <c:v>1.48</c:v>
                </c:pt>
                <c:pt idx="149">
                  <c:v>1.49</c:v>
                </c:pt>
                <c:pt idx="150">
                  <c:v>1.5</c:v>
                </c:pt>
                <c:pt idx="151">
                  <c:v>1.51</c:v>
                </c:pt>
                <c:pt idx="152">
                  <c:v>1.52</c:v>
                </c:pt>
                <c:pt idx="153">
                  <c:v>1.53</c:v>
                </c:pt>
                <c:pt idx="154">
                  <c:v>1.54</c:v>
                </c:pt>
                <c:pt idx="155">
                  <c:v>1.55</c:v>
                </c:pt>
                <c:pt idx="156">
                  <c:v>1.56</c:v>
                </c:pt>
                <c:pt idx="157">
                  <c:v>1.57</c:v>
                </c:pt>
                <c:pt idx="158">
                  <c:v>1.58</c:v>
                </c:pt>
                <c:pt idx="159">
                  <c:v>1.59</c:v>
                </c:pt>
                <c:pt idx="160">
                  <c:v>1.6</c:v>
                </c:pt>
                <c:pt idx="161">
                  <c:v>1.61</c:v>
                </c:pt>
                <c:pt idx="162">
                  <c:v>1.62</c:v>
                </c:pt>
                <c:pt idx="163">
                  <c:v>1.63</c:v>
                </c:pt>
                <c:pt idx="164">
                  <c:v>1.64</c:v>
                </c:pt>
                <c:pt idx="165">
                  <c:v>1.65</c:v>
                </c:pt>
                <c:pt idx="166">
                  <c:v>1.66</c:v>
                </c:pt>
                <c:pt idx="167">
                  <c:v>1.67</c:v>
                </c:pt>
                <c:pt idx="168">
                  <c:v>1.68</c:v>
                </c:pt>
                <c:pt idx="169">
                  <c:v>1.69</c:v>
                </c:pt>
                <c:pt idx="170">
                  <c:v>1.7</c:v>
                </c:pt>
                <c:pt idx="171">
                  <c:v>1.71</c:v>
                </c:pt>
                <c:pt idx="172">
                  <c:v>1.72</c:v>
                </c:pt>
                <c:pt idx="173">
                  <c:v>1.73</c:v>
                </c:pt>
                <c:pt idx="174">
                  <c:v>1.74</c:v>
                </c:pt>
                <c:pt idx="175">
                  <c:v>1.75</c:v>
                </c:pt>
                <c:pt idx="176">
                  <c:v>1.76</c:v>
                </c:pt>
                <c:pt idx="177">
                  <c:v>1.77</c:v>
                </c:pt>
                <c:pt idx="178">
                  <c:v>1.78</c:v>
                </c:pt>
                <c:pt idx="179">
                  <c:v>1.79</c:v>
                </c:pt>
                <c:pt idx="180">
                  <c:v>1.8</c:v>
                </c:pt>
                <c:pt idx="181">
                  <c:v>1.81</c:v>
                </c:pt>
                <c:pt idx="182">
                  <c:v>1.82</c:v>
                </c:pt>
                <c:pt idx="183">
                  <c:v>1.83</c:v>
                </c:pt>
                <c:pt idx="184">
                  <c:v>1.84</c:v>
                </c:pt>
                <c:pt idx="185">
                  <c:v>1.85</c:v>
                </c:pt>
                <c:pt idx="186">
                  <c:v>1.86</c:v>
                </c:pt>
                <c:pt idx="187">
                  <c:v>1.87</c:v>
                </c:pt>
                <c:pt idx="188">
                  <c:v>1.88</c:v>
                </c:pt>
                <c:pt idx="189">
                  <c:v>1.89</c:v>
                </c:pt>
                <c:pt idx="190">
                  <c:v>1.9</c:v>
                </c:pt>
                <c:pt idx="191">
                  <c:v>1.91</c:v>
                </c:pt>
                <c:pt idx="192">
                  <c:v>1.92</c:v>
                </c:pt>
                <c:pt idx="193">
                  <c:v>1.93</c:v>
                </c:pt>
                <c:pt idx="194">
                  <c:v>1.94</c:v>
                </c:pt>
                <c:pt idx="195">
                  <c:v>1.95</c:v>
                </c:pt>
                <c:pt idx="196">
                  <c:v>1.96</c:v>
                </c:pt>
                <c:pt idx="197">
                  <c:v>1.97</c:v>
                </c:pt>
                <c:pt idx="198">
                  <c:v>1.98</c:v>
                </c:pt>
                <c:pt idx="199">
                  <c:v>1.99</c:v>
                </c:pt>
                <c:pt idx="200">
                  <c:v>2</c:v>
                </c:pt>
                <c:pt idx="201">
                  <c:v>2.0099999999999998</c:v>
                </c:pt>
                <c:pt idx="202">
                  <c:v>2.02</c:v>
                </c:pt>
                <c:pt idx="203">
                  <c:v>2.0299999999999998</c:v>
                </c:pt>
                <c:pt idx="204">
                  <c:v>2.04</c:v>
                </c:pt>
                <c:pt idx="205">
                  <c:v>2.0499999999999998</c:v>
                </c:pt>
                <c:pt idx="206">
                  <c:v>2.06</c:v>
                </c:pt>
                <c:pt idx="207">
                  <c:v>2.0699999999999998</c:v>
                </c:pt>
                <c:pt idx="208">
                  <c:v>2.08</c:v>
                </c:pt>
                <c:pt idx="209">
                  <c:v>2.09</c:v>
                </c:pt>
                <c:pt idx="210">
                  <c:v>2.1</c:v>
                </c:pt>
                <c:pt idx="211">
                  <c:v>2.11</c:v>
                </c:pt>
                <c:pt idx="212">
                  <c:v>2.12</c:v>
                </c:pt>
                <c:pt idx="213">
                  <c:v>2.13</c:v>
                </c:pt>
                <c:pt idx="214">
                  <c:v>2.14</c:v>
                </c:pt>
                <c:pt idx="215">
                  <c:v>2.15</c:v>
                </c:pt>
                <c:pt idx="216">
                  <c:v>2.16</c:v>
                </c:pt>
                <c:pt idx="217">
                  <c:v>2.17</c:v>
                </c:pt>
                <c:pt idx="218">
                  <c:v>2.1800000000000002</c:v>
                </c:pt>
                <c:pt idx="219">
                  <c:v>2.19</c:v>
                </c:pt>
                <c:pt idx="220">
                  <c:v>2.2000000000000002</c:v>
                </c:pt>
                <c:pt idx="221">
                  <c:v>2.21</c:v>
                </c:pt>
                <c:pt idx="222">
                  <c:v>2.2200000000000002</c:v>
                </c:pt>
                <c:pt idx="223">
                  <c:v>2.23</c:v>
                </c:pt>
                <c:pt idx="224">
                  <c:v>2.2400000000000002</c:v>
                </c:pt>
                <c:pt idx="225">
                  <c:v>2.25</c:v>
                </c:pt>
                <c:pt idx="226">
                  <c:v>2.2599999999999998</c:v>
                </c:pt>
                <c:pt idx="227">
                  <c:v>2.27</c:v>
                </c:pt>
                <c:pt idx="228">
                  <c:v>2.2799999999999998</c:v>
                </c:pt>
                <c:pt idx="229">
                  <c:v>2.29</c:v>
                </c:pt>
                <c:pt idx="230">
                  <c:v>2.2999999999999998</c:v>
                </c:pt>
                <c:pt idx="231">
                  <c:v>2.31</c:v>
                </c:pt>
                <c:pt idx="232">
                  <c:v>2.3199999999999998</c:v>
                </c:pt>
                <c:pt idx="233">
                  <c:v>2.33</c:v>
                </c:pt>
                <c:pt idx="234">
                  <c:v>2.34</c:v>
                </c:pt>
                <c:pt idx="235">
                  <c:v>2.35</c:v>
                </c:pt>
                <c:pt idx="236">
                  <c:v>2.36</c:v>
                </c:pt>
                <c:pt idx="237">
                  <c:v>2.37</c:v>
                </c:pt>
                <c:pt idx="238">
                  <c:v>2.38</c:v>
                </c:pt>
                <c:pt idx="239">
                  <c:v>2.39</c:v>
                </c:pt>
                <c:pt idx="240">
                  <c:v>2.4</c:v>
                </c:pt>
                <c:pt idx="241">
                  <c:v>2.41</c:v>
                </c:pt>
                <c:pt idx="242">
                  <c:v>2.42</c:v>
                </c:pt>
                <c:pt idx="243">
                  <c:v>2.4300000000000002</c:v>
                </c:pt>
                <c:pt idx="244">
                  <c:v>2.44</c:v>
                </c:pt>
                <c:pt idx="245">
                  <c:v>2.4500000000000002</c:v>
                </c:pt>
                <c:pt idx="246">
                  <c:v>2.46</c:v>
                </c:pt>
                <c:pt idx="247">
                  <c:v>2.4700000000000002</c:v>
                </c:pt>
                <c:pt idx="248">
                  <c:v>2.48</c:v>
                </c:pt>
                <c:pt idx="249">
                  <c:v>2.4900000000000002</c:v>
                </c:pt>
                <c:pt idx="250">
                  <c:v>2.5</c:v>
                </c:pt>
                <c:pt idx="251">
                  <c:v>2.5099999999999998</c:v>
                </c:pt>
                <c:pt idx="252">
                  <c:v>2.52</c:v>
                </c:pt>
                <c:pt idx="253">
                  <c:v>2.5299999999999998</c:v>
                </c:pt>
                <c:pt idx="254">
                  <c:v>2.54</c:v>
                </c:pt>
                <c:pt idx="255">
                  <c:v>2.5499999999999998</c:v>
                </c:pt>
                <c:pt idx="256">
                  <c:v>2.56</c:v>
                </c:pt>
                <c:pt idx="257">
                  <c:v>2.57</c:v>
                </c:pt>
                <c:pt idx="258">
                  <c:v>2.58</c:v>
                </c:pt>
                <c:pt idx="259">
                  <c:v>2.59</c:v>
                </c:pt>
                <c:pt idx="260">
                  <c:v>2.6</c:v>
                </c:pt>
                <c:pt idx="261">
                  <c:v>2.61</c:v>
                </c:pt>
                <c:pt idx="262">
                  <c:v>2.62</c:v>
                </c:pt>
                <c:pt idx="263">
                  <c:v>2.63</c:v>
                </c:pt>
                <c:pt idx="264">
                  <c:v>2.64</c:v>
                </c:pt>
                <c:pt idx="265">
                  <c:v>2.65</c:v>
                </c:pt>
                <c:pt idx="266">
                  <c:v>2.66</c:v>
                </c:pt>
                <c:pt idx="267">
                  <c:v>2.67</c:v>
                </c:pt>
                <c:pt idx="268">
                  <c:v>2.68</c:v>
                </c:pt>
                <c:pt idx="269">
                  <c:v>2.69</c:v>
                </c:pt>
                <c:pt idx="270">
                  <c:v>2.7</c:v>
                </c:pt>
                <c:pt idx="271">
                  <c:v>2.71</c:v>
                </c:pt>
                <c:pt idx="272">
                  <c:v>2.72</c:v>
                </c:pt>
                <c:pt idx="273">
                  <c:v>2.73</c:v>
                </c:pt>
                <c:pt idx="274">
                  <c:v>2.74</c:v>
                </c:pt>
                <c:pt idx="275">
                  <c:v>2.75</c:v>
                </c:pt>
                <c:pt idx="276">
                  <c:v>2.76</c:v>
                </c:pt>
                <c:pt idx="277">
                  <c:v>2.77</c:v>
                </c:pt>
                <c:pt idx="278">
                  <c:v>2.78</c:v>
                </c:pt>
                <c:pt idx="279">
                  <c:v>2.79</c:v>
                </c:pt>
                <c:pt idx="280">
                  <c:v>2.8</c:v>
                </c:pt>
                <c:pt idx="281">
                  <c:v>2.81</c:v>
                </c:pt>
                <c:pt idx="282">
                  <c:v>2.82</c:v>
                </c:pt>
                <c:pt idx="283">
                  <c:v>2.83</c:v>
                </c:pt>
                <c:pt idx="284">
                  <c:v>2.84</c:v>
                </c:pt>
                <c:pt idx="285">
                  <c:v>2.85</c:v>
                </c:pt>
                <c:pt idx="286">
                  <c:v>2.86</c:v>
                </c:pt>
                <c:pt idx="287">
                  <c:v>2.87</c:v>
                </c:pt>
                <c:pt idx="288">
                  <c:v>2.88</c:v>
                </c:pt>
                <c:pt idx="289">
                  <c:v>2.89</c:v>
                </c:pt>
                <c:pt idx="290">
                  <c:v>2.9</c:v>
                </c:pt>
                <c:pt idx="291">
                  <c:v>2.91</c:v>
                </c:pt>
                <c:pt idx="292">
                  <c:v>2.92</c:v>
                </c:pt>
                <c:pt idx="293">
                  <c:v>2.93</c:v>
                </c:pt>
                <c:pt idx="294">
                  <c:v>2.94</c:v>
                </c:pt>
                <c:pt idx="295">
                  <c:v>2.95</c:v>
                </c:pt>
                <c:pt idx="296">
                  <c:v>2.96</c:v>
                </c:pt>
                <c:pt idx="297">
                  <c:v>2.97</c:v>
                </c:pt>
                <c:pt idx="298">
                  <c:v>2.98</c:v>
                </c:pt>
                <c:pt idx="299">
                  <c:v>2.99</c:v>
                </c:pt>
                <c:pt idx="300">
                  <c:v>3</c:v>
                </c:pt>
                <c:pt idx="301">
                  <c:v>3.01</c:v>
                </c:pt>
                <c:pt idx="302">
                  <c:v>3.02</c:v>
                </c:pt>
                <c:pt idx="303">
                  <c:v>3.03</c:v>
                </c:pt>
                <c:pt idx="304">
                  <c:v>3.04</c:v>
                </c:pt>
                <c:pt idx="305">
                  <c:v>3.05</c:v>
                </c:pt>
                <c:pt idx="306">
                  <c:v>3.06</c:v>
                </c:pt>
                <c:pt idx="307">
                  <c:v>3.07</c:v>
                </c:pt>
                <c:pt idx="308">
                  <c:v>3.08</c:v>
                </c:pt>
                <c:pt idx="309">
                  <c:v>3.09</c:v>
                </c:pt>
                <c:pt idx="310">
                  <c:v>3.1</c:v>
                </c:pt>
                <c:pt idx="311">
                  <c:v>3.11</c:v>
                </c:pt>
                <c:pt idx="312">
                  <c:v>3.12</c:v>
                </c:pt>
                <c:pt idx="313">
                  <c:v>3.13</c:v>
                </c:pt>
                <c:pt idx="314">
                  <c:v>3.14</c:v>
                </c:pt>
                <c:pt idx="315">
                  <c:v>3.15</c:v>
                </c:pt>
                <c:pt idx="316">
                  <c:v>3.16</c:v>
                </c:pt>
                <c:pt idx="317">
                  <c:v>3.17</c:v>
                </c:pt>
                <c:pt idx="318">
                  <c:v>3.18</c:v>
                </c:pt>
                <c:pt idx="319">
                  <c:v>3.19</c:v>
                </c:pt>
                <c:pt idx="320">
                  <c:v>3.2</c:v>
                </c:pt>
                <c:pt idx="321">
                  <c:v>3.21</c:v>
                </c:pt>
                <c:pt idx="322">
                  <c:v>3.22</c:v>
                </c:pt>
                <c:pt idx="323">
                  <c:v>3.23</c:v>
                </c:pt>
                <c:pt idx="324">
                  <c:v>3.24</c:v>
                </c:pt>
                <c:pt idx="325">
                  <c:v>3.25</c:v>
                </c:pt>
                <c:pt idx="326">
                  <c:v>3.26</c:v>
                </c:pt>
                <c:pt idx="327">
                  <c:v>3.27</c:v>
                </c:pt>
                <c:pt idx="328">
                  <c:v>3.28</c:v>
                </c:pt>
                <c:pt idx="329">
                  <c:v>3.29</c:v>
                </c:pt>
                <c:pt idx="330">
                  <c:v>3.3</c:v>
                </c:pt>
                <c:pt idx="331">
                  <c:v>3.31</c:v>
                </c:pt>
                <c:pt idx="332">
                  <c:v>3.32</c:v>
                </c:pt>
                <c:pt idx="333">
                  <c:v>3.33</c:v>
                </c:pt>
                <c:pt idx="334">
                  <c:v>3.34</c:v>
                </c:pt>
                <c:pt idx="335">
                  <c:v>3.35</c:v>
                </c:pt>
                <c:pt idx="336">
                  <c:v>3.36</c:v>
                </c:pt>
                <c:pt idx="337">
                  <c:v>3.37</c:v>
                </c:pt>
                <c:pt idx="338">
                  <c:v>3.38</c:v>
                </c:pt>
                <c:pt idx="339">
                  <c:v>3.39</c:v>
                </c:pt>
                <c:pt idx="340">
                  <c:v>3.4</c:v>
                </c:pt>
                <c:pt idx="341">
                  <c:v>3.41</c:v>
                </c:pt>
                <c:pt idx="342">
                  <c:v>3.42</c:v>
                </c:pt>
                <c:pt idx="343">
                  <c:v>3.43</c:v>
                </c:pt>
                <c:pt idx="344">
                  <c:v>3.44</c:v>
                </c:pt>
                <c:pt idx="345">
                  <c:v>3.45</c:v>
                </c:pt>
                <c:pt idx="346">
                  <c:v>3.46</c:v>
                </c:pt>
                <c:pt idx="347">
                  <c:v>3.47</c:v>
                </c:pt>
                <c:pt idx="348">
                  <c:v>3.48</c:v>
                </c:pt>
                <c:pt idx="349">
                  <c:v>3.49</c:v>
                </c:pt>
                <c:pt idx="350">
                  <c:v>3.5</c:v>
                </c:pt>
                <c:pt idx="351">
                  <c:v>3.51</c:v>
                </c:pt>
                <c:pt idx="352">
                  <c:v>3.52</c:v>
                </c:pt>
                <c:pt idx="353">
                  <c:v>3.53</c:v>
                </c:pt>
                <c:pt idx="354">
                  <c:v>3.54</c:v>
                </c:pt>
                <c:pt idx="355">
                  <c:v>3.55</c:v>
                </c:pt>
                <c:pt idx="356">
                  <c:v>3.56</c:v>
                </c:pt>
                <c:pt idx="357">
                  <c:v>3.57</c:v>
                </c:pt>
                <c:pt idx="358">
                  <c:v>3.58</c:v>
                </c:pt>
                <c:pt idx="359">
                  <c:v>3.59</c:v>
                </c:pt>
                <c:pt idx="360">
                  <c:v>3.6</c:v>
                </c:pt>
                <c:pt idx="361">
                  <c:v>3.61</c:v>
                </c:pt>
                <c:pt idx="362">
                  <c:v>3.62</c:v>
                </c:pt>
                <c:pt idx="363">
                  <c:v>3.63</c:v>
                </c:pt>
                <c:pt idx="364">
                  <c:v>3.64</c:v>
                </c:pt>
                <c:pt idx="365">
                  <c:v>3.65</c:v>
                </c:pt>
                <c:pt idx="366">
                  <c:v>3.66</c:v>
                </c:pt>
                <c:pt idx="367">
                  <c:v>3.67</c:v>
                </c:pt>
                <c:pt idx="368">
                  <c:v>3.68</c:v>
                </c:pt>
                <c:pt idx="369">
                  <c:v>3.69</c:v>
                </c:pt>
                <c:pt idx="370">
                  <c:v>3.7</c:v>
                </c:pt>
                <c:pt idx="371">
                  <c:v>3.71</c:v>
                </c:pt>
                <c:pt idx="372">
                  <c:v>3.72</c:v>
                </c:pt>
                <c:pt idx="373">
                  <c:v>3.73</c:v>
                </c:pt>
                <c:pt idx="374">
                  <c:v>3.74</c:v>
                </c:pt>
                <c:pt idx="375">
                  <c:v>3.75</c:v>
                </c:pt>
                <c:pt idx="376">
                  <c:v>3.76</c:v>
                </c:pt>
                <c:pt idx="377">
                  <c:v>3.77</c:v>
                </c:pt>
                <c:pt idx="378">
                  <c:v>3.78</c:v>
                </c:pt>
                <c:pt idx="379">
                  <c:v>3.79</c:v>
                </c:pt>
                <c:pt idx="380">
                  <c:v>3.8</c:v>
                </c:pt>
                <c:pt idx="381">
                  <c:v>3.81</c:v>
                </c:pt>
                <c:pt idx="382">
                  <c:v>3.82</c:v>
                </c:pt>
                <c:pt idx="383">
                  <c:v>3.83</c:v>
                </c:pt>
                <c:pt idx="384">
                  <c:v>3.84</c:v>
                </c:pt>
                <c:pt idx="385">
                  <c:v>3.85</c:v>
                </c:pt>
                <c:pt idx="386">
                  <c:v>3.86</c:v>
                </c:pt>
                <c:pt idx="387">
                  <c:v>3.87</c:v>
                </c:pt>
                <c:pt idx="388">
                  <c:v>3.88</c:v>
                </c:pt>
                <c:pt idx="389">
                  <c:v>3.89</c:v>
                </c:pt>
                <c:pt idx="390">
                  <c:v>3.9</c:v>
                </c:pt>
                <c:pt idx="391">
                  <c:v>3.91</c:v>
                </c:pt>
                <c:pt idx="392">
                  <c:v>3.92</c:v>
                </c:pt>
                <c:pt idx="393">
                  <c:v>3.93</c:v>
                </c:pt>
                <c:pt idx="394">
                  <c:v>3.94</c:v>
                </c:pt>
                <c:pt idx="395">
                  <c:v>3.95</c:v>
                </c:pt>
                <c:pt idx="396">
                  <c:v>3.96</c:v>
                </c:pt>
                <c:pt idx="397">
                  <c:v>3.97</c:v>
                </c:pt>
                <c:pt idx="398">
                  <c:v>3.98</c:v>
                </c:pt>
                <c:pt idx="399">
                  <c:v>3.99</c:v>
                </c:pt>
                <c:pt idx="400">
                  <c:v>4</c:v>
                </c:pt>
                <c:pt idx="401">
                  <c:v>4.01</c:v>
                </c:pt>
                <c:pt idx="402">
                  <c:v>4.0199999999999996</c:v>
                </c:pt>
                <c:pt idx="403">
                  <c:v>4.03</c:v>
                </c:pt>
                <c:pt idx="404">
                  <c:v>4.04</c:v>
                </c:pt>
                <c:pt idx="405">
                  <c:v>4.05</c:v>
                </c:pt>
                <c:pt idx="406">
                  <c:v>4.0599999999999996</c:v>
                </c:pt>
                <c:pt idx="407">
                  <c:v>4.07</c:v>
                </c:pt>
                <c:pt idx="408">
                  <c:v>4.08</c:v>
                </c:pt>
                <c:pt idx="409">
                  <c:v>4.09</c:v>
                </c:pt>
                <c:pt idx="410">
                  <c:v>4.0999999999999996</c:v>
                </c:pt>
                <c:pt idx="411">
                  <c:v>4.1100000000000003</c:v>
                </c:pt>
                <c:pt idx="412">
                  <c:v>4.12</c:v>
                </c:pt>
                <c:pt idx="413">
                  <c:v>4.13</c:v>
                </c:pt>
                <c:pt idx="414">
                  <c:v>4.1399999999999997</c:v>
                </c:pt>
                <c:pt idx="415">
                  <c:v>4.1500000000000004</c:v>
                </c:pt>
                <c:pt idx="416">
                  <c:v>4.16</c:v>
                </c:pt>
                <c:pt idx="417">
                  <c:v>4.17</c:v>
                </c:pt>
                <c:pt idx="418">
                  <c:v>4.18</c:v>
                </c:pt>
                <c:pt idx="419">
                  <c:v>4.1900000000000004</c:v>
                </c:pt>
                <c:pt idx="420">
                  <c:v>4.2</c:v>
                </c:pt>
                <c:pt idx="421">
                  <c:v>4.21</c:v>
                </c:pt>
                <c:pt idx="422">
                  <c:v>4.22</c:v>
                </c:pt>
                <c:pt idx="423">
                  <c:v>4.2300000000000004</c:v>
                </c:pt>
                <c:pt idx="424">
                  <c:v>4.24</c:v>
                </c:pt>
                <c:pt idx="425">
                  <c:v>4.25</c:v>
                </c:pt>
                <c:pt idx="426">
                  <c:v>4.26</c:v>
                </c:pt>
                <c:pt idx="427">
                  <c:v>4.2699999999999996</c:v>
                </c:pt>
                <c:pt idx="428">
                  <c:v>4.28</c:v>
                </c:pt>
                <c:pt idx="429">
                  <c:v>4.29</c:v>
                </c:pt>
                <c:pt idx="430">
                  <c:v>4.3</c:v>
                </c:pt>
                <c:pt idx="431">
                  <c:v>4.3099999999999996</c:v>
                </c:pt>
                <c:pt idx="432">
                  <c:v>4.32</c:v>
                </c:pt>
                <c:pt idx="433">
                  <c:v>4.33</c:v>
                </c:pt>
                <c:pt idx="434">
                  <c:v>4.34</c:v>
                </c:pt>
                <c:pt idx="435">
                  <c:v>4.3499999999999996</c:v>
                </c:pt>
                <c:pt idx="436">
                  <c:v>4.3600000000000003</c:v>
                </c:pt>
                <c:pt idx="437">
                  <c:v>4.37</c:v>
                </c:pt>
                <c:pt idx="438">
                  <c:v>4.38</c:v>
                </c:pt>
                <c:pt idx="439">
                  <c:v>4.3899999999999997</c:v>
                </c:pt>
                <c:pt idx="440">
                  <c:v>4.4000000000000004</c:v>
                </c:pt>
                <c:pt idx="441">
                  <c:v>4.41</c:v>
                </c:pt>
                <c:pt idx="442">
                  <c:v>4.42</c:v>
                </c:pt>
                <c:pt idx="443">
                  <c:v>4.43</c:v>
                </c:pt>
                <c:pt idx="444">
                  <c:v>4.4400000000000004</c:v>
                </c:pt>
                <c:pt idx="445">
                  <c:v>4.45</c:v>
                </c:pt>
                <c:pt idx="446">
                  <c:v>4.46</c:v>
                </c:pt>
                <c:pt idx="447">
                  <c:v>4.47</c:v>
                </c:pt>
                <c:pt idx="448">
                  <c:v>4.4800000000000004</c:v>
                </c:pt>
                <c:pt idx="449">
                  <c:v>4.49</c:v>
                </c:pt>
                <c:pt idx="450">
                  <c:v>4.5</c:v>
                </c:pt>
                <c:pt idx="451">
                  <c:v>4.51</c:v>
                </c:pt>
                <c:pt idx="452">
                  <c:v>4.5199999999999996</c:v>
                </c:pt>
                <c:pt idx="453">
                  <c:v>4.53</c:v>
                </c:pt>
                <c:pt idx="454">
                  <c:v>4.54</c:v>
                </c:pt>
                <c:pt idx="455">
                  <c:v>4.55</c:v>
                </c:pt>
                <c:pt idx="456">
                  <c:v>4.5599999999999996</c:v>
                </c:pt>
                <c:pt idx="457">
                  <c:v>4.57</c:v>
                </c:pt>
                <c:pt idx="458">
                  <c:v>4.58</c:v>
                </c:pt>
                <c:pt idx="459">
                  <c:v>4.59</c:v>
                </c:pt>
                <c:pt idx="460">
                  <c:v>4.5999999999999996</c:v>
                </c:pt>
                <c:pt idx="461">
                  <c:v>4.6100000000000003</c:v>
                </c:pt>
                <c:pt idx="462">
                  <c:v>4.62</c:v>
                </c:pt>
                <c:pt idx="463">
                  <c:v>4.63</c:v>
                </c:pt>
                <c:pt idx="464">
                  <c:v>4.6399999999999997</c:v>
                </c:pt>
                <c:pt idx="465">
                  <c:v>4.6500000000000004</c:v>
                </c:pt>
                <c:pt idx="466">
                  <c:v>4.66</c:v>
                </c:pt>
                <c:pt idx="467">
                  <c:v>4.67</c:v>
                </c:pt>
                <c:pt idx="468">
                  <c:v>4.68</c:v>
                </c:pt>
                <c:pt idx="469">
                  <c:v>4.6900000000000004</c:v>
                </c:pt>
                <c:pt idx="470">
                  <c:v>4.7</c:v>
                </c:pt>
                <c:pt idx="471">
                  <c:v>4.71</c:v>
                </c:pt>
                <c:pt idx="472">
                  <c:v>4.72</c:v>
                </c:pt>
                <c:pt idx="473">
                  <c:v>4.7300000000000004</c:v>
                </c:pt>
                <c:pt idx="474">
                  <c:v>4.74</c:v>
                </c:pt>
                <c:pt idx="475">
                  <c:v>4.75</c:v>
                </c:pt>
                <c:pt idx="476">
                  <c:v>4.76</c:v>
                </c:pt>
                <c:pt idx="477">
                  <c:v>4.7699999999999996</c:v>
                </c:pt>
                <c:pt idx="478">
                  <c:v>4.78</c:v>
                </c:pt>
                <c:pt idx="479">
                  <c:v>4.79</c:v>
                </c:pt>
                <c:pt idx="480">
                  <c:v>4.8</c:v>
                </c:pt>
                <c:pt idx="481">
                  <c:v>4.8099999999999996</c:v>
                </c:pt>
                <c:pt idx="482">
                  <c:v>4.82</c:v>
                </c:pt>
                <c:pt idx="483">
                  <c:v>4.83</c:v>
                </c:pt>
                <c:pt idx="484">
                  <c:v>4.84</c:v>
                </c:pt>
                <c:pt idx="485">
                  <c:v>4.8499999999999996</c:v>
                </c:pt>
                <c:pt idx="486">
                  <c:v>4.8600000000000003</c:v>
                </c:pt>
                <c:pt idx="487">
                  <c:v>4.87</c:v>
                </c:pt>
                <c:pt idx="488">
                  <c:v>4.88</c:v>
                </c:pt>
                <c:pt idx="489">
                  <c:v>4.8899999999999997</c:v>
                </c:pt>
                <c:pt idx="490">
                  <c:v>4.9000000000000004</c:v>
                </c:pt>
                <c:pt idx="491">
                  <c:v>4.91</c:v>
                </c:pt>
                <c:pt idx="492">
                  <c:v>4.92</c:v>
                </c:pt>
                <c:pt idx="493">
                  <c:v>4.93</c:v>
                </c:pt>
                <c:pt idx="494">
                  <c:v>4.9400000000000004</c:v>
                </c:pt>
                <c:pt idx="495">
                  <c:v>4.95</c:v>
                </c:pt>
                <c:pt idx="496">
                  <c:v>4.96</c:v>
                </c:pt>
                <c:pt idx="497">
                  <c:v>4.97</c:v>
                </c:pt>
                <c:pt idx="498">
                  <c:v>4.9800000000000004</c:v>
                </c:pt>
                <c:pt idx="499">
                  <c:v>4.99</c:v>
                </c:pt>
                <c:pt idx="500">
                  <c:v>5</c:v>
                </c:pt>
              </c:numCache>
            </c:numRef>
          </c:cat>
          <c:val>
            <c:numRef>
              <c:f>Sheet1!$B$2:$B$502</c:f>
              <c:numCache>
                <c:formatCode>General</c:formatCode>
                <c:ptCount val="501"/>
                <c:pt idx="0">
                  <c:v>-89</c:v>
                </c:pt>
                <c:pt idx="1">
                  <c:v>-89</c:v>
                </c:pt>
                <c:pt idx="2">
                  <c:v>-89</c:v>
                </c:pt>
                <c:pt idx="3">
                  <c:v>-89</c:v>
                </c:pt>
                <c:pt idx="4">
                  <c:v>-89</c:v>
                </c:pt>
                <c:pt idx="5">
                  <c:v>-89</c:v>
                </c:pt>
                <c:pt idx="6">
                  <c:v>-89</c:v>
                </c:pt>
                <c:pt idx="7">
                  <c:v>-89</c:v>
                </c:pt>
                <c:pt idx="8">
                  <c:v>-89</c:v>
                </c:pt>
                <c:pt idx="9">
                  <c:v>-89</c:v>
                </c:pt>
                <c:pt idx="10">
                  <c:v>-89</c:v>
                </c:pt>
                <c:pt idx="11">
                  <c:v>-89</c:v>
                </c:pt>
                <c:pt idx="12">
                  <c:v>-89</c:v>
                </c:pt>
                <c:pt idx="13">
                  <c:v>-89</c:v>
                </c:pt>
                <c:pt idx="14">
                  <c:v>-89</c:v>
                </c:pt>
                <c:pt idx="15">
                  <c:v>-89</c:v>
                </c:pt>
                <c:pt idx="16">
                  <c:v>-89</c:v>
                </c:pt>
                <c:pt idx="17">
                  <c:v>-89</c:v>
                </c:pt>
                <c:pt idx="18">
                  <c:v>-89</c:v>
                </c:pt>
                <c:pt idx="19">
                  <c:v>-89</c:v>
                </c:pt>
                <c:pt idx="20">
                  <c:v>-89</c:v>
                </c:pt>
                <c:pt idx="21">
                  <c:v>-89</c:v>
                </c:pt>
                <c:pt idx="22">
                  <c:v>-89</c:v>
                </c:pt>
                <c:pt idx="23">
                  <c:v>-89</c:v>
                </c:pt>
                <c:pt idx="24">
                  <c:v>-89</c:v>
                </c:pt>
                <c:pt idx="25">
                  <c:v>-89</c:v>
                </c:pt>
                <c:pt idx="26">
                  <c:v>-89</c:v>
                </c:pt>
                <c:pt idx="27">
                  <c:v>-89</c:v>
                </c:pt>
                <c:pt idx="28">
                  <c:v>-89</c:v>
                </c:pt>
                <c:pt idx="29">
                  <c:v>-89</c:v>
                </c:pt>
                <c:pt idx="30">
                  <c:v>-89</c:v>
                </c:pt>
                <c:pt idx="31">
                  <c:v>-89</c:v>
                </c:pt>
                <c:pt idx="32">
                  <c:v>-89</c:v>
                </c:pt>
                <c:pt idx="33">
                  <c:v>-89</c:v>
                </c:pt>
                <c:pt idx="34">
                  <c:v>-89</c:v>
                </c:pt>
                <c:pt idx="35">
                  <c:v>-89</c:v>
                </c:pt>
                <c:pt idx="36">
                  <c:v>-89</c:v>
                </c:pt>
                <c:pt idx="37">
                  <c:v>-89</c:v>
                </c:pt>
                <c:pt idx="38">
                  <c:v>-89</c:v>
                </c:pt>
                <c:pt idx="39">
                  <c:v>-89</c:v>
                </c:pt>
                <c:pt idx="40">
                  <c:v>-89</c:v>
                </c:pt>
                <c:pt idx="41">
                  <c:v>-89</c:v>
                </c:pt>
                <c:pt idx="42">
                  <c:v>-89</c:v>
                </c:pt>
                <c:pt idx="43">
                  <c:v>-89</c:v>
                </c:pt>
                <c:pt idx="44">
                  <c:v>-89</c:v>
                </c:pt>
                <c:pt idx="45">
                  <c:v>-89</c:v>
                </c:pt>
                <c:pt idx="46">
                  <c:v>-89</c:v>
                </c:pt>
                <c:pt idx="47">
                  <c:v>-89</c:v>
                </c:pt>
                <c:pt idx="48">
                  <c:v>-89</c:v>
                </c:pt>
                <c:pt idx="49">
                  <c:v>-89</c:v>
                </c:pt>
                <c:pt idx="50">
                  <c:v>-89</c:v>
                </c:pt>
                <c:pt idx="51">
                  <c:v>-89</c:v>
                </c:pt>
                <c:pt idx="52">
                  <c:v>-89</c:v>
                </c:pt>
                <c:pt idx="53">
                  <c:v>-89</c:v>
                </c:pt>
                <c:pt idx="54">
                  <c:v>-89</c:v>
                </c:pt>
                <c:pt idx="55">
                  <c:v>-89</c:v>
                </c:pt>
                <c:pt idx="56">
                  <c:v>-89</c:v>
                </c:pt>
                <c:pt idx="57">
                  <c:v>-89</c:v>
                </c:pt>
                <c:pt idx="58">
                  <c:v>-89</c:v>
                </c:pt>
                <c:pt idx="59">
                  <c:v>-89</c:v>
                </c:pt>
                <c:pt idx="60">
                  <c:v>-89</c:v>
                </c:pt>
                <c:pt idx="61">
                  <c:v>-89</c:v>
                </c:pt>
                <c:pt idx="62">
                  <c:v>-89</c:v>
                </c:pt>
                <c:pt idx="63">
                  <c:v>-89</c:v>
                </c:pt>
                <c:pt idx="64">
                  <c:v>-89</c:v>
                </c:pt>
                <c:pt idx="65">
                  <c:v>-89</c:v>
                </c:pt>
                <c:pt idx="66">
                  <c:v>-89</c:v>
                </c:pt>
                <c:pt idx="67">
                  <c:v>-89</c:v>
                </c:pt>
                <c:pt idx="68">
                  <c:v>-89</c:v>
                </c:pt>
                <c:pt idx="69">
                  <c:v>-89</c:v>
                </c:pt>
                <c:pt idx="70">
                  <c:v>-89</c:v>
                </c:pt>
                <c:pt idx="71">
                  <c:v>-89</c:v>
                </c:pt>
                <c:pt idx="72">
                  <c:v>-89</c:v>
                </c:pt>
                <c:pt idx="73">
                  <c:v>-89</c:v>
                </c:pt>
                <c:pt idx="74">
                  <c:v>-89</c:v>
                </c:pt>
                <c:pt idx="75">
                  <c:v>-89</c:v>
                </c:pt>
                <c:pt idx="76">
                  <c:v>-89</c:v>
                </c:pt>
                <c:pt idx="77">
                  <c:v>-89</c:v>
                </c:pt>
                <c:pt idx="78">
                  <c:v>-89</c:v>
                </c:pt>
                <c:pt idx="79">
                  <c:v>-89</c:v>
                </c:pt>
                <c:pt idx="80">
                  <c:v>-89</c:v>
                </c:pt>
                <c:pt idx="81">
                  <c:v>-89</c:v>
                </c:pt>
                <c:pt idx="82">
                  <c:v>-89</c:v>
                </c:pt>
                <c:pt idx="83">
                  <c:v>-89</c:v>
                </c:pt>
                <c:pt idx="84">
                  <c:v>-89</c:v>
                </c:pt>
                <c:pt idx="85">
                  <c:v>-89</c:v>
                </c:pt>
                <c:pt idx="86">
                  <c:v>-89</c:v>
                </c:pt>
                <c:pt idx="87">
                  <c:v>-89</c:v>
                </c:pt>
                <c:pt idx="88">
                  <c:v>-89</c:v>
                </c:pt>
                <c:pt idx="89">
                  <c:v>-89</c:v>
                </c:pt>
                <c:pt idx="90">
                  <c:v>-89</c:v>
                </c:pt>
                <c:pt idx="91">
                  <c:v>-89</c:v>
                </c:pt>
                <c:pt idx="92">
                  <c:v>-89</c:v>
                </c:pt>
                <c:pt idx="93">
                  <c:v>-89</c:v>
                </c:pt>
                <c:pt idx="94">
                  <c:v>-89</c:v>
                </c:pt>
                <c:pt idx="95">
                  <c:v>-89</c:v>
                </c:pt>
                <c:pt idx="96">
                  <c:v>-89</c:v>
                </c:pt>
                <c:pt idx="97">
                  <c:v>-89</c:v>
                </c:pt>
                <c:pt idx="98">
                  <c:v>-89</c:v>
                </c:pt>
                <c:pt idx="99">
                  <c:v>-89</c:v>
                </c:pt>
                <c:pt idx="100">
                  <c:v>-89</c:v>
                </c:pt>
                <c:pt idx="101">
                  <c:v>-89</c:v>
                </c:pt>
                <c:pt idx="102">
                  <c:v>-89</c:v>
                </c:pt>
                <c:pt idx="103">
                  <c:v>-73.599999999999994</c:v>
                </c:pt>
                <c:pt idx="104">
                  <c:v>-89</c:v>
                </c:pt>
                <c:pt idx="105">
                  <c:v>-89</c:v>
                </c:pt>
                <c:pt idx="106">
                  <c:v>-89</c:v>
                </c:pt>
                <c:pt idx="107">
                  <c:v>-89</c:v>
                </c:pt>
                <c:pt idx="108">
                  <c:v>-89</c:v>
                </c:pt>
                <c:pt idx="109">
                  <c:v>-89</c:v>
                </c:pt>
                <c:pt idx="110">
                  <c:v>-89</c:v>
                </c:pt>
                <c:pt idx="111">
                  <c:v>-89</c:v>
                </c:pt>
                <c:pt idx="112">
                  <c:v>-89</c:v>
                </c:pt>
                <c:pt idx="113">
                  <c:v>-89</c:v>
                </c:pt>
                <c:pt idx="114">
                  <c:v>-89</c:v>
                </c:pt>
                <c:pt idx="115">
                  <c:v>-89</c:v>
                </c:pt>
                <c:pt idx="116">
                  <c:v>-89</c:v>
                </c:pt>
                <c:pt idx="117">
                  <c:v>-89</c:v>
                </c:pt>
                <c:pt idx="118">
                  <c:v>-89</c:v>
                </c:pt>
                <c:pt idx="119">
                  <c:v>-89</c:v>
                </c:pt>
                <c:pt idx="120">
                  <c:v>-89</c:v>
                </c:pt>
                <c:pt idx="121">
                  <c:v>-89</c:v>
                </c:pt>
                <c:pt idx="122">
                  <c:v>-89</c:v>
                </c:pt>
                <c:pt idx="123">
                  <c:v>-89</c:v>
                </c:pt>
                <c:pt idx="124">
                  <c:v>-89</c:v>
                </c:pt>
                <c:pt idx="125">
                  <c:v>-89</c:v>
                </c:pt>
                <c:pt idx="126">
                  <c:v>-89</c:v>
                </c:pt>
                <c:pt idx="127">
                  <c:v>-89</c:v>
                </c:pt>
                <c:pt idx="128">
                  <c:v>-89</c:v>
                </c:pt>
                <c:pt idx="129">
                  <c:v>-89</c:v>
                </c:pt>
                <c:pt idx="130">
                  <c:v>-89</c:v>
                </c:pt>
                <c:pt idx="131">
                  <c:v>-89</c:v>
                </c:pt>
                <c:pt idx="132">
                  <c:v>-89</c:v>
                </c:pt>
                <c:pt idx="133">
                  <c:v>-89</c:v>
                </c:pt>
                <c:pt idx="134">
                  <c:v>-89</c:v>
                </c:pt>
                <c:pt idx="135">
                  <c:v>-89</c:v>
                </c:pt>
                <c:pt idx="136">
                  <c:v>-89</c:v>
                </c:pt>
                <c:pt idx="137">
                  <c:v>-89</c:v>
                </c:pt>
                <c:pt idx="138">
                  <c:v>-89</c:v>
                </c:pt>
                <c:pt idx="139">
                  <c:v>-89</c:v>
                </c:pt>
                <c:pt idx="140">
                  <c:v>-89</c:v>
                </c:pt>
                <c:pt idx="141">
                  <c:v>-89</c:v>
                </c:pt>
                <c:pt idx="142">
                  <c:v>-89</c:v>
                </c:pt>
                <c:pt idx="143">
                  <c:v>-89</c:v>
                </c:pt>
                <c:pt idx="144">
                  <c:v>-89</c:v>
                </c:pt>
                <c:pt idx="145">
                  <c:v>-89</c:v>
                </c:pt>
                <c:pt idx="146">
                  <c:v>-89</c:v>
                </c:pt>
                <c:pt idx="147">
                  <c:v>-89</c:v>
                </c:pt>
                <c:pt idx="148">
                  <c:v>-89</c:v>
                </c:pt>
                <c:pt idx="149">
                  <c:v>-89</c:v>
                </c:pt>
                <c:pt idx="150">
                  <c:v>-89</c:v>
                </c:pt>
                <c:pt idx="151">
                  <c:v>-89</c:v>
                </c:pt>
                <c:pt idx="152">
                  <c:v>-89</c:v>
                </c:pt>
                <c:pt idx="153">
                  <c:v>-89</c:v>
                </c:pt>
                <c:pt idx="154">
                  <c:v>-89</c:v>
                </c:pt>
                <c:pt idx="155">
                  <c:v>-89</c:v>
                </c:pt>
                <c:pt idx="156">
                  <c:v>-89</c:v>
                </c:pt>
                <c:pt idx="157">
                  <c:v>-89</c:v>
                </c:pt>
                <c:pt idx="158">
                  <c:v>-89</c:v>
                </c:pt>
                <c:pt idx="159">
                  <c:v>-89</c:v>
                </c:pt>
                <c:pt idx="160">
                  <c:v>-89</c:v>
                </c:pt>
                <c:pt idx="161">
                  <c:v>-89</c:v>
                </c:pt>
                <c:pt idx="162">
                  <c:v>-89</c:v>
                </c:pt>
                <c:pt idx="163">
                  <c:v>-89</c:v>
                </c:pt>
                <c:pt idx="164">
                  <c:v>-89</c:v>
                </c:pt>
                <c:pt idx="165">
                  <c:v>-89</c:v>
                </c:pt>
                <c:pt idx="166">
                  <c:v>-89</c:v>
                </c:pt>
                <c:pt idx="167">
                  <c:v>-89</c:v>
                </c:pt>
                <c:pt idx="168">
                  <c:v>-89</c:v>
                </c:pt>
                <c:pt idx="169">
                  <c:v>-73.599999999999994</c:v>
                </c:pt>
                <c:pt idx="170">
                  <c:v>-89</c:v>
                </c:pt>
                <c:pt idx="171">
                  <c:v>-89</c:v>
                </c:pt>
                <c:pt idx="172">
                  <c:v>-89</c:v>
                </c:pt>
                <c:pt idx="173">
                  <c:v>-66.5</c:v>
                </c:pt>
                <c:pt idx="174">
                  <c:v>-89</c:v>
                </c:pt>
                <c:pt idx="175">
                  <c:v>-89</c:v>
                </c:pt>
                <c:pt idx="176">
                  <c:v>-89</c:v>
                </c:pt>
                <c:pt idx="177">
                  <c:v>-89</c:v>
                </c:pt>
                <c:pt idx="178">
                  <c:v>-73.599999999999994</c:v>
                </c:pt>
                <c:pt idx="179">
                  <c:v>-89</c:v>
                </c:pt>
                <c:pt idx="180">
                  <c:v>-89</c:v>
                </c:pt>
                <c:pt idx="181">
                  <c:v>-89</c:v>
                </c:pt>
                <c:pt idx="182">
                  <c:v>-89</c:v>
                </c:pt>
                <c:pt idx="183">
                  <c:v>-89</c:v>
                </c:pt>
                <c:pt idx="184">
                  <c:v>-89</c:v>
                </c:pt>
                <c:pt idx="185">
                  <c:v>-89</c:v>
                </c:pt>
                <c:pt idx="186">
                  <c:v>-65</c:v>
                </c:pt>
                <c:pt idx="187">
                  <c:v>-89</c:v>
                </c:pt>
                <c:pt idx="188">
                  <c:v>-89</c:v>
                </c:pt>
                <c:pt idx="189">
                  <c:v>-89</c:v>
                </c:pt>
                <c:pt idx="190">
                  <c:v>-89</c:v>
                </c:pt>
                <c:pt idx="191">
                  <c:v>-89</c:v>
                </c:pt>
                <c:pt idx="192">
                  <c:v>-89</c:v>
                </c:pt>
                <c:pt idx="193">
                  <c:v>-89</c:v>
                </c:pt>
                <c:pt idx="194">
                  <c:v>-89</c:v>
                </c:pt>
                <c:pt idx="195">
                  <c:v>-89</c:v>
                </c:pt>
                <c:pt idx="196">
                  <c:v>-89</c:v>
                </c:pt>
                <c:pt idx="197">
                  <c:v>-89</c:v>
                </c:pt>
                <c:pt idx="198">
                  <c:v>-89</c:v>
                </c:pt>
                <c:pt idx="199">
                  <c:v>-89</c:v>
                </c:pt>
                <c:pt idx="200">
                  <c:v>-89</c:v>
                </c:pt>
                <c:pt idx="201">
                  <c:v>-89</c:v>
                </c:pt>
                <c:pt idx="202">
                  <c:v>-89</c:v>
                </c:pt>
                <c:pt idx="203">
                  <c:v>-89</c:v>
                </c:pt>
                <c:pt idx="204">
                  <c:v>-89</c:v>
                </c:pt>
                <c:pt idx="205">
                  <c:v>-89</c:v>
                </c:pt>
                <c:pt idx="206">
                  <c:v>-89</c:v>
                </c:pt>
                <c:pt idx="207">
                  <c:v>-89</c:v>
                </c:pt>
                <c:pt idx="208">
                  <c:v>-89</c:v>
                </c:pt>
                <c:pt idx="209">
                  <c:v>-89</c:v>
                </c:pt>
                <c:pt idx="210">
                  <c:v>-89</c:v>
                </c:pt>
                <c:pt idx="211">
                  <c:v>-89</c:v>
                </c:pt>
                <c:pt idx="212">
                  <c:v>-89</c:v>
                </c:pt>
                <c:pt idx="213">
                  <c:v>-89</c:v>
                </c:pt>
                <c:pt idx="214">
                  <c:v>-89</c:v>
                </c:pt>
                <c:pt idx="215">
                  <c:v>-89</c:v>
                </c:pt>
                <c:pt idx="216">
                  <c:v>-89</c:v>
                </c:pt>
                <c:pt idx="217">
                  <c:v>-89</c:v>
                </c:pt>
                <c:pt idx="218">
                  <c:v>-89</c:v>
                </c:pt>
                <c:pt idx="219">
                  <c:v>-89</c:v>
                </c:pt>
                <c:pt idx="220">
                  <c:v>-89</c:v>
                </c:pt>
                <c:pt idx="221">
                  <c:v>-89</c:v>
                </c:pt>
                <c:pt idx="222">
                  <c:v>-89</c:v>
                </c:pt>
                <c:pt idx="223">
                  <c:v>-89</c:v>
                </c:pt>
                <c:pt idx="224">
                  <c:v>-89</c:v>
                </c:pt>
                <c:pt idx="225">
                  <c:v>-89</c:v>
                </c:pt>
                <c:pt idx="226">
                  <c:v>-60.5</c:v>
                </c:pt>
                <c:pt idx="227">
                  <c:v>-89</c:v>
                </c:pt>
                <c:pt idx="228">
                  <c:v>-89</c:v>
                </c:pt>
                <c:pt idx="229">
                  <c:v>-89</c:v>
                </c:pt>
                <c:pt idx="230">
                  <c:v>-56.4</c:v>
                </c:pt>
                <c:pt idx="231">
                  <c:v>-89</c:v>
                </c:pt>
                <c:pt idx="232">
                  <c:v>-89</c:v>
                </c:pt>
                <c:pt idx="233">
                  <c:v>-89</c:v>
                </c:pt>
                <c:pt idx="234">
                  <c:v>-89</c:v>
                </c:pt>
                <c:pt idx="235">
                  <c:v>-89</c:v>
                </c:pt>
                <c:pt idx="236">
                  <c:v>-89</c:v>
                </c:pt>
                <c:pt idx="237">
                  <c:v>-89</c:v>
                </c:pt>
                <c:pt idx="238">
                  <c:v>-89</c:v>
                </c:pt>
                <c:pt idx="239">
                  <c:v>-89</c:v>
                </c:pt>
                <c:pt idx="240">
                  <c:v>-89</c:v>
                </c:pt>
                <c:pt idx="241">
                  <c:v>-89</c:v>
                </c:pt>
                <c:pt idx="242">
                  <c:v>-89</c:v>
                </c:pt>
                <c:pt idx="243">
                  <c:v>-89</c:v>
                </c:pt>
                <c:pt idx="244">
                  <c:v>-89</c:v>
                </c:pt>
                <c:pt idx="245">
                  <c:v>-89</c:v>
                </c:pt>
                <c:pt idx="246">
                  <c:v>-89</c:v>
                </c:pt>
                <c:pt idx="247">
                  <c:v>-89</c:v>
                </c:pt>
                <c:pt idx="248">
                  <c:v>-89</c:v>
                </c:pt>
                <c:pt idx="249">
                  <c:v>-89</c:v>
                </c:pt>
                <c:pt idx="250">
                  <c:v>-89</c:v>
                </c:pt>
                <c:pt idx="251">
                  <c:v>-89</c:v>
                </c:pt>
                <c:pt idx="252">
                  <c:v>-89</c:v>
                </c:pt>
                <c:pt idx="253">
                  <c:v>-89</c:v>
                </c:pt>
                <c:pt idx="254">
                  <c:v>-89</c:v>
                </c:pt>
                <c:pt idx="255">
                  <c:v>-89</c:v>
                </c:pt>
                <c:pt idx="256">
                  <c:v>-89</c:v>
                </c:pt>
                <c:pt idx="257">
                  <c:v>-89</c:v>
                </c:pt>
                <c:pt idx="258">
                  <c:v>-47.7</c:v>
                </c:pt>
                <c:pt idx="259">
                  <c:v>-47.7</c:v>
                </c:pt>
                <c:pt idx="260">
                  <c:v>-47.7</c:v>
                </c:pt>
                <c:pt idx="261">
                  <c:v>-49.4</c:v>
                </c:pt>
                <c:pt idx="262">
                  <c:v>-49.4</c:v>
                </c:pt>
                <c:pt idx="263">
                  <c:v>-48.6</c:v>
                </c:pt>
                <c:pt idx="264">
                  <c:v>-48.1</c:v>
                </c:pt>
                <c:pt idx="265">
                  <c:v>-49.8</c:v>
                </c:pt>
                <c:pt idx="266">
                  <c:v>-48.1</c:v>
                </c:pt>
                <c:pt idx="267">
                  <c:v>-49</c:v>
                </c:pt>
                <c:pt idx="268">
                  <c:v>-49.4</c:v>
                </c:pt>
                <c:pt idx="269">
                  <c:v>-48.1</c:v>
                </c:pt>
                <c:pt idx="270">
                  <c:v>-48.1</c:v>
                </c:pt>
                <c:pt idx="271">
                  <c:v>-48.1</c:v>
                </c:pt>
                <c:pt idx="272">
                  <c:v>-49.4</c:v>
                </c:pt>
                <c:pt idx="273">
                  <c:v>-89</c:v>
                </c:pt>
                <c:pt idx="274">
                  <c:v>-89</c:v>
                </c:pt>
                <c:pt idx="275">
                  <c:v>-89</c:v>
                </c:pt>
                <c:pt idx="276">
                  <c:v>-89</c:v>
                </c:pt>
                <c:pt idx="277">
                  <c:v>-89</c:v>
                </c:pt>
                <c:pt idx="278">
                  <c:v>-89</c:v>
                </c:pt>
                <c:pt idx="279">
                  <c:v>-89</c:v>
                </c:pt>
                <c:pt idx="280">
                  <c:v>-89</c:v>
                </c:pt>
                <c:pt idx="281">
                  <c:v>-89</c:v>
                </c:pt>
                <c:pt idx="282">
                  <c:v>-89</c:v>
                </c:pt>
                <c:pt idx="283">
                  <c:v>-89</c:v>
                </c:pt>
                <c:pt idx="284">
                  <c:v>-89</c:v>
                </c:pt>
                <c:pt idx="285">
                  <c:v>-89</c:v>
                </c:pt>
                <c:pt idx="286">
                  <c:v>-89</c:v>
                </c:pt>
                <c:pt idx="287">
                  <c:v>-89</c:v>
                </c:pt>
                <c:pt idx="288">
                  <c:v>-89</c:v>
                </c:pt>
                <c:pt idx="289">
                  <c:v>-89</c:v>
                </c:pt>
                <c:pt idx="290">
                  <c:v>-89</c:v>
                </c:pt>
                <c:pt idx="291">
                  <c:v>-39.799999999999997</c:v>
                </c:pt>
                <c:pt idx="292">
                  <c:v>-39.799999999999997</c:v>
                </c:pt>
                <c:pt idx="293">
                  <c:v>-39.799999999999997</c:v>
                </c:pt>
                <c:pt idx="294">
                  <c:v>-39.799999999999997</c:v>
                </c:pt>
                <c:pt idx="295">
                  <c:v>-40.200000000000003</c:v>
                </c:pt>
                <c:pt idx="296">
                  <c:v>-40.200000000000003</c:v>
                </c:pt>
                <c:pt idx="297">
                  <c:v>-40.200000000000003</c:v>
                </c:pt>
                <c:pt idx="298">
                  <c:v>-40.700000000000003</c:v>
                </c:pt>
                <c:pt idx="299">
                  <c:v>-40.200000000000003</c:v>
                </c:pt>
                <c:pt idx="300">
                  <c:v>-40.700000000000003</c:v>
                </c:pt>
                <c:pt idx="301">
                  <c:v>-40.700000000000003</c:v>
                </c:pt>
                <c:pt idx="302">
                  <c:v>-40.700000000000003</c:v>
                </c:pt>
                <c:pt idx="303">
                  <c:v>-40.700000000000003</c:v>
                </c:pt>
                <c:pt idx="304">
                  <c:v>-40.700000000000003</c:v>
                </c:pt>
                <c:pt idx="305">
                  <c:v>-40.200000000000003</c:v>
                </c:pt>
                <c:pt idx="306">
                  <c:v>-40.200000000000003</c:v>
                </c:pt>
                <c:pt idx="307">
                  <c:v>-40.700000000000003</c:v>
                </c:pt>
                <c:pt idx="308">
                  <c:v>-89</c:v>
                </c:pt>
                <c:pt idx="309">
                  <c:v>-45.9</c:v>
                </c:pt>
                <c:pt idx="310">
                  <c:v>-45.4</c:v>
                </c:pt>
                <c:pt idx="311">
                  <c:v>-45.9</c:v>
                </c:pt>
                <c:pt idx="312">
                  <c:v>-45.4</c:v>
                </c:pt>
                <c:pt idx="313">
                  <c:v>-45.9</c:v>
                </c:pt>
                <c:pt idx="314">
                  <c:v>-45.9</c:v>
                </c:pt>
                <c:pt idx="315">
                  <c:v>-45.9</c:v>
                </c:pt>
                <c:pt idx="316">
                  <c:v>-45.4</c:v>
                </c:pt>
                <c:pt idx="317">
                  <c:v>-45.4</c:v>
                </c:pt>
                <c:pt idx="318">
                  <c:v>-45.4</c:v>
                </c:pt>
                <c:pt idx="319">
                  <c:v>-45.9</c:v>
                </c:pt>
                <c:pt idx="320">
                  <c:v>-46.4</c:v>
                </c:pt>
                <c:pt idx="321">
                  <c:v>-45.9</c:v>
                </c:pt>
                <c:pt idx="322">
                  <c:v>-45.4</c:v>
                </c:pt>
                <c:pt idx="323">
                  <c:v>-45.9</c:v>
                </c:pt>
                <c:pt idx="324">
                  <c:v>-46.4</c:v>
                </c:pt>
                <c:pt idx="325">
                  <c:v>-45.9</c:v>
                </c:pt>
                <c:pt idx="326">
                  <c:v>-89</c:v>
                </c:pt>
                <c:pt idx="327">
                  <c:v>-63.9</c:v>
                </c:pt>
                <c:pt idx="328">
                  <c:v>-62.9</c:v>
                </c:pt>
                <c:pt idx="329">
                  <c:v>-65</c:v>
                </c:pt>
                <c:pt idx="330">
                  <c:v>-65</c:v>
                </c:pt>
                <c:pt idx="331">
                  <c:v>-66.5</c:v>
                </c:pt>
                <c:pt idx="332">
                  <c:v>-66.5</c:v>
                </c:pt>
                <c:pt idx="333">
                  <c:v>-65</c:v>
                </c:pt>
                <c:pt idx="334">
                  <c:v>-66.5</c:v>
                </c:pt>
                <c:pt idx="335">
                  <c:v>-65</c:v>
                </c:pt>
                <c:pt idx="336">
                  <c:v>-66.5</c:v>
                </c:pt>
                <c:pt idx="337">
                  <c:v>-65</c:v>
                </c:pt>
                <c:pt idx="338">
                  <c:v>-65</c:v>
                </c:pt>
                <c:pt idx="339">
                  <c:v>-63.9</c:v>
                </c:pt>
                <c:pt idx="340">
                  <c:v>-63.9</c:v>
                </c:pt>
                <c:pt idx="341">
                  <c:v>-65</c:v>
                </c:pt>
                <c:pt idx="342">
                  <c:v>-63.9</c:v>
                </c:pt>
                <c:pt idx="343">
                  <c:v>-62.9</c:v>
                </c:pt>
                <c:pt idx="344">
                  <c:v>-62</c:v>
                </c:pt>
                <c:pt idx="345">
                  <c:v>-89</c:v>
                </c:pt>
                <c:pt idx="346">
                  <c:v>-58.8</c:v>
                </c:pt>
                <c:pt idx="347">
                  <c:v>-59.9</c:v>
                </c:pt>
                <c:pt idx="348">
                  <c:v>-60.5</c:v>
                </c:pt>
                <c:pt idx="349">
                  <c:v>-60.5</c:v>
                </c:pt>
                <c:pt idx="350">
                  <c:v>-62</c:v>
                </c:pt>
                <c:pt idx="351">
                  <c:v>-62</c:v>
                </c:pt>
                <c:pt idx="352">
                  <c:v>-62.9</c:v>
                </c:pt>
                <c:pt idx="353">
                  <c:v>-62.9</c:v>
                </c:pt>
                <c:pt idx="354">
                  <c:v>-62.9</c:v>
                </c:pt>
                <c:pt idx="355">
                  <c:v>-63.9</c:v>
                </c:pt>
                <c:pt idx="356">
                  <c:v>-63.9</c:v>
                </c:pt>
                <c:pt idx="357">
                  <c:v>-63.9</c:v>
                </c:pt>
                <c:pt idx="358">
                  <c:v>-63.9</c:v>
                </c:pt>
                <c:pt idx="359">
                  <c:v>-63.9</c:v>
                </c:pt>
                <c:pt idx="360">
                  <c:v>-63.9</c:v>
                </c:pt>
                <c:pt idx="361">
                  <c:v>-62.9</c:v>
                </c:pt>
                <c:pt idx="362">
                  <c:v>-62.9</c:v>
                </c:pt>
                <c:pt idx="363">
                  <c:v>-89</c:v>
                </c:pt>
                <c:pt idx="364">
                  <c:v>-47.3</c:v>
                </c:pt>
                <c:pt idx="365">
                  <c:v>-47.7</c:v>
                </c:pt>
                <c:pt idx="366">
                  <c:v>-47.3</c:v>
                </c:pt>
                <c:pt idx="367">
                  <c:v>-47.3</c:v>
                </c:pt>
                <c:pt idx="368">
                  <c:v>-47.7</c:v>
                </c:pt>
                <c:pt idx="369">
                  <c:v>-47.3</c:v>
                </c:pt>
                <c:pt idx="370">
                  <c:v>-48.1</c:v>
                </c:pt>
                <c:pt idx="371">
                  <c:v>-47.7</c:v>
                </c:pt>
                <c:pt idx="372">
                  <c:v>-48.1</c:v>
                </c:pt>
                <c:pt idx="373">
                  <c:v>-48.1</c:v>
                </c:pt>
                <c:pt idx="374">
                  <c:v>-48.1</c:v>
                </c:pt>
                <c:pt idx="375">
                  <c:v>-48.1</c:v>
                </c:pt>
                <c:pt idx="376">
                  <c:v>-48.1</c:v>
                </c:pt>
                <c:pt idx="377">
                  <c:v>-48.1</c:v>
                </c:pt>
                <c:pt idx="378">
                  <c:v>-48.1</c:v>
                </c:pt>
                <c:pt idx="379">
                  <c:v>-48.6</c:v>
                </c:pt>
                <c:pt idx="380">
                  <c:v>-49</c:v>
                </c:pt>
                <c:pt idx="381">
                  <c:v>-89</c:v>
                </c:pt>
                <c:pt idx="382">
                  <c:v>-56.4</c:v>
                </c:pt>
                <c:pt idx="383">
                  <c:v>-55.1</c:v>
                </c:pt>
                <c:pt idx="384">
                  <c:v>-54.7</c:v>
                </c:pt>
                <c:pt idx="385">
                  <c:v>-54.7</c:v>
                </c:pt>
                <c:pt idx="386">
                  <c:v>-54.7</c:v>
                </c:pt>
                <c:pt idx="387">
                  <c:v>-54.3</c:v>
                </c:pt>
                <c:pt idx="388">
                  <c:v>-54.3</c:v>
                </c:pt>
                <c:pt idx="389">
                  <c:v>-53.8</c:v>
                </c:pt>
                <c:pt idx="390">
                  <c:v>-53</c:v>
                </c:pt>
                <c:pt idx="391">
                  <c:v>-53.8</c:v>
                </c:pt>
                <c:pt idx="392">
                  <c:v>-53</c:v>
                </c:pt>
                <c:pt idx="393">
                  <c:v>-53.4</c:v>
                </c:pt>
                <c:pt idx="394">
                  <c:v>-53</c:v>
                </c:pt>
                <c:pt idx="395">
                  <c:v>-53</c:v>
                </c:pt>
                <c:pt idx="396">
                  <c:v>-52.2</c:v>
                </c:pt>
                <c:pt idx="397">
                  <c:v>-53.4</c:v>
                </c:pt>
                <c:pt idx="398">
                  <c:v>-51.4</c:v>
                </c:pt>
                <c:pt idx="399">
                  <c:v>-89</c:v>
                </c:pt>
                <c:pt idx="400">
                  <c:v>-53</c:v>
                </c:pt>
                <c:pt idx="401">
                  <c:v>-53</c:v>
                </c:pt>
                <c:pt idx="402">
                  <c:v>-53.4</c:v>
                </c:pt>
                <c:pt idx="403">
                  <c:v>-45.9</c:v>
                </c:pt>
                <c:pt idx="404">
                  <c:v>-54.7</c:v>
                </c:pt>
                <c:pt idx="405">
                  <c:v>-55.1</c:v>
                </c:pt>
                <c:pt idx="406">
                  <c:v>-55.9</c:v>
                </c:pt>
                <c:pt idx="407">
                  <c:v>-56.8</c:v>
                </c:pt>
                <c:pt idx="408">
                  <c:v>-57.3</c:v>
                </c:pt>
                <c:pt idx="409">
                  <c:v>-57.8</c:v>
                </c:pt>
                <c:pt idx="410">
                  <c:v>-58.3</c:v>
                </c:pt>
                <c:pt idx="411">
                  <c:v>-59.3</c:v>
                </c:pt>
                <c:pt idx="412">
                  <c:v>-54.3</c:v>
                </c:pt>
                <c:pt idx="413">
                  <c:v>-60.5</c:v>
                </c:pt>
                <c:pt idx="414">
                  <c:v>-61.2</c:v>
                </c:pt>
                <c:pt idx="415">
                  <c:v>-62</c:v>
                </c:pt>
                <c:pt idx="416">
                  <c:v>-62</c:v>
                </c:pt>
                <c:pt idx="417">
                  <c:v>-89</c:v>
                </c:pt>
                <c:pt idx="418">
                  <c:v>-42.4</c:v>
                </c:pt>
                <c:pt idx="419">
                  <c:v>-40.700000000000003</c:v>
                </c:pt>
                <c:pt idx="420">
                  <c:v>-41.1</c:v>
                </c:pt>
                <c:pt idx="421">
                  <c:v>-41.1</c:v>
                </c:pt>
                <c:pt idx="422">
                  <c:v>-41.1</c:v>
                </c:pt>
                <c:pt idx="423">
                  <c:v>-41.1</c:v>
                </c:pt>
                <c:pt idx="424">
                  <c:v>-41.1</c:v>
                </c:pt>
                <c:pt idx="425">
                  <c:v>-41.1</c:v>
                </c:pt>
                <c:pt idx="426">
                  <c:v>-41.1</c:v>
                </c:pt>
                <c:pt idx="427">
                  <c:v>-41.5</c:v>
                </c:pt>
                <c:pt idx="428">
                  <c:v>-41.5</c:v>
                </c:pt>
                <c:pt idx="429">
                  <c:v>-41.5</c:v>
                </c:pt>
                <c:pt idx="430">
                  <c:v>-41.1</c:v>
                </c:pt>
                <c:pt idx="431">
                  <c:v>-41.1</c:v>
                </c:pt>
                <c:pt idx="432">
                  <c:v>-41.5</c:v>
                </c:pt>
                <c:pt idx="433">
                  <c:v>-41.5</c:v>
                </c:pt>
                <c:pt idx="434">
                  <c:v>-41.5</c:v>
                </c:pt>
                <c:pt idx="435">
                  <c:v>-89</c:v>
                </c:pt>
                <c:pt idx="436">
                  <c:v>-49</c:v>
                </c:pt>
                <c:pt idx="437">
                  <c:v>-49</c:v>
                </c:pt>
                <c:pt idx="438">
                  <c:v>-48.6</c:v>
                </c:pt>
                <c:pt idx="439">
                  <c:v>-48.6</c:v>
                </c:pt>
                <c:pt idx="440">
                  <c:v>-48.6</c:v>
                </c:pt>
                <c:pt idx="441">
                  <c:v>-48.6</c:v>
                </c:pt>
                <c:pt idx="442">
                  <c:v>-47.7</c:v>
                </c:pt>
                <c:pt idx="443">
                  <c:v>-89</c:v>
                </c:pt>
                <c:pt idx="444">
                  <c:v>-89</c:v>
                </c:pt>
                <c:pt idx="445">
                  <c:v>-89</c:v>
                </c:pt>
                <c:pt idx="446">
                  <c:v>-45.9</c:v>
                </c:pt>
                <c:pt idx="447">
                  <c:v>-46.4</c:v>
                </c:pt>
                <c:pt idx="448">
                  <c:v>-45.9</c:v>
                </c:pt>
                <c:pt idx="449">
                  <c:v>-45.9</c:v>
                </c:pt>
                <c:pt idx="450">
                  <c:v>-46.4</c:v>
                </c:pt>
                <c:pt idx="451">
                  <c:v>-46.4</c:v>
                </c:pt>
                <c:pt idx="452">
                  <c:v>-46.4</c:v>
                </c:pt>
                <c:pt idx="453">
                  <c:v>-46.4</c:v>
                </c:pt>
                <c:pt idx="454">
                  <c:v>-46.4</c:v>
                </c:pt>
                <c:pt idx="455">
                  <c:v>-46.4</c:v>
                </c:pt>
                <c:pt idx="456">
                  <c:v>-46.4</c:v>
                </c:pt>
                <c:pt idx="457">
                  <c:v>-46.4</c:v>
                </c:pt>
                <c:pt idx="458">
                  <c:v>-46.4</c:v>
                </c:pt>
                <c:pt idx="459">
                  <c:v>-46.4</c:v>
                </c:pt>
                <c:pt idx="460">
                  <c:v>-46.4</c:v>
                </c:pt>
                <c:pt idx="461">
                  <c:v>-46.4</c:v>
                </c:pt>
                <c:pt idx="462">
                  <c:v>-46.4</c:v>
                </c:pt>
                <c:pt idx="463">
                  <c:v>-89</c:v>
                </c:pt>
                <c:pt idx="464">
                  <c:v>-58.3</c:v>
                </c:pt>
                <c:pt idx="465">
                  <c:v>-58.8</c:v>
                </c:pt>
                <c:pt idx="466">
                  <c:v>-59.3</c:v>
                </c:pt>
                <c:pt idx="467">
                  <c:v>-59.9</c:v>
                </c:pt>
                <c:pt idx="468">
                  <c:v>-60.5</c:v>
                </c:pt>
                <c:pt idx="469">
                  <c:v>-61.2</c:v>
                </c:pt>
                <c:pt idx="470">
                  <c:v>-62.9</c:v>
                </c:pt>
                <c:pt idx="471">
                  <c:v>-89</c:v>
                </c:pt>
                <c:pt idx="472">
                  <c:v>-58.8</c:v>
                </c:pt>
                <c:pt idx="473">
                  <c:v>-89</c:v>
                </c:pt>
                <c:pt idx="474">
                  <c:v>-89</c:v>
                </c:pt>
                <c:pt idx="475">
                  <c:v>-89</c:v>
                </c:pt>
                <c:pt idx="476">
                  <c:v>-48.1</c:v>
                </c:pt>
                <c:pt idx="477">
                  <c:v>-89</c:v>
                </c:pt>
                <c:pt idx="478">
                  <c:v>-89</c:v>
                </c:pt>
                <c:pt idx="479">
                  <c:v>-89</c:v>
                </c:pt>
                <c:pt idx="480">
                  <c:v>-89</c:v>
                </c:pt>
                <c:pt idx="481">
                  <c:v>-89</c:v>
                </c:pt>
                <c:pt idx="482">
                  <c:v>-89</c:v>
                </c:pt>
                <c:pt idx="483">
                  <c:v>-55.9</c:v>
                </c:pt>
                <c:pt idx="484">
                  <c:v>-56.4</c:v>
                </c:pt>
                <c:pt idx="485">
                  <c:v>-89</c:v>
                </c:pt>
                <c:pt idx="486">
                  <c:v>-55.9</c:v>
                </c:pt>
                <c:pt idx="487">
                  <c:v>-89</c:v>
                </c:pt>
                <c:pt idx="488">
                  <c:v>-89</c:v>
                </c:pt>
                <c:pt idx="489">
                  <c:v>-89</c:v>
                </c:pt>
                <c:pt idx="490">
                  <c:v>-55.5</c:v>
                </c:pt>
                <c:pt idx="491">
                  <c:v>-89</c:v>
                </c:pt>
                <c:pt idx="492">
                  <c:v>-89</c:v>
                </c:pt>
                <c:pt idx="493">
                  <c:v>-89</c:v>
                </c:pt>
                <c:pt idx="494">
                  <c:v>-89</c:v>
                </c:pt>
                <c:pt idx="495">
                  <c:v>-89</c:v>
                </c:pt>
                <c:pt idx="496">
                  <c:v>-89</c:v>
                </c:pt>
                <c:pt idx="497">
                  <c:v>-89</c:v>
                </c:pt>
                <c:pt idx="498">
                  <c:v>-89</c:v>
                </c:pt>
                <c:pt idx="499">
                  <c:v>-89</c:v>
                </c:pt>
                <c:pt idx="500">
                  <c:v>-89</c:v>
                </c:pt>
              </c:numCache>
            </c:numRef>
          </c:val>
          <c:smooth val="0"/>
          <c:extLst>
            <c:ext xmlns:c16="http://schemas.microsoft.com/office/drawing/2014/chart" uri="{C3380CC4-5D6E-409C-BE32-E72D297353CC}">
              <c16:uniqueId val="{00000001-8CA0-4FF4-ACDD-A7FE820B3BDE}"/>
            </c:ext>
          </c:extLst>
        </c:ser>
        <c:dLbls>
          <c:showLegendKey val="0"/>
          <c:showVal val="0"/>
          <c:showCatName val="0"/>
          <c:showSerName val="0"/>
          <c:showPercent val="0"/>
          <c:showBubbleSize val="0"/>
        </c:dLbls>
        <c:smooth val="0"/>
        <c:axId val="2109349759"/>
        <c:axId val="2109345919"/>
      </c:lineChart>
      <c:catAx>
        <c:axId val="2109349759"/>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9345919"/>
        <c:crosses val="autoZero"/>
        <c:auto val="0"/>
        <c:lblAlgn val="ctr"/>
        <c:lblOffset val="100"/>
        <c:tickMarkSkip val="10"/>
        <c:noMultiLvlLbl val="0"/>
      </c:catAx>
      <c:valAx>
        <c:axId val="210934591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9349759"/>
        <c:crosses val="autoZero"/>
        <c:crossBetween val="between"/>
      </c:valAx>
      <c:spPr>
        <a:noFill/>
        <a:ln>
          <a:noFill/>
        </a:ln>
        <a:effectLst/>
      </c:spPr>
    </c:plotArea>
    <c:legend>
      <c:legendPos val="b"/>
      <c:layout>
        <c:manualLayout>
          <c:xMode val="edge"/>
          <c:yMode val="edge"/>
          <c:x val="0.16204156786144089"/>
          <c:y val="5.7814257542036562E-2"/>
          <c:w val="0.44808231846805813"/>
          <c:h val="5.282318133016004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Google Shape;4;n"/>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Google Shape;5;n"/>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Google Shape;6;n"/>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Google Shape;7;n"/>
          <p:cNvSpPr txBox="1">
            <a:spLocks noGrp="1"/>
          </p:cNvSpPr>
          <p:nvPr>
            <p:ph type="body" idx="1"/>
          </p:nvPr>
        </p:nvSpPr>
        <p:spPr>
          <a:xfrm>
            <a:off x="923925" y="4408488"/>
            <a:ext cx="5084763" cy="4175125"/>
          </a:xfrm>
          <a:prstGeom prst="rect">
            <a:avLst/>
          </a:prstGeom>
          <a:noFill/>
          <a:ln>
            <a:noFill/>
          </a:ln>
        </p:spPr>
        <p:txBody>
          <a:bodyPr spcFirstLastPara="1" wrap="square" lIns="93600" tIns="46075" rIns="93600" bIns="46075" anchor="t" anchorCtr="0">
            <a:noAutofit/>
          </a:bodyPr>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Google Shape;9;n"/>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CA" sz="1200" b="0" u="none">
                <a:solidFill>
                  <a:srgbClr val="000000"/>
                </a:solidFill>
                <a:latin typeface="Times New Roman"/>
                <a:ea typeface="Times New Roman"/>
                <a:cs typeface="Times New Roman"/>
                <a:sym typeface="Times New Roman"/>
              </a:rPr>
              <a:t>Page </a:t>
            </a:r>
            <a:fld id="{00000000-1234-1234-1234-123412341234}" type="slidenum">
              <a:rPr lang="en-CA"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Google Shape;10;n"/>
          <p:cNvSpPr/>
          <p:nvPr/>
        </p:nvSpPr>
        <p:spPr>
          <a:xfrm>
            <a:off x="722313" y="8985250"/>
            <a:ext cx="714375" cy="182563"/>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CA" sz="1200">
                <a:solidFill>
                  <a:srgbClr val="000000"/>
                </a:solidFill>
                <a:latin typeface="Times New Roman"/>
                <a:ea typeface="Times New Roman"/>
                <a:cs typeface="Times New Roman"/>
                <a:sym typeface="Times New Roman"/>
              </a:rPr>
              <a:t>Submission</a:t>
            </a:r>
            <a:endParaRPr/>
          </a:p>
        </p:txBody>
      </p:sp>
      <p:cxnSp>
        <p:nvCxnSpPr>
          <p:cNvPr id="11" name="Google Shape;11;n"/>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Google Shape;12;n"/>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CA" dirty="0"/>
              <a:t>doc.: IEEE 802.11-yy/xxxxr0</a:t>
            </a:r>
            <a:endParaRPr dirty="0"/>
          </a:p>
        </p:txBody>
      </p:sp>
      <p:sp>
        <p:nvSpPr>
          <p:cNvPr id="80" name="Google Shape;80;p1: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CA"/>
              <a:t>Month Year</a:t>
            </a:r>
            <a:endParaRPr/>
          </a:p>
        </p:txBody>
      </p:sp>
      <p:sp>
        <p:nvSpPr>
          <p:cNvPr id="81" name="Google Shape;81;p1: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John Doe, Some Company</a:t>
            </a:r>
            <a:endParaRPr/>
          </a:p>
        </p:txBody>
      </p:sp>
      <p:sp>
        <p:nvSpPr>
          <p:cNvPr id="82" name="Google Shape;82;p1: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Page </a:t>
            </a:r>
            <a:fld id="{00000000-1234-1234-1234-123412341234}" type="slidenum">
              <a:rPr lang="en-CA"/>
              <a:t>1</a:t>
            </a:fld>
            <a:endParaRPr/>
          </a:p>
        </p:txBody>
      </p:sp>
      <p:sp>
        <p:nvSpPr>
          <p:cNvPr id="83" name="Google Shape;83;p1:notes"/>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Google Shape;84;p1: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spcBef>
                <a:spcPts val="0"/>
              </a:spcBef>
              <a:spcAft>
                <a:spcPts val="0"/>
              </a:spcAft>
              <a:buNone/>
            </a:pPr>
            <a:endParaRPr/>
          </a:p>
        </p:txBody>
      </p:sp>
      <p:sp>
        <p:nvSpPr>
          <p:cNvPr id="85" name="Google Shape;85;p1:notes"/>
          <p:cNvSpPr>
            <a:spLocks noGrp="1" noRot="1" noChangeAspect="1"/>
          </p:cNvSpPr>
          <p:nvPr>
            <p:ph type="sldImg" idx="3"/>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329b2c3559a_0_18:notes"/>
          <p:cNvSpPr txBox="1">
            <a:spLocks noGrp="1"/>
          </p:cNvSpPr>
          <p:nvPr>
            <p:ph type="body" idx="1"/>
          </p:nvPr>
        </p:nvSpPr>
        <p:spPr>
          <a:xfrm>
            <a:off x="923925" y="4408488"/>
            <a:ext cx="5084700" cy="4175100"/>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endParaRPr dirty="0"/>
          </a:p>
        </p:txBody>
      </p:sp>
      <p:sp>
        <p:nvSpPr>
          <p:cNvPr id="153" name="Google Shape;153;g329b2c3559a_0_18: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a:extLst>
            <a:ext uri="{FF2B5EF4-FFF2-40B4-BE49-F238E27FC236}">
              <a16:creationId xmlns:a16="http://schemas.microsoft.com/office/drawing/2014/main" id="{8E4503D5-E5C7-8B1C-DA51-9FE7284A81DD}"/>
            </a:ext>
          </a:extLst>
        </p:cNvPr>
        <p:cNvGrpSpPr/>
        <p:nvPr/>
      </p:nvGrpSpPr>
      <p:grpSpPr>
        <a:xfrm>
          <a:off x="0" y="0"/>
          <a:ext cx="0" cy="0"/>
          <a:chOff x="0" y="0"/>
          <a:chExt cx="0" cy="0"/>
        </a:xfrm>
      </p:grpSpPr>
      <p:sp>
        <p:nvSpPr>
          <p:cNvPr id="152" name="Google Shape;152;g329b2c3559a_0_18:notes">
            <a:extLst>
              <a:ext uri="{FF2B5EF4-FFF2-40B4-BE49-F238E27FC236}">
                <a16:creationId xmlns:a16="http://schemas.microsoft.com/office/drawing/2014/main" id="{99A62124-8A8D-D58D-EEB1-E3A78DBA45FA}"/>
              </a:ext>
            </a:extLst>
          </p:cNvPr>
          <p:cNvSpPr txBox="1">
            <a:spLocks noGrp="1"/>
          </p:cNvSpPr>
          <p:nvPr>
            <p:ph type="body" idx="1"/>
          </p:nvPr>
        </p:nvSpPr>
        <p:spPr>
          <a:xfrm>
            <a:off x="923925" y="4408488"/>
            <a:ext cx="5084700" cy="4175100"/>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endParaRPr/>
          </a:p>
        </p:txBody>
      </p:sp>
      <p:sp>
        <p:nvSpPr>
          <p:cNvPr id="153" name="Google Shape;153;g329b2c3559a_0_18:notes">
            <a:extLst>
              <a:ext uri="{FF2B5EF4-FFF2-40B4-BE49-F238E27FC236}">
                <a16:creationId xmlns:a16="http://schemas.microsoft.com/office/drawing/2014/main" id="{9D1ACA25-B0D8-9472-47EA-D7EF1A689DFE}"/>
              </a:ext>
            </a:extLst>
          </p:cNvPr>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235375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Just to recap and re-iterate:</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CA" sz="1200" b="0" u="none">
                <a:solidFill>
                  <a:srgbClr val="000000"/>
                </a:solidFill>
                <a:latin typeface="Times New Roman"/>
                <a:ea typeface="Times New Roman"/>
                <a:cs typeface="Times New Roman"/>
                <a:sym typeface="Times New Roman"/>
              </a:rPr>
              <a:t>Page </a:t>
            </a:r>
            <a:fld id="{00000000-1234-1234-1234-123412341234}" type="slidenum">
              <a:rPr lang="en-CA" sz="1200" b="0" u="none" smtClean="0">
                <a:solidFill>
                  <a:srgbClr val="000000"/>
                </a:solidFill>
                <a:latin typeface="Times New Roman"/>
                <a:ea typeface="Times New Roman"/>
                <a:cs typeface="Times New Roman"/>
                <a:sym typeface="Times New Roman"/>
              </a:rPr>
              <a:t>12</a:t>
            </a:fld>
            <a:endParaRPr sz="1200" b="0" u="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1185005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5:notes"/>
          <p:cNvSpPr txBox="1">
            <a:spLocks noGrp="1"/>
          </p:cNvSpPr>
          <p:nvPr>
            <p:ph type="body" idx="1"/>
          </p:nvPr>
        </p:nvSpPr>
        <p:spPr>
          <a:xfrm>
            <a:off x="923925" y="4408488"/>
            <a:ext cx="5084763" cy="4175125"/>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endParaRPr/>
          </a:p>
        </p:txBody>
      </p:sp>
      <p:sp>
        <p:nvSpPr>
          <p:cNvPr id="162" name="Google Shape;162;p15: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2:notes"/>
          <p:cNvSpPr txBox="1">
            <a:spLocks noGrp="1"/>
          </p:cNvSpPr>
          <p:nvPr>
            <p:ph type="body" idx="1"/>
          </p:nvPr>
        </p:nvSpPr>
        <p:spPr>
          <a:xfrm>
            <a:off x="923925" y="4408488"/>
            <a:ext cx="5084763" cy="4175125"/>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r>
              <a:rPr lang="en-CA" dirty="0"/>
              <a:t>This is a follow-up to our contribution 25/0264, which presented a mechanism to reserve two channels for a bi-static BS. In this, we address some concerns raised by the group.</a:t>
            </a:r>
            <a:endParaRPr dirty="0"/>
          </a:p>
        </p:txBody>
      </p:sp>
      <p:sp>
        <p:nvSpPr>
          <p:cNvPr id="96" name="Google Shape;96;p2: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3:notes"/>
          <p:cNvSpPr txBox="1">
            <a:spLocks noGrp="1"/>
          </p:cNvSpPr>
          <p:nvPr>
            <p:ph type="body" idx="1"/>
          </p:nvPr>
        </p:nvSpPr>
        <p:spPr>
          <a:xfrm>
            <a:off x="923925" y="4408488"/>
            <a:ext cx="5084763" cy="4175125"/>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r>
              <a:rPr lang="en-US" dirty="0"/>
              <a:t>To summarize the need for this, two-channel </a:t>
            </a:r>
            <a:r>
              <a:rPr lang="en-CA" dirty="0"/>
              <a:t>Backscatter </a:t>
            </a:r>
            <a:r>
              <a:rPr lang="en-US" dirty="0"/>
              <a:t>is an effective method for reducing self-jamming and increasing communication range. The link margin is directly related to the receiver’s ability to reject adjacent-channel interference and to decode signals in the presence of in-band interferers, as well as to comply with the transmission mask.</a:t>
            </a:r>
            <a:endParaRPr dirty="0"/>
          </a:p>
        </p:txBody>
      </p:sp>
      <p:sp>
        <p:nvSpPr>
          <p:cNvPr id="106" name="Google Shape;106;p3: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5:notes"/>
          <p:cNvSpPr txBox="1">
            <a:spLocks noGrp="1"/>
          </p:cNvSpPr>
          <p:nvPr>
            <p:ph type="body" idx="1"/>
          </p:nvPr>
        </p:nvSpPr>
        <p:spPr>
          <a:xfrm>
            <a:off x="923925" y="4408488"/>
            <a:ext cx="5084763" cy="4175125"/>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r>
              <a:rPr lang="en-CA" dirty="0"/>
              <a:t>Some main requirements for the protection mechanism are as follows:  The mechanism needs to protect TXOPs on both channels. The protection mechanism should be compatible with the legacy 802.11 STAs.  TXOP on the UL channel can be shorter due to the channel conditions. </a:t>
            </a:r>
          </a:p>
          <a:p>
            <a:pPr marL="0" lvl="0" indent="0" algn="l" rtl="0">
              <a:spcBef>
                <a:spcPts val="360"/>
              </a:spcBef>
              <a:spcAft>
                <a:spcPts val="0"/>
              </a:spcAft>
              <a:buNone/>
            </a:pPr>
            <a:endParaRPr dirty="0"/>
          </a:p>
        </p:txBody>
      </p:sp>
      <p:sp>
        <p:nvSpPr>
          <p:cNvPr id="115" name="Google Shape;115;p5: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329b2c3559a_0_1:notes"/>
          <p:cNvSpPr txBox="1">
            <a:spLocks noGrp="1"/>
          </p:cNvSpPr>
          <p:nvPr>
            <p:ph type="body" idx="1"/>
          </p:nvPr>
        </p:nvSpPr>
        <p:spPr>
          <a:xfrm>
            <a:off x="923925" y="4408488"/>
            <a:ext cx="5084700" cy="4175100"/>
          </a:xfrm>
          <a:prstGeom prst="rect">
            <a:avLst/>
          </a:prstGeom>
        </p:spPr>
        <p:txBody>
          <a:bodyPr spcFirstLastPara="1" wrap="square" lIns="93600" tIns="46075" rIns="93600" bIns="46075" anchor="t" anchorCtr="0">
            <a:noAutofit/>
          </a:bodyPr>
          <a:lstStyle/>
          <a:p>
            <a:pPr marL="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CA" dirty="0"/>
              <a:t>This mechanism is designed for the bi-static use case. It is initiated by an AMP-enabled STA  called the </a:t>
            </a:r>
            <a:r>
              <a:rPr lang="en-CA" b="0" dirty="0">
                <a:solidFill>
                  <a:schemeClr val="dk1"/>
                </a:solidFill>
              </a:rPr>
              <a:t>Initiator in contribution. The initiator can </a:t>
            </a:r>
            <a:r>
              <a:rPr lang="en-CA" b="0" i="1" dirty="0">
                <a:solidFill>
                  <a:schemeClr val="dk1"/>
                </a:solidFill>
              </a:rPr>
              <a:t>include an energizer. The receiver in this mechanism can be an</a:t>
            </a:r>
            <a:r>
              <a:rPr lang="en-CA" b="0" dirty="0">
                <a:solidFill>
                  <a:schemeClr val="dk1"/>
                </a:solidFill>
              </a:rPr>
              <a:t> AMP-enabled STA. This receiver can be an </a:t>
            </a:r>
            <a:r>
              <a:rPr lang="en-CA" b="0" i="1" dirty="0">
                <a:solidFill>
                  <a:schemeClr val="dk1"/>
                </a:solidFill>
              </a:rPr>
              <a:t>AMP-enabled AP STA.</a:t>
            </a:r>
          </a:p>
          <a:p>
            <a:pPr marL="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endParaRPr lang="en-CA" b="0" i="1" dirty="0">
              <a:solidFill>
                <a:schemeClr val="dk1"/>
              </a:solidFill>
            </a:endParaRPr>
          </a:p>
          <a:p>
            <a:pPr marL="0" marR="0" lvl="0" indent="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CA" b="0" i="1" dirty="0">
                <a:solidFill>
                  <a:schemeClr val="dk1"/>
                </a:solidFill>
              </a:rPr>
              <a:t>Both the initiator and receiver start on the same channel. The initiator starts the mechanism by transmitting a CF. This CF solicits the Receiver to change its channel to the UL/BS channel. At the end of the TXOP on the receiver reverts to the DL/excitation channel and transmits a control frame called CFR to acknowledge the BS PPDU.</a:t>
            </a:r>
            <a:endParaRPr lang="en-CA" b="0" dirty="0">
              <a:solidFill>
                <a:schemeClr val="dk1"/>
              </a:solidFill>
            </a:endParaRPr>
          </a:p>
          <a:p>
            <a:pPr marL="0" lvl="0" indent="0" algn="l" rtl="0">
              <a:spcBef>
                <a:spcPts val="360"/>
              </a:spcBef>
              <a:spcAft>
                <a:spcPts val="0"/>
              </a:spcAft>
              <a:buNone/>
            </a:pPr>
            <a:endParaRPr dirty="0"/>
          </a:p>
        </p:txBody>
      </p:sp>
      <p:sp>
        <p:nvSpPr>
          <p:cNvPr id="134" name="Google Shape;134;g329b2c3559a_0_1: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concerns addressed in this contribution, as raised by the group, are as follows:</a:t>
            </a:r>
            <a:r>
              <a:rPr lang="en-CA" dirty="0"/>
              <a:t>…….</a:t>
            </a:r>
          </a:p>
          <a:p>
            <a:endParaRPr lang="en-CA"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CA" sz="1200" b="0" u="none">
                <a:solidFill>
                  <a:srgbClr val="000000"/>
                </a:solidFill>
                <a:latin typeface="Times New Roman"/>
                <a:ea typeface="Times New Roman"/>
                <a:cs typeface="Times New Roman"/>
                <a:sym typeface="Times New Roman"/>
              </a:rPr>
              <a:t>Page </a:t>
            </a:r>
            <a:fld id="{00000000-1234-1234-1234-123412341234}" type="slidenum">
              <a:rPr lang="en-CA" sz="1200" b="0" u="none" smtClean="0">
                <a:solidFill>
                  <a:srgbClr val="000000"/>
                </a:solidFill>
                <a:latin typeface="Times New Roman"/>
                <a:ea typeface="Times New Roman"/>
                <a:cs typeface="Times New Roman"/>
                <a:sym typeface="Times New Roman"/>
              </a:rPr>
              <a:t>6</a:t>
            </a:fld>
            <a:endParaRPr sz="1200" b="0" u="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585203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329b2c3559a_0_9:notes"/>
          <p:cNvSpPr txBox="1">
            <a:spLocks noGrp="1"/>
          </p:cNvSpPr>
          <p:nvPr>
            <p:ph type="body" idx="1"/>
          </p:nvPr>
        </p:nvSpPr>
        <p:spPr>
          <a:xfrm>
            <a:off x="923925" y="4408488"/>
            <a:ext cx="5084700" cy="4175100"/>
          </a:xfrm>
          <a:prstGeom prst="rect">
            <a:avLst/>
          </a:prstGeom>
        </p:spPr>
        <p:txBody>
          <a:bodyPr spcFirstLastPara="1" wrap="square" lIns="93600" tIns="46075" rIns="93600" bIns="46075" anchor="t" anchorCtr="0">
            <a:noAutofit/>
          </a:bodyPr>
          <a:lstStyle/>
          <a:p>
            <a:pPr marL="0" lvl="0" indent="0" algn="l" rtl="0">
              <a:spcBef>
                <a:spcPts val="360"/>
              </a:spcBef>
              <a:spcAft>
                <a:spcPts val="0"/>
              </a:spcAft>
              <a:buNone/>
            </a:pPr>
            <a:r>
              <a:rPr lang="en-CA" dirty="0"/>
              <a:t>Hereby reducing the TXOP up to the end of the Excitation signal, we make it more compact and robust. The CFR is an 802.11-compatible control frame and does not require protection of the TXOP. Now the receiver can go back to the DL channel after the TXOP and transmit the CFR with the acknowledgement. </a:t>
            </a:r>
            <a:endParaRPr dirty="0"/>
          </a:p>
        </p:txBody>
      </p:sp>
      <p:sp>
        <p:nvSpPr>
          <p:cNvPr id="143" name="Google Shape;143;g329b2c3559a_0_9:notes"/>
          <p:cNvSpPr>
            <a:spLocks noGrp="1" noRot="1" noChangeAspect="1"/>
          </p:cNvSpPr>
          <p:nvPr>
            <p:ph type="sldImg" idx="2"/>
          </p:nvPr>
        </p:nvSpPr>
        <p:spPr>
          <a:xfrm>
            <a:off x="385763" y="701675"/>
            <a:ext cx="6161087" cy="3467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CA" dirty="0"/>
              <a:t>We address the concern related to the channel usage, We want to stress the point that our mechanism is designed for use cases with a very low duty cycle. In addition to this, it’s approx. channel usage is around 538 </a:t>
            </a:r>
            <a:r>
              <a:rPr lang="en-CA" dirty="0" err="1"/>
              <a:t>usec</a:t>
            </a:r>
            <a:r>
              <a:rPr lang="en-CA" dirty="0"/>
              <a:t> on each channel. Hence, the total TXOP duration is less than the </a:t>
            </a:r>
            <a:r>
              <a:rPr lang="en-CA" i="0" dirty="0">
                <a:solidFill>
                  <a:srgbClr val="1F1F1F"/>
                </a:solidFill>
                <a:effectLst/>
                <a:latin typeface="Google Sans"/>
              </a:rPr>
              <a:t>TXOP limit for AC_BK. </a:t>
            </a:r>
          </a:p>
          <a:p>
            <a:pPr marL="457200" marR="0" lvl="0" indent="-228600" algn="l" defTabSz="914400" rtl="0" eaLnBrk="1" fontAlgn="auto" latinLnBrk="0" hangingPunct="1">
              <a:lnSpc>
                <a:spcPct val="100000"/>
              </a:lnSpc>
              <a:spcBef>
                <a:spcPts val="360"/>
              </a:spcBef>
              <a:spcAft>
                <a:spcPts val="0"/>
              </a:spcAft>
              <a:buClr>
                <a:srgbClr val="000000"/>
              </a:buClr>
              <a:buSzPts val="1400"/>
              <a:buFont typeface="Arial"/>
              <a:buNone/>
              <a:tabLst/>
              <a:defRPr/>
            </a:pPr>
            <a:endParaRPr lang="en-CA" i="0" dirty="0">
              <a:solidFill>
                <a:srgbClr val="1F1F1F"/>
              </a:solidFill>
              <a:effectLst/>
              <a:latin typeface="Google Sans"/>
            </a:endParaRPr>
          </a:p>
          <a:p>
            <a:pPr marL="457200" marR="0" lvl="0" indent="-228600" algn="l" defTabSz="914400" rtl="0" eaLnBrk="1" fontAlgn="auto" latinLnBrk="0" hangingPunct="1">
              <a:lnSpc>
                <a:spcPct val="100000"/>
              </a:lnSpc>
              <a:spcBef>
                <a:spcPts val="360"/>
              </a:spcBef>
              <a:spcAft>
                <a:spcPts val="0"/>
              </a:spcAft>
              <a:buClr>
                <a:srgbClr val="000000"/>
              </a:buClr>
              <a:buSzPts val="1400"/>
              <a:buFont typeface="Arial"/>
              <a:buNone/>
              <a:tabLst/>
              <a:defRPr/>
            </a:pPr>
            <a:r>
              <a:rPr lang="en-CA" i="0" dirty="0">
                <a:solidFill>
                  <a:srgbClr val="1F1F1F"/>
                </a:solidFill>
                <a:effectLst/>
                <a:latin typeface="Google Sans"/>
              </a:rPr>
              <a:t>To our advantage, there is a slack time of around 90-100 </a:t>
            </a:r>
            <a:r>
              <a:rPr lang="en-CA" i="0" dirty="0" err="1">
                <a:solidFill>
                  <a:srgbClr val="1F1F1F"/>
                </a:solidFill>
                <a:effectLst/>
                <a:latin typeface="Google Sans"/>
              </a:rPr>
              <a:t>usecs</a:t>
            </a:r>
            <a:r>
              <a:rPr lang="en-CA" i="0" dirty="0">
                <a:solidFill>
                  <a:srgbClr val="1F1F1F"/>
                </a:solidFill>
                <a:effectLst/>
                <a:latin typeface="Google Sans"/>
              </a:rPr>
              <a:t> on the UL channel to get access of the channel and transmit CTS-to-Self. </a:t>
            </a:r>
            <a:endParaRPr lang="en-CA" dirty="0"/>
          </a:p>
          <a:p>
            <a:endParaRPr lang="en-CA"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CA" sz="1200" b="0" u="none">
                <a:solidFill>
                  <a:srgbClr val="000000"/>
                </a:solidFill>
                <a:latin typeface="Times New Roman"/>
                <a:ea typeface="Times New Roman"/>
                <a:cs typeface="Times New Roman"/>
                <a:sym typeface="Times New Roman"/>
              </a:rPr>
              <a:t>Page </a:t>
            </a:r>
            <a:fld id="{00000000-1234-1234-1234-123412341234}" type="slidenum">
              <a:rPr lang="en-CA" sz="1200" b="0" u="none" smtClean="0">
                <a:solidFill>
                  <a:srgbClr val="000000"/>
                </a:solidFill>
                <a:latin typeface="Times New Roman"/>
                <a:ea typeface="Times New Roman"/>
                <a:cs typeface="Times New Roman"/>
                <a:sym typeface="Times New Roman"/>
              </a:rPr>
              <a:t>8</a:t>
            </a:fld>
            <a:endParaRPr sz="1200" b="0" u="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337204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Therefore, in case if the UL channel is busy, we can delay the CTS-to-Self and adjust the TXOP accordingly. If the receiver is unsuccessful, then the CFR will notify the initiator to retry the transmission, like other 802.11 scenarios. </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r>
              <a:rPr lang="en-CA" sz="1200" b="0" u="none">
                <a:solidFill>
                  <a:srgbClr val="000000"/>
                </a:solidFill>
                <a:latin typeface="Times New Roman"/>
                <a:ea typeface="Times New Roman"/>
                <a:cs typeface="Times New Roman"/>
                <a:sym typeface="Times New Roman"/>
              </a:rPr>
              <a:t>Page </a:t>
            </a:r>
            <a:fld id="{00000000-1234-1234-1234-123412341234}" type="slidenum">
              <a:rPr lang="en-CA" sz="1200" b="0" u="none" smtClean="0">
                <a:solidFill>
                  <a:srgbClr val="000000"/>
                </a:solidFill>
                <a:latin typeface="Times New Roman"/>
                <a:ea typeface="Times New Roman"/>
                <a:cs typeface="Times New Roman"/>
                <a:sym typeface="Times New Roman"/>
              </a:rPr>
              <a:t>9</a:t>
            </a:fld>
            <a:endParaRPr sz="1200" b="0" u="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6340513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Google Shape;24;p17"/>
          <p:cNvSpPr txBox="1">
            <a:spLocks noGrp="1"/>
          </p:cNvSpPr>
          <p:nvPr>
            <p:ph type="ctrTitle"/>
          </p:nvPr>
        </p:nvSpPr>
        <p:spPr>
          <a:xfrm>
            <a:off x="914400" y="2130426"/>
            <a:ext cx="10363200" cy="1470025"/>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17"/>
          <p:cNvSpPr txBox="1">
            <a:spLocks noGrp="1"/>
          </p:cNvSpPr>
          <p:nvPr>
            <p:ph type="subTitle" idx="1"/>
          </p:nvPr>
        </p:nvSpPr>
        <p:spPr>
          <a:xfrm>
            <a:off x="1828800" y="3886200"/>
            <a:ext cx="8534400" cy="1752600"/>
          </a:xfrm>
          <a:prstGeom prst="rect">
            <a:avLst/>
          </a:prstGeom>
          <a:noFill/>
          <a:ln>
            <a:noFill/>
          </a:ln>
        </p:spPr>
        <p:txBody>
          <a:bodyPr spcFirstLastPara="1" wrap="square" lIns="92150" tIns="46075" rIns="92150" bIns="46075" anchor="t" anchorCtr="0">
            <a:noAutofit/>
          </a:bodyPr>
          <a:lstStyle>
            <a:lvl1pPr lvl="0" algn="ctr">
              <a:spcBef>
                <a:spcPts val="600"/>
              </a:spcBef>
              <a:spcAft>
                <a:spcPts val="0"/>
              </a:spcAft>
              <a:buSzPts val="2400"/>
              <a:buNone/>
              <a:defRPr/>
            </a:lvl1pPr>
            <a:lvl2pPr lvl="1" algn="ctr">
              <a:spcBef>
                <a:spcPts val="500"/>
              </a:spcBef>
              <a:spcAft>
                <a:spcPts val="0"/>
              </a:spcAft>
              <a:buSzPts val="2000"/>
              <a:buNone/>
              <a:defRPr/>
            </a:lvl2pPr>
            <a:lvl3pPr lvl="2" algn="ctr">
              <a:spcBef>
                <a:spcPts val="450"/>
              </a:spcBef>
              <a:spcAft>
                <a:spcPts val="0"/>
              </a:spcAft>
              <a:buSzPts val="1800"/>
              <a:buNone/>
              <a:defRPr/>
            </a:lvl3pPr>
            <a:lvl4pPr lvl="3" algn="ctr">
              <a:spcBef>
                <a:spcPts val="400"/>
              </a:spcBef>
              <a:spcAft>
                <a:spcPts val="0"/>
              </a:spcAft>
              <a:buSzPts val="1600"/>
              <a:buNone/>
              <a:defRPr/>
            </a:lvl4pPr>
            <a:lvl5pPr lvl="4" algn="ctr">
              <a:spcBef>
                <a:spcPts val="400"/>
              </a:spcBef>
              <a:spcAft>
                <a:spcPts val="0"/>
              </a:spcAft>
              <a:buSzPts val="1600"/>
              <a:buNone/>
              <a:defRPr/>
            </a:lvl5pPr>
            <a:lvl6pPr lvl="5" algn="ctr">
              <a:spcBef>
                <a:spcPts val="400"/>
              </a:spcBef>
              <a:spcAft>
                <a:spcPts val="0"/>
              </a:spcAft>
              <a:buSzPts val="1600"/>
              <a:buNone/>
              <a:defRPr/>
            </a:lvl6pPr>
            <a:lvl7pPr lvl="6" algn="ctr">
              <a:spcBef>
                <a:spcPts val="400"/>
              </a:spcBef>
              <a:spcAft>
                <a:spcPts val="0"/>
              </a:spcAft>
              <a:buSzPts val="1600"/>
              <a:buNone/>
              <a:defRPr/>
            </a:lvl7pPr>
            <a:lvl8pPr lvl="7" algn="ctr">
              <a:spcBef>
                <a:spcPts val="400"/>
              </a:spcBef>
              <a:spcAft>
                <a:spcPts val="0"/>
              </a:spcAft>
              <a:buSzPts val="1600"/>
              <a:buNone/>
              <a:defRPr/>
            </a:lvl8pPr>
            <a:lvl9pPr lvl="8" algn="ctr">
              <a:spcBef>
                <a:spcPts val="400"/>
              </a:spcBef>
              <a:spcAft>
                <a:spcPts val="0"/>
              </a:spcAft>
              <a:buSzPts val="1600"/>
              <a:buNone/>
              <a:defRPr/>
            </a:lvl9pPr>
          </a:lstStyle>
          <a:p>
            <a:endParaRPr/>
          </a:p>
        </p:txBody>
      </p:sp>
      <p:sp>
        <p:nvSpPr>
          <p:cNvPr id="26" name="Google Shape;26;p17"/>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27" name="Google Shape;27;p17"/>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28" name="Google Shape;28;p1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Google Shape;30;p18"/>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
        <p:nvSpPr>
          <p:cNvPr id="31" name="Google Shape;31;p18"/>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32" name="Google Shape;32;p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
        <p:nvSpPr>
          <p:cNvPr id="33" name="Google Shape;33;p18"/>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sz="1200">
                <a:solidFill>
                  <a:srgbClr val="00000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dirty="0"/>
              <a:t>Kamran Nishat (HaiLa Technologies)</a:t>
            </a:r>
            <a:endParaRPr dirty="0"/>
          </a:p>
        </p:txBody>
      </p:sp>
      <p:sp>
        <p:nvSpPr>
          <p:cNvPr id="34" name="Google Shape;34;p18"/>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sz="1800" b="1">
                <a:solidFill>
                  <a:srgbClr val="00000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dirty="0"/>
              <a:t>May 2025</a:t>
            </a:r>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Google Shape;36;p19"/>
          <p:cNvSpPr txBox="1">
            <a:spLocks noGrp="1"/>
          </p:cNvSpPr>
          <p:nvPr>
            <p:ph type="title"/>
          </p:nvPr>
        </p:nvSpPr>
        <p:spPr>
          <a:xfrm>
            <a:off x="963084" y="4406901"/>
            <a:ext cx="10363200" cy="1362075"/>
          </a:xfrm>
          <a:prstGeom prst="rect">
            <a:avLst/>
          </a:prstGeom>
          <a:noFill/>
          <a:ln>
            <a:noFill/>
          </a:ln>
        </p:spPr>
        <p:txBody>
          <a:bodyPr spcFirstLastPara="1" wrap="square" lIns="92150" tIns="46075" rIns="92150" bIns="4607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 name="Google Shape;37;p19"/>
          <p:cNvSpPr txBox="1">
            <a:spLocks noGrp="1"/>
          </p:cNvSpPr>
          <p:nvPr>
            <p:ph type="body" idx="1"/>
          </p:nvPr>
        </p:nvSpPr>
        <p:spPr>
          <a:xfrm>
            <a:off x="963084" y="2906713"/>
            <a:ext cx="10363200" cy="1500187"/>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000"/>
              <a:buNone/>
              <a:defRPr sz="2000"/>
            </a:lvl1pPr>
            <a:lvl2pPr marL="914400" lvl="1" indent="-228600" algn="l">
              <a:spcBef>
                <a:spcPts val="500"/>
              </a:spcBef>
              <a:spcAft>
                <a:spcPts val="0"/>
              </a:spcAft>
              <a:buSzPts val="1800"/>
              <a:buNone/>
              <a:defRPr sz="1800"/>
            </a:lvl2pPr>
            <a:lvl3pPr marL="1371600" lvl="2" indent="-228600" algn="l">
              <a:spcBef>
                <a:spcPts val="450"/>
              </a:spcBef>
              <a:spcAft>
                <a:spcPts val="0"/>
              </a:spcAft>
              <a:buSzPts val="1600"/>
              <a:buNone/>
              <a:defRPr sz="1600"/>
            </a:lvl3pPr>
            <a:lvl4pPr marL="1828800" lvl="3" indent="-228600" algn="l">
              <a:spcBef>
                <a:spcPts val="400"/>
              </a:spcBef>
              <a:spcAft>
                <a:spcPts val="0"/>
              </a:spcAft>
              <a:buSzPts val="1400"/>
              <a:buNone/>
              <a:defRPr sz="1400"/>
            </a:lvl4pPr>
            <a:lvl5pPr marL="2286000" lvl="4" indent="-228600" algn="l">
              <a:spcBef>
                <a:spcPts val="400"/>
              </a:spcBef>
              <a:spcAft>
                <a:spcPts val="0"/>
              </a:spcAft>
              <a:buSzPts val="1400"/>
              <a:buNone/>
              <a:defRPr sz="1400"/>
            </a:lvl5pPr>
            <a:lvl6pPr marL="2743200" lvl="5" indent="-228600" algn="l">
              <a:spcBef>
                <a:spcPts val="400"/>
              </a:spcBef>
              <a:spcAft>
                <a:spcPts val="0"/>
              </a:spcAft>
              <a:buSzPts val="1400"/>
              <a:buNone/>
              <a:defRPr sz="1400"/>
            </a:lvl6pPr>
            <a:lvl7pPr marL="3200400" lvl="6" indent="-228600" algn="l">
              <a:spcBef>
                <a:spcPts val="400"/>
              </a:spcBef>
              <a:spcAft>
                <a:spcPts val="0"/>
              </a:spcAft>
              <a:buSzPts val="1400"/>
              <a:buNone/>
              <a:defRPr sz="1400"/>
            </a:lvl7pPr>
            <a:lvl8pPr marL="3657600" lvl="7" indent="-228600" algn="l">
              <a:spcBef>
                <a:spcPts val="400"/>
              </a:spcBef>
              <a:spcAft>
                <a:spcPts val="0"/>
              </a:spcAft>
              <a:buSzPts val="1400"/>
              <a:buNone/>
              <a:defRPr sz="1400"/>
            </a:lvl8pPr>
            <a:lvl9pPr marL="4114800" lvl="8" indent="-228600" algn="l">
              <a:spcBef>
                <a:spcPts val="400"/>
              </a:spcBef>
              <a:spcAft>
                <a:spcPts val="0"/>
              </a:spcAft>
              <a:buSzPts val="1400"/>
              <a:buNone/>
              <a:defRPr sz="1400"/>
            </a:lvl9pPr>
          </a:lstStyle>
          <a:p>
            <a:endParaRPr/>
          </a:p>
        </p:txBody>
      </p:sp>
      <p:sp>
        <p:nvSpPr>
          <p:cNvPr id="38" name="Google Shape;38;p1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39" name="Google Shape;39;p19"/>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40" name="Google Shape;40;p1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Google Shape;49;p21"/>
          <p:cNvSpPr txBox="1">
            <a:spLocks noGrp="1"/>
          </p:cNvSpPr>
          <p:nvPr>
            <p:ph type="title"/>
          </p:nvPr>
        </p:nvSpPr>
        <p:spPr>
          <a:xfrm>
            <a:off x="609600" y="274638"/>
            <a:ext cx="10972800" cy="1143000"/>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0" name="Google Shape;50;p21"/>
          <p:cNvSpPr txBox="1">
            <a:spLocks noGrp="1"/>
          </p:cNvSpPr>
          <p:nvPr>
            <p:ph type="body" idx="1"/>
          </p:nvPr>
        </p:nvSpPr>
        <p:spPr>
          <a:xfrm>
            <a:off x="609600" y="1535113"/>
            <a:ext cx="5386917" cy="639762"/>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400"/>
              <a:buNone/>
              <a:defRPr sz="2400" b="1"/>
            </a:lvl1pPr>
            <a:lvl2pPr marL="914400" lvl="1" indent="-228600" algn="l">
              <a:spcBef>
                <a:spcPts val="500"/>
              </a:spcBef>
              <a:spcAft>
                <a:spcPts val="0"/>
              </a:spcAft>
              <a:buSzPts val="2000"/>
              <a:buNone/>
              <a:defRPr sz="2000" b="1"/>
            </a:lvl2pPr>
            <a:lvl3pPr marL="1371600" lvl="2" indent="-228600" algn="l">
              <a:spcBef>
                <a:spcPts val="450"/>
              </a:spcBef>
              <a:spcAft>
                <a:spcPts val="0"/>
              </a:spcAft>
              <a:buSzPts val="1800"/>
              <a:buNone/>
              <a:defRPr sz="1800" b="1"/>
            </a:lvl3pPr>
            <a:lvl4pPr marL="1828800" lvl="3" indent="-228600" algn="l">
              <a:spcBef>
                <a:spcPts val="400"/>
              </a:spcBef>
              <a:spcAft>
                <a:spcPts val="0"/>
              </a:spcAft>
              <a:buSzPts val="1600"/>
              <a:buNone/>
              <a:defRPr sz="1600" b="1"/>
            </a:lvl4pPr>
            <a:lvl5pPr marL="2286000" lvl="4" indent="-228600" algn="l">
              <a:spcBef>
                <a:spcPts val="400"/>
              </a:spcBef>
              <a:spcAft>
                <a:spcPts val="0"/>
              </a:spcAft>
              <a:buSzPts val="1600"/>
              <a:buNone/>
              <a:defRPr sz="1600" b="1"/>
            </a:lvl5pPr>
            <a:lvl6pPr marL="2743200" lvl="5" indent="-228600" algn="l">
              <a:spcBef>
                <a:spcPts val="400"/>
              </a:spcBef>
              <a:spcAft>
                <a:spcPts val="0"/>
              </a:spcAft>
              <a:buSzPts val="1600"/>
              <a:buNone/>
              <a:defRPr sz="1600" b="1"/>
            </a:lvl6pPr>
            <a:lvl7pPr marL="3200400" lvl="6" indent="-228600" algn="l">
              <a:spcBef>
                <a:spcPts val="400"/>
              </a:spcBef>
              <a:spcAft>
                <a:spcPts val="0"/>
              </a:spcAft>
              <a:buSzPts val="1600"/>
              <a:buNone/>
              <a:defRPr sz="1600" b="1"/>
            </a:lvl7pPr>
            <a:lvl8pPr marL="3657600" lvl="7" indent="-228600" algn="l">
              <a:spcBef>
                <a:spcPts val="400"/>
              </a:spcBef>
              <a:spcAft>
                <a:spcPts val="0"/>
              </a:spcAft>
              <a:buSzPts val="1600"/>
              <a:buNone/>
              <a:defRPr sz="1600" b="1"/>
            </a:lvl8pPr>
            <a:lvl9pPr marL="4114800" lvl="8" indent="-228600" algn="l">
              <a:spcBef>
                <a:spcPts val="400"/>
              </a:spcBef>
              <a:spcAft>
                <a:spcPts val="0"/>
              </a:spcAft>
              <a:buSzPts val="1600"/>
              <a:buNone/>
              <a:defRPr sz="1600" b="1"/>
            </a:lvl9pPr>
          </a:lstStyle>
          <a:p>
            <a:endParaRPr/>
          </a:p>
        </p:txBody>
      </p:sp>
      <p:sp>
        <p:nvSpPr>
          <p:cNvPr id="51" name="Google Shape;51;p21"/>
          <p:cNvSpPr txBox="1">
            <a:spLocks noGrp="1"/>
          </p:cNvSpPr>
          <p:nvPr>
            <p:ph type="body" idx="2"/>
          </p:nvPr>
        </p:nvSpPr>
        <p:spPr>
          <a:xfrm>
            <a:off x="609600" y="2174875"/>
            <a:ext cx="5386917" cy="3951288"/>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400"/>
            </a:lvl1pPr>
            <a:lvl2pPr marL="914400" lvl="1" indent="-228600" algn="l">
              <a:spcBef>
                <a:spcPts val="500"/>
              </a:spcBef>
              <a:spcAft>
                <a:spcPts val="0"/>
              </a:spcAft>
              <a:buSzPts val="1400"/>
              <a:buNone/>
              <a:defRPr sz="2000"/>
            </a:lvl2pPr>
            <a:lvl3pPr marL="1371600" lvl="2" indent="-228600" algn="l">
              <a:spcBef>
                <a:spcPts val="450"/>
              </a:spcBef>
              <a:spcAft>
                <a:spcPts val="0"/>
              </a:spcAft>
              <a:buSzPts val="1400"/>
              <a:buNone/>
              <a:defRPr sz="1800"/>
            </a:lvl3pPr>
            <a:lvl4pPr marL="1828800" lvl="3" indent="-228600" algn="l">
              <a:spcBef>
                <a:spcPts val="400"/>
              </a:spcBef>
              <a:spcAft>
                <a:spcPts val="0"/>
              </a:spcAft>
              <a:buSzPts val="1400"/>
              <a:buNone/>
              <a:defRPr sz="1600"/>
            </a:lvl4pPr>
            <a:lvl5pPr marL="2286000" lvl="4" indent="-228600" algn="l">
              <a:spcBef>
                <a:spcPts val="400"/>
              </a:spcBef>
              <a:spcAft>
                <a:spcPts val="0"/>
              </a:spcAft>
              <a:buSzPts val="1400"/>
              <a:buNone/>
              <a:defRPr sz="1600"/>
            </a:lvl5pPr>
            <a:lvl6pPr marL="2743200" lvl="5" indent="-228600" algn="l">
              <a:spcBef>
                <a:spcPts val="400"/>
              </a:spcBef>
              <a:spcAft>
                <a:spcPts val="0"/>
              </a:spcAft>
              <a:buSzPts val="1400"/>
              <a:buNone/>
              <a:defRPr sz="1600"/>
            </a:lvl6pPr>
            <a:lvl7pPr marL="3200400" lvl="6" indent="-228600" algn="l">
              <a:spcBef>
                <a:spcPts val="400"/>
              </a:spcBef>
              <a:spcAft>
                <a:spcPts val="0"/>
              </a:spcAft>
              <a:buSzPts val="1400"/>
              <a:buNone/>
              <a:defRPr sz="1600"/>
            </a:lvl7pPr>
            <a:lvl8pPr marL="3657600" lvl="7" indent="-228600" algn="l">
              <a:spcBef>
                <a:spcPts val="400"/>
              </a:spcBef>
              <a:spcAft>
                <a:spcPts val="0"/>
              </a:spcAft>
              <a:buSzPts val="1400"/>
              <a:buNone/>
              <a:defRPr sz="1600"/>
            </a:lvl8pPr>
            <a:lvl9pPr marL="4114800" lvl="8" indent="-228600" algn="l">
              <a:spcBef>
                <a:spcPts val="400"/>
              </a:spcBef>
              <a:spcAft>
                <a:spcPts val="0"/>
              </a:spcAft>
              <a:buSzPts val="1400"/>
              <a:buNone/>
              <a:defRPr sz="1600"/>
            </a:lvl9pPr>
          </a:lstStyle>
          <a:p>
            <a:endParaRPr/>
          </a:p>
        </p:txBody>
      </p:sp>
      <p:sp>
        <p:nvSpPr>
          <p:cNvPr id="52" name="Google Shape;52;p21"/>
          <p:cNvSpPr txBox="1">
            <a:spLocks noGrp="1"/>
          </p:cNvSpPr>
          <p:nvPr>
            <p:ph type="body" idx="3"/>
          </p:nvPr>
        </p:nvSpPr>
        <p:spPr>
          <a:xfrm>
            <a:off x="6193368" y="1535113"/>
            <a:ext cx="5389033" cy="639762"/>
          </a:xfrm>
          <a:prstGeom prst="rect">
            <a:avLst/>
          </a:prstGeom>
          <a:noFill/>
          <a:ln>
            <a:noFill/>
          </a:ln>
        </p:spPr>
        <p:txBody>
          <a:bodyPr spcFirstLastPara="1" wrap="square" lIns="92150" tIns="46075" rIns="92150" bIns="46075" anchor="b" anchorCtr="0">
            <a:noAutofit/>
          </a:bodyPr>
          <a:lstStyle>
            <a:lvl1pPr marL="457200" lvl="0" indent="-228600" algn="l">
              <a:spcBef>
                <a:spcPts val="600"/>
              </a:spcBef>
              <a:spcAft>
                <a:spcPts val="0"/>
              </a:spcAft>
              <a:buSzPts val="2400"/>
              <a:buNone/>
              <a:defRPr sz="2400" b="1"/>
            </a:lvl1pPr>
            <a:lvl2pPr marL="914400" lvl="1" indent="-228600" algn="l">
              <a:spcBef>
                <a:spcPts val="500"/>
              </a:spcBef>
              <a:spcAft>
                <a:spcPts val="0"/>
              </a:spcAft>
              <a:buSzPts val="2000"/>
              <a:buNone/>
              <a:defRPr sz="2000" b="1"/>
            </a:lvl2pPr>
            <a:lvl3pPr marL="1371600" lvl="2" indent="-228600" algn="l">
              <a:spcBef>
                <a:spcPts val="450"/>
              </a:spcBef>
              <a:spcAft>
                <a:spcPts val="0"/>
              </a:spcAft>
              <a:buSzPts val="1800"/>
              <a:buNone/>
              <a:defRPr sz="1800" b="1"/>
            </a:lvl3pPr>
            <a:lvl4pPr marL="1828800" lvl="3" indent="-228600" algn="l">
              <a:spcBef>
                <a:spcPts val="400"/>
              </a:spcBef>
              <a:spcAft>
                <a:spcPts val="0"/>
              </a:spcAft>
              <a:buSzPts val="1600"/>
              <a:buNone/>
              <a:defRPr sz="1600" b="1"/>
            </a:lvl4pPr>
            <a:lvl5pPr marL="2286000" lvl="4" indent="-228600" algn="l">
              <a:spcBef>
                <a:spcPts val="400"/>
              </a:spcBef>
              <a:spcAft>
                <a:spcPts val="0"/>
              </a:spcAft>
              <a:buSzPts val="1600"/>
              <a:buNone/>
              <a:defRPr sz="1600" b="1"/>
            </a:lvl5pPr>
            <a:lvl6pPr marL="2743200" lvl="5" indent="-228600" algn="l">
              <a:spcBef>
                <a:spcPts val="400"/>
              </a:spcBef>
              <a:spcAft>
                <a:spcPts val="0"/>
              </a:spcAft>
              <a:buSzPts val="1600"/>
              <a:buNone/>
              <a:defRPr sz="1600" b="1"/>
            </a:lvl6pPr>
            <a:lvl7pPr marL="3200400" lvl="6" indent="-228600" algn="l">
              <a:spcBef>
                <a:spcPts val="400"/>
              </a:spcBef>
              <a:spcAft>
                <a:spcPts val="0"/>
              </a:spcAft>
              <a:buSzPts val="1600"/>
              <a:buNone/>
              <a:defRPr sz="1600" b="1"/>
            </a:lvl7pPr>
            <a:lvl8pPr marL="3657600" lvl="7" indent="-228600" algn="l">
              <a:spcBef>
                <a:spcPts val="400"/>
              </a:spcBef>
              <a:spcAft>
                <a:spcPts val="0"/>
              </a:spcAft>
              <a:buSzPts val="1600"/>
              <a:buNone/>
              <a:defRPr sz="1600" b="1"/>
            </a:lvl8pPr>
            <a:lvl9pPr marL="4114800" lvl="8" indent="-228600" algn="l">
              <a:spcBef>
                <a:spcPts val="400"/>
              </a:spcBef>
              <a:spcAft>
                <a:spcPts val="0"/>
              </a:spcAft>
              <a:buSzPts val="1600"/>
              <a:buNone/>
              <a:defRPr sz="1600" b="1"/>
            </a:lvl9pPr>
          </a:lstStyle>
          <a:p>
            <a:endParaRPr/>
          </a:p>
        </p:txBody>
      </p:sp>
      <p:sp>
        <p:nvSpPr>
          <p:cNvPr id="53" name="Google Shape;53;p21"/>
          <p:cNvSpPr txBox="1">
            <a:spLocks noGrp="1"/>
          </p:cNvSpPr>
          <p:nvPr>
            <p:ph type="body" idx="4"/>
          </p:nvPr>
        </p:nvSpPr>
        <p:spPr>
          <a:xfrm>
            <a:off x="6193368" y="2174875"/>
            <a:ext cx="5389033" cy="3951288"/>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sz="2400"/>
            </a:lvl1pPr>
            <a:lvl2pPr marL="914400" lvl="1" indent="-228600" algn="l">
              <a:spcBef>
                <a:spcPts val="500"/>
              </a:spcBef>
              <a:spcAft>
                <a:spcPts val="0"/>
              </a:spcAft>
              <a:buSzPts val="1400"/>
              <a:buNone/>
              <a:defRPr sz="2000"/>
            </a:lvl2pPr>
            <a:lvl3pPr marL="1371600" lvl="2" indent="-228600" algn="l">
              <a:spcBef>
                <a:spcPts val="450"/>
              </a:spcBef>
              <a:spcAft>
                <a:spcPts val="0"/>
              </a:spcAft>
              <a:buSzPts val="1400"/>
              <a:buNone/>
              <a:defRPr sz="1800"/>
            </a:lvl3pPr>
            <a:lvl4pPr marL="1828800" lvl="3" indent="-228600" algn="l">
              <a:spcBef>
                <a:spcPts val="400"/>
              </a:spcBef>
              <a:spcAft>
                <a:spcPts val="0"/>
              </a:spcAft>
              <a:buSzPts val="1400"/>
              <a:buNone/>
              <a:defRPr sz="1600"/>
            </a:lvl4pPr>
            <a:lvl5pPr marL="2286000" lvl="4" indent="-228600" algn="l">
              <a:spcBef>
                <a:spcPts val="400"/>
              </a:spcBef>
              <a:spcAft>
                <a:spcPts val="0"/>
              </a:spcAft>
              <a:buSzPts val="1400"/>
              <a:buNone/>
              <a:defRPr sz="1600"/>
            </a:lvl5pPr>
            <a:lvl6pPr marL="2743200" lvl="5" indent="-228600" algn="l">
              <a:spcBef>
                <a:spcPts val="400"/>
              </a:spcBef>
              <a:spcAft>
                <a:spcPts val="0"/>
              </a:spcAft>
              <a:buSzPts val="1400"/>
              <a:buNone/>
              <a:defRPr sz="1600"/>
            </a:lvl6pPr>
            <a:lvl7pPr marL="3200400" lvl="6" indent="-228600" algn="l">
              <a:spcBef>
                <a:spcPts val="400"/>
              </a:spcBef>
              <a:spcAft>
                <a:spcPts val="0"/>
              </a:spcAft>
              <a:buSzPts val="1400"/>
              <a:buNone/>
              <a:defRPr sz="1600"/>
            </a:lvl7pPr>
            <a:lvl8pPr marL="3657600" lvl="7" indent="-228600" algn="l">
              <a:spcBef>
                <a:spcPts val="400"/>
              </a:spcBef>
              <a:spcAft>
                <a:spcPts val="0"/>
              </a:spcAft>
              <a:buSzPts val="1400"/>
              <a:buNone/>
              <a:defRPr sz="1600"/>
            </a:lvl8pPr>
            <a:lvl9pPr marL="4114800" lvl="8" indent="-228600" algn="l">
              <a:spcBef>
                <a:spcPts val="400"/>
              </a:spcBef>
              <a:spcAft>
                <a:spcPts val="0"/>
              </a:spcAft>
              <a:buSzPts val="1400"/>
              <a:buNone/>
              <a:defRPr sz="1600"/>
            </a:lvl9pPr>
          </a:lstStyle>
          <a:p>
            <a:endParaRPr/>
          </a:p>
        </p:txBody>
      </p:sp>
      <p:sp>
        <p:nvSpPr>
          <p:cNvPr id="54" name="Google Shape;54;p2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55" name="Google Shape;55;p21"/>
          <p:cNvSpPr txBox="1">
            <a:spLocks noGrp="1"/>
          </p:cNvSpPr>
          <p:nvPr>
            <p:ph type="ftr" idx="11"/>
          </p:nvPr>
        </p:nvSpPr>
        <p:spPr>
          <a:xfrm>
            <a:off x="7524760" y="6475414"/>
            <a:ext cx="3865024"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56" name="Google Shape;56;p2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22"/>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22"/>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60" name="Google Shape;60;p22"/>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61" name="Google Shape;61;p2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Google Shape;63;p2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64" name="Google Shape;64;p23"/>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65" name="Google Shape;65;p2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Google Shape;67;p24"/>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24"/>
          <p:cNvSpPr txBox="1">
            <a:spLocks noGrp="1"/>
          </p:cNvSpPr>
          <p:nvPr>
            <p:ph type="body" idx="1"/>
          </p:nvPr>
        </p:nvSpPr>
        <p:spPr>
          <a:xfrm rot="5400000">
            <a:off x="4038336" y="-1142735"/>
            <a:ext cx="4113213" cy="10361084"/>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69" name="Google Shape;69;p24"/>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70" name="Google Shape;70;p24"/>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71" name="Google Shape;71;p2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Google Shape;73;p25"/>
          <p:cNvSpPr txBox="1">
            <a:spLocks noGrp="1"/>
          </p:cNvSpPr>
          <p:nvPr>
            <p:ph type="title"/>
          </p:nvPr>
        </p:nvSpPr>
        <p:spPr>
          <a:xfrm rot="5400000">
            <a:off x="7276836" y="2095766"/>
            <a:ext cx="5408613" cy="2588684"/>
          </a:xfrm>
          <a:prstGeom prst="rect">
            <a:avLst/>
          </a:prstGeom>
          <a:noFill/>
          <a:ln>
            <a:noFill/>
          </a:ln>
        </p:spPr>
        <p:txBody>
          <a:bodyPr spcFirstLastPara="1" wrap="square" lIns="92150" tIns="46075" rIns="92150" bIns="4607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25"/>
          <p:cNvSpPr txBox="1">
            <a:spLocks noGrp="1"/>
          </p:cNvSpPr>
          <p:nvPr>
            <p:ph type="body" idx="1"/>
          </p:nvPr>
        </p:nvSpPr>
        <p:spPr>
          <a:xfrm rot="5400000">
            <a:off x="1994694" y="-394493"/>
            <a:ext cx="5408613" cy="7569200"/>
          </a:xfrm>
          <a:prstGeom prst="rect">
            <a:avLst/>
          </a:prstGeom>
          <a:noFill/>
          <a:ln>
            <a:noFill/>
          </a:ln>
        </p:spPr>
        <p:txBody>
          <a:bodyPr spcFirstLastPara="1" wrap="square" lIns="92150" tIns="46075" rIns="92150" bIns="46075" anchor="t" anchorCtr="0">
            <a:noAutofit/>
          </a:bodyPr>
          <a:lstStyle>
            <a:lvl1pPr marL="457200" lvl="0" indent="-228600" algn="l">
              <a:spcBef>
                <a:spcPts val="600"/>
              </a:spcBef>
              <a:spcAft>
                <a:spcPts val="0"/>
              </a:spcAft>
              <a:buSzPts val="1400"/>
              <a:buNone/>
              <a:defRPr/>
            </a:lvl1pPr>
            <a:lvl2pPr marL="914400" lvl="1" indent="-228600" algn="l">
              <a:spcBef>
                <a:spcPts val="500"/>
              </a:spcBef>
              <a:spcAft>
                <a:spcPts val="0"/>
              </a:spcAft>
              <a:buSzPts val="1400"/>
              <a:buNone/>
              <a:defRPr/>
            </a:lvl2pPr>
            <a:lvl3pPr marL="1371600" lvl="2" indent="-228600" algn="l">
              <a:spcBef>
                <a:spcPts val="450"/>
              </a:spcBef>
              <a:spcAft>
                <a:spcPts val="0"/>
              </a:spcAft>
              <a:buSzPts val="1400"/>
              <a:buNone/>
              <a:defRPr/>
            </a:lvl3pPr>
            <a:lvl4pPr marL="1828800" lvl="3" indent="-228600" algn="l">
              <a:spcBef>
                <a:spcPts val="400"/>
              </a:spcBef>
              <a:spcAft>
                <a:spcPts val="0"/>
              </a:spcAft>
              <a:buSzPts val="1400"/>
              <a:buNone/>
              <a:defRPr/>
            </a:lvl4pPr>
            <a:lvl5pPr marL="2286000" lvl="4" indent="-228600" algn="l">
              <a:spcBef>
                <a:spcPts val="400"/>
              </a:spcBef>
              <a:spcAft>
                <a:spcPts val="0"/>
              </a:spcAft>
              <a:buSzPts val="1400"/>
              <a:buNone/>
              <a:defRPr/>
            </a:lvl5pPr>
            <a:lvl6pPr marL="2743200" lvl="5" indent="-228600" algn="l">
              <a:spcBef>
                <a:spcPts val="400"/>
              </a:spcBef>
              <a:spcAft>
                <a:spcPts val="0"/>
              </a:spcAft>
              <a:buSzPts val="1400"/>
              <a:buNone/>
              <a:defRPr/>
            </a:lvl6pPr>
            <a:lvl7pPr marL="3200400" lvl="6" indent="-228600" algn="l">
              <a:spcBef>
                <a:spcPts val="400"/>
              </a:spcBef>
              <a:spcAft>
                <a:spcPts val="0"/>
              </a:spcAft>
              <a:buSzPts val="1400"/>
              <a:buNone/>
              <a:defRPr/>
            </a:lvl7pPr>
            <a:lvl8pPr marL="3657600" lvl="7" indent="-228600" algn="l">
              <a:spcBef>
                <a:spcPts val="400"/>
              </a:spcBef>
              <a:spcAft>
                <a:spcPts val="0"/>
              </a:spcAft>
              <a:buSzPts val="1400"/>
              <a:buNone/>
              <a:defRPr/>
            </a:lvl8pPr>
            <a:lvl9pPr marL="4114800" lvl="8" indent="-228600" algn="l">
              <a:spcBef>
                <a:spcPts val="400"/>
              </a:spcBef>
              <a:spcAft>
                <a:spcPts val="0"/>
              </a:spcAft>
              <a:buSzPts val="1400"/>
              <a:buNone/>
              <a:defRPr/>
            </a:lvl9pPr>
          </a:lstStyle>
          <a:p>
            <a:endParaRPr/>
          </a:p>
        </p:txBody>
      </p:sp>
      <p:sp>
        <p:nvSpPr>
          <p:cNvPr id="75" name="Google Shape;75;p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US"/>
              <a:t>March 2025</a:t>
            </a:r>
            <a:endParaRPr/>
          </a:p>
        </p:txBody>
      </p:sp>
      <p:sp>
        <p:nvSpPr>
          <p:cNvPr id="76" name="Google Shape;76;p25"/>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r>
              <a:rPr lang="en-CA"/>
              <a:t>Kamran Nishat (HaiLa Technologies)</a:t>
            </a:r>
            <a:endParaRPr/>
          </a:p>
        </p:txBody>
      </p:sp>
      <p:sp>
        <p:nvSpPr>
          <p:cNvPr id="77" name="Google Shape;77;p2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12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12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12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12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12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12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12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12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1457814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Google Shape;14;p16"/>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Google Shape;15;p16"/>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Google Shape;16;p1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a:t>May 2025</a:t>
            </a:r>
            <a:endParaRPr dirty="0"/>
          </a:p>
        </p:txBody>
      </p:sp>
      <p:sp>
        <p:nvSpPr>
          <p:cNvPr id="17" name="Google Shape;17;p16"/>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CA"/>
              <a:t>Kamran Nishat (HaiLa Technologies)</a:t>
            </a:r>
            <a:endParaRPr/>
          </a:p>
        </p:txBody>
      </p:sp>
      <p:sp>
        <p:nvSpPr>
          <p:cNvPr id="18" name="Google Shape;18;p1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CA"/>
              <a:t>Slide </a:t>
            </a:r>
            <a:fld id="{00000000-1234-1234-1234-123412341234}" type="slidenum">
              <a:rPr lang="en-CA"/>
              <a:t>‹#›</a:t>
            </a:fld>
            <a:endParaRPr/>
          </a:p>
        </p:txBody>
      </p:sp>
      <p:cxnSp>
        <p:nvCxnSpPr>
          <p:cNvPr id="19" name="Google Shape;19;p16"/>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Google Shape;20;p16"/>
          <p:cNvSpPr/>
          <p:nvPr/>
        </p:nvSpPr>
        <p:spPr>
          <a:xfrm>
            <a:off x="912285" y="6475413"/>
            <a:ext cx="718145" cy="18466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CA" sz="1200">
                <a:solidFill>
                  <a:srgbClr val="000000"/>
                </a:solidFill>
                <a:latin typeface="Times New Roman"/>
                <a:ea typeface="Times New Roman"/>
                <a:cs typeface="Times New Roman"/>
                <a:sym typeface="Times New Roman"/>
              </a:rPr>
              <a:t>Submission</a:t>
            </a:r>
            <a:endParaRPr/>
          </a:p>
        </p:txBody>
      </p:sp>
      <p:cxnSp>
        <p:nvCxnSpPr>
          <p:cNvPr id="21" name="Google Shape;21;p16"/>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Google Shape;22;p16"/>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CA" sz="1800" b="1" i="0" u="none" strike="noStrike" cap="none" dirty="0">
                <a:solidFill>
                  <a:srgbClr val="000000"/>
                </a:solidFill>
                <a:latin typeface="Times New Roman"/>
                <a:ea typeface="Times New Roman"/>
                <a:cs typeface="Times New Roman"/>
                <a:sym typeface="Times New Roman"/>
              </a:rPr>
              <a:t>doc.: IEEE 802.11-25/0772r0</a:t>
            </a:r>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a:spLocks noGrp="1"/>
          </p:cNvSpPr>
          <p:nvPr>
            <p:ph type="ctrTitle"/>
          </p:nvPr>
        </p:nvSpPr>
        <p:spPr>
          <a:xfrm>
            <a:off x="563526" y="469900"/>
            <a:ext cx="10714074" cy="1470025"/>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Bi-static Backscatter Protection Mechanisms – follow up</a:t>
            </a:r>
            <a:endParaRPr dirty="0"/>
          </a:p>
        </p:txBody>
      </p:sp>
      <p:sp>
        <p:nvSpPr>
          <p:cNvPr id="88" name="Google Shape;88;p1"/>
          <p:cNvSpPr txBox="1">
            <a:spLocks noGrp="1"/>
          </p:cNvSpPr>
          <p:nvPr>
            <p:ph type="subTitle" idx="1"/>
          </p:nvPr>
        </p:nvSpPr>
        <p:spPr>
          <a:xfrm>
            <a:off x="1828800" y="1702980"/>
            <a:ext cx="8534400" cy="476250"/>
          </a:xfrm>
          <a:prstGeom prst="rect">
            <a:avLst/>
          </a:prstGeom>
          <a:noFill/>
          <a:ln>
            <a:noFill/>
          </a:ln>
        </p:spPr>
        <p:txBody>
          <a:bodyPr spcFirstLastPara="1" wrap="square" lIns="92150" tIns="46075" rIns="92150" bIns="46075" anchor="t" anchorCtr="0">
            <a:noAutofit/>
          </a:bodyPr>
          <a:lstStyle/>
          <a:p>
            <a:pPr marL="0" lvl="0" indent="0" algn="ctr" rtl="0">
              <a:spcBef>
                <a:spcPts val="0"/>
              </a:spcBef>
              <a:spcAft>
                <a:spcPts val="0"/>
              </a:spcAft>
              <a:buSzPts val="2000"/>
              <a:buNone/>
            </a:pPr>
            <a:r>
              <a:rPr lang="en-CA" sz="2000" dirty="0"/>
              <a:t>Date:</a:t>
            </a:r>
            <a:r>
              <a:rPr lang="en-CA" sz="2000" b="0" dirty="0"/>
              <a:t> 2025-05-11</a:t>
            </a:r>
            <a:endParaRPr dirty="0"/>
          </a:p>
        </p:txBody>
      </p:sp>
      <p:sp>
        <p:nvSpPr>
          <p:cNvPr id="89" name="Google Shape;89;p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dirty="0"/>
              <a:t>May 2025</a:t>
            </a:r>
            <a:endParaRPr dirty="0"/>
          </a:p>
        </p:txBody>
      </p:sp>
      <p:sp>
        <p:nvSpPr>
          <p:cNvPr id="90" name="Google Shape;90;p1"/>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91" name="Google Shape;91;p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1</a:t>
            </a:fld>
            <a:endParaRPr/>
          </a:p>
        </p:txBody>
      </p:sp>
      <p:graphicFrame>
        <p:nvGraphicFramePr>
          <p:cNvPr id="92" name="Google Shape;92;p1"/>
          <p:cNvGraphicFramePr/>
          <p:nvPr>
            <p:extLst>
              <p:ext uri="{D42A27DB-BD31-4B8C-83A1-F6EECF244321}">
                <p14:modId xmlns:p14="http://schemas.microsoft.com/office/powerpoint/2010/main" val="4153842518"/>
              </p:ext>
            </p:extLst>
          </p:nvPr>
        </p:nvGraphicFramePr>
        <p:xfrm>
          <a:off x="563527" y="2414588"/>
          <a:ext cx="10937174" cy="2406650"/>
        </p:xfrm>
        <a:graphic>
          <a:graphicData uri="http://schemas.openxmlformats.org/presentationml/2006/ole">
            <mc:AlternateContent xmlns:mc="http://schemas.openxmlformats.org/markup-compatibility/2006">
              <mc:Choice xmlns:v="urn:schemas-microsoft-com:vml" Requires="v">
                <p:oleObj name="Document" r:id="rId3" imgW="10087208" imgH="2454754" progId="Word.Document.8">
                  <p:embed/>
                </p:oleObj>
              </mc:Choice>
              <mc:Fallback>
                <p:oleObj name="Document" r:id="rId3" imgW="10087208" imgH="2454754" progId="Word.Document.8">
                  <p:embed/>
                  <p:pic>
                    <p:nvPicPr>
                      <p:cNvPr id="92" name="Google Shape;92;p1"/>
                      <p:cNvPicPr preferRelativeResize="0"/>
                      <p:nvPr/>
                    </p:nvPicPr>
                    <p:blipFill rotWithShape="1">
                      <a:blip r:embed="rId4">
                        <a:alphaModFix/>
                      </a:blip>
                      <a:srcRect/>
                      <a:stretch>
                        <a:fillRect/>
                      </a:stretch>
                    </p:blipFill>
                    <p:spPr>
                      <a:xfrm>
                        <a:off x="563527" y="2414588"/>
                        <a:ext cx="10937174" cy="2406650"/>
                      </a:xfrm>
                      <a:prstGeom prst="rect">
                        <a:avLst/>
                      </a:prstGeom>
                      <a:noFill/>
                      <a:ln>
                        <a:noFill/>
                      </a:ln>
                    </p:spPr>
                  </p:pic>
                </p:oleObj>
              </mc:Fallback>
            </mc:AlternateContent>
          </a:graphicData>
        </a:graphic>
      </p:graphicFrame>
      <p:sp>
        <p:nvSpPr>
          <p:cNvPr id="93" name="Google Shape;93;p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CA" sz="2000">
                <a:solidFill>
                  <a:srgbClr val="000000"/>
                </a:solidFill>
                <a:latin typeface="Times New Roman"/>
                <a:ea typeface="Times New Roman"/>
                <a:cs typeface="Times New Roman"/>
                <a:sym typeface="Times New Roman"/>
              </a:rPr>
              <a:t>Authors: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g329b2c3559a_0_18"/>
          <p:cNvSpPr txBox="1">
            <a:spLocks noGrp="1"/>
          </p:cNvSpPr>
          <p:nvPr>
            <p:ph type="title"/>
          </p:nvPr>
        </p:nvSpPr>
        <p:spPr>
          <a:xfrm>
            <a:off x="914401" y="685801"/>
            <a:ext cx="10361100" cy="10653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dirty="0"/>
              <a:t>AMP Control frame to initiate backscatter TXOP</a:t>
            </a:r>
          </a:p>
        </p:txBody>
      </p:sp>
      <p:sp>
        <p:nvSpPr>
          <p:cNvPr id="156" name="Google Shape;156;g329b2c3559a_0_18"/>
          <p:cNvSpPr txBox="1">
            <a:spLocks noGrp="1"/>
          </p:cNvSpPr>
          <p:nvPr>
            <p:ph type="body" idx="1"/>
          </p:nvPr>
        </p:nvSpPr>
        <p:spPr>
          <a:xfrm>
            <a:off x="914401" y="1981201"/>
            <a:ext cx="10361100" cy="4113300"/>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CA" dirty="0"/>
              <a:t>  </a:t>
            </a:r>
            <a:endParaRPr dirty="0"/>
          </a:p>
          <a:p>
            <a:pPr marL="342900" lvl="0" indent="-495300" algn="l" rtl="0">
              <a:lnSpc>
                <a:spcPct val="115000"/>
              </a:lnSpc>
              <a:spcBef>
                <a:spcPts val="0"/>
              </a:spcBef>
              <a:spcAft>
                <a:spcPts val="0"/>
              </a:spcAft>
              <a:buClr>
                <a:schemeClr val="dk1"/>
              </a:buClr>
              <a:buSzPts val="2400"/>
              <a:buFont typeface="Times New Roman"/>
              <a:buChar char="•"/>
            </a:pPr>
            <a:r>
              <a:rPr lang="en-US" b="0" dirty="0">
                <a:solidFill>
                  <a:schemeClr val="dk1"/>
                </a:solidFill>
              </a:rPr>
              <a:t>The Initiator STA may use the Bandwidth Signaling frame to convey additional information, such as</a:t>
            </a:r>
            <a:r>
              <a:rPr lang="en-CA" b="0" dirty="0">
                <a:solidFill>
                  <a:schemeClr val="dk1"/>
                </a:solidFill>
              </a:rPr>
              <a:t>: </a:t>
            </a:r>
            <a:endParaRPr b="0" dirty="0">
              <a:solidFill>
                <a:schemeClr val="dk1"/>
              </a:solidFill>
            </a:endParaRPr>
          </a:p>
          <a:p>
            <a:pPr marL="800100" lvl="1" indent="-342900" algn="l" rtl="0">
              <a:lnSpc>
                <a:spcPct val="115000"/>
              </a:lnSpc>
              <a:spcBef>
                <a:spcPts val="0"/>
              </a:spcBef>
              <a:spcAft>
                <a:spcPts val="0"/>
              </a:spcAft>
              <a:buClr>
                <a:schemeClr val="dk1"/>
              </a:buClr>
              <a:buSzPts val="2400"/>
              <a:buFont typeface="Courier New" panose="02070309020205020404" pitchFamily="49" charset="0"/>
              <a:buChar char="o"/>
            </a:pPr>
            <a:r>
              <a:rPr lang="en-CA" sz="2400" dirty="0">
                <a:solidFill>
                  <a:schemeClr val="dk1"/>
                </a:solidFill>
              </a:rPr>
              <a:t>CTS-to-Self delay </a:t>
            </a:r>
          </a:p>
          <a:p>
            <a:pPr marL="800100" lvl="1" indent="-342900" algn="l" rtl="0">
              <a:lnSpc>
                <a:spcPct val="115000"/>
              </a:lnSpc>
              <a:spcBef>
                <a:spcPts val="0"/>
              </a:spcBef>
              <a:spcAft>
                <a:spcPts val="0"/>
              </a:spcAft>
              <a:buClr>
                <a:schemeClr val="dk1"/>
              </a:buClr>
              <a:buSzPts val="2400"/>
              <a:buFont typeface="Courier New" panose="02070309020205020404" pitchFamily="49" charset="0"/>
              <a:buChar char="o"/>
            </a:pPr>
            <a:r>
              <a:rPr lang="en-CA" sz="2400" dirty="0">
                <a:solidFill>
                  <a:schemeClr val="dk1"/>
                </a:solidFill>
              </a:rPr>
              <a:t>TXOP duration</a:t>
            </a:r>
          </a:p>
          <a:p>
            <a:pPr marL="342900" lvl="0" indent="-279400" algn="l" rtl="0">
              <a:spcBef>
                <a:spcPts val="600"/>
              </a:spcBef>
              <a:spcAft>
                <a:spcPts val="0"/>
              </a:spcAft>
              <a:buSzPts val="1400"/>
              <a:buChar char="•"/>
            </a:pPr>
            <a:endParaRPr b="0" dirty="0"/>
          </a:p>
          <a:p>
            <a:pPr marL="342900" lvl="0" indent="0" algn="l" rtl="0">
              <a:spcBef>
                <a:spcPts val="600"/>
              </a:spcBef>
              <a:spcAft>
                <a:spcPts val="0"/>
              </a:spcAft>
              <a:buNone/>
            </a:pPr>
            <a:endParaRPr dirty="0"/>
          </a:p>
        </p:txBody>
      </p:sp>
      <p:sp>
        <p:nvSpPr>
          <p:cNvPr id="157" name="Google Shape;157;g329b2c3559a_0_1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10</a:t>
            </a:fld>
            <a:endParaRPr/>
          </a:p>
        </p:txBody>
      </p:sp>
      <p:sp>
        <p:nvSpPr>
          <p:cNvPr id="158" name="Google Shape;158;g329b2c3559a_0_18"/>
          <p:cNvSpPr txBox="1">
            <a:spLocks noGrp="1"/>
          </p:cNvSpPr>
          <p:nvPr>
            <p:ph type="ftr" idx="11"/>
          </p:nvPr>
        </p:nvSpPr>
        <p:spPr>
          <a:xfrm>
            <a:off x="7143757" y="6475414"/>
            <a:ext cx="4245900" cy="1809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159" name="Google Shape;159;g329b2c3559a_0_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dirty="0"/>
              <a:t>May 2025</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a:extLst>
            <a:ext uri="{FF2B5EF4-FFF2-40B4-BE49-F238E27FC236}">
              <a16:creationId xmlns:a16="http://schemas.microsoft.com/office/drawing/2014/main" id="{25679ACA-D018-AC33-7665-0125737196BC}"/>
            </a:ext>
          </a:extLst>
        </p:cNvPr>
        <p:cNvGrpSpPr/>
        <p:nvPr/>
      </p:nvGrpSpPr>
      <p:grpSpPr>
        <a:xfrm>
          <a:off x="0" y="0"/>
          <a:ext cx="0" cy="0"/>
          <a:chOff x="0" y="0"/>
          <a:chExt cx="0" cy="0"/>
        </a:xfrm>
      </p:grpSpPr>
      <p:sp>
        <p:nvSpPr>
          <p:cNvPr id="155" name="Google Shape;155;g329b2c3559a_0_18">
            <a:extLst>
              <a:ext uri="{FF2B5EF4-FFF2-40B4-BE49-F238E27FC236}">
                <a16:creationId xmlns:a16="http://schemas.microsoft.com/office/drawing/2014/main" id="{880D9BE0-F922-8658-EB9E-7EF1FEC88267}"/>
              </a:ext>
            </a:extLst>
          </p:cNvPr>
          <p:cNvSpPr txBox="1">
            <a:spLocks noGrp="1"/>
          </p:cNvSpPr>
          <p:nvPr>
            <p:ph type="title"/>
          </p:nvPr>
        </p:nvSpPr>
        <p:spPr>
          <a:xfrm>
            <a:off x="914401" y="685801"/>
            <a:ext cx="10361100" cy="10653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US" dirty="0"/>
              <a:t>AMP control frame response acknowledges the backscatter TXOP</a:t>
            </a:r>
            <a:endParaRPr lang="en-CA" dirty="0"/>
          </a:p>
        </p:txBody>
      </p:sp>
      <p:sp>
        <p:nvSpPr>
          <p:cNvPr id="156" name="Google Shape;156;g329b2c3559a_0_18">
            <a:extLst>
              <a:ext uri="{FF2B5EF4-FFF2-40B4-BE49-F238E27FC236}">
                <a16:creationId xmlns:a16="http://schemas.microsoft.com/office/drawing/2014/main" id="{F739825F-0C4A-6D0F-F9EB-78CB4C555078}"/>
              </a:ext>
            </a:extLst>
          </p:cNvPr>
          <p:cNvSpPr txBox="1">
            <a:spLocks noGrp="1"/>
          </p:cNvSpPr>
          <p:nvPr>
            <p:ph type="body" idx="1"/>
          </p:nvPr>
        </p:nvSpPr>
        <p:spPr>
          <a:xfrm>
            <a:off x="914401" y="1981201"/>
            <a:ext cx="10361100" cy="4113300"/>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CA" dirty="0"/>
              <a:t>  </a:t>
            </a:r>
            <a:endParaRPr dirty="0"/>
          </a:p>
          <a:p>
            <a:pPr marL="342900" lvl="0" indent="-495300" algn="l" rtl="0">
              <a:lnSpc>
                <a:spcPct val="115000"/>
              </a:lnSpc>
              <a:spcBef>
                <a:spcPts val="0"/>
              </a:spcBef>
              <a:spcAft>
                <a:spcPts val="0"/>
              </a:spcAft>
              <a:buClr>
                <a:schemeClr val="dk1"/>
              </a:buClr>
              <a:buSzPts val="2400"/>
              <a:buFont typeface="Times New Roman"/>
              <a:buChar char="•"/>
            </a:pPr>
            <a:r>
              <a:rPr lang="en-US" b="0" dirty="0">
                <a:solidFill>
                  <a:schemeClr val="dk1"/>
                </a:solidFill>
              </a:rPr>
              <a:t>The control frame response acknowledges the status of receiving the Backscatter PPDU.</a:t>
            </a:r>
            <a:endParaRPr lang="en-CA" sz="2400" b="0" dirty="0">
              <a:solidFill>
                <a:schemeClr val="dk1"/>
              </a:solidFill>
            </a:endParaRPr>
          </a:p>
          <a:p>
            <a:pPr marL="0" lvl="0" indent="0" algn="l" rtl="0">
              <a:lnSpc>
                <a:spcPct val="115000"/>
              </a:lnSpc>
              <a:spcBef>
                <a:spcPts val="0"/>
              </a:spcBef>
              <a:spcAft>
                <a:spcPts val="0"/>
              </a:spcAft>
              <a:buClr>
                <a:schemeClr val="dk1"/>
              </a:buClr>
              <a:buSzPts val="2400"/>
            </a:pPr>
            <a:endParaRPr sz="2400" dirty="0">
              <a:solidFill>
                <a:schemeClr val="dk1"/>
              </a:solidFill>
            </a:endParaRPr>
          </a:p>
          <a:p>
            <a:pPr marL="342900" lvl="0" indent="-279400" algn="l" rtl="0">
              <a:spcBef>
                <a:spcPts val="600"/>
              </a:spcBef>
              <a:spcAft>
                <a:spcPts val="0"/>
              </a:spcAft>
              <a:buSzPts val="1400"/>
              <a:buChar char="•"/>
            </a:pPr>
            <a:endParaRPr b="0" dirty="0"/>
          </a:p>
          <a:p>
            <a:pPr marL="342900" lvl="0" indent="0" algn="l" rtl="0">
              <a:spcBef>
                <a:spcPts val="600"/>
              </a:spcBef>
              <a:spcAft>
                <a:spcPts val="0"/>
              </a:spcAft>
              <a:buNone/>
            </a:pPr>
            <a:endParaRPr dirty="0"/>
          </a:p>
        </p:txBody>
      </p:sp>
      <p:sp>
        <p:nvSpPr>
          <p:cNvPr id="157" name="Google Shape;157;g329b2c3559a_0_18">
            <a:extLst>
              <a:ext uri="{FF2B5EF4-FFF2-40B4-BE49-F238E27FC236}">
                <a16:creationId xmlns:a16="http://schemas.microsoft.com/office/drawing/2014/main" id="{391A79CE-74E2-BCBB-921C-96DD94FD0F45}"/>
              </a:ext>
            </a:extLst>
          </p:cNvPr>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11</a:t>
            </a:fld>
            <a:endParaRPr/>
          </a:p>
        </p:txBody>
      </p:sp>
      <p:sp>
        <p:nvSpPr>
          <p:cNvPr id="158" name="Google Shape;158;g329b2c3559a_0_18">
            <a:extLst>
              <a:ext uri="{FF2B5EF4-FFF2-40B4-BE49-F238E27FC236}">
                <a16:creationId xmlns:a16="http://schemas.microsoft.com/office/drawing/2014/main" id="{B17AA918-AFAE-B624-024D-A7EA9B1317A8}"/>
              </a:ext>
            </a:extLst>
          </p:cNvPr>
          <p:cNvSpPr txBox="1">
            <a:spLocks noGrp="1"/>
          </p:cNvSpPr>
          <p:nvPr>
            <p:ph type="ftr" idx="11"/>
          </p:nvPr>
        </p:nvSpPr>
        <p:spPr>
          <a:xfrm>
            <a:off x="7143757" y="6475414"/>
            <a:ext cx="4245900" cy="1809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159" name="Google Shape;159;g329b2c3559a_0_18">
            <a:extLst>
              <a:ext uri="{FF2B5EF4-FFF2-40B4-BE49-F238E27FC236}">
                <a16:creationId xmlns:a16="http://schemas.microsoft.com/office/drawing/2014/main" id="{8E9CD033-FB85-167B-C7F6-45342580EF62}"/>
              </a:ext>
            </a:extLst>
          </p:cNvPr>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dirty="0"/>
              <a:t>May 2025</a:t>
            </a:r>
            <a:endParaRPr dirty="0"/>
          </a:p>
        </p:txBody>
      </p:sp>
    </p:spTree>
    <p:extLst>
      <p:ext uri="{BB962C8B-B14F-4D97-AF65-F5344CB8AC3E}">
        <p14:creationId xmlns:p14="http://schemas.microsoft.com/office/powerpoint/2010/main" val="2279403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E5672-034C-5EA3-C620-38FBB1858469}"/>
              </a:ext>
            </a:extLst>
          </p:cNvPr>
          <p:cNvSpPr>
            <a:spLocks noGrp="1"/>
          </p:cNvSpPr>
          <p:nvPr>
            <p:ph type="title"/>
          </p:nvPr>
        </p:nvSpPr>
        <p:spPr/>
        <p:txBody>
          <a:bodyPr/>
          <a:lstStyle/>
          <a:p>
            <a:r>
              <a:rPr lang="en-CA" dirty="0"/>
              <a:t>Recap</a:t>
            </a:r>
          </a:p>
        </p:txBody>
      </p:sp>
      <p:sp>
        <p:nvSpPr>
          <p:cNvPr id="3" name="Text Placeholder 2">
            <a:extLst>
              <a:ext uri="{FF2B5EF4-FFF2-40B4-BE49-F238E27FC236}">
                <a16:creationId xmlns:a16="http://schemas.microsoft.com/office/drawing/2014/main" id="{C795D768-C494-2975-8D8E-C20B4BB00E13}"/>
              </a:ext>
            </a:extLst>
          </p:cNvPr>
          <p:cNvSpPr>
            <a:spLocks noGrp="1"/>
          </p:cNvSpPr>
          <p:nvPr>
            <p:ph type="body" idx="1"/>
          </p:nvPr>
        </p:nvSpPr>
        <p:spPr/>
        <p:txBody>
          <a:bodyPr/>
          <a:lstStyle/>
          <a:p>
            <a:endParaRPr lang="en-CA" b="0" dirty="0"/>
          </a:p>
          <a:p>
            <a:pPr marL="571500" indent="-342900">
              <a:buFont typeface="Arial" panose="020B0604020202020204" pitchFamily="34" charset="0"/>
              <a:buChar char="•"/>
            </a:pPr>
            <a:endParaRPr lang="en-CA" b="0" dirty="0"/>
          </a:p>
          <a:p>
            <a:pPr marL="571500" indent="-342900">
              <a:buFont typeface="Arial" panose="020B0604020202020204" pitchFamily="34" charset="0"/>
              <a:buChar char="•"/>
            </a:pPr>
            <a:r>
              <a:rPr lang="en-CA" b="0" dirty="0"/>
              <a:t>This two-channel scheme helps us in </a:t>
            </a:r>
            <a:r>
              <a:rPr lang="en-US" b="0" dirty="0"/>
              <a:t>providing a better range for BS, and the CTS-to-Self protection provides additional reliability for bistatic backscatter. </a:t>
            </a:r>
            <a:endParaRPr lang="en-CA" b="0" dirty="0"/>
          </a:p>
          <a:p>
            <a:pPr marL="571500" indent="-342900">
              <a:buFont typeface="Arial" panose="020B0604020202020204" pitchFamily="34" charset="0"/>
              <a:buChar char="•"/>
            </a:pPr>
            <a:endParaRPr lang="en-CA" b="0" dirty="0"/>
          </a:p>
          <a:p>
            <a:pPr marL="571500" indent="-342900">
              <a:buFont typeface="Arial" panose="020B0604020202020204" pitchFamily="34" charset="0"/>
              <a:buChar char="•"/>
            </a:pPr>
            <a:r>
              <a:rPr lang="en-US" b="0" dirty="0"/>
              <a:t>CFR is there to give feedback to the initiator for retransmissions.</a:t>
            </a:r>
          </a:p>
          <a:p>
            <a:pPr marL="228600" indent="0"/>
            <a:r>
              <a:rPr lang="en-US" b="0" dirty="0"/>
              <a:t>     We can expand the CFR to provide more feedback.</a:t>
            </a:r>
          </a:p>
          <a:p>
            <a:pPr marL="571500" indent="-342900">
              <a:buFont typeface="Arial" panose="020B0604020202020204" pitchFamily="34" charset="0"/>
              <a:buChar char="•"/>
            </a:pPr>
            <a:endParaRPr lang="en-CA" b="0" dirty="0"/>
          </a:p>
          <a:p>
            <a:endParaRPr lang="en-CA" b="0" dirty="0"/>
          </a:p>
        </p:txBody>
      </p:sp>
      <p:sp>
        <p:nvSpPr>
          <p:cNvPr id="4" name="Slide Number Placeholder 3">
            <a:extLst>
              <a:ext uri="{FF2B5EF4-FFF2-40B4-BE49-F238E27FC236}">
                <a16:creationId xmlns:a16="http://schemas.microsoft.com/office/drawing/2014/main" id="{3FFF9D2F-39A2-4E1F-DE21-252415D1E1A2}"/>
              </a:ext>
            </a:extLst>
          </p:cNvPr>
          <p:cNvSpPr>
            <a:spLocks noGrp="1"/>
          </p:cNvSpPr>
          <p:nvPr>
            <p:ph type="sldNum" idx="12"/>
          </p:nvPr>
        </p:nvSpPr>
        <p:spPr/>
        <p:txBody>
          <a:bodyPr/>
          <a:lstStyle/>
          <a:p>
            <a:pPr marL="0" lvl="0" indent="0" algn="ctr" rtl="0">
              <a:spcBef>
                <a:spcPts val="0"/>
              </a:spcBef>
              <a:spcAft>
                <a:spcPts val="0"/>
              </a:spcAft>
              <a:buNone/>
            </a:pPr>
            <a:r>
              <a:rPr lang="en-CA"/>
              <a:t>Slide </a:t>
            </a:r>
            <a:fld id="{00000000-1234-1234-1234-123412341234}" type="slidenum">
              <a:rPr lang="en-CA" smtClean="0"/>
              <a:t>12</a:t>
            </a:fld>
            <a:endParaRPr/>
          </a:p>
        </p:txBody>
      </p:sp>
      <p:sp>
        <p:nvSpPr>
          <p:cNvPr id="5" name="Footer Placeholder 4">
            <a:extLst>
              <a:ext uri="{FF2B5EF4-FFF2-40B4-BE49-F238E27FC236}">
                <a16:creationId xmlns:a16="http://schemas.microsoft.com/office/drawing/2014/main" id="{82EF3B06-B7E2-46D0-D4AE-3F501924CB72}"/>
              </a:ext>
            </a:extLst>
          </p:cNvPr>
          <p:cNvSpPr>
            <a:spLocks noGrp="1"/>
          </p:cNvSpPr>
          <p:nvPr>
            <p:ph type="ftr" idx="11"/>
          </p:nvPr>
        </p:nvSpPr>
        <p:spPr/>
        <p:txBody>
          <a:bodyPr/>
          <a:lstStyle/>
          <a:p>
            <a:r>
              <a:rPr lang="en-CA"/>
              <a:t>Kamran Nishat (HaiLa Technologies)</a:t>
            </a:r>
            <a:endParaRPr lang="en-CA" dirty="0"/>
          </a:p>
        </p:txBody>
      </p:sp>
      <p:sp>
        <p:nvSpPr>
          <p:cNvPr id="6" name="Date Placeholder 5">
            <a:extLst>
              <a:ext uri="{FF2B5EF4-FFF2-40B4-BE49-F238E27FC236}">
                <a16:creationId xmlns:a16="http://schemas.microsoft.com/office/drawing/2014/main" id="{D69A427A-F409-348E-4A92-18D9E3C790C8}"/>
              </a:ext>
            </a:extLst>
          </p:cNvPr>
          <p:cNvSpPr>
            <a:spLocks noGrp="1"/>
          </p:cNvSpPr>
          <p:nvPr>
            <p:ph type="dt" idx="10"/>
          </p:nvPr>
        </p:nvSpPr>
        <p:spPr/>
        <p:txBody>
          <a:bodyPr/>
          <a:lstStyle/>
          <a:p>
            <a:r>
              <a:rPr lang="en-US"/>
              <a:t>May 2025</a:t>
            </a:r>
            <a:endParaRPr lang="en-US" dirty="0"/>
          </a:p>
        </p:txBody>
      </p:sp>
    </p:spTree>
    <p:extLst>
      <p:ext uri="{BB962C8B-B14F-4D97-AF65-F5344CB8AC3E}">
        <p14:creationId xmlns:p14="http://schemas.microsoft.com/office/powerpoint/2010/main" val="153147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F921-7F78-AB5F-E973-9E6E20868149}"/>
              </a:ext>
            </a:extLst>
          </p:cNvPr>
          <p:cNvSpPr>
            <a:spLocks noGrp="1"/>
          </p:cNvSpPr>
          <p:nvPr>
            <p:ph type="title"/>
          </p:nvPr>
        </p:nvSpPr>
        <p:spPr>
          <a:xfrm>
            <a:off x="1043387" y="606425"/>
            <a:ext cx="10361084" cy="1065213"/>
          </a:xfrm>
        </p:spPr>
        <p:txBody>
          <a:bodyPr/>
          <a:lstStyle/>
          <a:p>
            <a:r>
              <a:rPr lang="en-CA" dirty="0"/>
              <a:t>Simultaneous availability of two channels</a:t>
            </a:r>
          </a:p>
        </p:txBody>
      </p:sp>
      <p:sp>
        <p:nvSpPr>
          <p:cNvPr id="3" name="Text Placeholder 2">
            <a:extLst>
              <a:ext uri="{FF2B5EF4-FFF2-40B4-BE49-F238E27FC236}">
                <a16:creationId xmlns:a16="http://schemas.microsoft.com/office/drawing/2014/main" id="{1A90F1F8-E0D6-B8C4-110A-446DFC24A118}"/>
              </a:ext>
            </a:extLst>
          </p:cNvPr>
          <p:cNvSpPr>
            <a:spLocks noGrp="1"/>
          </p:cNvSpPr>
          <p:nvPr>
            <p:ph type="body" idx="1"/>
          </p:nvPr>
        </p:nvSpPr>
        <p:spPr>
          <a:xfrm>
            <a:off x="929217" y="1405732"/>
            <a:ext cx="10671141" cy="2515819"/>
          </a:xfrm>
        </p:spPr>
        <p:txBody>
          <a:bodyPr/>
          <a:lstStyle/>
          <a:p>
            <a:pPr marL="571500" indent="-342900">
              <a:buFont typeface="Arial" panose="020B0604020202020204" pitchFamily="34" charset="0"/>
              <a:buChar char="•"/>
            </a:pPr>
            <a:r>
              <a:rPr lang="en-US" sz="2000" b="0" dirty="0"/>
              <a:t>We measured the availability of two channels to transmit CTS-to-Self simultaneously after CCA (channel is free for DIFS + Backoff)</a:t>
            </a:r>
          </a:p>
          <a:p>
            <a:pPr>
              <a:buFont typeface="Arial" panose="020B0604020202020204" pitchFamily="34" charset="0"/>
              <a:buChar char="•"/>
            </a:pPr>
            <a:endParaRPr lang="en-US" sz="200" b="0" dirty="0"/>
          </a:p>
          <a:p>
            <a:pPr marL="571500" indent="-342900">
              <a:buFont typeface="Arial" panose="020B0604020202020204" pitchFamily="34" charset="0"/>
              <a:buChar char="•"/>
            </a:pPr>
            <a:r>
              <a:rPr lang="en-US" sz="2000" b="0" dirty="0"/>
              <a:t>In different environments, channels A and B are free independently between 50% to 75% of the total time to transmit CTS-to-Self.</a:t>
            </a:r>
          </a:p>
          <a:p>
            <a:pPr>
              <a:buFont typeface="Arial" panose="020B0604020202020204" pitchFamily="34" charset="0"/>
              <a:buChar char="•"/>
            </a:pPr>
            <a:endParaRPr lang="en-US" sz="700" b="0" dirty="0"/>
          </a:p>
          <a:p>
            <a:pPr marL="571500" indent="-342900">
              <a:buFont typeface="Arial" panose="020B0604020202020204" pitchFamily="34" charset="0"/>
              <a:buChar char="•"/>
            </a:pPr>
            <a:r>
              <a:rPr lang="en-CA" sz="2000" b="0" dirty="0"/>
              <a:t>Given that one channel is free, the probability that the other channel is also free for CTS-to-Self is between 60% to 65%.</a:t>
            </a:r>
          </a:p>
        </p:txBody>
      </p:sp>
      <p:sp>
        <p:nvSpPr>
          <p:cNvPr id="4" name="Slide Number Placeholder 3">
            <a:extLst>
              <a:ext uri="{FF2B5EF4-FFF2-40B4-BE49-F238E27FC236}">
                <a16:creationId xmlns:a16="http://schemas.microsoft.com/office/drawing/2014/main" id="{FB326AFB-7EA9-83B8-C940-3050F8180D22}"/>
              </a:ext>
            </a:extLst>
          </p:cNvPr>
          <p:cNvSpPr>
            <a:spLocks noGrp="1"/>
          </p:cNvSpPr>
          <p:nvPr>
            <p:ph type="sldNum" idx="12"/>
          </p:nvPr>
        </p:nvSpPr>
        <p:spPr/>
        <p:txBody>
          <a:bodyPr/>
          <a:lstStyle/>
          <a:p>
            <a:pPr marL="0" lvl="0" indent="0" algn="ctr" rtl="0">
              <a:spcBef>
                <a:spcPts val="0"/>
              </a:spcBef>
              <a:spcAft>
                <a:spcPts val="0"/>
              </a:spcAft>
              <a:buNone/>
            </a:pPr>
            <a:r>
              <a:rPr lang="en-CA"/>
              <a:t>Slide </a:t>
            </a:r>
            <a:fld id="{00000000-1234-1234-1234-123412341234}" type="slidenum">
              <a:rPr lang="en-CA" smtClean="0"/>
              <a:t>13</a:t>
            </a:fld>
            <a:endParaRPr/>
          </a:p>
        </p:txBody>
      </p:sp>
      <p:sp>
        <p:nvSpPr>
          <p:cNvPr id="5" name="Footer Placeholder 4">
            <a:extLst>
              <a:ext uri="{FF2B5EF4-FFF2-40B4-BE49-F238E27FC236}">
                <a16:creationId xmlns:a16="http://schemas.microsoft.com/office/drawing/2014/main" id="{FFD79931-7850-3189-13A5-CD645F347260}"/>
              </a:ext>
            </a:extLst>
          </p:cNvPr>
          <p:cNvSpPr>
            <a:spLocks noGrp="1"/>
          </p:cNvSpPr>
          <p:nvPr>
            <p:ph type="ftr" idx="11"/>
          </p:nvPr>
        </p:nvSpPr>
        <p:spPr/>
        <p:txBody>
          <a:bodyPr/>
          <a:lstStyle/>
          <a:p>
            <a:r>
              <a:rPr lang="en-CA"/>
              <a:t>Kamran Nishat (HaiLa Technologies)</a:t>
            </a:r>
            <a:endParaRPr lang="en-CA" dirty="0"/>
          </a:p>
        </p:txBody>
      </p:sp>
      <p:sp>
        <p:nvSpPr>
          <p:cNvPr id="6" name="Date Placeholder 5">
            <a:extLst>
              <a:ext uri="{FF2B5EF4-FFF2-40B4-BE49-F238E27FC236}">
                <a16:creationId xmlns:a16="http://schemas.microsoft.com/office/drawing/2014/main" id="{B43746AD-4FD7-BCF5-7D4E-D20032F2B92B}"/>
              </a:ext>
            </a:extLst>
          </p:cNvPr>
          <p:cNvSpPr>
            <a:spLocks noGrp="1"/>
          </p:cNvSpPr>
          <p:nvPr>
            <p:ph type="dt" idx="10"/>
          </p:nvPr>
        </p:nvSpPr>
        <p:spPr/>
        <p:txBody>
          <a:bodyPr/>
          <a:lstStyle/>
          <a:p>
            <a:r>
              <a:rPr lang="en-US"/>
              <a:t>May 2025</a:t>
            </a:r>
            <a:endParaRPr lang="en-US" dirty="0"/>
          </a:p>
        </p:txBody>
      </p:sp>
      <p:graphicFrame>
        <p:nvGraphicFramePr>
          <p:cNvPr id="8" name="Chart 7">
            <a:extLst>
              <a:ext uri="{FF2B5EF4-FFF2-40B4-BE49-F238E27FC236}">
                <a16:creationId xmlns:a16="http://schemas.microsoft.com/office/drawing/2014/main" id="{EB66B675-0EEA-29FB-B089-436B1D5DB292}"/>
              </a:ext>
            </a:extLst>
          </p:cNvPr>
          <p:cNvGraphicFramePr>
            <a:graphicFrameLocks/>
          </p:cNvGraphicFramePr>
          <p:nvPr>
            <p:extLst>
              <p:ext uri="{D42A27DB-BD31-4B8C-83A1-F6EECF244321}">
                <p14:modId xmlns:p14="http://schemas.microsoft.com/office/powerpoint/2010/main" val="949857342"/>
              </p:ext>
            </p:extLst>
          </p:nvPr>
        </p:nvGraphicFramePr>
        <p:xfrm>
          <a:off x="1168925" y="3846135"/>
          <a:ext cx="10220860" cy="29216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05131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1EFD-AAD8-F39D-1107-5D348B0669EC}"/>
              </a:ext>
            </a:extLst>
          </p:cNvPr>
          <p:cNvSpPr>
            <a:spLocks noGrp="1"/>
          </p:cNvSpPr>
          <p:nvPr>
            <p:ph type="title"/>
          </p:nvPr>
        </p:nvSpPr>
        <p:spPr/>
        <p:txBody>
          <a:bodyPr/>
          <a:lstStyle/>
          <a:p>
            <a:r>
              <a:rPr lang="en-CA" dirty="0"/>
              <a:t>Conclusion</a:t>
            </a:r>
          </a:p>
        </p:txBody>
      </p:sp>
      <p:sp>
        <p:nvSpPr>
          <p:cNvPr id="3" name="Text Placeholder 2">
            <a:extLst>
              <a:ext uri="{FF2B5EF4-FFF2-40B4-BE49-F238E27FC236}">
                <a16:creationId xmlns:a16="http://schemas.microsoft.com/office/drawing/2014/main" id="{D88303C7-24B9-4910-4B46-B5D7C2EB31A0}"/>
              </a:ext>
            </a:extLst>
          </p:cNvPr>
          <p:cNvSpPr>
            <a:spLocks noGrp="1"/>
          </p:cNvSpPr>
          <p:nvPr>
            <p:ph type="body" idx="1"/>
          </p:nvPr>
        </p:nvSpPr>
        <p:spPr>
          <a:xfrm>
            <a:off x="929217" y="1751014"/>
            <a:ext cx="10361084" cy="4113213"/>
          </a:xfrm>
        </p:spPr>
        <p:txBody>
          <a:bodyPr/>
          <a:lstStyle/>
          <a:p>
            <a:pPr marL="571500" indent="-342900">
              <a:buFont typeface="Arial" panose="020B0604020202020204" pitchFamily="34" charset="0"/>
              <a:buChar char="•"/>
            </a:pPr>
            <a:r>
              <a:rPr lang="en-US" b="0" dirty="0"/>
              <a:t>There is an approximate slack time of 100 µs for CTS-to-Self on Channel B, allowing for potential delays if the channel is busy.</a:t>
            </a:r>
          </a:p>
          <a:p>
            <a:pPr marL="571500" indent="-342900">
              <a:buFont typeface="Arial" panose="020B0604020202020204" pitchFamily="34" charset="0"/>
              <a:buChar char="•"/>
            </a:pPr>
            <a:endParaRPr lang="en-US" b="0" dirty="0"/>
          </a:p>
          <a:p>
            <a:pPr marL="571500" indent="-342900">
              <a:buFont typeface="Arial" panose="020B0604020202020204" pitchFamily="34" charset="0"/>
              <a:buChar char="•"/>
            </a:pPr>
            <a:r>
              <a:rPr lang="en-US" b="0" dirty="0"/>
              <a:t>The total channel usage time remains within the TXOP limit for AC_BK, and the duty cycle is also very low.</a:t>
            </a:r>
          </a:p>
          <a:p>
            <a:pPr marL="571500" indent="-342900">
              <a:buFont typeface="Arial" panose="020B0604020202020204" pitchFamily="34" charset="0"/>
              <a:buChar char="•"/>
            </a:pPr>
            <a:endParaRPr lang="en-US" b="0" dirty="0"/>
          </a:p>
          <a:p>
            <a:pPr marL="571500" indent="-342900">
              <a:buFont typeface="Arial" panose="020B0604020202020204" pitchFamily="34" charset="0"/>
              <a:buChar char="•"/>
            </a:pPr>
            <a:r>
              <a:rPr lang="en-US" b="0" dirty="0"/>
              <a:t>A measurement study was conducted on Clear Channel Assessment across two channels in various real-world environments to estimate the success probability of the protection mechanism.</a:t>
            </a:r>
            <a:endParaRPr lang="en-CA" b="0" dirty="0"/>
          </a:p>
          <a:p>
            <a:pPr marL="571500" indent="-342900">
              <a:buFont typeface="Arial" panose="020B0604020202020204" pitchFamily="34" charset="0"/>
              <a:buChar char="•"/>
            </a:pPr>
            <a:endParaRPr lang="en-CA" b="0" dirty="0"/>
          </a:p>
          <a:p>
            <a:endParaRPr lang="en-CA" dirty="0"/>
          </a:p>
        </p:txBody>
      </p:sp>
      <p:sp>
        <p:nvSpPr>
          <p:cNvPr id="4" name="Slide Number Placeholder 3">
            <a:extLst>
              <a:ext uri="{FF2B5EF4-FFF2-40B4-BE49-F238E27FC236}">
                <a16:creationId xmlns:a16="http://schemas.microsoft.com/office/drawing/2014/main" id="{990BB647-86F8-85E9-34C1-2D1E4EB3CBE8}"/>
              </a:ext>
            </a:extLst>
          </p:cNvPr>
          <p:cNvSpPr>
            <a:spLocks noGrp="1"/>
          </p:cNvSpPr>
          <p:nvPr>
            <p:ph type="sldNum" idx="12"/>
          </p:nvPr>
        </p:nvSpPr>
        <p:spPr/>
        <p:txBody>
          <a:bodyPr/>
          <a:lstStyle/>
          <a:p>
            <a:pPr marL="0" lvl="0" indent="0" algn="ctr" rtl="0">
              <a:spcBef>
                <a:spcPts val="0"/>
              </a:spcBef>
              <a:spcAft>
                <a:spcPts val="0"/>
              </a:spcAft>
              <a:buNone/>
            </a:pPr>
            <a:r>
              <a:rPr lang="en-CA"/>
              <a:t>Slide </a:t>
            </a:r>
            <a:fld id="{00000000-1234-1234-1234-123412341234}" type="slidenum">
              <a:rPr lang="en-CA" smtClean="0"/>
              <a:t>14</a:t>
            </a:fld>
            <a:endParaRPr/>
          </a:p>
        </p:txBody>
      </p:sp>
      <p:sp>
        <p:nvSpPr>
          <p:cNvPr id="5" name="Footer Placeholder 4">
            <a:extLst>
              <a:ext uri="{FF2B5EF4-FFF2-40B4-BE49-F238E27FC236}">
                <a16:creationId xmlns:a16="http://schemas.microsoft.com/office/drawing/2014/main" id="{3D0DC8C9-BB6E-DC06-C5F7-E2C3FDF5088E}"/>
              </a:ext>
            </a:extLst>
          </p:cNvPr>
          <p:cNvSpPr>
            <a:spLocks noGrp="1"/>
          </p:cNvSpPr>
          <p:nvPr>
            <p:ph type="ftr" idx="11"/>
          </p:nvPr>
        </p:nvSpPr>
        <p:spPr/>
        <p:txBody>
          <a:bodyPr/>
          <a:lstStyle/>
          <a:p>
            <a:r>
              <a:rPr lang="en-CA"/>
              <a:t>Kamran Nishat (HaiLa Technologies)</a:t>
            </a:r>
          </a:p>
        </p:txBody>
      </p:sp>
      <p:sp>
        <p:nvSpPr>
          <p:cNvPr id="6" name="Date Placeholder 5">
            <a:extLst>
              <a:ext uri="{FF2B5EF4-FFF2-40B4-BE49-F238E27FC236}">
                <a16:creationId xmlns:a16="http://schemas.microsoft.com/office/drawing/2014/main" id="{9332452F-2E01-DD4B-3398-58488C7634BB}"/>
              </a:ext>
            </a:extLst>
          </p:cNvPr>
          <p:cNvSpPr>
            <a:spLocks noGrp="1"/>
          </p:cNvSpPr>
          <p:nvPr>
            <p:ph type="dt" idx="10"/>
          </p:nvPr>
        </p:nvSpPr>
        <p:spPr/>
        <p:txBody>
          <a:bodyPr/>
          <a:lstStyle/>
          <a:p>
            <a:r>
              <a:rPr lang="en-US" dirty="0"/>
              <a:t>May 2025</a:t>
            </a:r>
          </a:p>
        </p:txBody>
      </p:sp>
    </p:spTree>
    <p:extLst>
      <p:ext uri="{BB962C8B-B14F-4D97-AF65-F5344CB8AC3E}">
        <p14:creationId xmlns:p14="http://schemas.microsoft.com/office/powerpoint/2010/main" val="346019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757130"/>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Do you agree that 11bp should define a medium protection mechanism for bistatic backscatter that coordinates medium use on two channels?</a:t>
            </a: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436157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2</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1089529"/>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Do you agree that the initiator (AMP Enabled STA and may include AMP Energizer) transmits a Control Frame to request the responder (AMP Enabled STA may include an AMP AP) to receive an AMP UL PPDU on a different channel?</a:t>
            </a: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981182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400538-B25C-D3EB-1539-CAABE6B7A4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F8E107-AF50-DA55-18B4-7457844ACEB0}"/>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3</a:t>
            </a:r>
          </a:p>
        </p:txBody>
      </p:sp>
      <p:sp>
        <p:nvSpPr>
          <p:cNvPr id="5" name="Slide Number Placeholder 4">
            <a:extLst>
              <a:ext uri="{FF2B5EF4-FFF2-40B4-BE49-F238E27FC236}">
                <a16:creationId xmlns:a16="http://schemas.microsoft.com/office/drawing/2014/main" id="{BF8AEAF0-C190-C826-E9D1-BEE4138694F9}"/>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C9BFCC7D-54B5-A324-E71E-0727F84BF062}"/>
              </a:ext>
            </a:extLst>
          </p:cNvPr>
          <p:cNvSpPr txBox="1"/>
          <p:nvPr/>
        </p:nvSpPr>
        <p:spPr>
          <a:xfrm>
            <a:off x="191344" y="1680540"/>
            <a:ext cx="11809312" cy="757130"/>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400" dirty="0">
                <a:solidFill>
                  <a:srgbClr val="000000"/>
                </a:solidFill>
                <a:latin typeface="Arial"/>
                <a:ea typeface="ＭＳ Ｐゴシック"/>
              </a:rPr>
              <a:t>Do you agree that the responder, in a Control Frame Response, can tell the initiator the result of the AMP UL PPDU transmission? </a:t>
            </a:r>
            <a:endParaRPr lang="en-US" sz="2000" dirty="0">
              <a:solidFill>
                <a:srgbClr val="000000"/>
              </a:solidFill>
              <a:latin typeface="Arial"/>
              <a:ea typeface="ＭＳ Ｐゴシック"/>
            </a:endParaRPr>
          </a:p>
        </p:txBody>
      </p:sp>
    </p:spTree>
    <p:extLst>
      <p:ext uri="{BB962C8B-B14F-4D97-AF65-F5344CB8AC3E}">
        <p14:creationId xmlns:p14="http://schemas.microsoft.com/office/powerpoint/2010/main" val="2837213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5"/>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a:t>References</a:t>
            </a:r>
            <a:endParaRPr/>
          </a:p>
        </p:txBody>
      </p:sp>
      <p:sp>
        <p:nvSpPr>
          <p:cNvPr id="165" name="Google Shape;165;p15"/>
          <p:cNvSpPr txBox="1">
            <a:spLocks noGrp="1"/>
          </p:cNvSpPr>
          <p:nvPr>
            <p:ph type="body" idx="1"/>
          </p:nvPr>
        </p:nvSpPr>
        <p:spPr>
          <a:xfrm>
            <a:off x="914401" y="1981201"/>
            <a:ext cx="10361084" cy="4113213"/>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None/>
            </a:pPr>
            <a:r>
              <a:rPr lang="en-CA" dirty="0"/>
              <a:t>[1] Costa et al., </a:t>
            </a:r>
            <a:r>
              <a:rPr lang="en-CA" i="1" dirty="0"/>
              <a:t>Frequency Shifting in Backscatter Operations, </a:t>
            </a:r>
            <a:r>
              <a:rPr lang="en-CA" dirty="0"/>
              <a:t>11-24/1687, November 2024. </a:t>
            </a:r>
            <a:endParaRPr dirty="0"/>
          </a:p>
          <a:p>
            <a:pPr marL="342900" lvl="0" indent="-342900" algn="l" rtl="0">
              <a:spcBef>
                <a:spcPts val="600"/>
              </a:spcBef>
              <a:spcAft>
                <a:spcPts val="0"/>
              </a:spcAft>
              <a:buNone/>
            </a:pPr>
            <a:r>
              <a:rPr lang="en-CA" dirty="0"/>
              <a:t>[2] </a:t>
            </a:r>
            <a:r>
              <a:rPr lang="en-US" dirty="0"/>
              <a:t>Kamran et al., </a:t>
            </a:r>
            <a:r>
              <a:rPr lang="en-US" kern="0" dirty="0">
                <a:solidFill>
                  <a:srgbClr val="000000"/>
                </a:solidFill>
                <a:latin typeface="Times New Roman"/>
              </a:rPr>
              <a:t>Long-Range Backscatter Protection Mechanisms</a:t>
            </a:r>
            <a:r>
              <a:rPr lang="en-US" i="1" dirty="0"/>
              <a:t>, </a:t>
            </a:r>
            <a:r>
              <a:rPr lang="en-US" dirty="0"/>
              <a:t>11-25/0264r0</a:t>
            </a:r>
          </a:p>
          <a:p>
            <a:pPr marL="342900" lvl="0" indent="-342900" algn="l" rtl="0">
              <a:spcBef>
                <a:spcPts val="600"/>
              </a:spcBef>
              <a:spcAft>
                <a:spcPts val="0"/>
              </a:spcAft>
              <a:buNone/>
            </a:pPr>
            <a:endParaRPr dirty="0"/>
          </a:p>
        </p:txBody>
      </p:sp>
      <p:sp>
        <p:nvSpPr>
          <p:cNvPr id="166" name="Google Shape;166;p1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18</a:t>
            </a:fld>
            <a:endParaRPr/>
          </a:p>
        </p:txBody>
      </p:sp>
      <p:sp>
        <p:nvSpPr>
          <p:cNvPr id="167" name="Google Shape;167;p15"/>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168" name="Google Shape;168;p1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t>March 2025</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C9C4B-7CDA-BED4-C9D5-B9C797EF47A3}"/>
              </a:ext>
            </a:extLst>
          </p:cNvPr>
          <p:cNvSpPr>
            <a:spLocks noGrp="1"/>
          </p:cNvSpPr>
          <p:nvPr>
            <p:ph type="title"/>
          </p:nvPr>
        </p:nvSpPr>
        <p:spPr>
          <a:xfrm>
            <a:off x="914401" y="685801"/>
            <a:ext cx="10361084" cy="1065213"/>
          </a:xfrm>
        </p:spPr>
        <p:txBody>
          <a:bodyPr wrap="square" anchor="ctr">
            <a:normAutofit/>
          </a:bodyPr>
          <a:lstStyle/>
          <a:p>
            <a:r>
              <a:rPr lang="en-US" altLang="ko-KR" dirty="0"/>
              <a:t>Appendix</a:t>
            </a:r>
            <a:endParaRPr lang="en-CA" dirty="0"/>
          </a:p>
        </p:txBody>
      </p:sp>
      <p:sp>
        <p:nvSpPr>
          <p:cNvPr id="3" name="Text Placeholder 2">
            <a:extLst>
              <a:ext uri="{FF2B5EF4-FFF2-40B4-BE49-F238E27FC236}">
                <a16:creationId xmlns:a16="http://schemas.microsoft.com/office/drawing/2014/main" id="{CC9FA335-9602-4F1D-A239-DEB3DB5D19D0}"/>
              </a:ext>
            </a:extLst>
          </p:cNvPr>
          <p:cNvSpPr>
            <a:spLocks noGrp="1"/>
          </p:cNvSpPr>
          <p:nvPr>
            <p:ph sz="half" idx="1"/>
          </p:nvPr>
        </p:nvSpPr>
        <p:spPr>
          <a:xfrm>
            <a:off x="555647" y="1787526"/>
            <a:ext cx="5590095" cy="4868863"/>
          </a:xfrm>
        </p:spPr>
        <p:txBody>
          <a:bodyPr wrap="square" anchor="t">
            <a:normAutofit/>
          </a:bodyPr>
          <a:lstStyle/>
          <a:p>
            <a:pPr marL="685800" indent="-457200">
              <a:buFont typeface="Arial" panose="020B0604020202020204" pitchFamily="34" charset="0"/>
              <a:buChar char="•"/>
            </a:pPr>
            <a:r>
              <a:rPr lang="en-CA" b="0" dirty="0"/>
              <a:t>We measured Channel A and Channel B using two envelope detectors simultaneously every 10 </a:t>
            </a:r>
            <a:r>
              <a:rPr lang="en-CA" b="0" i="0" dirty="0">
                <a:effectLst/>
              </a:rPr>
              <a:t>µsecs.</a:t>
            </a:r>
          </a:p>
          <a:p>
            <a:pPr marL="685800" indent="-457200">
              <a:buFont typeface="Arial" panose="020B0604020202020204" pitchFamily="34" charset="0"/>
              <a:buChar char="•"/>
            </a:pPr>
            <a:endParaRPr lang="en-CA" b="0" dirty="0"/>
          </a:p>
          <a:p>
            <a:pPr marL="685800" indent="-457200">
              <a:buFont typeface="Arial" panose="020B0604020202020204" pitchFamily="34" charset="0"/>
              <a:buChar char="•"/>
            </a:pPr>
            <a:r>
              <a:rPr lang="en-CA" b="0" dirty="0"/>
              <a:t>The channel is classified as free to transmit if it is free for DIFS + Backoff</a:t>
            </a:r>
          </a:p>
        </p:txBody>
      </p:sp>
      <p:sp>
        <p:nvSpPr>
          <p:cNvPr id="4" name="Slide Number Placeholder 3">
            <a:extLst>
              <a:ext uri="{FF2B5EF4-FFF2-40B4-BE49-F238E27FC236}">
                <a16:creationId xmlns:a16="http://schemas.microsoft.com/office/drawing/2014/main" id="{CBDA05DD-47E4-0EF7-0872-1244EB048C93}"/>
              </a:ext>
            </a:extLst>
          </p:cNvPr>
          <p:cNvSpPr>
            <a:spLocks noGrp="1"/>
          </p:cNvSpPr>
          <p:nvPr>
            <p:ph type="sldNum" idx="10"/>
          </p:nvPr>
        </p:nvSpPr>
        <p:spPr>
          <a:xfrm>
            <a:off x="5793318" y="6475414"/>
            <a:ext cx="704849" cy="363537"/>
          </a:xfrm>
        </p:spPr>
        <p:txBody>
          <a:bodyPr wrap="square" anchor="t">
            <a:normAutofit/>
          </a:bodyPr>
          <a:lstStyle/>
          <a:p>
            <a:pPr marL="0" lvl="0" indent="0" rtl="0">
              <a:spcBef>
                <a:spcPts val="0"/>
              </a:spcBef>
              <a:spcAft>
                <a:spcPts val="600"/>
              </a:spcAft>
              <a:buNone/>
            </a:pPr>
            <a:r>
              <a:rPr lang="en-CA"/>
              <a:t>Slide </a:t>
            </a:r>
            <a:fld id="{00000000-1234-1234-1234-123412341234}" type="slidenum">
              <a:rPr lang="en-CA" smtClean="0"/>
              <a:pPr marL="0" lvl="0" indent="0" rtl="0">
                <a:spcBef>
                  <a:spcPts val="0"/>
                </a:spcBef>
                <a:spcAft>
                  <a:spcPts val="600"/>
                </a:spcAft>
                <a:buNone/>
              </a:pPr>
              <a:t>19</a:t>
            </a:fld>
            <a:endParaRPr lang="en-CA"/>
          </a:p>
        </p:txBody>
      </p:sp>
      <p:sp>
        <p:nvSpPr>
          <p:cNvPr id="5" name="Footer Placeholder 4">
            <a:extLst>
              <a:ext uri="{FF2B5EF4-FFF2-40B4-BE49-F238E27FC236}">
                <a16:creationId xmlns:a16="http://schemas.microsoft.com/office/drawing/2014/main" id="{ABE3438D-45FC-6489-C311-B8EC21F3948D}"/>
              </a:ext>
            </a:extLst>
          </p:cNvPr>
          <p:cNvSpPr>
            <a:spLocks noGrp="1"/>
          </p:cNvSpPr>
          <p:nvPr>
            <p:ph type="ftr" idx="4294967295"/>
          </p:nvPr>
        </p:nvSpPr>
        <p:spPr>
          <a:xfrm>
            <a:off x="7143757" y="6475414"/>
            <a:ext cx="4246027" cy="180975"/>
          </a:xfrm>
        </p:spPr>
        <p:txBody>
          <a:bodyPr/>
          <a:lstStyle/>
          <a:p>
            <a:pPr>
              <a:spcAft>
                <a:spcPts val="600"/>
              </a:spcAft>
            </a:pPr>
            <a:r>
              <a:rPr lang="en-CA"/>
              <a:t>Kamran Nishat (HaiLa Technologies)</a:t>
            </a:r>
          </a:p>
        </p:txBody>
      </p:sp>
      <p:sp>
        <p:nvSpPr>
          <p:cNvPr id="6" name="Date Placeholder 5" hidden="1">
            <a:extLst>
              <a:ext uri="{FF2B5EF4-FFF2-40B4-BE49-F238E27FC236}">
                <a16:creationId xmlns:a16="http://schemas.microsoft.com/office/drawing/2014/main" id="{DDE00D60-34EC-E34C-6813-702BD07DCF11}"/>
              </a:ext>
            </a:extLst>
          </p:cNvPr>
          <p:cNvSpPr>
            <a:spLocks noGrp="1"/>
          </p:cNvSpPr>
          <p:nvPr>
            <p:ph type="dt" idx="4294967295"/>
          </p:nvPr>
        </p:nvSpPr>
        <p:spPr>
          <a:xfrm>
            <a:off x="929217" y="333375"/>
            <a:ext cx="2499764" cy="273050"/>
          </a:xfrm>
        </p:spPr>
        <p:txBody>
          <a:bodyPr/>
          <a:lstStyle/>
          <a:p>
            <a:pPr>
              <a:spcAft>
                <a:spcPts val="600"/>
              </a:spcAft>
            </a:pPr>
            <a:r>
              <a:rPr lang="en-US"/>
              <a:t>May 2025</a:t>
            </a:r>
          </a:p>
        </p:txBody>
      </p:sp>
      <p:graphicFrame>
        <p:nvGraphicFramePr>
          <p:cNvPr id="8" name="Table 7">
            <a:extLst>
              <a:ext uri="{FF2B5EF4-FFF2-40B4-BE49-F238E27FC236}">
                <a16:creationId xmlns:a16="http://schemas.microsoft.com/office/drawing/2014/main" id="{2C1D11BD-5361-D02A-85FE-7707B8C37B6C}"/>
              </a:ext>
            </a:extLst>
          </p:cNvPr>
          <p:cNvGraphicFramePr>
            <a:graphicFrameLocks noGrp="1"/>
          </p:cNvGraphicFramePr>
          <p:nvPr>
            <p:extLst>
              <p:ext uri="{D42A27DB-BD31-4B8C-83A1-F6EECF244321}">
                <p14:modId xmlns:p14="http://schemas.microsoft.com/office/powerpoint/2010/main" val="2427717025"/>
              </p:ext>
            </p:extLst>
          </p:nvPr>
        </p:nvGraphicFramePr>
        <p:xfrm>
          <a:off x="6531769" y="2579117"/>
          <a:ext cx="5075769" cy="2510391"/>
        </p:xfrm>
        <a:graphic>
          <a:graphicData uri="http://schemas.openxmlformats.org/drawingml/2006/table">
            <a:tbl>
              <a:tblPr firstRow="1" bandRow="1">
                <a:tableStyleId>{5C22544A-7EE6-4342-B048-85BDC9FD1C3A}</a:tableStyleId>
              </a:tblPr>
              <a:tblGrid>
                <a:gridCol w="792242">
                  <a:extLst>
                    <a:ext uri="{9D8B030D-6E8A-4147-A177-3AD203B41FA5}">
                      <a16:colId xmlns:a16="http://schemas.microsoft.com/office/drawing/2014/main" val="236708282"/>
                    </a:ext>
                  </a:extLst>
                </a:gridCol>
                <a:gridCol w="1031076">
                  <a:extLst>
                    <a:ext uri="{9D8B030D-6E8A-4147-A177-3AD203B41FA5}">
                      <a16:colId xmlns:a16="http://schemas.microsoft.com/office/drawing/2014/main" val="2493493784"/>
                    </a:ext>
                  </a:extLst>
                </a:gridCol>
                <a:gridCol w="1031076">
                  <a:extLst>
                    <a:ext uri="{9D8B030D-6E8A-4147-A177-3AD203B41FA5}">
                      <a16:colId xmlns:a16="http://schemas.microsoft.com/office/drawing/2014/main" val="4100820655"/>
                    </a:ext>
                  </a:extLst>
                </a:gridCol>
                <a:gridCol w="1108536">
                  <a:extLst>
                    <a:ext uri="{9D8B030D-6E8A-4147-A177-3AD203B41FA5}">
                      <a16:colId xmlns:a16="http://schemas.microsoft.com/office/drawing/2014/main" val="3277720770"/>
                    </a:ext>
                  </a:extLst>
                </a:gridCol>
                <a:gridCol w="1112839">
                  <a:extLst>
                    <a:ext uri="{9D8B030D-6E8A-4147-A177-3AD203B41FA5}">
                      <a16:colId xmlns:a16="http://schemas.microsoft.com/office/drawing/2014/main" val="5416549"/>
                    </a:ext>
                  </a:extLst>
                </a:gridCol>
              </a:tblGrid>
              <a:tr h="512612">
                <a:tc>
                  <a:txBody>
                    <a:bodyPr/>
                    <a:lstStyle/>
                    <a:p>
                      <a:pPr algn="ctr" fontAlgn="ctr"/>
                      <a:r>
                        <a:rPr lang="en-CA" sz="1500" u="none" strike="noStrike" dirty="0">
                          <a:effectLst/>
                        </a:rPr>
                        <a:t>Backoff slots</a:t>
                      </a:r>
                      <a:endParaRPr lang="en-CA" sz="1500" b="1" i="0" u="none" strike="noStrike" dirty="0">
                        <a:solidFill>
                          <a:srgbClr val="000000"/>
                        </a:solidFill>
                        <a:effectLst/>
                        <a:latin typeface="Aptos Narrow" panose="020B0004020202020204" pitchFamily="34" charset="0"/>
                      </a:endParaRPr>
                    </a:p>
                  </a:txBody>
                  <a:tcPr marL="8607" marR="8607" marT="8607" marB="0" anchor="ctr"/>
                </a:tc>
                <a:tc>
                  <a:txBody>
                    <a:bodyPr/>
                    <a:lstStyle/>
                    <a:p>
                      <a:pPr algn="ctr" fontAlgn="ctr"/>
                      <a:r>
                        <a:rPr lang="en-CA" sz="1500" u="none" strike="noStrike" dirty="0">
                          <a:effectLst/>
                        </a:rPr>
                        <a:t>Channel A</a:t>
                      </a:r>
                    </a:p>
                    <a:p>
                      <a:pPr algn="ctr" fontAlgn="ctr"/>
                      <a:r>
                        <a:rPr lang="en-CA" sz="1500" b="1" i="0" u="none" strike="noStrike" dirty="0">
                          <a:solidFill>
                            <a:schemeClr val="bg1"/>
                          </a:solidFill>
                          <a:effectLst/>
                          <a:latin typeface="Aptos Narrow" panose="020B0004020202020204" pitchFamily="34" charset="0"/>
                        </a:rPr>
                        <a:t>%</a:t>
                      </a:r>
                    </a:p>
                  </a:txBody>
                  <a:tcPr marL="8607" marR="8607" marT="8607" marB="0" anchor="ctr"/>
                </a:tc>
                <a:tc>
                  <a:txBody>
                    <a:bodyPr/>
                    <a:lstStyle/>
                    <a:p>
                      <a:pPr algn="ctr" fontAlgn="ctr"/>
                      <a:r>
                        <a:rPr lang="en-CA" sz="1500" u="none" strike="noStrike" dirty="0">
                          <a:effectLst/>
                        </a:rPr>
                        <a:t>Channel B</a:t>
                      </a:r>
                    </a:p>
                    <a:p>
                      <a:pPr algn="ctr" fontAlgn="ctr"/>
                      <a:r>
                        <a:rPr lang="en-CA" sz="1500" b="0" i="0" u="none" strike="noStrike" dirty="0">
                          <a:solidFill>
                            <a:schemeClr val="bg1"/>
                          </a:solidFill>
                          <a:effectLst/>
                          <a:latin typeface="Aptos Narrow" panose="020B0004020202020204" pitchFamily="34" charset="0"/>
                        </a:rPr>
                        <a:t>%</a:t>
                      </a:r>
                    </a:p>
                  </a:txBody>
                  <a:tcPr marL="8607" marR="8607" marT="8607" marB="0" anchor="ctr"/>
                </a:tc>
                <a:tc>
                  <a:txBody>
                    <a:bodyPr/>
                    <a:lstStyle/>
                    <a:p>
                      <a:pPr algn="ctr" fontAlgn="ctr"/>
                      <a:r>
                        <a:rPr lang="en-CA" sz="1500" b="1" u="none" strike="noStrike" dirty="0">
                          <a:effectLst/>
                        </a:rPr>
                        <a:t>% both free</a:t>
                      </a:r>
                      <a:endParaRPr lang="en-CA" sz="1500" b="1" i="0" u="none" strike="noStrike" dirty="0">
                        <a:solidFill>
                          <a:srgbClr val="000000"/>
                        </a:solidFill>
                        <a:effectLst/>
                        <a:latin typeface="Aptos Narrow" panose="020B0004020202020204" pitchFamily="34" charset="0"/>
                      </a:endParaRPr>
                    </a:p>
                  </a:txBody>
                  <a:tcPr marL="8607" marR="8607" marT="8607" marB="0" anchor="ctr"/>
                </a:tc>
                <a:tc>
                  <a:txBody>
                    <a:bodyPr/>
                    <a:lstStyle/>
                    <a:p>
                      <a:pPr algn="ctr" fontAlgn="b"/>
                      <a:r>
                        <a:rPr lang="en-CA" sz="1500" u="none" strike="noStrike" dirty="0">
                          <a:effectLst/>
                        </a:rPr>
                        <a:t>Conditional Probability</a:t>
                      </a:r>
                      <a:endParaRPr lang="en-CA" sz="1500" b="1" i="0" u="none" strike="noStrike" dirty="0">
                        <a:solidFill>
                          <a:srgbClr val="000000"/>
                        </a:solidFill>
                        <a:effectLst/>
                        <a:latin typeface="Aptos Narrow" panose="020B0004020202020204" pitchFamily="34" charset="0"/>
                      </a:endParaRPr>
                    </a:p>
                  </a:txBody>
                  <a:tcPr marL="8607" marR="8607" marT="8607" marB="0" anchor="b"/>
                </a:tc>
                <a:extLst>
                  <a:ext uri="{0D108BD9-81ED-4DB2-BD59-A6C34878D82A}">
                    <a16:rowId xmlns:a16="http://schemas.microsoft.com/office/drawing/2014/main" val="244399967"/>
                  </a:ext>
                </a:extLst>
              </a:tr>
              <a:tr h="285397">
                <a:tc>
                  <a:txBody>
                    <a:bodyPr/>
                    <a:lstStyle/>
                    <a:p>
                      <a:pPr algn="ctr" fontAlgn="ctr"/>
                      <a:r>
                        <a:rPr lang="en-CA" sz="1500" u="none" strike="noStrike">
                          <a:effectLst/>
                        </a:rPr>
                        <a:t>0</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b"/>
                      <a:r>
                        <a:rPr lang="en-CA" sz="1500" u="none" strike="noStrike">
                          <a:effectLst/>
                        </a:rPr>
                        <a:t>59</a:t>
                      </a:r>
                      <a:endParaRPr lang="en-CA" sz="1500" b="0" i="0" u="none" strike="noStrike">
                        <a:solidFill>
                          <a:srgbClr val="000000"/>
                        </a:solidFill>
                        <a:effectLst/>
                        <a:latin typeface="Aptos Narrow" panose="020B0004020202020204" pitchFamily="34" charset="0"/>
                      </a:endParaRPr>
                    </a:p>
                  </a:txBody>
                  <a:tcPr marL="8607" marR="8607" marT="8607" marB="0" anchor="b"/>
                </a:tc>
                <a:tc>
                  <a:txBody>
                    <a:bodyPr/>
                    <a:lstStyle/>
                    <a:p>
                      <a:pPr algn="ctr" fontAlgn="ctr"/>
                      <a:r>
                        <a:rPr lang="en-CA" sz="1500" u="none" strike="noStrike">
                          <a:effectLst/>
                        </a:rPr>
                        <a:t>60.04</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ctr"/>
                      <a:r>
                        <a:rPr lang="en-CA" sz="1500" u="none" strike="noStrike">
                          <a:effectLst/>
                        </a:rPr>
                        <a:t>39.82</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r" fontAlgn="b"/>
                      <a:r>
                        <a:rPr lang="en-CA" sz="1500" u="none" strike="noStrike">
                          <a:effectLst/>
                        </a:rPr>
                        <a:t>66.3</a:t>
                      </a:r>
                      <a:endParaRPr lang="en-CA" sz="1500" b="0" i="0" u="none" strike="noStrike">
                        <a:solidFill>
                          <a:srgbClr val="000000"/>
                        </a:solidFill>
                        <a:effectLst/>
                        <a:latin typeface="Aptos Narrow" panose="020B0004020202020204" pitchFamily="34" charset="0"/>
                      </a:endParaRPr>
                    </a:p>
                  </a:txBody>
                  <a:tcPr marL="8607" marR="8607" marT="8607" marB="0" anchor="b"/>
                </a:tc>
                <a:extLst>
                  <a:ext uri="{0D108BD9-81ED-4DB2-BD59-A6C34878D82A}">
                    <a16:rowId xmlns:a16="http://schemas.microsoft.com/office/drawing/2014/main" val="53258946"/>
                  </a:ext>
                </a:extLst>
              </a:tr>
              <a:tr h="285397">
                <a:tc>
                  <a:txBody>
                    <a:bodyPr/>
                    <a:lstStyle/>
                    <a:p>
                      <a:pPr algn="ctr" fontAlgn="ctr"/>
                      <a:r>
                        <a:rPr lang="en-CA" sz="1500" u="none" strike="noStrike">
                          <a:effectLst/>
                        </a:rPr>
                        <a:t>1</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b"/>
                      <a:r>
                        <a:rPr lang="en-CA" sz="1500" u="none" strike="noStrike">
                          <a:effectLst/>
                        </a:rPr>
                        <a:t>57.55</a:t>
                      </a:r>
                      <a:endParaRPr lang="en-CA" sz="1500" b="0" i="0" u="none" strike="noStrike">
                        <a:solidFill>
                          <a:srgbClr val="000000"/>
                        </a:solidFill>
                        <a:effectLst/>
                        <a:latin typeface="Aptos Narrow" panose="020B0004020202020204" pitchFamily="34" charset="0"/>
                      </a:endParaRPr>
                    </a:p>
                  </a:txBody>
                  <a:tcPr marL="8607" marR="8607" marT="8607" marB="0" anchor="b"/>
                </a:tc>
                <a:tc>
                  <a:txBody>
                    <a:bodyPr/>
                    <a:lstStyle/>
                    <a:p>
                      <a:pPr algn="ctr" fontAlgn="ctr"/>
                      <a:r>
                        <a:rPr lang="en-CA" sz="1500" u="none" strike="noStrike" dirty="0">
                          <a:effectLst/>
                        </a:rPr>
                        <a:t>58.45</a:t>
                      </a:r>
                      <a:endParaRPr lang="en-CA" sz="1500" b="0" i="0" u="none" strike="noStrike" dirty="0">
                        <a:solidFill>
                          <a:srgbClr val="000000"/>
                        </a:solidFill>
                        <a:effectLst/>
                        <a:latin typeface="Aptos Narrow" panose="020B0004020202020204" pitchFamily="34" charset="0"/>
                      </a:endParaRPr>
                    </a:p>
                  </a:txBody>
                  <a:tcPr marL="8607" marR="8607" marT="8607" marB="0" anchor="ctr"/>
                </a:tc>
                <a:tc>
                  <a:txBody>
                    <a:bodyPr/>
                    <a:lstStyle/>
                    <a:p>
                      <a:pPr algn="ctr" fontAlgn="ctr"/>
                      <a:r>
                        <a:rPr lang="en-CA" sz="1500" u="none" strike="noStrike">
                          <a:effectLst/>
                        </a:rPr>
                        <a:t>38.32</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r" fontAlgn="b"/>
                      <a:r>
                        <a:rPr lang="en-CA" sz="1500" u="none" strike="noStrike">
                          <a:effectLst/>
                        </a:rPr>
                        <a:t>65.6</a:t>
                      </a:r>
                      <a:endParaRPr lang="en-CA" sz="1500" b="0" i="0" u="none" strike="noStrike">
                        <a:solidFill>
                          <a:srgbClr val="000000"/>
                        </a:solidFill>
                        <a:effectLst/>
                        <a:latin typeface="Aptos Narrow" panose="020B0004020202020204" pitchFamily="34" charset="0"/>
                      </a:endParaRPr>
                    </a:p>
                  </a:txBody>
                  <a:tcPr marL="8607" marR="8607" marT="8607" marB="0" anchor="b"/>
                </a:tc>
                <a:extLst>
                  <a:ext uri="{0D108BD9-81ED-4DB2-BD59-A6C34878D82A}">
                    <a16:rowId xmlns:a16="http://schemas.microsoft.com/office/drawing/2014/main" val="618150461"/>
                  </a:ext>
                </a:extLst>
              </a:tr>
              <a:tr h="285397">
                <a:tc>
                  <a:txBody>
                    <a:bodyPr/>
                    <a:lstStyle/>
                    <a:p>
                      <a:pPr algn="ctr" fontAlgn="ctr"/>
                      <a:r>
                        <a:rPr lang="en-CA" sz="1500" u="none" strike="noStrike">
                          <a:effectLst/>
                        </a:rPr>
                        <a:t>2</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b"/>
                      <a:r>
                        <a:rPr lang="en-CA" sz="1500" u="none" strike="noStrike">
                          <a:effectLst/>
                        </a:rPr>
                        <a:t>56.25</a:t>
                      </a:r>
                      <a:endParaRPr lang="en-CA" sz="1500" b="0" i="0" u="none" strike="noStrike">
                        <a:solidFill>
                          <a:srgbClr val="000000"/>
                        </a:solidFill>
                        <a:effectLst/>
                        <a:latin typeface="Aptos Narrow" panose="020B0004020202020204" pitchFamily="34" charset="0"/>
                      </a:endParaRPr>
                    </a:p>
                  </a:txBody>
                  <a:tcPr marL="8607" marR="8607" marT="8607" marB="0" anchor="b"/>
                </a:tc>
                <a:tc>
                  <a:txBody>
                    <a:bodyPr/>
                    <a:lstStyle/>
                    <a:p>
                      <a:pPr algn="ctr" fontAlgn="ctr"/>
                      <a:r>
                        <a:rPr lang="en-CA" sz="1500" u="none" strike="noStrike">
                          <a:effectLst/>
                        </a:rPr>
                        <a:t>57.07</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ctr"/>
                      <a:r>
                        <a:rPr lang="en-CA" sz="1500" u="none" strike="noStrike">
                          <a:effectLst/>
                        </a:rPr>
                        <a:t>37.05</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r" fontAlgn="b"/>
                      <a:r>
                        <a:rPr lang="en-CA" sz="1500" u="none" strike="noStrike">
                          <a:effectLst/>
                        </a:rPr>
                        <a:t>64.9</a:t>
                      </a:r>
                      <a:endParaRPr lang="en-CA" sz="1500" b="0" i="0" u="none" strike="noStrike">
                        <a:solidFill>
                          <a:srgbClr val="000000"/>
                        </a:solidFill>
                        <a:effectLst/>
                        <a:latin typeface="Aptos Narrow" panose="020B0004020202020204" pitchFamily="34" charset="0"/>
                      </a:endParaRPr>
                    </a:p>
                  </a:txBody>
                  <a:tcPr marL="8607" marR="8607" marT="8607" marB="0" anchor="b"/>
                </a:tc>
                <a:extLst>
                  <a:ext uri="{0D108BD9-81ED-4DB2-BD59-A6C34878D82A}">
                    <a16:rowId xmlns:a16="http://schemas.microsoft.com/office/drawing/2014/main" val="1087166222"/>
                  </a:ext>
                </a:extLst>
              </a:tr>
              <a:tr h="285397">
                <a:tc>
                  <a:txBody>
                    <a:bodyPr/>
                    <a:lstStyle/>
                    <a:p>
                      <a:pPr algn="ctr" fontAlgn="ctr"/>
                      <a:r>
                        <a:rPr lang="en-CA" sz="1500" u="none" strike="noStrike" dirty="0">
                          <a:effectLst/>
                        </a:rPr>
                        <a:t>3</a:t>
                      </a:r>
                      <a:endParaRPr lang="en-CA" sz="1500" b="0" i="0" u="none" strike="noStrike" dirty="0">
                        <a:solidFill>
                          <a:srgbClr val="000000"/>
                        </a:solidFill>
                        <a:effectLst/>
                        <a:latin typeface="Aptos Narrow" panose="020B0004020202020204" pitchFamily="34" charset="0"/>
                      </a:endParaRPr>
                    </a:p>
                  </a:txBody>
                  <a:tcPr marL="8607" marR="8607" marT="8607" marB="0" anchor="ctr"/>
                </a:tc>
                <a:tc>
                  <a:txBody>
                    <a:bodyPr/>
                    <a:lstStyle/>
                    <a:p>
                      <a:pPr algn="ctr" fontAlgn="b"/>
                      <a:r>
                        <a:rPr lang="en-CA" sz="1500" u="none" strike="noStrike">
                          <a:effectLst/>
                        </a:rPr>
                        <a:t>55.03</a:t>
                      </a:r>
                      <a:endParaRPr lang="en-CA" sz="1500" b="0" i="0" u="none" strike="noStrike">
                        <a:solidFill>
                          <a:srgbClr val="000000"/>
                        </a:solidFill>
                        <a:effectLst/>
                        <a:latin typeface="Aptos Narrow" panose="020B0004020202020204" pitchFamily="34" charset="0"/>
                      </a:endParaRPr>
                    </a:p>
                  </a:txBody>
                  <a:tcPr marL="8607" marR="8607" marT="8607" marB="0" anchor="b"/>
                </a:tc>
                <a:tc>
                  <a:txBody>
                    <a:bodyPr/>
                    <a:lstStyle/>
                    <a:p>
                      <a:pPr algn="ctr" fontAlgn="ctr"/>
                      <a:r>
                        <a:rPr lang="en-CA" sz="1500" u="none" strike="noStrike">
                          <a:effectLst/>
                        </a:rPr>
                        <a:t>55.87</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ctr"/>
                      <a:r>
                        <a:rPr lang="en-CA" sz="1500" u="none" strike="noStrike">
                          <a:effectLst/>
                        </a:rPr>
                        <a:t>35.95</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r" fontAlgn="b"/>
                      <a:r>
                        <a:rPr lang="en-CA" sz="1500" u="none" strike="noStrike">
                          <a:effectLst/>
                        </a:rPr>
                        <a:t>64.3</a:t>
                      </a:r>
                      <a:endParaRPr lang="en-CA" sz="1500" b="0" i="0" u="none" strike="noStrike">
                        <a:solidFill>
                          <a:srgbClr val="000000"/>
                        </a:solidFill>
                        <a:effectLst/>
                        <a:latin typeface="Aptos Narrow" panose="020B0004020202020204" pitchFamily="34" charset="0"/>
                      </a:endParaRPr>
                    </a:p>
                  </a:txBody>
                  <a:tcPr marL="8607" marR="8607" marT="8607" marB="0" anchor="b"/>
                </a:tc>
                <a:extLst>
                  <a:ext uri="{0D108BD9-81ED-4DB2-BD59-A6C34878D82A}">
                    <a16:rowId xmlns:a16="http://schemas.microsoft.com/office/drawing/2014/main" val="3260427371"/>
                  </a:ext>
                </a:extLst>
              </a:tr>
              <a:tr h="285397">
                <a:tc>
                  <a:txBody>
                    <a:bodyPr/>
                    <a:lstStyle/>
                    <a:p>
                      <a:pPr algn="ctr" fontAlgn="ctr"/>
                      <a:r>
                        <a:rPr lang="en-CA" sz="1500" u="none" strike="noStrike">
                          <a:effectLst/>
                        </a:rPr>
                        <a:t>4</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b"/>
                      <a:r>
                        <a:rPr lang="en-CA" sz="1500" u="none" strike="noStrike">
                          <a:effectLst/>
                        </a:rPr>
                        <a:t>53.87</a:t>
                      </a:r>
                      <a:endParaRPr lang="en-CA" sz="1500" b="0" i="0" u="none" strike="noStrike">
                        <a:solidFill>
                          <a:srgbClr val="000000"/>
                        </a:solidFill>
                        <a:effectLst/>
                        <a:latin typeface="Aptos Narrow" panose="020B0004020202020204" pitchFamily="34" charset="0"/>
                      </a:endParaRPr>
                    </a:p>
                  </a:txBody>
                  <a:tcPr marL="8607" marR="8607" marT="8607" marB="0" anchor="b"/>
                </a:tc>
                <a:tc>
                  <a:txBody>
                    <a:bodyPr/>
                    <a:lstStyle/>
                    <a:p>
                      <a:pPr algn="ctr" fontAlgn="ctr"/>
                      <a:r>
                        <a:rPr lang="en-CA" sz="1500" u="none" strike="noStrike">
                          <a:effectLst/>
                        </a:rPr>
                        <a:t>54.87</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ctr"/>
                      <a:r>
                        <a:rPr lang="en-CA" sz="1500" u="none" strike="noStrike">
                          <a:effectLst/>
                        </a:rPr>
                        <a:t>34.97</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r" fontAlgn="b"/>
                      <a:r>
                        <a:rPr lang="en-CA" sz="1500" u="none" strike="noStrike">
                          <a:effectLst/>
                        </a:rPr>
                        <a:t>63.7</a:t>
                      </a:r>
                      <a:endParaRPr lang="en-CA" sz="1500" b="0" i="0" u="none" strike="noStrike">
                        <a:solidFill>
                          <a:srgbClr val="000000"/>
                        </a:solidFill>
                        <a:effectLst/>
                        <a:latin typeface="Aptos Narrow" panose="020B0004020202020204" pitchFamily="34" charset="0"/>
                      </a:endParaRPr>
                    </a:p>
                  </a:txBody>
                  <a:tcPr marL="8607" marR="8607" marT="8607" marB="0" anchor="b"/>
                </a:tc>
                <a:extLst>
                  <a:ext uri="{0D108BD9-81ED-4DB2-BD59-A6C34878D82A}">
                    <a16:rowId xmlns:a16="http://schemas.microsoft.com/office/drawing/2014/main" val="3076206316"/>
                  </a:ext>
                </a:extLst>
              </a:tr>
              <a:tr h="285397">
                <a:tc>
                  <a:txBody>
                    <a:bodyPr/>
                    <a:lstStyle/>
                    <a:p>
                      <a:pPr algn="ctr" fontAlgn="ctr"/>
                      <a:r>
                        <a:rPr lang="en-CA" sz="1500" u="none" strike="noStrike">
                          <a:effectLst/>
                        </a:rPr>
                        <a:t>5</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b"/>
                      <a:r>
                        <a:rPr lang="en-CA" sz="1500" u="none" strike="noStrike">
                          <a:effectLst/>
                        </a:rPr>
                        <a:t>52.76</a:t>
                      </a:r>
                      <a:endParaRPr lang="en-CA" sz="1500" b="0" i="0" u="none" strike="noStrike">
                        <a:solidFill>
                          <a:srgbClr val="000000"/>
                        </a:solidFill>
                        <a:effectLst/>
                        <a:latin typeface="Aptos Narrow" panose="020B0004020202020204" pitchFamily="34" charset="0"/>
                      </a:endParaRPr>
                    </a:p>
                  </a:txBody>
                  <a:tcPr marL="8607" marR="8607" marT="8607" marB="0" anchor="b"/>
                </a:tc>
                <a:tc>
                  <a:txBody>
                    <a:bodyPr/>
                    <a:lstStyle/>
                    <a:p>
                      <a:pPr algn="ctr" fontAlgn="ctr"/>
                      <a:r>
                        <a:rPr lang="en-CA" sz="1500" u="none" strike="noStrike">
                          <a:effectLst/>
                        </a:rPr>
                        <a:t>53.99</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ctr"/>
                      <a:r>
                        <a:rPr lang="en-CA" sz="1500" u="none" strike="noStrike">
                          <a:effectLst/>
                        </a:rPr>
                        <a:t>34.01</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r" fontAlgn="b"/>
                      <a:r>
                        <a:rPr lang="en-CA" sz="1500" u="none" strike="noStrike">
                          <a:effectLst/>
                        </a:rPr>
                        <a:t>63</a:t>
                      </a:r>
                      <a:endParaRPr lang="en-CA" sz="1500" b="0" i="0" u="none" strike="noStrike">
                        <a:solidFill>
                          <a:srgbClr val="000000"/>
                        </a:solidFill>
                        <a:effectLst/>
                        <a:latin typeface="Aptos Narrow" panose="020B0004020202020204" pitchFamily="34" charset="0"/>
                      </a:endParaRPr>
                    </a:p>
                  </a:txBody>
                  <a:tcPr marL="8607" marR="8607" marT="8607" marB="0" anchor="b"/>
                </a:tc>
                <a:extLst>
                  <a:ext uri="{0D108BD9-81ED-4DB2-BD59-A6C34878D82A}">
                    <a16:rowId xmlns:a16="http://schemas.microsoft.com/office/drawing/2014/main" val="2031333978"/>
                  </a:ext>
                </a:extLst>
              </a:tr>
              <a:tr h="285397">
                <a:tc>
                  <a:txBody>
                    <a:bodyPr/>
                    <a:lstStyle/>
                    <a:p>
                      <a:pPr algn="ctr" fontAlgn="ctr"/>
                      <a:r>
                        <a:rPr lang="en-CA" sz="1500" u="none" strike="noStrike">
                          <a:effectLst/>
                        </a:rPr>
                        <a:t>6</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b"/>
                      <a:r>
                        <a:rPr lang="en-CA" sz="1500" u="none" strike="noStrike">
                          <a:effectLst/>
                        </a:rPr>
                        <a:t>51.71</a:t>
                      </a:r>
                      <a:endParaRPr lang="en-CA" sz="1500" b="0" i="0" u="none" strike="noStrike">
                        <a:solidFill>
                          <a:srgbClr val="000000"/>
                        </a:solidFill>
                        <a:effectLst/>
                        <a:latin typeface="Aptos Narrow" panose="020B0004020202020204" pitchFamily="34" charset="0"/>
                      </a:endParaRPr>
                    </a:p>
                  </a:txBody>
                  <a:tcPr marL="8607" marR="8607" marT="8607" marB="0" anchor="b"/>
                </a:tc>
                <a:tc>
                  <a:txBody>
                    <a:bodyPr/>
                    <a:lstStyle/>
                    <a:p>
                      <a:pPr algn="ctr" fontAlgn="ctr"/>
                      <a:r>
                        <a:rPr lang="en-CA" sz="1500" u="none" strike="noStrike">
                          <a:effectLst/>
                        </a:rPr>
                        <a:t>53.31</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ctr" fontAlgn="ctr"/>
                      <a:r>
                        <a:rPr lang="en-CA" sz="1500" u="none" strike="noStrike">
                          <a:effectLst/>
                        </a:rPr>
                        <a:t>33.25</a:t>
                      </a:r>
                      <a:endParaRPr lang="en-CA" sz="1500" b="0" i="0" u="none" strike="noStrike">
                        <a:solidFill>
                          <a:srgbClr val="000000"/>
                        </a:solidFill>
                        <a:effectLst/>
                        <a:latin typeface="Aptos Narrow" panose="020B0004020202020204" pitchFamily="34" charset="0"/>
                      </a:endParaRPr>
                    </a:p>
                  </a:txBody>
                  <a:tcPr marL="8607" marR="8607" marT="8607" marB="0" anchor="ctr"/>
                </a:tc>
                <a:tc>
                  <a:txBody>
                    <a:bodyPr/>
                    <a:lstStyle/>
                    <a:p>
                      <a:pPr algn="r" fontAlgn="b"/>
                      <a:r>
                        <a:rPr lang="en-CA" sz="1500" u="none" strike="noStrike" dirty="0">
                          <a:effectLst/>
                        </a:rPr>
                        <a:t>62.4</a:t>
                      </a:r>
                      <a:endParaRPr lang="en-CA" sz="1500" b="0" i="0" u="none" strike="noStrike" dirty="0">
                        <a:solidFill>
                          <a:srgbClr val="000000"/>
                        </a:solidFill>
                        <a:effectLst/>
                        <a:latin typeface="Aptos Narrow" panose="020B0004020202020204" pitchFamily="34" charset="0"/>
                      </a:endParaRPr>
                    </a:p>
                  </a:txBody>
                  <a:tcPr marL="8607" marR="8607" marT="8607" marB="0" anchor="b"/>
                </a:tc>
                <a:extLst>
                  <a:ext uri="{0D108BD9-81ED-4DB2-BD59-A6C34878D82A}">
                    <a16:rowId xmlns:a16="http://schemas.microsoft.com/office/drawing/2014/main" val="3356389121"/>
                  </a:ext>
                </a:extLst>
              </a:tr>
            </a:tbl>
          </a:graphicData>
        </a:graphic>
      </p:graphicFrame>
    </p:spTree>
    <p:extLst>
      <p:ext uri="{BB962C8B-B14F-4D97-AF65-F5344CB8AC3E}">
        <p14:creationId xmlns:p14="http://schemas.microsoft.com/office/powerpoint/2010/main" val="4020451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2</a:t>
            </a:fld>
            <a:endParaRPr/>
          </a:p>
        </p:txBody>
      </p:sp>
      <p:sp>
        <p:nvSpPr>
          <p:cNvPr id="99" name="Google Shape;99;p2"/>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dirty="0"/>
          </a:p>
        </p:txBody>
      </p:sp>
      <p:sp>
        <p:nvSpPr>
          <p:cNvPr id="100" name="Google Shape;100;p2"/>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dirty="0"/>
              <a:t>May 2025</a:t>
            </a:r>
            <a:endParaRPr dirty="0"/>
          </a:p>
        </p:txBody>
      </p:sp>
      <p:sp>
        <p:nvSpPr>
          <p:cNvPr id="101" name="Google Shape;101;p2"/>
          <p:cNvSpPr txBox="1"/>
          <p:nvPr/>
        </p:nvSpPr>
        <p:spPr>
          <a:xfrm>
            <a:off x="1066801" y="838201"/>
            <a:ext cx="10361084" cy="1065213"/>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CA" sz="3200" b="1">
                <a:solidFill>
                  <a:srgbClr val="000000"/>
                </a:solidFill>
                <a:latin typeface="Times New Roman"/>
                <a:ea typeface="Times New Roman"/>
                <a:cs typeface="Times New Roman"/>
                <a:sym typeface="Times New Roman"/>
              </a:rPr>
              <a:t>Abstract</a:t>
            </a:r>
            <a:endParaRPr sz="3200" b="1">
              <a:solidFill>
                <a:srgbClr val="000000"/>
              </a:solidFill>
              <a:latin typeface="Times New Roman"/>
              <a:ea typeface="Times New Roman"/>
              <a:cs typeface="Times New Roman"/>
              <a:sym typeface="Times New Roman"/>
            </a:endParaRPr>
          </a:p>
        </p:txBody>
      </p:sp>
      <p:sp>
        <p:nvSpPr>
          <p:cNvPr id="102" name="Google Shape;102;p2"/>
          <p:cNvSpPr txBox="1"/>
          <p:nvPr/>
        </p:nvSpPr>
        <p:spPr>
          <a:xfrm>
            <a:off x="1066801" y="2133601"/>
            <a:ext cx="10361084" cy="4113213"/>
          </a:xfrm>
          <a:prstGeom prst="rect">
            <a:avLst/>
          </a:prstGeom>
          <a:noFill/>
          <a:ln>
            <a:noFill/>
          </a:ln>
        </p:spPr>
        <p:txBody>
          <a:bodyPr spcFirstLastPara="1" wrap="square" lIns="92150" tIns="46075" rIns="92150" bIns="46075" anchor="t" anchorCtr="0">
            <a:noAutofit/>
          </a:bodyPr>
          <a:lstStyle/>
          <a:p>
            <a:pPr marL="342900" marR="0" lvl="0" indent="-342900" algn="l" rtl="0">
              <a:spcBef>
                <a:spcPts val="0"/>
              </a:spcBef>
              <a:spcAft>
                <a:spcPts val="0"/>
              </a:spcAft>
              <a:buClr>
                <a:srgbClr val="000000"/>
              </a:buClr>
              <a:buSzPts val="2400"/>
              <a:buFont typeface="Arial"/>
              <a:buChar char="•"/>
            </a:pPr>
            <a:r>
              <a:rPr lang="en-CA" sz="2400" b="1" dirty="0">
                <a:solidFill>
                  <a:srgbClr val="000000"/>
                </a:solidFill>
                <a:latin typeface="Times New Roman"/>
                <a:ea typeface="Times New Roman"/>
                <a:cs typeface="Times New Roman"/>
                <a:sym typeface="Times New Roman"/>
              </a:rPr>
              <a:t>Follow up on our presentation 11-25/</a:t>
            </a:r>
            <a:r>
              <a:rPr lang="en-CA" sz="2400" b="1" dirty="0">
                <a:latin typeface="Times New Roman"/>
                <a:ea typeface="Times New Roman"/>
                <a:cs typeface="Times New Roman"/>
                <a:sym typeface="Times New Roman"/>
              </a:rPr>
              <a:t>0264</a:t>
            </a:r>
            <a:r>
              <a:rPr lang="en-CA" sz="1800" b="1" dirty="0">
                <a:solidFill>
                  <a:srgbClr val="000000"/>
                </a:solidFill>
                <a:latin typeface="Times New Roman"/>
                <a:ea typeface="Times New Roman"/>
                <a:cs typeface="Times New Roman"/>
                <a:sym typeface="Times New Roman"/>
              </a:rPr>
              <a:t> </a:t>
            </a:r>
            <a:r>
              <a:rPr lang="en-CA" sz="2600" b="1" dirty="0">
                <a:solidFill>
                  <a:schemeClr val="dk1"/>
                </a:solidFill>
                <a:latin typeface="Times New Roman"/>
                <a:ea typeface="Times New Roman"/>
                <a:cs typeface="Times New Roman"/>
                <a:sym typeface="Times New Roman"/>
              </a:rPr>
              <a:t>Bi-static Backscatter Protection Mechanisms</a:t>
            </a:r>
            <a:endParaRPr sz="2600" b="1" dirty="0">
              <a:solidFill>
                <a:schemeClr val="dk1"/>
              </a:solidFill>
              <a:latin typeface="Times New Roman"/>
              <a:ea typeface="Times New Roman"/>
              <a:cs typeface="Times New Roman"/>
              <a:sym typeface="Times New Roman"/>
            </a:endParaRPr>
          </a:p>
          <a:p>
            <a:pPr marL="457200" marR="0" lvl="0" indent="0" algn="l" rtl="0">
              <a:spcBef>
                <a:spcPts val="0"/>
              </a:spcBef>
              <a:spcAft>
                <a:spcPts val="0"/>
              </a:spcAft>
              <a:buNone/>
            </a:pPr>
            <a:endParaRPr sz="2000" dirty="0">
              <a:latin typeface="Times New Roman"/>
              <a:ea typeface="Times New Roman"/>
              <a:cs typeface="Times New Roman"/>
              <a:sym typeface="Times New Roman"/>
            </a:endParaRPr>
          </a:p>
          <a:p>
            <a:pPr marL="342900" marR="0" lvl="0" indent="-342900" algn="l" rtl="0">
              <a:spcBef>
                <a:spcPts val="0"/>
              </a:spcBef>
              <a:spcAft>
                <a:spcPts val="0"/>
              </a:spcAft>
              <a:buClr>
                <a:srgbClr val="000000"/>
              </a:buClr>
              <a:buSzPts val="2400"/>
              <a:buFont typeface="Arial"/>
              <a:buChar char="•"/>
            </a:pPr>
            <a:r>
              <a:rPr lang="en-CA" sz="2000" b="0" i="0" u="none" strike="noStrike" cap="none" dirty="0">
                <a:solidFill>
                  <a:srgbClr val="000000"/>
                </a:solidFill>
                <a:latin typeface="Times New Roman"/>
                <a:ea typeface="Times New Roman"/>
                <a:cs typeface="Times New Roman"/>
                <a:sym typeface="Times New Roman"/>
              </a:rPr>
              <a:t>How do we reserve medium use on two channels? </a:t>
            </a:r>
            <a:endParaRPr dirty="0"/>
          </a:p>
          <a:p>
            <a:pPr marL="914400" marR="0" lvl="0" indent="0" algn="l" rtl="0">
              <a:spcBef>
                <a:spcPts val="500"/>
              </a:spcBef>
              <a:spcAft>
                <a:spcPts val="0"/>
              </a:spcAft>
              <a:buNone/>
            </a:pPr>
            <a:endParaRPr dirty="0"/>
          </a:p>
        </p:txBody>
      </p:sp>
      <p:sp>
        <p:nvSpPr>
          <p:cNvPr id="103" name="Google Shape;103;p2"/>
          <p:cNvSpPr txBox="1"/>
          <p:nvPr/>
        </p:nvSpPr>
        <p:spPr>
          <a:xfrm>
            <a:off x="6392900" y="3620525"/>
            <a:ext cx="5253000" cy="554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2400">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585E7-B6BB-4364-81FD-F6AFBD8D5F42}"/>
              </a:ext>
            </a:extLst>
          </p:cNvPr>
          <p:cNvSpPr>
            <a:spLocks noGrp="1"/>
          </p:cNvSpPr>
          <p:nvPr>
            <p:ph type="title"/>
          </p:nvPr>
        </p:nvSpPr>
        <p:spPr>
          <a:xfrm>
            <a:off x="914401" y="685801"/>
            <a:ext cx="10361084" cy="1065213"/>
          </a:xfrm>
        </p:spPr>
        <p:txBody>
          <a:bodyPr wrap="square" anchor="ctr">
            <a:normAutofit/>
          </a:bodyPr>
          <a:lstStyle/>
          <a:p>
            <a:r>
              <a:rPr lang="en-US" altLang="ko-KR" dirty="0"/>
              <a:t>Appendix</a:t>
            </a:r>
            <a:endParaRPr lang="en-CA" dirty="0"/>
          </a:p>
        </p:txBody>
      </p:sp>
      <p:sp>
        <p:nvSpPr>
          <p:cNvPr id="8" name="Content Placeholder 7">
            <a:extLst>
              <a:ext uri="{FF2B5EF4-FFF2-40B4-BE49-F238E27FC236}">
                <a16:creationId xmlns:a16="http://schemas.microsoft.com/office/drawing/2014/main" id="{D24EB23C-858A-A46E-8FED-851D9AF9D59D}"/>
              </a:ext>
            </a:extLst>
          </p:cNvPr>
          <p:cNvSpPr>
            <a:spLocks noGrp="1"/>
          </p:cNvSpPr>
          <p:nvPr>
            <p:ph sz="half" idx="1"/>
          </p:nvPr>
        </p:nvSpPr>
        <p:spPr>
          <a:xfrm>
            <a:off x="812800" y="1751014"/>
            <a:ext cx="5390037" cy="4489450"/>
          </a:xfrm>
        </p:spPr>
        <p:txBody>
          <a:bodyPr wrap="square" anchor="t">
            <a:normAutofit/>
          </a:bodyPr>
          <a:lstStyle/>
          <a:p>
            <a:pPr marL="685800" indent="-457200">
              <a:buFont typeface="Arial" panose="020B0604020202020204" pitchFamily="34" charset="0"/>
              <a:buChar char="•"/>
            </a:pPr>
            <a:r>
              <a:rPr lang="en-CA" b="0" dirty="0"/>
              <a:t>One more example scenario with the same data</a:t>
            </a:r>
          </a:p>
        </p:txBody>
      </p:sp>
      <p:sp>
        <p:nvSpPr>
          <p:cNvPr id="5" name="Slide Number Placeholder 4">
            <a:extLst>
              <a:ext uri="{FF2B5EF4-FFF2-40B4-BE49-F238E27FC236}">
                <a16:creationId xmlns:a16="http://schemas.microsoft.com/office/drawing/2014/main" id="{83B02F75-68A1-55CE-A75C-1095EE1B3A80}"/>
              </a:ext>
            </a:extLst>
          </p:cNvPr>
          <p:cNvSpPr>
            <a:spLocks noGrp="1"/>
          </p:cNvSpPr>
          <p:nvPr>
            <p:ph type="sldNum" idx="10"/>
          </p:nvPr>
        </p:nvSpPr>
        <p:spPr>
          <a:xfrm>
            <a:off x="5793318" y="6475414"/>
            <a:ext cx="704849" cy="363537"/>
          </a:xfrm>
        </p:spPr>
        <p:txBody>
          <a:bodyPr wrap="square" anchor="t">
            <a:normAutofit/>
          </a:bodyPr>
          <a:lstStyle/>
          <a:p>
            <a:pPr>
              <a:spcAft>
                <a:spcPts val="600"/>
              </a:spcAft>
              <a:defRPr/>
            </a:pPr>
            <a:r>
              <a:rPr lang="en-US" altLang="en-US"/>
              <a:t>Slide </a:t>
            </a:r>
            <a:fld id="{1F551F72-38F2-479C-990C-DF0D2C0B1F2C}" type="slidenum">
              <a:rPr lang="en-US" altLang="en-US" smtClean="0"/>
              <a:pPr>
                <a:spcAft>
                  <a:spcPts val="600"/>
                </a:spcAft>
                <a:defRPr/>
              </a:pPr>
              <a:t>20</a:t>
            </a:fld>
            <a:endParaRPr lang="en-US" altLang="en-US"/>
          </a:p>
        </p:txBody>
      </p:sp>
      <p:graphicFrame>
        <p:nvGraphicFramePr>
          <p:cNvPr id="9" name="Content Placeholder 8">
            <a:extLst>
              <a:ext uri="{FF2B5EF4-FFF2-40B4-BE49-F238E27FC236}">
                <a16:creationId xmlns:a16="http://schemas.microsoft.com/office/drawing/2014/main" id="{57A38569-BF4B-90A5-9A22-BC1F891CADEF}"/>
              </a:ext>
            </a:extLst>
          </p:cNvPr>
          <p:cNvGraphicFramePr>
            <a:graphicFrameLocks noGrp="1"/>
          </p:cNvGraphicFramePr>
          <p:nvPr>
            <p:ph sz="half" idx="2"/>
            <p:extLst>
              <p:ext uri="{D42A27DB-BD31-4B8C-83A1-F6EECF244321}">
                <p14:modId xmlns:p14="http://schemas.microsoft.com/office/powerpoint/2010/main" val="2556120992"/>
              </p:ext>
            </p:extLst>
          </p:nvPr>
        </p:nvGraphicFramePr>
        <p:xfrm>
          <a:off x="5204110" y="2608200"/>
          <a:ext cx="6297105" cy="3010028"/>
        </p:xfrm>
        <a:graphic>
          <a:graphicData uri="http://schemas.openxmlformats.org/drawingml/2006/table">
            <a:tbl>
              <a:tblPr firstRow="1" bandRow="1">
                <a:tableStyleId>{5C22544A-7EE6-4342-B048-85BDC9FD1C3A}</a:tableStyleId>
              </a:tblPr>
              <a:tblGrid>
                <a:gridCol w="1099986">
                  <a:extLst>
                    <a:ext uri="{9D8B030D-6E8A-4147-A177-3AD203B41FA5}">
                      <a16:colId xmlns:a16="http://schemas.microsoft.com/office/drawing/2014/main" val="2571305604"/>
                    </a:ext>
                  </a:extLst>
                </a:gridCol>
                <a:gridCol w="1420162">
                  <a:extLst>
                    <a:ext uri="{9D8B030D-6E8A-4147-A177-3AD203B41FA5}">
                      <a16:colId xmlns:a16="http://schemas.microsoft.com/office/drawing/2014/main" val="2990792643"/>
                    </a:ext>
                  </a:extLst>
                </a:gridCol>
                <a:gridCol w="1201267">
                  <a:extLst>
                    <a:ext uri="{9D8B030D-6E8A-4147-A177-3AD203B41FA5}">
                      <a16:colId xmlns:a16="http://schemas.microsoft.com/office/drawing/2014/main" val="4006585080"/>
                    </a:ext>
                  </a:extLst>
                </a:gridCol>
                <a:gridCol w="1041177">
                  <a:extLst>
                    <a:ext uri="{9D8B030D-6E8A-4147-A177-3AD203B41FA5}">
                      <a16:colId xmlns:a16="http://schemas.microsoft.com/office/drawing/2014/main" val="3939575191"/>
                    </a:ext>
                  </a:extLst>
                </a:gridCol>
                <a:gridCol w="1534513">
                  <a:extLst>
                    <a:ext uri="{9D8B030D-6E8A-4147-A177-3AD203B41FA5}">
                      <a16:colId xmlns:a16="http://schemas.microsoft.com/office/drawing/2014/main" val="3570941082"/>
                    </a:ext>
                  </a:extLst>
                </a:gridCol>
              </a:tblGrid>
              <a:tr h="611618">
                <a:tc>
                  <a:txBody>
                    <a:bodyPr/>
                    <a:lstStyle/>
                    <a:p>
                      <a:pPr algn="ctr" fontAlgn="ctr"/>
                      <a:r>
                        <a:rPr lang="en-CA" sz="1700" u="none" strike="noStrike">
                          <a:effectLst/>
                        </a:rPr>
                        <a:t>Backoff slots</a:t>
                      </a:r>
                      <a:endParaRPr lang="en-CA" sz="1700" b="1" i="0" u="none" strike="noStrike">
                        <a:solidFill>
                          <a:srgbClr val="000000"/>
                        </a:solidFill>
                        <a:effectLst/>
                        <a:latin typeface="Aptos Narrow" panose="020B0004020202020204" pitchFamily="34" charset="0"/>
                      </a:endParaRPr>
                    </a:p>
                  </a:txBody>
                  <a:tcPr marL="8538" marR="8538" marT="8538" marB="0" anchor="ctr"/>
                </a:tc>
                <a:tc>
                  <a:txBody>
                    <a:bodyPr/>
                    <a:lstStyle/>
                    <a:p>
                      <a:pPr algn="ctr" fontAlgn="ctr"/>
                      <a:r>
                        <a:rPr lang="en-CA" sz="1700" u="none" strike="noStrike" dirty="0">
                          <a:effectLst/>
                        </a:rPr>
                        <a:t>Channel A</a:t>
                      </a:r>
                    </a:p>
                    <a:p>
                      <a:pPr algn="ctr" fontAlgn="ctr"/>
                      <a:r>
                        <a:rPr lang="en-CA" sz="1700" b="1" i="0" u="none" strike="noStrike" dirty="0">
                          <a:solidFill>
                            <a:srgbClr val="FFFFFF"/>
                          </a:solidFill>
                          <a:effectLst/>
                          <a:latin typeface="Aptos Narrow" panose="020B0004020202020204" pitchFamily="34" charset="0"/>
                        </a:rPr>
                        <a:t>%</a:t>
                      </a:r>
                    </a:p>
                  </a:txBody>
                  <a:tcPr marL="8538" marR="8538" marT="8538" marB="0" anchor="ctr"/>
                </a:tc>
                <a:tc>
                  <a:txBody>
                    <a:bodyPr/>
                    <a:lstStyle/>
                    <a:p>
                      <a:pPr algn="ctr" fontAlgn="ctr"/>
                      <a:r>
                        <a:rPr lang="en-CA" sz="1700" u="none" strike="noStrike" dirty="0">
                          <a:effectLst/>
                        </a:rPr>
                        <a:t>Channel B</a:t>
                      </a:r>
                    </a:p>
                    <a:p>
                      <a:pPr algn="ctr" fontAlgn="ctr"/>
                      <a:r>
                        <a:rPr lang="en-CA" sz="1700" b="1" i="0" u="none" strike="noStrike" dirty="0">
                          <a:solidFill>
                            <a:srgbClr val="FFFFFF"/>
                          </a:solidFill>
                          <a:effectLst/>
                          <a:latin typeface="Aptos Narrow" panose="020B0004020202020204" pitchFamily="34" charset="0"/>
                        </a:rPr>
                        <a:t>%</a:t>
                      </a:r>
                    </a:p>
                  </a:txBody>
                  <a:tcPr marL="8538" marR="8538" marT="8538" marB="0" anchor="ctr"/>
                </a:tc>
                <a:tc>
                  <a:txBody>
                    <a:bodyPr/>
                    <a:lstStyle/>
                    <a:p>
                      <a:pPr algn="ctr" fontAlgn="ctr"/>
                      <a:r>
                        <a:rPr lang="en-CA" sz="1700" u="none" strike="noStrike">
                          <a:effectLst/>
                        </a:rPr>
                        <a:t>% both free</a:t>
                      </a:r>
                      <a:endParaRPr lang="en-CA" sz="1700" b="1" i="0" u="none" strike="noStrike">
                        <a:solidFill>
                          <a:srgbClr val="FFFFFF"/>
                        </a:solidFill>
                        <a:effectLst/>
                        <a:latin typeface="Aptos Narrow" panose="020B0004020202020204" pitchFamily="34" charset="0"/>
                      </a:endParaRPr>
                    </a:p>
                  </a:txBody>
                  <a:tcPr marL="8538" marR="8538" marT="8538" marB="0" anchor="ctr"/>
                </a:tc>
                <a:tc>
                  <a:txBody>
                    <a:bodyPr/>
                    <a:lstStyle/>
                    <a:p>
                      <a:pPr algn="l" fontAlgn="b"/>
                      <a:r>
                        <a:rPr lang="en-CA" sz="1700" u="none" strike="noStrike">
                          <a:effectLst/>
                        </a:rPr>
                        <a:t>Conditional Probability</a:t>
                      </a:r>
                      <a:endParaRPr lang="en-CA" sz="1700" b="1" i="0" u="none" strike="noStrike">
                        <a:solidFill>
                          <a:srgbClr val="FFFFFF"/>
                        </a:solidFill>
                        <a:effectLst/>
                        <a:latin typeface="Aptos Narrow" panose="020B0004020202020204" pitchFamily="34" charset="0"/>
                      </a:endParaRPr>
                    </a:p>
                  </a:txBody>
                  <a:tcPr marL="8538" marR="8538" marT="8538" marB="0" anchor="b"/>
                </a:tc>
                <a:extLst>
                  <a:ext uri="{0D108BD9-81ED-4DB2-BD59-A6C34878D82A}">
                    <a16:rowId xmlns:a16="http://schemas.microsoft.com/office/drawing/2014/main" val="207688395"/>
                  </a:ext>
                </a:extLst>
              </a:tr>
              <a:tr h="342630">
                <a:tc>
                  <a:txBody>
                    <a:bodyPr/>
                    <a:lstStyle/>
                    <a:p>
                      <a:pPr algn="ctr" fontAlgn="ctr"/>
                      <a:r>
                        <a:rPr lang="en-CA" sz="1700" u="none" strike="noStrike">
                          <a:effectLst/>
                        </a:rPr>
                        <a:t>0</a:t>
                      </a:r>
                      <a:endParaRPr lang="en-CA" sz="1700" b="0" i="0" u="none" strike="noStrike">
                        <a:solidFill>
                          <a:srgbClr val="000000"/>
                        </a:solidFill>
                        <a:effectLst/>
                        <a:latin typeface="Aptos Narrow" panose="020B0004020202020204" pitchFamily="34" charset="0"/>
                      </a:endParaRPr>
                    </a:p>
                  </a:txBody>
                  <a:tcPr marL="8538" marR="8538" marT="8538" marB="0" anchor="ctr"/>
                </a:tc>
                <a:tc>
                  <a:txBody>
                    <a:bodyPr/>
                    <a:lstStyle/>
                    <a:p>
                      <a:pPr algn="ctr" fontAlgn="b"/>
                      <a:r>
                        <a:rPr lang="en-CA" sz="1700" u="none" strike="noStrike">
                          <a:effectLst/>
                        </a:rPr>
                        <a:t>61.69</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66.37</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42.39</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63.9</a:t>
                      </a:r>
                      <a:endParaRPr lang="en-CA" sz="1700" b="0" i="0" u="none" strike="noStrike">
                        <a:solidFill>
                          <a:srgbClr val="000000"/>
                        </a:solidFill>
                        <a:effectLst/>
                        <a:latin typeface="Aptos Narrow" panose="020B0004020202020204" pitchFamily="34" charset="0"/>
                      </a:endParaRPr>
                    </a:p>
                  </a:txBody>
                  <a:tcPr marL="8538" marR="8538" marT="8538" marB="0" anchor="b"/>
                </a:tc>
                <a:extLst>
                  <a:ext uri="{0D108BD9-81ED-4DB2-BD59-A6C34878D82A}">
                    <a16:rowId xmlns:a16="http://schemas.microsoft.com/office/drawing/2014/main" val="3639548613"/>
                  </a:ext>
                </a:extLst>
              </a:tr>
              <a:tr h="342630">
                <a:tc>
                  <a:txBody>
                    <a:bodyPr/>
                    <a:lstStyle/>
                    <a:p>
                      <a:pPr algn="ctr" fontAlgn="ctr"/>
                      <a:r>
                        <a:rPr lang="en-CA" sz="1700" u="none" strike="noStrike">
                          <a:effectLst/>
                        </a:rPr>
                        <a:t>1</a:t>
                      </a:r>
                      <a:endParaRPr lang="en-CA" sz="1700" b="0" i="0" u="none" strike="noStrike">
                        <a:solidFill>
                          <a:srgbClr val="000000"/>
                        </a:solidFill>
                        <a:effectLst/>
                        <a:latin typeface="Aptos Narrow" panose="020B0004020202020204" pitchFamily="34" charset="0"/>
                      </a:endParaRPr>
                    </a:p>
                  </a:txBody>
                  <a:tcPr marL="8538" marR="8538" marT="8538" marB="0" anchor="ctr"/>
                </a:tc>
                <a:tc>
                  <a:txBody>
                    <a:bodyPr/>
                    <a:lstStyle/>
                    <a:p>
                      <a:pPr algn="ctr" fontAlgn="b"/>
                      <a:r>
                        <a:rPr lang="en-CA" sz="1700" u="none" strike="noStrike">
                          <a:effectLst/>
                        </a:rPr>
                        <a:t>60.32</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65.07</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dirty="0">
                          <a:effectLst/>
                        </a:rPr>
                        <a:t>40.96</a:t>
                      </a:r>
                      <a:endParaRPr lang="en-CA" sz="1700" b="0" i="0" u="none" strike="noStrike" dirty="0">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62.9</a:t>
                      </a:r>
                      <a:endParaRPr lang="en-CA" sz="1700" b="0" i="0" u="none" strike="noStrike">
                        <a:solidFill>
                          <a:srgbClr val="000000"/>
                        </a:solidFill>
                        <a:effectLst/>
                        <a:latin typeface="Aptos Narrow" panose="020B0004020202020204" pitchFamily="34" charset="0"/>
                      </a:endParaRPr>
                    </a:p>
                  </a:txBody>
                  <a:tcPr marL="8538" marR="8538" marT="8538" marB="0" anchor="b"/>
                </a:tc>
                <a:extLst>
                  <a:ext uri="{0D108BD9-81ED-4DB2-BD59-A6C34878D82A}">
                    <a16:rowId xmlns:a16="http://schemas.microsoft.com/office/drawing/2014/main" val="2560402896"/>
                  </a:ext>
                </a:extLst>
              </a:tr>
              <a:tr h="342630">
                <a:tc>
                  <a:txBody>
                    <a:bodyPr/>
                    <a:lstStyle/>
                    <a:p>
                      <a:pPr algn="ctr" fontAlgn="ctr"/>
                      <a:r>
                        <a:rPr lang="en-CA" sz="1700" u="none" strike="noStrike">
                          <a:effectLst/>
                        </a:rPr>
                        <a:t>2</a:t>
                      </a:r>
                      <a:endParaRPr lang="en-CA" sz="1700" b="0" i="0" u="none" strike="noStrike">
                        <a:solidFill>
                          <a:srgbClr val="000000"/>
                        </a:solidFill>
                        <a:effectLst/>
                        <a:latin typeface="Aptos Narrow" panose="020B0004020202020204" pitchFamily="34" charset="0"/>
                      </a:endParaRPr>
                    </a:p>
                  </a:txBody>
                  <a:tcPr marL="8538" marR="8538" marT="8538" marB="0" anchor="ctr"/>
                </a:tc>
                <a:tc>
                  <a:txBody>
                    <a:bodyPr/>
                    <a:lstStyle/>
                    <a:p>
                      <a:pPr algn="ctr" fontAlgn="b"/>
                      <a:r>
                        <a:rPr lang="en-CA" sz="1700" u="none" strike="noStrike">
                          <a:effectLst/>
                        </a:rPr>
                        <a:t>59.09</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63.98</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39.8</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62.2</a:t>
                      </a:r>
                      <a:endParaRPr lang="en-CA" sz="1700" b="0" i="0" u="none" strike="noStrike">
                        <a:solidFill>
                          <a:srgbClr val="000000"/>
                        </a:solidFill>
                        <a:effectLst/>
                        <a:latin typeface="Aptos Narrow" panose="020B0004020202020204" pitchFamily="34" charset="0"/>
                      </a:endParaRPr>
                    </a:p>
                  </a:txBody>
                  <a:tcPr marL="8538" marR="8538" marT="8538" marB="0" anchor="b"/>
                </a:tc>
                <a:extLst>
                  <a:ext uri="{0D108BD9-81ED-4DB2-BD59-A6C34878D82A}">
                    <a16:rowId xmlns:a16="http://schemas.microsoft.com/office/drawing/2014/main" val="1662689800"/>
                  </a:ext>
                </a:extLst>
              </a:tr>
              <a:tr h="342630">
                <a:tc>
                  <a:txBody>
                    <a:bodyPr/>
                    <a:lstStyle/>
                    <a:p>
                      <a:pPr algn="ctr" fontAlgn="ctr"/>
                      <a:r>
                        <a:rPr lang="en-CA" sz="1700" u="none" strike="noStrike">
                          <a:effectLst/>
                        </a:rPr>
                        <a:t>3</a:t>
                      </a:r>
                      <a:endParaRPr lang="en-CA" sz="1700" b="0" i="0" u="none" strike="noStrike">
                        <a:solidFill>
                          <a:srgbClr val="000000"/>
                        </a:solidFill>
                        <a:effectLst/>
                        <a:latin typeface="Aptos Narrow" panose="020B0004020202020204" pitchFamily="34" charset="0"/>
                      </a:endParaRPr>
                    </a:p>
                  </a:txBody>
                  <a:tcPr marL="8538" marR="8538" marT="8538" marB="0" anchor="ctr"/>
                </a:tc>
                <a:tc>
                  <a:txBody>
                    <a:bodyPr/>
                    <a:lstStyle/>
                    <a:p>
                      <a:pPr algn="ctr" fontAlgn="b"/>
                      <a:r>
                        <a:rPr lang="en-CA" sz="1700" u="none" strike="noStrike">
                          <a:effectLst/>
                        </a:rPr>
                        <a:t>57.89</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62.97</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38.73</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61.5</a:t>
                      </a:r>
                      <a:endParaRPr lang="en-CA" sz="1700" b="0" i="0" u="none" strike="noStrike">
                        <a:solidFill>
                          <a:srgbClr val="000000"/>
                        </a:solidFill>
                        <a:effectLst/>
                        <a:latin typeface="Aptos Narrow" panose="020B0004020202020204" pitchFamily="34" charset="0"/>
                      </a:endParaRPr>
                    </a:p>
                  </a:txBody>
                  <a:tcPr marL="8538" marR="8538" marT="8538" marB="0" anchor="b"/>
                </a:tc>
                <a:extLst>
                  <a:ext uri="{0D108BD9-81ED-4DB2-BD59-A6C34878D82A}">
                    <a16:rowId xmlns:a16="http://schemas.microsoft.com/office/drawing/2014/main" val="1477763839"/>
                  </a:ext>
                </a:extLst>
              </a:tr>
              <a:tr h="342630">
                <a:tc>
                  <a:txBody>
                    <a:bodyPr/>
                    <a:lstStyle/>
                    <a:p>
                      <a:pPr algn="ctr" fontAlgn="ctr"/>
                      <a:r>
                        <a:rPr lang="en-CA" sz="1700" u="none" strike="noStrike">
                          <a:effectLst/>
                        </a:rPr>
                        <a:t>4</a:t>
                      </a:r>
                      <a:endParaRPr lang="en-CA" sz="1700" b="0" i="0" u="none" strike="noStrike">
                        <a:solidFill>
                          <a:srgbClr val="000000"/>
                        </a:solidFill>
                        <a:effectLst/>
                        <a:latin typeface="Aptos Narrow" panose="020B0004020202020204" pitchFamily="34" charset="0"/>
                      </a:endParaRPr>
                    </a:p>
                  </a:txBody>
                  <a:tcPr marL="8538" marR="8538" marT="8538" marB="0" anchor="ctr"/>
                </a:tc>
                <a:tc>
                  <a:txBody>
                    <a:bodyPr/>
                    <a:lstStyle/>
                    <a:p>
                      <a:pPr algn="ctr" fontAlgn="b"/>
                      <a:r>
                        <a:rPr lang="en-CA" sz="1700" u="none" strike="noStrike">
                          <a:effectLst/>
                        </a:rPr>
                        <a:t>56.74</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62.09</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37.77</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60.8</a:t>
                      </a:r>
                      <a:endParaRPr lang="en-CA" sz="1700" b="0" i="0" u="none" strike="noStrike">
                        <a:solidFill>
                          <a:srgbClr val="000000"/>
                        </a:solidFill>
                        <a:effectLst/>
                        <a:latin typeface="Aptos Narrow" panose="020B0004020202020204" pitchFamily="34" charset="0"/>
                      </a:endParaRPr>
                    </a:p>
                  </a:txBody>
                  <a:tcPr marL="8538" marR="8538" marT="8538" marB="0" anchor="b"/>
                </a:tc>
                <a:extLst>
                  <a:ext uri="{0D108BD9-81ED-4DB2-BD59-A6C34878D82A}">
                    <a16:rowId xmlns:a16="http://schemas.microsoft.com/office/drawing/2014/main" val="2404763123"/>
                  </a:ext>
                </a:extLst>
              </a:tr>
              <a:tr h="342630">
                <a:tc>
                  <a:txBody>
                    <a:bodyPr/>
                    <a:lstStyle/>
                    <a:p>
                      <a:pPr algn="ctr" fontAlgn="ctr"/>
                      <a:r>
                        <a:rPr lang="en-CA" sz="1700" u="none" strike="noStrike">
                          <a:effectLst/>
                        </a:rPr>
                        <a:t>5</a:t>
                      </a:r>
                      <a:endParaRPr lang="en-CA" sz="1700" b="0" i="0" u="none" strike="noStrike">
                        <a:solidFill>
                          <a:srgbClr val="000000"/>
                        </a:solidFill>
                        <a:effectLst/>
                        <a:latin typeface="Aptos Narrow" panose="020B0004020202020204" pitchFamily="34" charset="0"/>
                      </a:endParaRPr>
                    </a:p>
                  </a:txBody>
                  <a:tcPr marL="8538" marR="8538" marT="8538" marB="0" anchor="ctr"/>
                </a:tc>
                <a:tc>
                  <a:txBody>
                    <a:bodyPr/>
                    <a:lstStyle/>
                    <a:p>
                      <a:pPr algn="ctr" fontAlgn="b"/>
                      <a:r>
                        <a:rPr lang="en-CA" sz="1700" u="none" strike="noStrike">
                          <a:effectLst/>
                        </a:rPr>
                        <a:t>55.63</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61.3</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36.84</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60.1</a:t>
                      </a:r>
                      <a:endParaRPr lang="en-CA" sz="1700" b="0" i="0" u="none" strike="noStrike">
                        <a:solidFill>
                          <a:srgbClr val="000000"/>
                        </a:solidFill>
                        <a:effectLst/>
                        <a:latin typeface="Aptos Narrow" panose="020B0004020202020204" pitchFamily="34" charset="0"/>
                      </a:endParaRPr>
                    </a:p>
                  </a:txBody>
                  <a:tcPr marL="8538" marR="8538" marT="8538" marB="0" anchor="b"/>
                </a:tc>
                <a:extLst>
                  <a:ext uri="{0D108BD9-81ED-4DB2-BD59-A6C34878D82A}">
                    <a16:rowId xmlns:a16="http://schemas.microsoft.com/office/drawing/2014/main" val="2463425896"/>
                  </a:ext>
                </a:extLst>
              </a:tr>
              <a:tr h="342630">
                <a:tc>
                  <a:txBody>
                    <a:bodyPr/>
                    <a:lstStyle/>
                    <a:p>
                      <a:pPr algn="ctr" fontAlgn="ctr"/>
                      <a:r>
                        <a:rPr lang="en-CA" sz="1700" u="none" strike="noStrike">
                          <a:effectLst/>
                        </a:rPr>
                        <a:t>6</a:t>
                      </a:r>
                      <a:endParaRPr lang="en-CA" sz="1700" b="0" i="0" u="none" strike="noStrike">
                        <a:solidFill>
                          <a:srgbClr val="000000"/>
                        </a:solidFill>
                        <a:effectLst/>
                        <a:latin typeface="Aptos Narrow" panose="020B0004020202020204" pitchFamily="34" charset="0"/>
                      </a:endParaRPr>
                    </a:p>
                  </a:txBody>
                  <a:tcPr marL="8538" marR="8538" marT="8538" marB="0" anchor="ctr"/>
                </a:tc>
                <a:tc>
                  <a:txBody>
                    <a:bodyPr/>
                    <a:lstStyle/>
                    <a:p>
                      <a:pPr algn="ctr" fontAlgn="b"/>
                      <a:r>
                        <a:rPr lang="en-CA" sz="1700" u="none" strike="noStrike">
                          <a:effectLst/>
                        </a:rPr>
                        <a:t>54.67</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60.63</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a:effectLst/>
                        </a:rPr>
                        <a:t>36.06</a:t>
                      </a:r>
                      <a:endParaRPr lang="en-CA" sz="1700" b="0" i="0" u="none" strike="noStrike">
                        <a:solidFill>
                          <a:srgbClr val="000000"/>
                        </a:solidFill>
                        <a:effectLst/>
                        <a:latin typeface="Aptos Narrow" panose="020B0004020202020204" pitchFamily="34" charset="0"/>
                      </a:endParaRPr>
                    </a:p>
                  </a:txBody>
                  <a:tcPr marL="8538" marR="8538" marT="8538" marB="0" anchor="b"/>
                </a:tc>
                <a:tc>
                  <a:txBody>
                    <a:bodyPr/>
                    <a:lstStyle/>
                    <a:p>
                      <a:pPr algn="ctr" fontAlgn="b"/>
                      <a:r>
                        <a:rPr lang="en-CA" sz="1700" u="none" strike="noStrike" dirty="0">
                          <a:effectLst/>
                        </a:rPr>
                        <a:t>59.5</a:t>
                      </a:r>
                      <a:endParaRPr lang="en-CA" sz="1700" b="0" i="0" u="none" strike="noStrike" dirty="0">
                        <a:solidFill>
                          <a:srgbClr val="000000"/>
                        </a:solidFill>
                        <a:effectLst/>
                        <a:latin typeface="Aptos Narrow" panose="020B0004020202020204" pitchFamily="34" charset="0"/>
                      </a:endParaRPr>
                    </a:p>
                  </a:txBody>
                  <a:tcPr marL="8538" marR="8538" marT="8538" marB="0" anchor="b"/>
                </a:tc>
                <a:extLst>
                  <a:ext uri="{0D108BD9-81ED-4DB2-BD59-A6C34878D82A}">
                    <a16:rowId xmlns:a16="http://schemas.microsoft.com/office/drawing/2014/main" val="3935122339"/>
                  </a:ext>
                </a:extLst>
              </a:tr>
            </a:tbl>
          </a:graphicData>
        </a:graphic>
      </p:graphicFrame>
    </p:spTree>
    <p:extLst>
      <p:ext uri="{BB962C8B-B14F-4D97-AF65-F5344CB8AC3E}">
        <p14:creationId xmlns:p14="http://schemas.microsoft.com/office/powerpoint/2010/main" val="497050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dirty="0"/>
              <a:t>Review: Two-channel Backscatter Operations [1]</a:t>
            </a:r>
            <a:endParaRPr dirty="0"/>
          </a:p>
        </p:txBody>
      </p:sp>
      <p:sp>
        <p:nvSpPr>
          <p:cNvPr id="109" name="Google Shape;109;p3"/>
          <p:cNvSpPr txBox="1">
            <a:spLocks noGrp="1"/>
          </p:cNvSpPr>
          <p:nvPr>
            <p:ph type="body" idx="1"/>
          </p:nvPr>
        </p:nvSpPr>
        <p:spPr>
          <a:xfrm>
            <a:off x="870375" y="1595566"/>
            <a:ext cx="10361084" cy="4576633"/>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400"/>
              <a:buFont typeface="Arial"/>
              <a:buChar char="•"/>
            </a:pPr>
            <a:r>
              <a:rPr lang="en-CA" dirty="0"/>
              <a:t> Effective method for reducing self-jamming and increasing range for bistatic backscatter operations.</a:t>
            </a:r>
            <a:endParaRPr dirty="0"/>
          </a:p>
          <a:p>
            <a:pPr marL="342900" lvl="0" indent="-342900" algn="l" rtl="0">
              <a:spcBef>
                <a:spcPts val="600"/>
              </a:spcBef>
              <a:spcAft>
                <a:spcPts val="0"/>
              </a:spcAft>
              <a:buSzPts val="2400"/>
              <a:buFont typeface="Arial"/>
              <a:buChar char="•"/>
            </a:pPr>
            <a:endParaRPr lang="en-CA" dirty="0"/>
          </a:p>
          <a:p>
            <a:pPr marL="342900" lvl="0" indent="-342900" algn="l" rtl="0">
              <a:spcBef>
                <a:spcPts val="600"/>
              </a:spcBef>
              <a:spcAft>
                <a:spcPts val="0"/>
              </a:spcAft>
              <a:buSzPts val="2400"/>
              <a:buFont typeface="Arial"/>
              <a:buChar char="•"/>
            </a:pPr>
            <a:r>
              <a:rPr lang="en-CA" dirty="0"/>
              <a:t>With this method, the link margin is related directly to </a:t>
            </a:r>
            <a:endParaRPr dirty="0"/>
          </a:p>
          <a:p>
            <a:pPr marL="742950" lvl="1" indent="-285750" algn="l" rtl="0">
              <a:spcBef>
                <a:spcPts val="500"/>
              </a:spcBef>
              <a:spcAft>
                <a:spcPts val="0"/>
              </a:spcAft>
              <a:buSzPts val="2000"/>
              <a:buFont typeface="Arial"/>
              <a:buChar char="•"/>
            </a:pPr>
            <a:r>
              <a:rPr lang="en-CA" dirty="0"/>
              <a:t>The receiver’s ability to reject adjacent channel interference. </a:t>
            </a:r>
            <a:endParaRPr dirty="0"/>
          </a:p>
          <a:p>
            <a:pPr marL="742950" lvl="1" indent="-285750" algn="l" rtl="0">
              <a:spcBef>
                <a:spcPts val="500"/>
              </a:spcBef>
              <a:spcAft>
                <a:spcPts val="0"/>
              </a:spcAft>
              <a:buSzPts val="2000"/>
              <a:buFont typeface="Arial"/>
              <a:buChar char="•"/>
            </a:pPr>
            <a:r>
              <a:rPr lang="en-CA" dirty="0"/>
              <a:t>The receiver’s ability to decode signals in the presence of in-band interferers.</a:t>
            </a:r>
            <a:endParaRPr dirty="0"/>
          </a:p>
          <a:p>
            <a:pPr marL="742950" lvl="1" indent="-285750" algn="l" rtl="0">
              <a:spcBef>
                <a:spcPts val="500"/>
              </a:spcBef>
              <a:spcAft>
                <a:spcPts val="0"/>
              </a:spcAft>
              <a:buSzPts val="2000"/>
              <a:buFont typeface="Arial"/>
              <a:buChar char="•"/>
            </a:pPr>
            <a:r>
              <a:rPr lang="en-CA" dirty="0"/>
              <a:t>The transmitter’s emissions mask.  </a:t>
            </a:r>
            <a:endParaRPr dirty="0"/>
          </a:p>
          <a:p>
            <a:pPr marL="342900" lvl="0" indent="-342900" algn="l" rtl="0">
              <a:spcBef>
                <a:spcPts val="600"/>
              </a:spcBef>
              <a:spcAft>
                <a:spcPts val="0"/>
              </a:spcAft>
              <a:buSzPts val="2400"/>
              <a:buFont typeface="Arial"/>
              <a:buChar char="•"/>
            </a:pPr>
            <a:endParaRPr lang="en-CA" dirty="0"/>
          </a:p>
          <a:p>
            <a:pPr marL="742950" lvl="1" indent="-158750" algn="l" rtl="0">
              <a:spcBef>
                <a:spcPts val="500"/>
              </a:spcBef>
              <a:spcAft>
                <a:spcPts val="0"/>
              </a:spcAft>
              <a:buSzPts val="2000"/>
              <a:buFont typeface="Arial"/>
              <a:buNone/>
            </a:pPr>
            <a:endParaRPr dirty="0"/>
          </a:p>
          <a:p>
            <a:pPr marL="342900" lvl="0" indent="-190500" algn="l" rtl="0">
              <a:spcBef>
                <a:spcPts val="600"/>
              </a:spcBef>
              <a:spcAft>
                <a:spcPts val="0"/>
              </a:spcAft>
              <a:buSzPts val="2400"/>
              <a:buFont typeface="Arial"/>
              <a:buNone/>
            </a:pPr>
            <a:endParaRPr dirty="0"/>
          </a:p>
        </p:txBody>
      </p:sp>
      <p:sp>
        <p:nvSpPr>
          <p:cNvPr id="110" name="Google Shape;110;p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3</a:t>
            </a:fld>
            <a:endParaRPr/>
          </a:p>
        </p:txBody>
      </p:sp>
      <p:sp>
        <p:nvSpPr>
          <p:cNvPr id="111" name="Google Shape;111;p3"/>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dirty="0"/>
              <a:t>Kamran Nishat (HaiLa Technologies)</a:t>
            </a:r>
            <a:endParaRPr dirty="0"/>
          </a:p>
        </p:txBody>
      </p:sp>
      <p:sp>
        <p:nvSpPr>
          <p:cNvPr id="112" name="Google Shape;112;p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dirty="0"/>
              <a:t>May 2025</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5"/>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dirty="0"/>
              <a:t>Recap: Medium Usage on Two-Channels[2]</a:t>
            </a:r>
            <a:endParaRPr dirty="0"/>
          </a:p>
        </p:txBody>
      </p:sp>
      <p:sp>
        <p:nvSpPr>
          <p:cNvPr id="118" name="Google Shape;118;p5"/>
          <p:cNvSpPr txBox="1">
            <a:spLocks noGrp="1"/>
          </p:cNvSpPr>
          <p:nvPr>
            <p:ph type="body" idx="1"/>
          </p:nvPr>
        </p:nvSpPr>
        <p:spPr>
          <a:xfrm>
            <a:off x="929217" y="1409701"/>
            <a:ext cx="10361084" cy="4113213"/>
          </a:xfrm>
          <a:prstGeom prst="rect">
            <a:avLst/>
          </a:prstGeom>
          <a:noFill/>
          <a:ln>
            <a:noFill/>
          </a:ln>
        </p:spPr>
        <p:txBody>
          <a:bodyPr spcFirstLastPara="1" wrap="square" lIns="92150" tIns="46075" rIns="92150" bIns="46075" anchor="t" anchorCtr="0">
            <a:noAutofit/>
          </a:bodyPr>
          <a:lstStyle/>
          <a:p>
            <a:pPr marL="342900" lvl="0" indent="-342900" algn="l" rtl="0">
              <a:spcBef>
                <a:spcPts val="0"/>
              </a:spcBef>
              <a:spcAft>
                <a:spcPts val="0"/>
              </a:spcAft>
              <a:buSzPts val="2400"/>
              <a:buFont typeface="Arial"/>
              <a:buChar char="•"/>
            </a:pPr>
            <a:r>
              <a:rPr lang="en-CA" dirty="0"/>
              <a:t>Requirements</a:t>
            </a:r>
            <a:endParaRPr dirty="0"/>
          </a:p>
          <a:p>
            <a:pPr marL="742950" lvl="1" indent="-285750" algn="l" rtl="0">
              <a:spcBef>
                <a:spcPts val="500"/>
              </a:spcBef>
              <a:spcAft>
                <a:spcPts val="0"/>
              </a:spcAft>
              <a:buSzPts val="2000"/>
              <a:buFont typeface="Arial"/>
              <a:buChar char="•"/>
            </a:pPr>
            <a:r>
              <a:rPr lang="en-CA" dirty="0"/>
              <a:t>The transmission needs to protect a TXOP on both channels. (the excitation signal and the backscattered signal).</a:t>
            </a:r>
            <a:endParaRPr dirty="0"/>
          </a:p>
          <a:p>
            <a:pPr marL="742950" lvl="1" indent="-285750" algn="l" rtl="0">
              <a:spcBef>
                <a:spcPts val="500"/>
              </a:spcBef>
              <a:spcAft>
                <a:spcPts val="0"/>
              </a:spcAft>
              <a:buSzPts val="2000"/>
              <a:buFont typeface="Arial"/>
              <a:buChar char="•"/>
            </a:pPr>
            <a:endParaRPr lang="en-CA" dirty="0"/>
          </a:p>
          <a:p>
            <a:pPr marL="742950" lvl="1" indent="-285750" algn="l" rtl="0">
              <a:spcBef>
                <a:spcPts val="500"/>
              </a:spcBef>
              <a:spcAft>
                <a:spcPts val="0"/>
              </a:spcAft>
              <a:buSzPts val="2000"/>
              <a:buFont typeface="Arial"/>
              <a:buChar char="•"/>
            </a:pPr>
            <a:r>
              <a:rPr lang="en-CA" dirty="0"/>
              <a:t>The TXOP protection mechanism needs to work for legacy 802.11 STAs.</a:t>
            </a:r>
          </a:p>
          <a:p>
            <a:pPr marL="742950" lvl="1" indent="-285750" algn="l" rtl="0">
              <a:spcBef>
                <a:spcPts val="500"/>
              </a:spcBef>
              <a:spcAft>
                <a:spcPts val="0"/>
              </a:spcAft>
              <a:buSzPts val="2000"/>
              <a:buFont typeface="Arial"/>
              <a:buChar char="•"/>
            </a:pPr>
            <a:endParaRPr lang="en-CA" dirty="0"/>
          </a:p>
          <a:p>
            <a:pPr marL="742950" lvl="1" indent="-285750" algn="l" rtl="0">
              <a:spcBef>
                <a:spcPts val="500"/>
              </a:spcBef>
              <a:spcAft>
                <a:spcPts val="0"/>
              </a:spcAft>
              <a:buSzPts val="2000"/>
              <a:buFont typeface="Arial"/>
              <a:buChar char="•"/>
            </a:pPr>
            <a:r>
              <a:rPr lang="en-CA" dirty="0"/>
              <a:t>TXOP on the UL channel can be shorter than TXOP on the DL channel due to channel conditions.</a:t>
            </a:r>
          </a:p>
          <a:p>
            <a:pPr marL="742950" lvl="1" indent="-285750" algn="l" rtl="0">
              <a:spcBef>
                <a:spcPts val="500"/>
              </a:spcBef>
              <a:spcAft>
                <a:spcPts val="0"/>
              </a:spcAft>
              <a:buSzPts val="2000"/>
              <a:buFont typeface="Arial"/>
              <a:buChar char="•"/>
            </a:pPr>
            <a:endParaRPr dirty="0"/>
          </a:p>
          <a:p>
            <a:pPr marL="742950" lvl="1" indent="-158750" algn="l" rtl="0">
              <a:spcBef>
                <a:spcPts val="500"/>
              </a:spcBef>
              <a:spcAft>
                <a:spcPts val="0"/>
              </a:spcAft>
              <a:buSzPts val="2000"/>
              <a:buFont typeface="Arial"/>
              <a:buNone/>
            </a:pPr>
            <a:endParaRPr dirty="0"/>
          </a:p>
        </p:txBody>
      </p:sp>
      <p:sp>
        <p:nvSpPr>
          <p:cNvPr id="119" name="Google Shape;119;p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4</a:t>
            </a:fld>
            <a:endParaRPr/>
          </a:p>
        </p:txBody>
      </p:sp>
      <p:sp>
        <p:nvSpPr>
          <p:cNvPr id="120" name="Google Shape;120;p5"/>
          <p:cNvSpPr txBox="1">
            <a:spLocks noGrp="1"/>
          </p:cNvSpPr>
          <p:nvPr>
            <p:ph type="ftr" idx="11"/>
          </p:nvPr>
        </p:nvSpPr>
        <p:spPr>
          <a:xfrm>
            <a:off x="7143757" y="6475414"/>
            <a:ext cx="4246027" cy="180975"/>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121" name="Google Shape;121;p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dirty="0"/>
              <a:t>May 2025</a:t>
            </a:r>
            <a:endParaRPr dirty="0"/>
          </a:p>
        </p:txBody>
      </p:sp>
      <p:pic>
        <p:nvPicPr>
          <p:cNvPr id="4" name="Picture 3" descr="A screenshot of a computer">
            <a:extLst>
              <a:ext uri="{FF2B5EF4-FFF2-40B4-BE49-F238E27FC236}">
                <a16:creationId xmlns:a16="http://schemas.microsoft.com/office/drawing/2014/main" id="{9D5ABE11-9CFE-0ED7-82F0-F53E438CABC5}"/>
              </a:ext>
            </a:extLst>
          </p:cNvPr>
          <p:cNvPicPr>
            <a:picLocks noChangeAspect="1"/>
          </p:cNvPicPr>
          <p:nvPr/>
        </p:nvPicPr>
        <p:blipFill>
          <a:blip r:embed="rId3"/>
          <a:stretch>
            <a:fillRect/>
          </a:stretch>
        </p:blipFill>
        <p:spPr>
          <a:xfrm>
            <a:off x="2477829" y="4257675"/>
            <a:ext cx="7810500" cy="213369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g329b2c3559a_0_1"/>
          <p:cNvSpPr txBox="1">
            <a:spLocks noGrp="1"/>
          </p:cNvSpPr>
          <p:nvPr>
            <p:ph type="title"/>
          </p:nvPr>
        </p:nvSpPr>
        <p:spPr>
          <a:xfrm>
            <a:off x="914401" y="529395"/>
            <a:ext cx="10361100" cy="10653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dirty="0"/>
              <a:t>Medium Usage on Multiple Channels</a:t>
            </a:r>
            <a:endParaRPr dirty="0"/>
          </a:p>
        </p:txBody>
      </p:sp>
      <p:sp>
        <p:nvSpPr>
          <p:cNvPr id="137" name="Google Shape;137;g329b2c3559a_0_1"/>
          <p:cNvSpPr txBox="1">
            <a:spLocks noGrp="1"/>
          </p:cNvSpPr>
          <p:nvPr>
            <p:ph type="body" idx="1"/>
          </p:nvPr>
        </p:nvSpPr>
        <p:spPr>
          <a:xfrm>
            <a:off x="914401" y="1442300"/>
            <a:ext cx="10361100" cy="4957699"/>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CA" dirty="0"/>
              <a:t>  </a:t>
            </a:r>
            <a:r>
              <a:rPr lang="en-CA" b="0" dirty="0"/>
              <a:t>T</a:t>
            </a:r>
            <a:r>
              <a:rPr lang="en-CA" b="0" dirty="0">
                <a:solidFill>
                  <a:schemeClr val="dk1"/>
                </a:solidFill>
              </a:rPr>
              <a:t>he </a:t>
            </a:r>
            <a:r>
              <a:rPr lang="it-IT" b="0" dirty="0">
                <a:solidFill>
                  <a:schemeClr val="dk1"/>
                </a:solidFill>
              </a:rPr>
              <a:t>AMP-enabled</a:t>
            </a:r>
            <a:r>
              <a:rPr lang="en-CA" b="0" dirty="0">
                <a:solidFill>
                  <a:schemeClr val="dk1"/>
                </a:solidFill>
              </a:rPr>
              <a:t> STA (Initiator) can </a:t>
            </a:r>
            <a:r>
              <a:rPr lang="en-CA" b="0" i="1" dirty="0">
                <a:solidFill>
                  <a:schemeClr val="dk1"/>
                </a:solidFill>
              </a:rPr>
              <a:t>include an energizer</a:t>
            </a:r>
            <a:r>
              <a:rPr lang="en-CA" b="0" dirty="0">
                <a:solidFill>
                  <a:schemeClr val="dk1"/>
                </a:solidFill>
              </a:rPr>
              <a:t>, and the AMP-enabled STA (Receiver) can be an </a:t>
            </a:r>
            <a:r>
              <a:rPr lang="en-CA" b="0" i="1" dirty="0">
                <a:solidFill>
                  <a:schemeClr val="dk1"/>
                </a:solidFill>
              </a:rPr>
              <a:t>AMP-enabled AP</a:t>
            </a:r>
            <a:r>
              <a:rPr lang="en-CA" b="0" dirty="0">
                <a:solidFill>
                  <a:schemeClr val="dk1"/>
                </a:solidFill>
              </a:rPr>
              <a:t>.</a:t>
            </a:r>
          </a:p>
          <a:p>
            <a:pPr marL="342900" lvl="0" indent="-342900" algn="l" rtl="0">
              <a:spcBef>
                <a:spcPts val="600"/>
              </a:spcBef>
              <a:spcAft>
                <a:spcPts val="0"/>
              </a:spcAft>
              <a:buSzPts val="2400"/>
              <a:buFont typeface="Arial"/>
              <a:buChar char="•"/>
            </a:pPr>
            <a:endParaRPr lang="en-CA" sz="1100" b="0" dirty="0">
              <a:solidFill>
                <a:schemeClr val="dk1"/>
              </a:solidFill>
            </a:endParaRPr>
          </a:p>
          <a:p>
            <a:pPr marL="342900" lvl="0" indent="-342900" algn="l" rtl="0">
              <a:spcBef>
                <a:spcPts val="600"/>
              </a:spcBef>
              <a:spcAft>
                <a:spcPts val="0"/>
              </a:spcAft>
              <a:buSzPts val="2400"/>
              <a:buFont typeface="Arial"/>
              <a:buChar char="•"/>
            </a:pPr>
            <a:r>
              <a:rPr lang="en-CA" b="0" dirty="0">
                <a:solidFill>
                  <a:schemeClr val="dk1"/>
                </a:solidFill>
              </a:rPr>
              <a:t> Initially, the initiator and the receiver will operate on the same channel.</a:t>
            </a:r>
          </a:p>
          <a:p>
            <a:pPr marL="342900" lvl="0" indent="0" algn="l" rtl="0">
              <a:spcBef>
                <a:spcPts val="600"/>
              </a:spcBef>
              <a:spcAft>
                <a:spcPts val="0"/>
              </a:spcAft>
              <a:buNone/>
            </a:pPr>
            <a:endParaRPr sz="1100" b="0" dirty="0"/>
          </a:p>
          <a:p>
            <a:pPr marL="342900" lvl="0" indent="-495300" algn="l" rtl="0">
              <a:lnSpc>
                <a:spcPct val="115000"/>
              </a:lnSpc>
              <a:spcBef>
                <a:spcPts val="0"/>
              </a:spcBef>
              <a:spcAft>
                <a:spcPts val="0"/>
              </a:spcAft>
              <a:buSzPts val="2400"/>
              <a:buFont typeface="Times New Roman"/>
              <a:buChar char="•"/>
            </a:pPr>
            <a:r>
              <a:rPr lang="en-CA" b="0" dirty="0">
                <a:solidFill>
                  <a:schemeClr val="dk1"/>
                </a:solidFill>
              </a:rPr>
              <a:t>The Initiator STA sends a control frame on the excitation channel to initiate the process.</a:t>
            </a:r>
          </a:p>
          <a:p>
            <a:pPr marL="342900" lvl="0" indent="-495300" algn="l" rtl="0">
              <a:lnSpc>
                <a:spcPct val="115000"/>
              </a:lnSpc>
              <a:spcBef>
                <a:spcPts val="0"/>
              </a:spcBef>
              <a:spcAft>
                <a:spcPts val="0"/>
              </a:spcAft>
              <a:buSzPts val="2400"/>
              <a:buFont typeface="Times New Roman"/>
              <a:buChar char="•"/>
            </a:pPr>
            <a:endParaRPr sz="1000" b="0" dirty="0">
              <a:solidFill>
                <a:schemeClr val="dk1"/>
              </a:solidFill>
            </a:endParaRPr>
          </a:p>
          <a:p>
            <a:pPr marL="342900" lvl="0" indent="-342900" algn="l" rtl="0">
              <a:spcBef>
                <a:spcPts val="600"/>
              </a:spcBef>
              <a:spcAft>
                <a:spcPts val="0"/>
              </a:spcAft>
              <a:buSzPts val="2400"/>
              <a:buFont typeface="Arial"/>
              <a:buChar char="•"/>
            </a:pPr>
            <a:r>
              <a:rPr lang="en-US" b="0" dirty="0">
                <a:solidFill>
                  <a:schemeClr val="dk1"/>
                </a:solidFill>
              </a:rPr>
              <a:t>Receiver STA changes its operating channel to the backscatter channel to receive the backscattered PPDU</a:t>
            </a:r>
            <a:r>
              <a:rPr lang="en-CA" b="0" dirty="0">
                <a:solidFill>
                  <a:schemeClr val="dk1"/>
                </a:solidFill>
              </a:rPr>
              <a:t>.</a:t>
            </a:r>
          </a:p>
          <a:p>
            <a:pPr marL="342900" lvl="0" indent="-342900" algn="l" rtl="0">
              <a:spcBef>
                <a:spcPts val="600"/>
              </a:spcBef>
              <a:spcAft>
                <a:spcPts val="0"/>
              </a:spcAft>
              <a:buSzPts val="2400"/>
              <a:buFont typeface="Arial"/>
              <a:buChar char="•"/>
            </a:pPr>
            <a:endParaRPr lang="en-CA" sz="1200" b="0" dirty="0">
              <a:solidFill>
                <a:schemeClr val="dk1"/>
              </a:solidFill>
            </a:endParaRPr>
          </a:p>
          <a:p>
            <a:pPr marL="342900" lvl="0" indent="-342900" algn="l" rtl="0">
              <a:spcBef>
                <a:spcPts val="600"/>
              </a:spcBef>
              <a:spcAft>
                <a:spcPts val="0"/>
              </a:spcAft>
              <a:buSzPts val="2400"/>
              <a:buFont typeface="Arial"/>
              <a:buChar char="•"/>
            </a:pPr>
            <a:r>
              <a:rPr lang="en-US" b="0" dirty="0">
                <a:solidFill>
                  <a:schemeClr val="dk1"/>
                </a:solidFill>
              </a:rPr>
              <a:t>Upon completion of the TXOP, the receiver STA reverts to the excitation channel and transmits a control frame to the initiator, acknowledging receipt of the backscattered PPDU.</a:t>
            </a:r>
            <a:endParaRPr lang="en-US" b="0" dirty="0"/>
          </a:p>
        </p:txBody>
      </p:sp>
      <p:sp>
        <p:nvSpPr>
          <p:cNvPr id="138" name="Google Shape;138;g329b2c3559a_0_1"/>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dirty="0"/>
              <a:t>Slide </a:t>
            </a:r>
            <a:fld id="{00000000-1234-1234-1234-123412341234}" type="slidenum">
              <a:rPr lang="en-CA"/>
              <a:t>5</a:t>
            </a:fld>
            <a:endParaRPr dirty="0"/>
          </a:p>
        </p:txBody>
      </p:sp>
      <p:sp>
        <p:nvSpPr>
          <p:cNvPr id="139" name="Google Shape;139;g329b2c3559a_0_1"/>
          <p:cNvSpPr txBox="1">
            <a:spLocks noGrp="1"/>
          </p:cNvSpPr>
          <p:nvPr>
            <p:ph type="ftr" idx="11"/>
          </p:nvPr>
        </p:nvSpPr>
        <p:spPr>
          <a:xfrm>
            <a:off x="7143757" y="6475414"/>
            <a:ext cx="4245900" cy="1809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140" name="Google Shape;140;g329b2c3559a_0_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dirty="0"/>
              <a:t>May 2025</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F2AD8-779B-70D2-C8BB-8E38C60C2716}"/>
              </a:ext>
            </a:extLst>
          </p:cNvPr>
          <p:cNvSpPr>
            <a:spLocks noGrp="1"/>
          </p:cNvSpPr>
          <p:nvPr>
            <p:ph type="title"/>
          </p:nvPr>
        </p:nvSpPr>
        <p:spPr/>
        <p:txBody>
          <a:bodyPr/>
          <a:lstStyle/>
          <a:p>
            <a:r>
              <a:rPr lang="en-CA" dirty="0"/>
              <a:t>Concerns addressed in this submission  </a:t>
            </a:r>
          </a:p>
        </p:txBody>
      </p:sp>
      <p:sp>
        <p:nvSpPr>
          <p:cNvPr id="4" name="Slide Number Placeholder 3">
            <a:extLst>
              <a:ext uri="{FF2B5EF4-FFF2-40B4-BE49-F238E27FC236}">
                <a16:creationId xmlns:a16="http://schemas.microsoft.com/office/drawing/2014/main" id="{8E81E249-B247-0806-38D7-FAC086107538}"/>
              </a:ext>
            </a:extLst>
          </p:cNvPr>
          <p:cNvSpPr>
            <a:spLocks noGrp="1"/>
          </p:cNvSpPr>
          <p:nvPr>
            <p:ph type="sldNum" idx="12"/>
          </p:nvPr>
        </p:nvSpPr>
        <p:spPr/>
        <p:txBody>
          <a:bodyPr/>
          <a:lstStyle/>
          <a:p>
            <a:pPr marL="0" lvl="0" indent="0" algn="ctr" rtl="0">
              <a:spcBef>
                <a:spcPts val="0"/>
              </a:spcBef>
              <a:spcAft>
                <a:spcPts val="0"/>
              </a:spcAft>
              <a:buNone/>
            </a:pPr>
            <a:r>
              <a:rPr lang="en-CA"/>
              <a:t>Slide </a:t>
            </a:r>
            <a:fld id="{00000000-1234-1234-1234-123412341234}" type="slidenum">
              <a:rPr lang="en-CA" smtClean="0"/>
              <a:t>6</a:t>
            </a:fld>
            <a:endParaRPr/>
          </a:p>
        </p:txBody>
      </p:sp>
      <p:sp>
        <p:nvSpPr>
          <p:cNvPr id="3" name="Text Placeholder 2">
            <a:extLst>
              <a:ext uri="{FF2B5EF4-FFF2-40B4-BE49-F238E27FC236}">
                <a16:creationId xmlns:a16="http://schemas.microsoft.com/office/drawing/2014/main" id="{3749F4BD-1BCF-2019-566C-E72339834965}"/>
              </a:ext>
            </a:extLst>
          </p:cNvPr>
          <p:cNvSpPr>
            <a:spLocks noGrp="1"/>
          </p:cNvSpPr>
          <p:nvPr>
            <p:ph type="body" idx="1"/>
          </p:nvPr>
        </p:nvSpPr>
        <p:spPr/>
        <p:txBody>
          <a:bodyPr/>
          <a:lstStyle/>
          <a:p>
            <a:pPr marL="571500" indent="-342900">
              <a:buFont typeface="Arial" panose="020B0604020202020204" pitchFamily="34" charset="0"/>
              <a:buChar char="•"/>
            </a:pPr>
            <a:r>
              <a:rPr lang="en-CA" b="0" dirty="0"/>
              <a:t>It is difficult to synchronize CTS-to-Self on Channel A and B.</a:t>
            </a:r>
          </a:p>
          <a:p>
            <a:pPr marL="571500" indent="-342900">
              <a:buFont typeface="Arial" panose="020B0604020202020204" pitchFamily="34" charset="0"/>
              <a:buChar char="•"/>
            </a:pPr>
            <a:endParaRPr lang="en-CA" b="0" dirty="0"/>
          </a:p>
          <a:p>
            <a:pPr marL="571500" indent="-342900">
              <a:buFont typeface="Arial" panose="020B0604020202020204" pitchFamily="34" charset="0"/>
              <a:buChar char="•"/>
            </a:pPr>
            <a:r>
              <a:rPr lang="en-CA" b="0" dirty="0"/>
              <a:t>Two channels are used for one transmission.</a:t>
            </a:r>
          </a:p>
          <a:p>
            <a:pPr marL="571500" indent="-342900">
              <a:buFont typeface="Arial" panose="020B0604020202020204" pitchFamily="34" charset="0"/>
              <a:buChar char="•"/>
            </a:pPr>
            <a:endParaRPr lang="en-CA" b="0" dirty="0"/>
          </a:p>
          <a:p>
            <a:pPr marL="571500" indent="-342900">
              <a:buFont typeface="Arial" panose="020B0604020202020204" pitchFamily="34" charset="0"/>
              <a:buChar char="•"/>
            </a:pPr>
            <a:r>
              <a:rPr lang="en-CA" b="0" dirty="0"/>
              <a:t>How often are both channels available at the same time in the real world?</a:t>
            </a:r>
          </a:p>
        </p:txBody>
      </p:sp>
      <p:sp>
        <p:nvSpPr>
          <p:cNvPr id="5" name="Footer Placeholder 4">
            <a:extLst>
              <a:ext uri="{FF2B5EF4-FFF2-40B4-BE49-F238E27FC236}">
                <a16:creationId xmlns:a16="http://schemas.microsoft.com/office/drawing/2014/main" id="{CA9FE233-DBE3-9C28-ABCE-143305277332}"/>
              </a:ext>
            </a:extLst>
          </p:cNvPr>
          <p:cNvSpPr>
            <a:spLocks noGrp="1"/>
          </p:cNvSpPr>
          <p:nvPr>
            <p:ph type="ftr" idx="11"/>
          </p:nvPr>
        </p:nvSpPr>
        <p:spPr/>
        <p:txBody>
          <a:bodyPr/>
          <a:lstStyle/>
          <a:p>
            <a:r>
              <a:rPr lang="en-CA"/>
              <a:t>Kamran Nishat (HaiLa Technologies)</a:t>
            </a:r>
            <a:endParaRPr lang="en-CA" dirty="0"/>
          </a:p>
        </p:txBody>
      </p:sp>
      <p:sp>
        <p:nvSpPr>
          <p:cNvPr id="6" name="Date Placeholder 5">
            <a:extLst>
              <a:ext uri="{FF2B5EF4-FFF2-40B4-BE49-F238E27FC236}">
                <a16:creationId xmlns:a16="http://schemas.microsoft.com/office/drawing/2014/main" id="{7D06060F-D936-37E0-D71F-0CB19D4213D4}"/>
              </a:ext>
            </a:extLst>
          </p:cNvPr>
          <p:cNvSpPr>
            <a:spLocks noGrp="1"/>
          </p:cNvSpPr>
          <p:nvPr>
            <p:ph type="dt" idx="10"/>
          </p:nvPr>
        </p:nvSpPr>
        <p:spPr/>
        <p:txBody>
          <a:bodyPr/>
          <a:lstStyle/>
          <a:p>
            <a:r>
              <a:rPr lang="en-US"/>
              <a:t>May 2025</a:t>
            </a:r>
            <a:endParaRPr lang="en-US" dirty="0"/>
          </a:p>
        </p:txBody>
      </p:sp>
    </p:spTree>
    <p:extLst>
      <p:ext uri="{BB962C8B-B14F-4D97-AF65-F5344CB8AC3E}">
        <p14:creationId xmlns:p14="http://schemas.microsoft.com/office/powerpoint/2010/main" val="3754881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g329b2c3559a_0_9"/>
          <p:cNvSpPr txBox="1">
            <a:spLocks noGrp="1"/>
          </p:cNvSpPr>
          <p:nvPr>
            <p:ph type="title"/>
          </p:nvPr>
        </p:nvSpPr>
        <p:spPr>
          <a:xfrm>
            <a:off x="915450" y="472935"/>
            <a:ext cx="10361100" cy="1065300"/>
          </a:xfrm>
          <a:prstGeom prst="rect">
            <a:avLst/>
          </a:prstGeom>
          <a:noFill/>
          <a:ln>
            <a:noFill/>
          </a:ln>
        </p:spPr>
        <p:txBody>
          <a:bodyPr spcFirstLastPara="1" wrap="square" lIns="92150" tIns="46075" rIns="92150" bIns="46075" anchor="ctr" anchorCtr="0">
            <a:noAutofit/>
          </a:bodyPr>
          <a:lstStyle/>
          <a:p>
            <a:pPr marL="0" lvl="0" indent="0" algn="ctr" rtl="0">
              <a:spcBef>
                <a:spcPts val="0"/>
              </a:spcBef>
              <a:spcAft>
                <a:spcPts val="0"/>
              </a:spcAft>
              <a:buNone/>
            </a:pPr>
            <a:r>
              <a:rPr lang="en-CA" dirty="0"/>
              <a:t>Medium Usage on Multiple Channels</a:t>
            </a:r>
            <a:endParaRPr dirty="0"/>
          </a:p>
        </p:txBody>
      </p:sp>
      <p:sp>
        <p:nvSpPr>
          <p:cNvPr id="147" name="Google Shape;147;g329b2c3559a_0_9"/>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CA"/>
              <a:t>Slide </a:t>
            </a:r>
            <a:fld id="{00000000-1234-1234-1234-123412341234}" type="slidenum">
              <a:rPr lang="en-CA"/>
              <a:t>7</a:t>
            </a:fld>
            <a:endParaRPr/>
          </a:p>
        </p:txBody>
      </p:sp>
      <p:sp>
        <p:nvSpPr>
          <p:cNvPr id="148" name="Google Shape;148;g329b2c3559a_0_9"/>
          <p:cNvSpPr txBox="1">
            <a:spLocks noGrp="1"/>
          </p:cNvSpPr>
          <p:nvPr>
            <p:ph type="ftr" idx="11"/>
          </p:nvPr>
        </p:nvSpPr>
        <p:spPr>
          <a:xfrm>
            <a:off x="7143757" y="6475414"/>
            <a:ext cx="4245900" cy="1809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CA"/>
              <a:t>Kamran Nishat (HaiLa Technologies)</a:t>
            </a:r>
            <a:endParaRPr/>
          </a:p>
        </p:txBody>
      </p:sp>
      <p:sp>
        <p:nvSpPr>
          <p:cNvPr id="3" name="TextBox 2">
            <a:extLst>
              <a:ext uri="{FF2B5EF4-FFF2-40B4-BE49-F238E27FC236}">
                <a16:creationId xmlns:a16="http://schemas.microsoft.com/office/drawing/2014/main" id="{552D2D62-28A1-8813-9213-960596809C65}"/>
              </a:ext>
            </a:extLst>
          </p:cNvPr>
          <p:cNvSpPr txBox="1"/>
          <p:nvPr/>
        </p:nvSpPr>
        <p:spPr>
          <a:xfrm>
            <a:off x="1490787" y="1367504"/>
            <a:ext cx="9585707" cy="1384995"/>
          </a:xfrm>
          <a:prstGeom prst="rect">
            <a:avLst/>
          </a:prstGeom>
          <a:noFill/>
        </p:spPr>
        <p:txBody>
          <a:bodyPr wrap="square">
            <a:spAutoFit/>
          </a:bodyPr>
          <a:lstStyle/>
          <a:p>
            <a:pPr algn="just"/>
            <a:r>
              <a:rPr lang="en-US" sz="2100" b="1" i="0" dirty="0">
                <a:solidFill>
                  <a:srgbClr val="222222"/>
                </a:solidFill>
                <a:effectLst/>
                <a:latin typeface="Times New Roman" panose="02020603050405020304" pitchFamily="18" charset="0"/>
                <a:cs typeface="Times New Roman" panose="02020603050405020304" pitchFamily="18" charset="0"/>
              </a:rPr>
              <a:t>The Initiator STA transmits a control frame to initiate the mechanism. After receiving the backscattered PPDU, the Receiver STA transmits a control frame to acknowledge receipt of the backscattered PPDU after the backscatter TXOP completes.</a:t>
            </a:r>
            <a:endParaRPr lang="en-CA" sz="2100" b="1" dirty="0">
              <a:latin typeface="Times New Roman" panose="02020603050405020304" pitchFamily="18" charset="0"/>
              <a:cs typeface="Times New Roman" panose="02020603050405020304" pitchFamily="18" charset="0"/>
            </a:endParaRPr>
          </a:p>
        </p:txBody>
      </p:sp>
      <p:sp>
        <p:nvSpPr>
          <p:cNvPr id="149" name="Google Shape;149;g329b2c3559a_0_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dirty="0"/>
              <a:t>May 2025</a:t>
            </a:r>
            <a:endParaRPr dirty="0"/>
          </a:p>
        </p:txBody>
      </p:sp>
      <p:pic>
        <p:nvPicPr>
          <p:cNvPr id="4" name="Picture 3" descr="A diagram of a computer">
            <a:extLst>
              <a:ext uri="{FF2B5EF4-FFF2-40B4-BE49-F238E27FC236}">
                <a16:creationId xmlns:a16="http://schemas.microsoft.com/office/drawing/2014/main" id="{4DD9B514-76C7-A20F-75B5-567F50CD0DE4}"/>
              </a:ext>
            </a:extLst>
          </p:cNvPr>
          <p:cNvPicPr>
            <a:picLocks noChangeAspect="1"/>
          </p:cNvPicPr>
          <p:nvPr/>
        </p:nvPicPr>
        <p:blipFill>
          <a:blip r:embed="rId3"/>
          <a:stretch>
            <a:fillRect/>
          </a:stretch>
        </p:blipFill>
        <p:spPr>
          <a:xfrm>
            <a:off x="2831075" y="2432804"/>
            <a:ext cx="7931959" cy="3948979"/>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30DF4-1C99-2D46-6043-29D94F96DA23}"/>
              </a:ext>
            </a:extLst>
          </p:cNvPr>
          <p:cNvSpPr>
            <a:spLocks noGrp="1"/>
          </p:cNvSpPr>
          <p:nvPr>
            <p:ph type="title"/>
          </p:nvPr>
        </p:nvSpPr>
        <p:spPr>
          <a:xfrm>
            <a:off x="914401" y="411799"/>
            <a:ext cx="10361084" cy="1339216"/>
          </a:xfrm>
        </p:spPr>
        <p:txBody>
          <a:bodyPr/>
          <a:lstStyle/>
          <a:p>
            <a:r>
              <a:rPr lang="en-CA" dirty="0"/>
              <a:t>Approximate TXOP duration for the mechanism</a:t>
            </a:r>
          </a:p>
        </p:txBody>
      </p:sp>
      <p:sp>
        <p:nvSpPr>
          <p:cNvPr id="3" name="Text Placeholder 2">
            <a:extLst>
              <a:ext uri="{FF2B5EF4-FFF2-40B4-BE49-F238E27FC236}">
                <a16:creationId xmlns:a16="http://schemas.microsoft.com/office/drawing/2014/main" id="{754611D1-37E5-386D-2D9D-AD40CD2E2426}"/>
              </a:ext>
            </a:extLst>
          </p:cNvPr>
          <p:cNvSpPr>
            <a:spLocks noGrp="1"/>
          </p:cNvSpPr>
          <p:nvPr>
            <p:ph type="body" idx="1"/>
          </p:nvPr>
        </p:nvSpPr>
        <p:spPr>
          <a:xfrm>
            <a:off x="914401" y="1329179"/>
            <a:ext cx="10361084" cy="4318669"/>
          </a:xfrm>
        </p:spPr>
        <p:txBody>
          <a:bodyPr/>
          <a:lstStyle/>
          <a:p>
            <a:r>
              <a:rPr lang="en-CA" dirty="0"/>
              <a:t>   TXOP is around 538 </a:t>
            </a:r>
            <a:r>
              <a:rPr lang="en-CA" i="0" dirty="0">
                <a:solidFill>
                  <a:srgbClr val="1F1F1F"/>
                </a:solidFill>
                <a:effectLst/>
                <a:latin typeface="Google Sans"/>
              </a:rPr>
              <a:t>µs</a:t>
            </a:r>
            <a:r>
              <a:rPr lang="en-CA" dirty="0"/>
              <a:t> on the DL and UL channel each, total TXOP duration is 1076 </a:t>
            </a:r>
            <a:r>
              <a:rPr lang="en-CA" i="0" dirty="0">
                <a:solidFill>
                  <a:srgbClr val="1F1F1F"/>
                </a:solidFill>
                <a:effectLst/>
                <a:latin typeface="Google Sans"/>
              </a:rPr>
              <a:t>µs. Less than the TXOP limit for AC_BK.</a:t>
            </a:r>
            <a:endParaRPr lang="en-CA" dirty="0"/>
          </a:p>
          <a:p>
            <a:endParaRPr lang="en-CA" dirty="0"/>
          </a:p>
          <a:p>
            <a:endParaRPr lang="en-CA" dirty="0"/>
          </a:p>
        </p:txBody>
      </p:sp>
      <p:sp>
        <p:nvSpPr>
          <p:cNvPr id="4" name="Slide Number Placeholder 3">
            <a:extLst>
              <a:ext uri="{FF2B5EF4-FFF2-40B4-BE49-F238E27FC236}">
                <a16:creationId xmlns:a16="http://schemas.microsoft.com/office/drawing/2014/main" id="{5E5C9933-C65B-47FA-CBEE-611B8BC95E4D}"/>
              </a:ext>
            </a:extLst>
          </p:cNvPr>
          <p:cNvSpPr>
            <a:spLocks noGrp="1"/>
          </p:cNvSpPr>
          <p:nvPr>
            <p:ph type="sldNum" idx="12"/>
          </p:nvPr>
        </p:nvSpPr>
        <p:spPr/>
        <p:txBody>
          <a:bodyPr/>
          <a:lstStyle/>
          <a:p>
            <a:pPr marL="0" lvl="0" indent="0" algn="ctr" rtl="0">
              <a:spcBef>
                <a:spcPts val="0"/>
              </a:spcBef>
              <a:spcAft>
                <a:spcPts val="0"/>
              </a:spcAft>
              <a:buNone/>
            </a:pPr>
            <a:r>
              <a:rPr lang="en-CA"/>
              <a:t>Slide </a:t>
            </a:r>
            <a:fld id="{00000000-1234-1234-1234-123412341234}" type="slidenum">
              <a:rPr lang="en-CA" smtClean="0"/>
              <a:t>8</a:t>
            </a:fld>
            <a:endParaRPr/>
          </a:p>
        </p:txBody>
      </p:sp>
      <p:sp>
        <p:nvSpPr>
          <p:cNvPr id="5" name="Footer Placeholder 4">
            <a:extLst>
              <a:ext uri="{FF2B5EF4-FFF2-40B4-BE49-F238E27FC236}">
                <a16:creationId xmlns:a16="http://schemas.microsoft.com/office/drawing/2014/main" id="{110F8E16-F65C-C4BA-BB2A-935878C61753}"/>
              </a:ext>
            </a:extLst>
          </p:cNvPr>
          <p:cNvSpPr>
            <a:spLocks noGrp="1"/>
          </p:cNvSpPr>
          <p:nvPr>
            <p:ph type="ftr" idx="11"/>
          </p:nvPr>
        </p:nvSpPr>
        <p:spPr/>
        <p:txBody>
          <a:bodyPr/>
          <a:lstStyle/>
          <a:p>
            <a:r>
              <a:rPr lang="en-CA"/>
              <a:t>Kamran Nishat (HaiLa Technologies)</a:t>
            </a:r>
            <a:endParaRPr lang="en-CA" dirty="0"/>
          </a:p>
        </p:txBody>
      </p:sp>
      <p:sp>
        <p:nvSpPr>
          <p:cNvPr id="6" name="Date Placeholder 5">
            <a:extLst>
              <a:ext uri="{FF2B5EF4-FFF2-40B4-BE49-F238E27FC236}">
                <a16:creationId xmlns:a16="http://schemas.microsoft.com/office/drawing/2014/main" id="{A22A202A-86EF-065C-0F50-12071740B29C}"/>
              </a:ext>
            </a:extLst>
          </p:cNvPr>
          <p:cNvSpPr>
            <a:spLocks noGrp="1"/>
          </p:cNvSpPr>
          <p:nvPr>
            <p:ph type="dt" idx="10"/>
          </p:nvPr>
        </p:nvSpPr>
        <p:spPr/>
        <p:txBody>
          <a:bodyPr/>
          <a:lstStyle/>
          <a:p>
            <a:r>
              <a:rPr lang="en-US"/>
              <a:t>May 2025</a:t>
            </a:r>
            <a:endParaRPr lang="en-US" dirty="0"/>
          </a:p>
        </p:txBody>
      </p:sp>
      <p:pic>
        <p:nvPicPr>
          <p:cNvPr id="10" name="Picture 9" descr="A screenshot of a computer screen">
            <a:extLst>
              <a:ext uri="{FF2B5EF4-FFF2-40B4-BE49-F238E27FC236}">
                <a16:creationId xmlns:a16="http://schemas.microsoft.com/office/drawing/2014/main" id="{A56232DB-37D1-78FB-8B06-CFF2FEF8506A}"/>
              </a:ext>
            </a:extLst>
          </p:cNvPr>
          <p:cNvPicPr>
            <a:picLocks noChangeAspect="1"/>
          </p:cNvPicPr>
          <p:nvPr/>
        </p:nvPicPr>
        <p:blipFill>
          <a:blip r:embed="rId3"/>
          <a:stretch>
            <a:fillRect/>
          </a:stretch>
        </p:blipFill>
        <p:spPr>
          <a:xfrm>
            <a:off x="1253765" y="2143620"/>
            <a:ext cx="9841583" cy="4302581"/>
          </a:xfrm>
          <a:prstGeom prst="rect">
            <a:avLst/>
          </a:prstGeom>
        </p:spPr>
      </p:pic>
    </p:spTree>
    <p:extLst>
      <p:ext uri="{BB962C8B-B14F-4D97-AF65-F5344CB8AC3E}">
        <p14:creationId xmlns:p14="http://schemas.microsoft.com/office/powerpoint/2010/main" val="390647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096BE-EF8C-BB15-BB0A-D73DF00E44AB}"/>
              </a:ext>
            </a:extLst>
          </p:cNvPr>
          <p:cNvSpPr>
            <a:spLocks noGrp="1"/>
          </p:cNvSpPr>
          <p:nvPr>
            <p:ph type="title"/>
          </p:nvPr>
        </p:nvSpPr>
        <p:spPr/>
        <p:txBody>
          <a:bodyPr/>
          <a:lstStyle/>
          <a:p>
            <a:r>
              <a:rPr lang="en-CA" dirty="0"/>
              <a:t>Adjust according to channel condition on channel B</a:t>
            </a:r>
          </a:p>
        </p:txBody>
      </p:sp>
      <p:sp>
        <p:nvSpPr>
          <p:cNvPr id="3" name="Text Placeholder 2">
            <a:extLst>
              <a:ext uri="{FF2B5EF4-FFF2-40B4-BE49-F238E27FC236}">
                <a16:creationId xmlns:a16="http://schemas.microsoft.com/office/drawing/2014/main" id="{A9EEBC53-299A-A76D-28DE-8E823DE4E58C}"/>
              </a:ext>
            </a:extLst>
          </p:cNvPr>
          <p:cNvSpPr>
            <a:spLocks noGrp="1"/>
          </p:cNvSpPr>
          <p:nvPr>
            <p:ph type="body" idx="1"/>
          </p:nvPr>
        </p:nvSpPr>
        <p:spPr>
          <a:xfrm>
            <a:off x="914401" y="1626745"/>
            <a:ext cx="10361084" cy="4113213"/>
          </a:xfrm>
        </p:spPr>
        <p:txBody>
          <a:bodyPr/>
          <a:lstStyle/>
          <a:p>
            <a:r>
              <a:rPr lang="en-CA" dirty="0"/>
              <a:t>CTS-to-Self can be delayed and the TXOP can be adjusted on channel B if the channel is busy.</a:t>
            </a:r>
          </a:p>
        </p:txBody>
      </p:sp>
      <p:sp>
        <p:nvSpPr>
          <p:cNvPr id="4" name="Slide Number Placeholder 3">
            <a:extLst>
              <a:ext uri="{FF2B5EF4-FFF2-40B4-BE49-F238E27FC236}">
                <a16:creationId xmlns:a16="http://schemas.microsoft.com/office/drawing/2014/main" id="{19EFC240-D1D1-F867-2E46-A309423163CC}"/>
              </a:ext>
            </a:extLst>
          </p:cNvPr>
          <p:cNvSpPr>
            <a:spLocks noGrp="1"/>
          </p:cNvSpPr>
          <p:nvPr>
            <p:ph type="sldNum" idx="12"/>
          </p:nvPr>
        </p:nvSpPr>
        <p:spPr/>
        <p:txBody>
          <a:bodyPr/>
          <a:lstStyle/>
          <a:p>
            <a:pPr marL="0" lvl="0" indent="0" algn="ctr" rtl="0">
              <a:spcBef>
                <a:spcPts val="0"/>
              </a:spcBef>
              <a:spcAft>
                <a:spcPts val="0"/>
              </a:spcAft>
              <a:buNone/>
            </a:pPr>
            <a:r>
              <a:rPr lang="en-CA"/>
              <a:t>Slide </a:t>
            </a:r>
            <a:fld id="{00000000-1234-1234-1234-123412341234}" type="slidenum">
              <a:rPr lang="en-CA" smtClean="0"/>
              <a:t>9</a:t>
            </a:fld>
            <a:endParaRPr/>
          </a:p>
        </p:txBody>
      </p:sp>
      <p:sp>
        <p:nvSpPr>
          <p:cNvPr id="5" name="Footer Placeholder 4">
            <a:extLst>
              <a:ext uri="{FF2B5EF4-FFF2-40B4-BE49-F238E27FC236}">
                <a16:creationId xmlns:a16="http://schemas.microsoft.com/office/drawing/2014/main" id="{C6C1884D-C831-D781-88E1-827A7772BB33}"/>
              </a:ext>
            </a:extLst>
          </p:cNvPr>
          <p:cNvSpPr>
            <a:spLocks noGrp="1"/>
          </p:cNvSpPr>
          <p:nvPr>
            <p:ph type="ftr" idx="11"/>
          </p:nvPr>
        </p:nvSpPr>
        <p:spPr/>
        <p:txBody>
          <a:bodyPr/>
          <a:lstStyle/>
          <a:p>
            <a:r>
              <a:rPr lang="en-CA"/>
              <a:t>Kamran Nishat (HaiLa Technologies)</a:t>
            </a:r>
            <a:endParaRPr lang="en-CA" dirty="0"/>
          </a:p>
        </p:txBody>
      </p:sp>
      <p:sp>
        <p:nvSpPr>
          <p:cNvPr id="6" name="Date Placeholder 5">
            <a:extLst>
              <a:ext uri="{FF2B5EF4-FFF2-40B4-BE49-F238E27FC236}">
                <a16:creationId xmlns:a16="http://schemas.microsoft.com/office/drawing/2014/main" id="{39CAE93F-7540-66DA-8C0A-0F43C1C73AF1}"/>
              </a:ext>
            </a:extLst>
          </p:cNvPr>
          <p:cNvSpPr>
            <a:spLocks noGrp="1"/>
          </p:cNvSpPr>
          <p:nvPr>
            <p:ph type="dt" idx="10"/>
          </p:nvPr>
        </p:nvSpPr>
        <p:spPr/>
        <p:txBody>
          <a:bodyPr/>
          <a:lstStyle/>
          <a:p>
            <a:r>
              <a:rPr lang="en-US"/>
              <a:t>May 2025</a:t>
            </a:r>
            <a:endParaRPr lang="en-US" dirty="0"/>
          </a:p>
        </p:txBody>
      </p:sp>
      <p:pic>
        <p:nvPicPr>
          <p:cNvPr id="8" name="Picture 7" descr="A diagram of a channel">
            <a:extLst>
              <a:ext uri="{FF2B5EF4-FFF2-40B4-BE49-F238E27FC236}">
                <a16:creationId xmlns:a16="http://schemas.microsoft.com/office/drawing/2014/main" id="{F6CFC4B4-012D-007B-5E87-E9D658652187}"/>
              </a:ext>
            </a:extLst>
          </p:cNvPr>
          <p:cNvPicPr>
            <a:picLocks noChangeAspect="1"/>
          </p:cNvPicPr>
          <p:nvPr/>
        </p:nvPicPr>
        <p:blipFill>
          <a:blip r:embed="rId3"/>
          <a:stretch>
            <a:fillRect/>
          </a:stretch>
        </p:blipFill>
        <p:spPr>
          <a:xfrm>
            <a:off x="1517435" y="2486470"/>
            <a:ext cx="8985334" cy="3872045"/>
          </a:xfrm>
          <a:prstGeom prst="rect">
            <a:avLst/>
          </a:prstGeom>
        </p:spPr>
      </p:pic>
    </p:spTree>
    <p:extLst>
      <p:ext uri="{BB962C8B-B14F-4D97-AF65-F5344CB8AC3E}">
        <p14:creationId xmlns:p14="http://schemas.microsoft.com/office/powerpoint/2010/main" val="213728091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5575</TotalTime>
  <Words>1593</Words>
  <Application>Microsoft Office PowerPoint</Application>
  <PresentationFormat>Widescreen</PresentationFormat>
  <Paragraphs>244</Paragraphs>
  <Slides>20</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Aptos Narrow</vt:lpstr>
      <vt:lpstr>Arial</vt:lpstr>
      <vt:lpstr>Courier New</vt:lpstr>
      <vt:lpstr>Google Sans</vt:lpstr>
      <vt:lpstr>Times New Roman</vt:lpstr>
      <vt:lpstr>Wingdings</vt:lpstr>
      <vt:lpstr>Office Theme</vt:lpstr>
      <vt:lpstr>Document</vt:lpstr>
      <vt:lpstr>Bi-static Backscatter Protection Mechanisms – follow up</vt:lpstr>
      <vt:lpstr>PowerPoint Presentation</vt:lpstr>
      <vt:lpstr>Review: Two-channel Backscatter Operations [1]</vt:lpstr>
      <vt:lpstr>Recap: Medium Usage on Two-Channels[2]</vt:lpstr>
      <vt:lpstr>Medium Usage on Multiple Channels</vt:lpstr>
      <vt:lpstr>Concerns addressed in this submission  </vt:lpstr>
      <vt:lpstr>Medium Usage on Multiple Channels</vt:lpstr>
      <vt:lpstr>Approximate TXOP duration for the mechanism</vt:lpstr>
      <vt:lpstr>Adjust according to channel condition on channel B</vt:lpstr>
      <vt:lpstr>AMP Control frame to initiate backscatter TXOP</vt:lpstr>
      <vt:lpstr>AMP control frame response acknowledges the backscatter TXOP</vt:lpstr>
      <vt:lpstr>Recap</vt:lpstr>
      <vt:lpstr>Simultaneous availability of two channels</vt:lpstr>
      <vt:lpstr>Conclusion</vt:lpstr>
      <vt:lpstr>SP 1</vt:lpstr>
      <vt:lpstr>SP 2</vt:lpstr>
      <vt:lpstr>SP 3</vt:lpstr>
      <vt:lpstr>References</vt:lpstr>
      <vt:lpstr>Appendix</vt:lpstr>
      <vt:lpstr>Appendix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Nelson Costa</dc:creator>
  <cp:lastModifiedBy>Kamran Nishat</cp:lastModifiedBy>
  <cp:revision>75</cp:revision>
  <dcterms:created xsi:type="dcterms:W3CDTF">2024-10-06T13:43:49Z</dcterms:created>
  <dcterms:modified xsi:type="dcterms:W3CDTF">2025-05-13T11:40:09Z</dcterms:modified>
</cp:coreProperties>
</file>