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83" r:id="rId4"/>
    <p:sldId id="286" r:id="rId5"/>
    <p:sldId id="287" r:id="rId6"/>
    <p:sldId id="296" r:id="rId7"/>
    <p:sldId id="288" r:id="rId8"/>
    <p:sldId id="290" r:id="rId9"/>
    <p:sldId id="295" r:id="rId10"/>
    <p:sldId id="291" r:id="rId11"/>
    <p:sldId id="292" r:id="rId12"/>
    <p:sldId id="293" r:id="rId13"/>
    <p:sldId id="294" r:id="rId14"/>
    <p:sldId id="285" r:id="rId15"/>
    <p:sldId id="274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913E8-33CA-461C-8541-FCDD76815F2B}">
          <p14:sldIdLst>
            <p14:sldId id="256"/>
            <p14:sldId id="275"/>
            <p14:sldId id="283"/>
            <p14:sldId id="286"/>
            <p14:sldId id="287"/>
            <p14:sldId id="296"/>
            <p14:sldId id="288"/>
            <p14:sldId id="290"/>
            <p14:sldId id="295"/>
            <p14:sldId id="291"/>
            <p14:sldId id="292"/>
            <p14:sldId id="293"/>
            <p14:sldId id="294"/>
            <p14:sldId id="285"/>
            <p14:sldId id="274"/>
          </p14:sldIdLst>
        </p14:section>
        <p14:section name="Backup slides" id="{AE74EBFC-D2D2-4A4B-B071-B79D0C3B56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1" autoAdjust="0"/>
    <p:restoredTop sz="94656" autoAdjust="0"/>
  </p:normalViewPr>
  <p:slideViewPr>
    <p:cSldViewPr>
      <p:cViewPr varScale="1">
        <p:scale>
          <a:sx n="118" d="100"/>
          <a:sy n="118" d="100"/>
        </p:scale>
        <p:origin x="126" y="19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802.11-25/0771r0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Downlink Waveform Analysis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2025-05-12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ABF493-1A88-E623-F361-460486192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82821"/>
              </p:ext>
            </p:extLst>
          </p:nvPr>
        </p:nvGraphicFramePr>
        <p:xfrm>
          <a:off x="875420" y="2933700"/>
          <a:ext cx="10441160" cy="1676400"/>
        </p:xfrm>
        <a:graphic>
          <a:graphicData uri="http://schemas.openxmlformats.org/drawingml/2006/table">
            <a:tbl>
              <a:tblPr firstRow="1" bandRow="1"/>
              <a:tblGrid>
                <a:gridCol w="2734353">
                  <a:extLst>
                    <a:ext uri="{9D8B030D-6E8A-4147-A177-3AD203B41FA5}">
                      <a16:colId xmlns:a16="http://schemas.microsoft.com/office/drawing/2014/main" val="2667250619"/>
                    </a:ext>
                  </a:extLst>
                </a:gridCol>
                <a:gridCol w="1436633">
                  <a:extLst>
                    <a:ext uri="{9D8B030D-6E8A-4147-A177-3AD203B41FA5}">
                      <a16:colId xmlns:a16="http://schemas.microsoft.com/office/drawing/2014/main" val="3699826672"/>
                    </a:ext>
                  </a:extLst>
                </a:gridCol>
                <a:gridCol w="1599518">
                  <a:extLst>
                    <a:ext uri="{9D8B030D-6E8A-4147-A177-3AD203B41FA5}">
                      <a16:colId xmlns:a16="http://schemas.microsoft.com/office/drawing/2014/main" val="3280705360"/>
                    </a:ext>
                  </a:extLst>
                </a:gridCol>
                <a:gridCol w="1459409">
                  <a:extLst>
                    <a:ext uri="{9D8B030D-6E8A-4147-A177-3AD203B41FA5}">
                      <a16:colId xmlns:a16="http://schemas.microsoft.com/office/drawing/2014/main" val="39476791"/>
                    </a:ext>
                  </a:extLst>
                </a:gridCol>
                <a:gridCol w="3211247">
                  <a:extLst>
                    <a:ext uri="{9D8B030D-6E8A-4147-A177-3AD203B41FA5}">
                      <a16:colId xmlns:a16="http://schemas.microsoft.com/office/drawing/2014/main" val="2052730938"/>
                    </a:ext>
                  </a:extLst>
                </a:gridCol>
              </a:tblGrid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15829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Nelson Costa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HaiLa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Technologies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Suite 403, 460 Saint-Catharine St. W. Montreal, QC. Canada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nelson@haila.io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6184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Kamran Nishat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kamran@haila.io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263282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Vytas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Kezys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vytas@haila.io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17414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Patricia Bower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pbower@haila.io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9934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B626-9828-5163-0605-2327B58B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Unmodulated Base Waveforms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0EAD-5384-7619-BBA8-74400C6C97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A02A8-E6C2-5091-EE7B-252F8C123B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F65CA1-D4B0-C377-F890-2191EB72D47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D08876-7D62-D205-C793-5804E2239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29571"/>
              </p:ext>
            </p:extLst>
          </p:nvPr>
        </p:nvGraphicFramePr>
        <p:xfrm>
          <a:off x="65024" y="1722611"/>
          <a:ext cx="12097344" cy="365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19415476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28722554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21804102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646800434"/>
                    </a:ext>
                  </a:extLst>
                </a:gridCol>
              </a:tblGrid>
              <a:tr h="300993">
                <a:tc>
                  <a:txBody>
                    <a:bodyPr/>
                    <a:lstStyle/>
                    <a:p>
                      <a:r>
                        <a:rPr lang="en-CA" dirty="0"/>
                        <a:t>OFDM (11-25/0325)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L-LTF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DSSS (11-25/0050)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DSSS (11-25/0440)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39834"/>
                  </a:ext>
                </a:extLst>
              </a:tr>
              <a:tr h="227673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52036"/>
                  </a:ext>
                </a:extLst>
              </a:tr>
              <a:tr h="495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4.1 dB</a:t>
                      </a:r>
                    </a:p>
                    <a:p>
                      <a:r>
                        <a:rPr lang="en-CA" sz="1400" dirty="0"/>
                        <a:t>PAPR (after filter): 4.1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3.2 dB</a:t>
                      </a:r>
                    </a:p>
                    <a:p>
                      <a:r>
                        <a:rPr lang="en-CA" sz="1400" dirty="0"/>
                        <a:t>PAPR (after filter): 3.4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0 dB</a:t>
                      </a:r>
                    </a:p>
                    <a:p>
                      <a:r>
                        <a:rPr lang="en-CA" sz="1400" dirty="0"/>
                        <a:t>PAPR (after filter): 2.7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0 dB</a:t>
                      </a:r>
                    </a:p>
                    <a:p>
                      <a:r>
                        <a:rPr lang="en-CA" sz="1400" dirty="0"/>
                        <a:t>PAPR (after filter): 2.5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5888"/>
                  </a:ext>
                </a:extLst>
              </a:tr>
              <a:tr h="495923"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9.1 dBm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8.1 dBm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11.6 dBm</a:t>
                      </a:r>
                      <a:r>
                        <a:rPr lang="en-CA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15.4 dBm</a:t>
                      </a:r>
                      <a:r>
                        <a:rPr lang="en-CA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385881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1BEDD53C-EFAC-6035-BF45-FBCF675F8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" y="2109788"/>
            <a:ext cx="3011236" cy="2200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B7A2D0-9ADD-6EF6-82AF-0207601AC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24" y="2109788"/>
            <a:ext cx="3011236" cy="22005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44A1DE-9394-8D11-1A8B-7325AD3DC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24" y="2109788"/>
            <a:ext cx="3011236" cy="22005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60D5093-5674-52BA-FE08-A5C37C2FC15F}"/>
              </a:ext>
            </a:extLst>
          </p:cNvPr>
          <p:cNvSpPr txBox="1"/>
          <p:nvPr/>
        </p:nvSpPr>
        <p:spPr>
          <a:xfrm>
            <a:off x="883703" y="5452941"/>
            <a:ext cx="907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As per ETSI procedure, each waveform is normalized to 20 dBm before evaluating the 1 MHz PSD limit.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PAPR is computed before and after filtering.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F87EA-2199-D1BE-0689-E21B29C11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1" y="2109788"/>
            <a:ext cx="3009873" cy="2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97BB-6C55-082B-7D35-7476049F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Base Waveforms Modulated with 250 kbps Man-OOK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748B-14D5-9062-B9A0-A7B1E32C0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502A8-AB19-0D0E-6A82-DEA65B65A2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D26A5F-C153-2B35-47DF-EC0E7D34AD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A3E4C9-2ED7-0E83-5488-7796630CD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38915"/>
              </p:ext>
            </p:extLst>
          </p:nvPr>
        </p:nvGraphicFramePr>
        <p:xfrm>
          <a:off x="65024" y="1556793"/>
          <a:ext cx="12049144" cy="441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286">
                  <a:extLst>
                    <a:ext uri="{9D8B030D-6E8A-4147-A177-3AD203B41FA5}">
                      <a16:colId xmlns:a16="http://schemas.microsoft.com/office/drawing/2014/main" val="3194154767"/>
                    </a:ext>
                  </a:extLst>
                </a:gridCol>
                <a:gridCol w="3012286">
                  <a:extLst>
                    <a:ext uri="{9D8B030D-6E8A-4147-A177-3AD203B41FA5}">
                      <a16:colId xmlns:a16="http://schemas.microsoft.com/office/drawing/2014/main" val="1690391207"/>
                    </a:ext>
                  </a:extLst>
                </a:gridCol>
                <a:gridCol w="3012286">
                  <a:extLst>
                    <a:ext uri="{9D8B030D-6E8A-4147-A177-3AD203B41FA5}">
                      <a16:colId xmlns:a16="http://schemas.microsoft.com/office/drawing/2014/main" val="3287225540"/>
                    </a:ext>
                  </a:extLst>
                </a:gridCol>
                <a:gridCol w="3012286">
                  <a:extLst>
                    <a:ext uri="{9D8B030D-6E8A-4147-A177-3AD203B41FA5}">
                      <a16:colId xmlns:a16="http://schemas.microsoft.com/office/drawing/2014/main" val="4218041021"/>
                    </a:ext>
                  </a:extLst>
                </a:gridCol>
              </a:tblGrid>
              <a:tr h="429169">
                <a:tc>
                  <a:txBody>
                    <a:bodyPr/>
                    <a:lstStyle/>
                    <a:p>
                      <a:r>
                        <a:rPr lang="en-CA" dirty="0"/>
                        <a:t>OFDM (11-25/0325)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L-LTF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DSSS (11-25/0050)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DSSS (11-25/0440)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39834"/>
                  </a:ext>
                </a:extLst>
              </a:tr>
              <a:tr h="267143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52036"/>
                  </a:ext>
                </a:extLst>
              </a:tr>
              <a:tr h="709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7.1 dB</a:t>
                      </a:r>
                    </a:p>
                    <a:p>
                      <a:r>
                        <a:rPr lang="en-CA" sz="1400" dirty="0"/>
                        <a:t>PAPR (filtered, full sequence): 7.2 dB</a:t>
                      </a:r>
                    </a:p>
                    <a:p>
                      <a:r>
                        <a:rPr lang="en-CA" sz="1400" dirty="0"/>
                        <a:t>PAPR (filtered, ON symbol): 5.9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6.2 dB</a:t>
                      </a:r>
                    </a:p>
                    <a:p>
                      <a:r>
                        <a:rPr lang="en-CA" sz="1400" dirty="0"/>
                        <a:t>PAPR (filtered, full sequence): 6.4 dB</a:t>
                      </a:r>
                    </a:p>
                    <a:p>
                      <a:r>
                        <a:rPr lang="en-CA" sz="1400" dirty="0"/>
                        <a:t>PAPR (filtered, ON symbol): 5.2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3.0 dB</a:t>
                      </a:r>
                    </a:p>
                    <a:p>
                      <a:r>
                        <a:rPr lang="en-CA" sz="1400" dirty="0"/>
                        <a:t>PAPR (filtered, full sequence): 5.7 dB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(filtered, ON symbol): 4.5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3.0 dB</a:t>
                      </a:r>
                    </a:p>
                    <a:p>
                      <a:r>
                        <a:rPr lang="en-CA" sz="1400" dirty="0"/>
                        <a:t>PAPR (filtered, full sequence): 5.5 dB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(filtered, ON symbol): 4.3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5888"/>
                  </a:ext>
                </a:extLst>
              </a:tr>
              <a:tr h="581898"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9.7 dBm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8.0 dBm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11.8 dBm</a:t>
                      </a:r>
                      <a:r>
                        <a:rPr lang="en-CA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15.4 dBm</a:t>
                      </a:r>
                      <a:r>
                        <a:rPr lang="en-CA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38588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0110E0-F1E9-A018-71E4-0E4608326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" y="2209716"/>
            <a:ext cx="2996595" cy="2189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E220F-C496-2444-E8C2-0412E4B43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26" y="2205669"/>
            <a:ext cx="3007670" cy="219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2F6A2D-B2B5-20FB-3704-C936133AE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01" y="2205669"/>
            <a:ext cx="3007670" cy="219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FB777A-5A1B-D553-FB3E-1AE1FDF99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48" y="2204864"/>
            <a:ext cx="3009873" cy="2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6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DF77-C5D9-9C2B-7D03-335CF915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9517-FDE2-5AE7-0B6A-1431F453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Base Waveforms Modulated with 1 Mbps Man-OOK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720F6-21BE-5FF6-977D-0D91797C22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C32E6-D35B-2E52-03CE-7909E46772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ADCBB3-A5BA-5838-2AA8-9D802CA5FE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476994-24B7-B788-8E28-80576EAAB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57108"/>
              </p:ext>
            </p:extLst>
          </p:nvPr>
        </p:nvGraphicFramePr>
        <p:xfrm>
          <a:off x="65024" y="1556792"/>
          <a:ext cx="12079648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912">
                  <a:extLst>
                    <a:ext uri="{9D8B030D-6E8A-4147-A177-3AD203B41FA5}">
                      <a16:colId xmlns:a16="http://schemas.microsoft.com/office/drawing/2014/main" val="3194154767"/>
                    </a:ext>
                  </a:extLst>
                </a:gridCol>
                <a:gridCol w="3019912">
                  <a:extLst>
                    <a:ext uri="{9D8B030D-6E8A-4147-A177-3AD203B41FA5}">
                      <a16:colId xmlns:a16="http://schemas.microsoft.com/office/drawing/2014/main" val="2643536394"/>
                    </a:ext>
                  </a:extLst>
                </a:gridCol>
                <a:gridCol w="3019912">
                  <a:extLst>
                    <a:ext uri="{9D8B030D-6E8A-4147-A177-3AD203B41FA5}">
                      <a16:colId xmlns:a16="http://schemas.microsoft.com/office/drawing/2014/main" val="3287225540"/>
                    </a:ext>
                  </a:extLst>
                </a:gridCol>
                <a:gridCol w="3019912">
                  <a:extLst>
                    <a:ext uri="{9D8B030D-6E8A-4147-A177-3AD203B41FA5}">
                      <a16:colId xmlns:a16="http://schemas.microsoft.com/office/drawing/2014/main" val="4218041021"/>
                    </a:ext>
                  </a:extLst>
                </a:gridCol>
              </a:tblGrid>
              <a:tr h="425671">
                <a:tc>
                  <a:txBody>
                    <a:bodyPr/>
                    <a:lstStyle/>
                    <a:p>
                      <a:r>
                        <a:rPr lang="en-CA" dirty="0"/>
                        <a:t>OFDM (11-25/0325)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L-LTF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DSSS (11-25/0050)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DSSS (11-25/0440)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39834"/>
                  </a:ext>
                </a:extLst>
              </a:tr>
              <a:tr h="264966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52036"/>
                  </a:ext>
                </a:extLst>
              </a:tr>
              <a:tr h="740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7.1 dB</a:t>
                      </a:r>
                    </a:p>
                    <a:p>
                      <a:r>
                        <a:rPr lang="en-CA" sz="1400" dirty="0"/>
                        <a:t>PAPR (filtered, full sequence): 7.2 dB</a:t>
                      </a:r>
                    </a:p>
                    <a:p>
                      <a:r>
                        <a:rPr lang="en-CA" sz="1400" dirty="0"/>
                        <a:t>PAPR (filtered, ON symbol): 6.1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6.2 dB</a:t>
                      </a:r>
                    </a:p>
                    <a:p>
                      <a:r>
                        <a:rPr lang="en-CA" sz="1400" dirty="0"/>
                        <a:t>PAPR (filtered, full sequence): 6.5 dB</a:t>
                      </a:r>
                    </a:p>
                    <a:p>
                      <a:r>
                        <a:rPr lang="en-CA" sz="1400" dirty="0"/>
                        <a:t>PAPR (filtered, ON symbol): 5.3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3.0 dB</a:t>
                      </a:r>
                    </a:p>
                    <a:p>
                      <a:r>
                        <a:rPr lang="en-CA" sz="1400" dirty="0"/>
                        <a:t>PAPR (filtered, full sequence): 5.9 dB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(filtered, ON symbol): 4.9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(before filter): 3.0 dB</a:t>
                      </a:r>
                    </a:p>
                    <a:p>
                      <a:r>
                        <a:rPr lang="en-CA" sz="1400" dirty="0"/>
                        <a:t>PAPR (filtered, full sequence): 5.4 dB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PAPR (filtered, ON symbol): 4.4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5888"/>
                  </a:ext>
                </a:extLst>
              </a:tr>
              <a:tr h="577154"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9.7 dBm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Max 1 MHz bin power: 8.0 dBm 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12.5 dBm</a:t>
                      </a:r>
                      <a:r>
                        <a:rPr lang="en-CA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 1 MHz bin power: 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14.7 dBm</a:t>
                      </a:r>
                      <a:r>
                        <a:rPr lang="en-CA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38588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517DBBB-EB09-EA63-2C66-618221DE0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" y="2213065"/>
            <a:ext cx="2995094" cy="218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8FD74-4320-7119-7FF9-F14AF2DCC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7" y="2213065"/>
            <a:ext cx="2995094" cy="218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2560F-4106-1F4F-71AB-3998FB7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066" y="2213065"/>
            <a:ext cx="2995094" cy="218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59C22-D3C2-6F8D-96B5-9F00129002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68" y="2207665"/>
            <a:ext cx="3009873" cy="2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844A-5637-E9CE-C957-F91FD74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Downlink Base Waveforms: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E237-3A1C-6ED9-6206-083546E4B3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235BF-1F07-15F7-3450-8D62550B32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C21D26-9CF2-A9C4-E3A6-AF5774A30BF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CCD19-7EB3-5C8E-7880-5CAB61BA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89" y="1751014"/>
            <a:ext cx="9192908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5236-F562-BE6C-B2D7-DF1EB75F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80F5-E7E9-3162-74E5-7312FF44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71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 this presentation, we reviewed four different proposed base waveforms.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These waveforms are intended to be used to carry OOK, Man-OOK data in the DL for AMP STAs.  They would also be used as the backscatter “excitation” waveform.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OFDM waveforms exhibit good spectral properties, but higher PAPR.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DSSS waveforms all exceed the ETSI 1 MHz PSD limit.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 DSSS waveforms generally have poor spectral properties, and require more filtering to meet the spectral mask.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More filtering increases PAPR.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i="1" dirty="0"/>
              <a:t>None</a:t>
            </a:r>
            <a:r>
              <a:rPr lang="en-CA" dirty="0"/>
              <a:t> of the proposed waveforms are suitable for PSK backscatter.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However, with small modifications, we believe they can be.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PSK backscatter provides up to 6 dB more link margin in bistatic backscatter.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9CF7F-E71B-18A0-AE25-4AF5F292A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AD87-A691-F192-3265-FEFC8C0496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2CA5BD-29A6-E6B7-1A63-BB312B8A7A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40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E75A-408C-EAB5-E85A-681AC97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D919-92C5-1710-978D-CEF3C317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[1] Li et al., </a:t>
            </a:r>
            <a:r>
              <a:rPr lang="en-GB" sz="1800" i="1" dirty="0"/>
              <a:t>AMP DL Wideband OOK Generation, </a:t>
            </a:r>
            <a:r>
              <a:rPr lang="en-GB" sz="1800" dirty="0"/>
              <a:t>11-25/0050, January 2025.</a:t>
            </a:r>
          </a:p>
          <a:p>
            <a:r>
              <a:rPr lang="en-GB" sz="1800" dirty="0"/>
              <a:t>[2] </a:t>
            </a:r>
            <a:r>
              <a:rPr lang="en-US" sz="1800" dirty="0"/>
              <a:t>Wang et al., </a:t>
            </a:r>
            <a:r>
              <a:rPr lang="en-US" sz="1800" i="1" dirty="0"/>
              <a:t>Follow-up on AMP DL OOK generation, </a:t>
            </a:r>
            <a:r>
              <a:rPr lang="en-US" sz="1800" dirty="0"/>
              <a:t>11-25/0440, March 2025. </a:t>
            </a:r>
            <a:endParaRPr lang="en-CA" sz="1800" i="1" dirty="0"/>
          </a:p>
          <a:p>
            <a:r>
              <a:rPr lang="en-US" sz="1800" dirty="0"/>
              <a:t>[3] </a:t>
            </a:r>
            <a:r>
              <a:rPr lang="en-GB" sz="1800" dirty="0"/>
              <a:t>Shellhammer et al., </a:t>
            </a:r>
            <a:r>
              <a:rPr lang="en-US" sz="1800" i="1" dirty="0"/>
              <a:t>AMP Downlink Bandwidth Control using OFDM Spreading Waveform, </a:t>
            </a:r>
            <a:r>
              <a:rPr lang="en-US" sz="1800" dirty="0"/>
              <a:t>11-25/0325, March 2025.</a:t>
            </a:r>
          </a:p>
          <a:p>
            <a:r>
              <a:rPr lang="en-US" sz="1800" dirty="0"/>
              <a:t>[4] Cao et al., </a:t>
            </a:r>
            <a:r>
              <a:rPr lang="en-US" sz="1800" i="1" dirty="0"/>
              <a:t>AMP Downlink and Backscattering Carrier Waveform, </a:t>
            </a:r>
            <a:r>
              <a:rPr lang="en-US" sz="1800" dirty="0"/>
              <a:t>11-25/0305, March 2025.</a:t>
            </a:r>
          </a:p>
          <a:p>
            <a:r>
              <a:rPr lang="en-US" sz="1800" dirty="0"/>
              <a:t>[5] Costa et al., </a:t>
            </a:r>
            <a:r>
              <a:rPr lang="en-US" sz="1800" i="1" dirty="0"/>
              <a:t>PSK Modulation for Long-Range Backscatter</a:t>
            </a:r>
            <a:r>
              <a:rPr lang="en-US" sz="1800" dirty="0"/>
              <a:t>, 11-25/0266, March 2025.</a:t>
            </a:r>
          </a:p>
          <a:p>
            <a:r>
              <a:rPr lang="en-US" sz="1800" dirty="0"/>
              <a:t> </a:t>
            </a:r>
            <a:r>
              <a:rPr lang="en-US" sz="1800" i="1" dirty="0"/>
              <a:t> </a:t>
            </a:r>
            <a:endParaRPr lang="en-US" sz="1800" dirty="0"/>
          </a:p>
          <a:p>
            <a:endParaRPr lang="en-CA" sz="1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6656C-91E7-CB2B-494A-FE0B042AE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0E9E-5119-1F6F-7AD6-941721ACFB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F69FFE-957F-5B7A-2436-540ABCC13A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BB16-E4AB-89A9-A907-DE78C035D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E29E4-8124-6E6C-E89E-D15ADBF7FC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23A3F7-3B98-27DC-E5AC-EEBFD52F70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E5797F-A50A-F682-15BD-11F974A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8382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Abstract</a:t>
            </a:r>
            <a:endParaRPr lang="en-GB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C6C80-918D-7A4F-6335-6C1FA41D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21336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In the following, we review four different downlink waveforms proposed by the group.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We </a:t>
            </a:r>
            <a:r>
              <a:rPr lang="en-GB" sz="2000" kern="0" dirty="0" err="1"/>
              <a:t>analyze</a:t>
            </a:r>
            <a:r>
              <a:rPr lang="en-GB" sz="2000" kern="0" dirty="0"/>
              <a:t> each waveform using a common framework, and compare the advantages and disadvantages of each waveform.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We propose a common set of metrics and properties by which we can compare downlink waveforms.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9460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9779-A0F7-D651-E248-11703D0D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4D35-0F64-3E72-D7CC-7AE2F398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March, the group agreed to add a broad framework for downlink sequences into the SFD.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carrier waveform for AMP Downlink PPDU is constructed by repeating one predefined base waveform of TBD micro-second, and additional pseudo-random phase is applied to each base waveform</a:t>
            </a:r>
            <a:endParaRPr lang="en-CA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base waveform definition is TBD.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Within this framework, in the following we consider the four proposed base waveforms.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580D-B45D-BAA5-E321-AD322B899A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358B9-0095-4174-9E7D-3DAADF4041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9B81B-5794-DB3D-8925-1F2768E06C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3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7FD30-5C7E-086C-42D9-DBAB6618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EAEF-05ED-B500-00CD-E3156FE2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A26A0-0497-F166-F18C-AF7175D8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56792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[1], the authors present a 4 µs OFDM-based waveform.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the 250 kbps and 1 Mbps DL rates, the Man-OOK symbols “slice” the OFDM symbols.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base waveform is 64 + 16 samples (OFDM symbol + CP) at 20 </a:t>
            </a:r>
            <a:r>
              <a:rPr lang="en-GB" dirty="0" err="1"/>
              <a:t>MHz.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6111-BFD4-88CC-42AC-AB29725646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34189-3384-0EEA-EBE1-4E2F0AD91B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A1AED1-29F6-5DE2-0B24-98EDDCB5C6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F6CAB3-9FB0-F853-CDB9-16EE47C3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4" y="3896434"/>
            <a:ext cx="10415037" cy="21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05283-65DC-3F26-25D5-45F30C5DC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4978-CCA6-51A5-181B-50AA633B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ECDC-87FD-D0FC-266B-B4A45066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[2,3], the authors each present a different 1 µs spreading sequence.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the 250 kbps rate, there are two 1 µs spreading sequences per 2 µs Man-OOK chip.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the 1 Mbps rate, there are two 0.5 µs Man-OOK chips per spreading sequence.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4645-CF05-D8A6-E364-03EB25E787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285C5-C4C3-212F-1058-C9E324EB57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003D67-97E3-BA70-BF7D-DB7FA2FC1E4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459797-B7D6-2302-47E6-6FC778D6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4" y="4149080"/>
            <a:ext cx="10415037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38CA-0E52-BE65-FD9B-ABBEDFFE2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6182-4FE9-A4AE-C067-DC65D81C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B8C4-BE0B-CC74-70AD-7E78C90D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62" y="2073599"/>
            <a:ext cx="7896994" cy="27676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100" dirty="0"/>
              <a:t>The group has also discussed using the L-LTF training sequence.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/>
              <a:t>The version used here is an 8 µs consisting of  two repeated 3.2 µs OFDM symbols C, and a 1.6 µs cyclic prefix CP.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/>
              <a:t>The CP is the second half of the OFDM symbol.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/>
              <a:t>The random variable RV is multiplied by the entire 8 µs symbol.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88B1D-BCDA-64AB-52A4-C094E27C3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CFDC-8A65-045F-8466-141088CA85B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332845-4FFA-789C-810F-32D45BC127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514EB7-2F1D-EE42-20C5-8282296BD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56792"/>
            <a:ext cx="3024336" cy="2749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E28F79-489E-2904-0EEE-204D507B5F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89" y="4583589"/>
            <a:ext cx="8945908" cy="18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3C62-4EA0-783E-09B2-9112BEE4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Considerations: Regulatory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036B-5F75-9B60-BFF1-1890767F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(SFD) The base waveform cannot be &lt;10 MHz (3 dB bandwidth).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ETSI regulations put limits on total EIRP </a:t>
            </a:r>
            <a:r>
              <a:rPr lang="en-CA" i="1" dirty="0"/>
              <a:t>and </a:t>
            </a:r>
            <a:r>
              <a:rPr lang="en-CA" dirty="0"/>
              <a:t>Power Spectral Density.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ETSI EN 300 328 V2.2.2 states the following.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Total EIRP of ≤ 20 dBm.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Maximum Power Spectral Density is 10 dBm per </a:t>
            </a:r>
            <a:r>
              <a:rPr lang="en-CA" dirty="0" err="1"/>
              <a:t>MHz.</a:t>
            </a: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PSD is measured using Max Hold (peak hold).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PSD is measured across entire 2.4 GHz band.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Here, for comparison, we present spectral density estimates for both the averaged and Max Hold cases.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FEAFD-890E-5529-D619-3A4515240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B21DA-20A2-0B46-D2CC-3CC1152CFF4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3BD74B-D5C4-F4BC-1A40-865A55456F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93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9ADD-6019-5449-B63B-25187424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Considerations: PAPR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AD67-EAD0-7F5D-DB21-70C70280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Peak-to-Average power ratio (PAPR) is another metric that affects PA efficiency.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 OFDM-related contributions [3-4], the authors estimate PAPR (or they estimate a proxy metric).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It’s not clear if the PA in an OOK transmitter would have to deal with the PAPR for the entire OOK sequence, or just the ON symbols.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Here, for comparison, we present a conventional PAPR estimate for the case where 1) the PA deals with the entire Man-OOK sequence, and 2) the PA only deals with the ON symbol.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also consider the effect of filtering on PAPR.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Filtering the transmit waveform generally increases PAPR.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1EC0-0414-F292-C3FE-A26DEAE3AB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7DE4C-696B-4FF1-0031-D81D12D464D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02A8A5-0985-CBE0-ED93-7FF4001457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9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5810-0EA5-39C7-13B4-BB251FCE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Consideration: PSK Backscatter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095D-DDB0-4E77-C752-9181AE6B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[5] describes how we can use PSK modulation in bistatic backscatter to increase link margin for backscatter devices.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Potential 6 dB total improvement in link margin (3 dB backscatter efficiency + 3 dB receiver sensitivity)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Backscatter STAs that are capable of PSK are also compatible with OOK backscatter modulation.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PSK modulation on backscatter requires some coherency in the base waveform.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It is possible to backscatter OFDM, however the symbol time is incompatible with the uplink rates.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 spreading sequences don’t work for PSK backscatter; they’re not correlative.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6ABC1-AE90-A755-D80B-C5C0660FA4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ACF8-C68A-D192-644C-A3F73DAEB0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C4DDD3-BE45-7CFF-643A-D6A63AF977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65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59502</TotalTime>
  <Words>1513</Words>
  <Application>Microsoft Office PowerPoint</Application>
  <PresentationFormat>Widescreen</PresentationFormat>
  <Paragraphs>196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Unicode MS</vt:lpstr>
      <vt:lpstr>Times New Roman</vt:lpstr>
      <vt:lpstr>Office Theme</vt:lpstr>
      <vt:lpstr>Downlink Waveform Analysis</vt:lpstr>
      <vt:lpstr>PowerPoint Presentation</vt:lpstr>
      <vt:lpstr>Background</vt:lpstr>
      <vt:lpstr>Background</vt:lpstr>
      <vt:lpstr>Background</vt:lpstr>
      <vt:lpstr>Background</vt:lpstr>
      <vt:lpstr>Considerations: Regulatory Limits</vt:lpstr>
      <vt:lpstr>Considerations: PAPR</vt:lpstr>
      <vt:lpstr>Consideration: PSK Backscatter Modulation</vt:lpstr>
      <vt:lpstr>Unmodulated Base Waveforms</vt:lpstr>
      <vt:lpstr>Base Waveforms Modulated with 250 kbps Man-OOK</vt:lpstr>
      <vt:lpstr>Base Waveforms Modulated with 1 Mbps Man-OOK</vt:lpstr>
      <vt:lpstr>Downlink Base Waveforms: Summary</vt:lpstr>
      <vt:lpstr>Conclusion</vt:lpstr>
      <vt:lpstr>References</vt:lpstr>
    </vt:vector>
  </TitlesOfParts>
  <Company>HaiLa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Downlink Waveform Analysis</dc:title>
  <dc:creator>Nelson Costa</dc:creator>
  <cp:keywords/>
  <cp:lastModifiedBy>Nelson Costa</cp:lastModifiedBy>
  <cp:revision>97</cp:revision>
  <cp:lastPrinted>1601-01-01T00:00:00Z</cp:lastPrinted>
  <dcterms:created xsi:type="dcterms:W3CDTF">2024-10-06T13:43:49Z</dcterms:created>
  <dcterms:modified xsi:type="dcterms:W3CDTF">2025-05-11T08:39:33Z</dcterms:modified>
  <cp:category>Nelson Costa (HaiLa Technologies)</cp:category>
</cp:coreProperties>
</file>