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31" r:id="rId2"/>
    <p:sldId id="910" r:id="rId3"/>
    <p:sldId id="963" r:id="rId4"/>
    <p:sldId id="960" r:id="rId5"/>
    <p:sldId id="961" r:id="rId6"/>
    <p:sldId id="939" r:id="rId7"/>
    <p:sldId id="964" r:id="rId8"/>
  </p:sldIdLst>
  <p:sldSz cx="9144000" cy="6858000" type="screen4x3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12">
          <p15:clr>
            <a:srgbClr val="A4A3A4"/>
          </p15:clr>
        </p15:guide>
        <p15:guide id="2" pos="28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0000"/>
    <a:srgbClr val="339AA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6649" autoAdjust="0"/>
  </p:normalViewPr>
  <p:slideViewPr>
    <p:cSldViewPr>
      <p:cViewPr varScale="1">
        <p:scale>
          <a:sx n="85" d="100"/>
          <a:sy n="85" d="100"/>
        </p:scale>
        <p:origin x="688" y="4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1648" y="-2524"/>
      </p:cViewPr>
      <p:guideLst>
        <p:guide orient="horz" pos="2312"/>
        <p:guide pos="28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55FA4C3-EA6F-4DEC-9A5B-DA9F4B2DCCD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286125" y="206375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/>
              <a:t>doc.: IEEE 802.11-19/xxxxr0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3847927-4241-4395-85F2-4DA1D4673C1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82625" y="206375"/>
            <a:ext cx="20462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835B85C-0C92-4AAB-B5CD-5874F0F8496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779838" y="9612313"/>
            <a:ext cx="24098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GB"/>
              <a:t>Alice Chen (Qualcomm)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16F8561-CC11-4763-86D6-E7ED36EFF48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067050" y="9612313"/>
            <a:ext cx="5127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/>
            </a:lvl1pPr>
          </a:lstStyle>
          <a:p>
            <a:pPr>
              <a:defRPr/>
            </a:pPr>
            <a:r>
              <a:rPr lang="en-GB" altLang="en-US"/>
              <a:t>Page </a:t>
            </a:r>
            <a:fld id="{A7A4710E-391E-40EE-B9A8-9D33E6E9238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4342" name="Line 6">
            <a:extLst>
              <a:ext uri="{FF2B5EF4-FFF2-40B4-BE49-F238E27FC236}">
                <a16:creationId xmlns:a16="http://schemas.microsoft.com/office/drawing/2014/main" id="{5F56412F-514B-4C5E-8C72-CCE02BB37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038" y="415925"/>
            <a:ext cx="5432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EE46596A-ED38-406F-B588-A1AE73AFE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038" y="9612313"/>
            <a:ext cx="7112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14344" name="Line 8">
            <a:extLst>
              <a:ext uri="{FF2B5EF4-FFF2-40B4-BE49-F238E27FC236}">
                <a16:creationId xmlns:a16="http://schemas.microsoft.com/office/drawing/2014/main" id="{BD52F7B8-7212-4565-994E-D2E4DC0E1C8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038" y="9599613"/>
            <a:ext cx="5583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5974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165344A-BCBA-4503-B758-E91B7019013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328988" y="120650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 dirty="0"/>
              <a:t>doc.: IEEE 802.11-19/xxxxr0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2CFA2B8-A839-4F7B-A8F9-45D426ADBAD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641350" y="120650"/>
            <a:ext cx="20462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E12586DF-74E9-42FA-92D8-CB004E81097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50888"/>
            <a:ext cx="4948238" cy="3711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5E92402-188A-4BA7-8E2B-60EBEB15FFE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6463"/>
            <a:ext cx="4984750" cy="447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46" tIns="46079" rIns="93746" bIns="460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E2EF01C8-FB3D-4155-B52F-C120FD4754F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109259" y="9615488"/>
            <a:ext cx="104547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8788" lvl="4" algn="r" defTabSz="933450">
              <a:defRPr/>
            </a:lvl5pPr>
          </a:lstStyle>
          <a:p>
            <a:pPr lvl="4">
              <a:defRPr/>
            </a:pPr>
            <a:r>
              <a:rPr lang="en-GB" dirty="0"/>
              <a:t>(Huawei)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CBACD2E4-B6D6-47BB-8DEB-DC83A37FBF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46425" y="9615488"/>
            <a:ext cx="5127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GB" altLang="en-US"/>
              <a:t>Page </a:t>
            </a:r>
            <a:fld id="{6D97498F-4D25-4339-A505-6DFAF1C539A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1272" name="Rectangle 8">
            <a:extLst>
              <a:ext uri="{FF2B5EF4-FFF2-40B4-BE49-F238E27FC236}">
                <a16:creationId xmlns:a16="http://schemas.microsoft.com/office/drawing/2014/main" id="{5AB43281-AFEB-4794-91F4-4DEB6BFEF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3" y="9615488"/>
            <a:ext cx="7112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13321" name="Line 9">
            <a:extLst>
              <a:ext uri="{FF2B5EF4-FFF2-40B4-BE49-F238E27FC236}">
                <a16:creationId xmlns:a16="http://schemas.microsoft.com/office/drawing/2014/main" id="{86DC4FDC-7731-4889-B2D9-586AD7BC58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613" y="9613900"/>
            <a:ext cx="5375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>
            <a:extLst>
              <a:ext uri="{FF2B5EF4-FFF2-40B4-BE49-F238E27FC236}">
                <a16:creationId xmlns:a16="http://schemas.microsoft.com/office/drawing/2014/main" id="{A608F1E5-A3E0-4039-9B0C-798F9ECC188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000" y="317500"/>
            <a:ext cx="552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050680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>
            <a:extLst>
              <a:ext uri="{FF2B5EF4-FFF2-40B4-BE49-F238E27FC236}">
                <a16:creationId xmlns:a16="http://schemas.microsoft.com/office/drawing/2014/main" id="{49943552-E89A-4A9E-AAEF-4B47750FB3F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802.11-19/xxxxr0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6389D189-BBDC-4D3B-87C2-07BBB8BCAA0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16389" name="Rectangle 6">
            <a:extLst>
              <a:ext uri="{FF2B5EF4-FFF2-40B4-BE49-F238E27FC236}">
                <a16:creationId xmlns:a16="http://schemas.microsoft.com/office/drawing/2014/main" id="{44F662B7-7009-4912-B6F1-2566616E04F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Alice Chen (Qualcomm)</a:t>
            </a:r>
          </a:p>
        </p:txBody>
      </p:sp>
      <p:sp>
        <p:nvSpPr>
          <p:cNvPr id="16390" name="Rectangle 7">
            <a:extLst>
              <a:ext uri="{FF2B5EF4-FFF2-40B4-BE49-F238E27FC236}">
                <a16:creationId xmlns:a16="http://schemas.microsoft.com/office/drawing/2014/main" id="{B391E2D3-A1E1-4C5E-92B9-D1E2EC5F3D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5BBD4055-202F-46DB-9486-BD49C6FC6D52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16391" name="Rectangle 2">
            <a:extLst>
              <a:ext uri="{FF2B5EF4-FFF2-40B4-BE49-F238E27FC236}">
                <a16:creationId xmlns:a16="http://schemas.microsoft.com/office/drawing/2014/main" id="{580814C7-1F51-4760-8C05-47A916B4AC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50888"/>
            <a:ext cx="4949825" cy="3711575"/>
          </a:xfrm>
          <a:ln/>
        </p:spPr>
      </p:sp>
      <p:sp>
        <p:nvSpPr>
          <p:cNvPr id="16392" name="Rectangle 3">
            <a:extLst>
              <a:ext uri="{FF2B5EF4-FFF2-40B4-BE49-F238E27FC236}">
                <a16:creationId xmlns:a16="http://schemas.microsoft.com/office/drawing/2014/main" id="{BE9BB772-6625-4649-81F5-E381AB6E63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454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CA8882-3F16-471A-B8DB-2643B3170D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Alice Chen (Qualcomm)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4A0396-1A4E-4409-96DE-494DDD5FDC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54724FB4-94AE-4750-B841-108DEBC86DE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ADB04A-8BC5-4077-AD64-B68ADEED30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45552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800" b="1"/>
            </a:lvl1pPr>
          </a:lstStyle>
          <a:p>
            <a:pPr>
              <a:defRPr/>
            </a:pPr>
            <a:r>
              <a:rPr lang="en-US" altLang="zh-CN" dirty="0"/>
              <a:t>February</a:t>
            </a:r>
            <a:r>
              <a:rPr lang="en-US" altLang="en-US" dirty="0"/>
              <a:t> 2024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05707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2F9BB0-1D78-4E92-8AB5-CCA6C81C81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January 2019</a:t>
            </a: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A629FD-4ED0-4725-8B45-82D2B3BFEF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B64CBFA8-9A69-4D2E-AFF7-F3FA7A729FD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862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C25286-F119-41CC-B936-A99D615BEB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January 2019</a:t>
            </a: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FE0F447-7DAF-4F40-945E-510B714F88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39830A6D-8C9E-4B26-958C-BFDE032B009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8835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16795" y="1931779"/>
            <a:ext cx="8572500" cy="1375761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200150" indent="-260604">
              <a:buFont typeface="Qualcomm Regular" pitchFamily="34" charset="0"/>
              <a:buChar char="−"/>
              <a:defRPr/>
            </a:lvl5pPr>
            <a:lvl6pPr marL="1628775" indent="0">
              <a:buNone/>
              <a:defRPr sz="120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12655" y="740540"/>
            <a:ext cx="8574733" cy="484748"/>
          </a:xfrm>
          <a:prstGeom prst="rect">
            <a:avLst/>
          </a:prstGeom>
        </p:spPr>
        <p:txBody>
          <a:bodyPr vert="horz" wrap="square" lIns="68580" tIns="34290" rIns="68580" bIns="34290" rtlCol="0" anchor="ctr">
            <a:spAutoFit/>
          </a:bodyPr>
          <a:lstStyle>
            <a:lvl1pPr>
              <a:defRPr sz="3600">
                <a:latin typeface="Qualcomm Office Regular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3"/>
          </p:nvPr>
        </p:nvSpPr>
        <p:spPr>
          <a:xfrm>
            <a:off x="212655" y="1426466"/>
            <a:ext cx="8574733" cy="350865"/>
          </a:xfrm>
        </p:spPr>
        <p:txBody>
          <a:bodyPr tIns="0" bIns="0" anchor="t"/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ct val="20000"/>
              </a:spcBef>
              <a:buFontTx/>
              <a:buNone/>
              <a:defRPr lang="en-US" sz="2400" b="0" kern="1200" dirty="0" smtClean="0">
                <a:solidFill>
                  <a:schemeClr val="bg2"/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277773" y="504825"/>
            <a:ext cx="8588453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>
            <a:grpSpLocks noChangeAspect="1"/>
          </p:cNvGrpSpPr>
          <p:nvPr userDrawn="1"/>
        </p:nvGrpSpPr>
        <p:grpSpPr>
          <a:xfrm>
            <a:off x="7716645" y="6546300"/>
            <a:ext cx="721158" cy="157272"/>
            <a:chOff x="187326" y="5085556"/>
            <a:chExt cx="8393112" cy="1830388"/>
          </a:xfrm>
          <a:solidFill>
            <a:schemeClr val="bg1">
              <a:lumMod val="75000"/>
            </a:schemeClr>
          </a:solidFill>
        </p:grpSpPr>
        <p:sp>
          <p:nvSpPr>
            <p:cNvPr id="41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42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43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44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45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46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47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48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sp>
        <p:nvSpPr>
          <p:cNvPr id="4" name="TextBox 3"/>
          <p:cNvSpPr txBox="1"/>
          <p:nvPr userDrawn="1"/>
        </p:nvSpPr>
        <p:spPr>
          <a:xfrm>
            <a:off x="217485" y="6477716"/>
            <a:ext cx="19467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fld id="{AB307C75-CA2F-4BA6-858A-60F533452F31}" type="datetimeFigureOut">
              <a:rPr lang="en-US" sz="1000" kern="1200" smtClean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pPr marL="0" marR="0" indent="0" algn="l" defTabSz="6858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t>9/10/2025</a:t>
            </a:fld>
            <a:endParaRPr lang="en-US" sz="1000" kern="1200" dirty="0">
              <a:solidFill>
                <a:schemeClr val="bg1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9" name="TextBox 48"/>
          <p:cNvSpPr txBox="1"/>
          <p:nvPr userDrawn="1"/>
        </p:nvSpPr>
        <p:spPr>
          <a:xfrm>
            <a:off x="3221753" y="6477716"/>
            <a:ext cx="27004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685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1000" kern="12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Qualcomm Confidential and Proprietary</a:t>
            </a:r>
          </a:p>
        </p:txBody>
      </p:sp>
    </p:spTree>
    <p:extLst>
      <p:ext uri="{BB962C8B-B14F-4D97-AF65-F5344CB8AC3E}">
        <p14:creationId xmlns:p14="http://schemas.microsoft.com/office/powerpoint/2010/main" val="2222375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BBCEAB-3AB2-4B43-892C-9CC9AB0F99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7962035" y="6475413"/>
            <a:ext cx="581890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(</a:t>
            </a:r>
            <a:r>
              <a:rPr lang="en-US" altLang="zh-CN" dirty="0"/>
              <a:t>Huawei</a:t>
            </a:r>
            <a:r>
              <a:rPr lang="en-GB" dirty="0"/>
              <a:t>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2C725E-CEC6-4239-BAB5-230F69D894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dirty="0"/>
              <a:t>Slide </a:t>
            </a:r>
            <a:fld id="{6D24465E-2B0A-4D96-BA39-EC98956D452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ADB04A-8BC5-4077-AD64-B68ADEED30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45552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800" b="1"/>
            </a:lvl1pPr>
          </a:lstStyle>
          <a:p>
            <a:pPr>
              <a:defRPr/>
            </a:pPr>
            <a:r>
              <a:rPr lang="en-US" altLang="zh-CN" dirty="0"/>
              <a:t>February</a:t>
            </a:r>
            <a:r>
              <a:rPr lang="en-US" altLang="en-US" dirty="0"/>
              <a:t> 2024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260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6A99CE-AF1B-49DE-AF80-A702BAA04D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7962035" y="6475413"/>
            <a:ext cx="581890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(</a:t>
            </a:r>
            <a:r>
              <a:rPr lang="en-US" altLang="zh-CN" dirty="0"/>
              <a:t>Huawei</a:t>
            </a:r>
            <a:r>
              <a:rPr lang="en-GB" dirty="0"/>
              <a:t>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5855FF-BF19-459E-A397-045CECD5D6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1A8E2A3D-E627-4495-87FA-07CADBD1A42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ADB04A-8BC5-4077-AD64-B68ADEED30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45552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800" b="1"/>
            </a:lvl1pPr>
          </a:lstStyle>
          <a:p>
            <a:pPr>
              <a:defRPr/>
            </a:pPr>
            <a:r>
              <a:rPr lang="en-US" altLang="zh-CN" dirty="0"/>
              <a:t>February</a:t>
            </a:r>
            <a:r>
              <a:rPr lang="en-US" altLang="en-US" dirty="0"/>
              <a:t> 2024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9992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9D8205-394C-426D-8FC1-81C9ED9A72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7962034" y="6475413"/>
            <a:ext cx="581891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(</a:t>
            </a:r>
            <a:r>
              <a:rPr lang="en-US" altLang="zh-CN" dirty="0"/>
              <a:t>Huawei</a:t>
            </a:r>
            <a:r>
              <a:rPr lang="en-GB" dirty="0"/>
              <a:t>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6F7E5C-8145-4D78-8DFD-A73CB80D81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4FD36828-69CB-428A-B4D6-804E25381C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1CADB04A-8BC5-4077-AD64-B68ADEED3033}"/>
              </a:ext>
            </a:extLst>
          </p:cNvPr>
          <p:cNvSpPr>
            <a:spLocks noGrp="1" noChangeArrowheads="1"/>
          </p:cNvSpPr>
          <p:nvPr>
            <p:ph type="dt" sz="half" idx="13"/>
          </p:nvPr>
        </p:nvSpPr>
        <p:spPr bwMode="auto">
          <a:xfrm>
            <a:off x="696913" y="332601"/>
            <a:ext cx="15411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800" b="1"/>
            </a:lvl1pPr>
          </a:lstStyle>
          <a:p>
            <a:pPr>
              <a:defRPr/>
            </a:pPr>
            <a:r>
              <a:rPr lang="en-US" altLang="en-US" dirty="0"/>
              <a:t>November 2023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70619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7747953-910E-41D0-B426-8321125775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January 2019</a:t>
            </a: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C392964-DCA8-4B8C-A88B-DD33598E9D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528B5B38-3CA6-4065-9CD5-5260489CB60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FB6A99CE-AF1B-49DE-AF80-A702BAA04D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7962035" y="6475413"/>
            <a:ext cx="581890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(</a:t>
            </a:r>
            <a:r>
              <a:rPr lang="en-US" altLang="zh-CN" dirty="0"/>
              <a:t>Huawei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948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4D0DD47-63E1-499C-8731-3DDE6710EC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January 2019</a:t>
            </a: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FEC452D-85C8-46D2-93FA-90CCD7DE0B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32E413AC-0033-4B91-B3E5-414687900E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8432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3C34B0A-1C2A-4887-9294-5C1D0A38A8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January 2019</a:t>
            </a: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933CA27-7287-4786-B3D2-342F4ACB5C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36058778-6F47-4E07-8D0C-6A1D61C757E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3695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FA0C2D-5E95-4491-9BC6-02C2914C90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January 2019</a:t>
            </a:r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D30F5B-BAFC-419E-8586-A86CFFD6A7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A2EEC17A-EAB1-4A41-96DA-8B291E61E5F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65186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4FFA-7CBB-4BED-8002-05D415428E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January 2019</a:t>
            </a:r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228FD3-0ADC-4BF3-9A41-2994D88922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697E2182-2EB9-4C7C-9FBE-667E76C716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7119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B4A7A8C-72DF-41BA-8169-B042054B5E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8C2B0C1-6B28-42F7-BBBE-C47739494A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989138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CADB04A-8BC5-4077-AD64-B68ADEED30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45552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800" b="1"/>
            </a:lvl1pPr>
          </a:lstStyle>
          <a:p>
            <a:pPr>
              <a:defRPr/>
            </a:pPr>
            <a:r>
              <a:rPr lang="en-US" altLang="zh-CN" dirty="0"/>
              <a:t>February</a:t>
            </a:r>
            <a:r>
              <a:rPr lang="en-US" altLang="en-US" dirty="0"/>
              <a:t> 2024</a:t>
            </a:r>
            <a:endParaRPr lang="en-GB" altLang="en-US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8AB3E98-49DA-464A-B03C-7E5902DC0D5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447471" y="6475413"/>
            <a:ext cx="109645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/>
            </a:lvl1pPr>
          </a:lstStyle>
          <a:p>
            <a:pPr>
              <a:defRPr/>
            </a:pPr>
            <a:r>
              <a:rPr lang="en-GB" dirty="0"/>
              <a:t>Alice Chen (Qualcomm)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EC7A05B-326C-4C35-B0D7-96B86EFC79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B49C4EAE-3D00-4EB7-8462-25329E06137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F47EBAF5-52AC-49CF-A3FD-31E596F2D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9148" y="331014"/>
            <a:ext cx="328301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 algn="r">
              <a:defRPr/>
            </a:pPr>
            <a:r>
              <a:rPr lang="en-GB" altLang="en-US" sz="1800" b="1" dirty="0"/>
              <a:t>doc.: IEEE 802.11-25/</a:t>
            </a:r>
            <a:r>
              <a:rPr lang="en-US" altLang="en-US" sz="1800" b="1" dirty="0"/>
              <a:t>0761</a:t>
            </a:r>
            <a:r>
              <a:rPr lang="en-GB" altLang="en-US" sz="1800" b="1" dirty="0"/>
              <a:t>r1</a:t>
            </a: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FDC60003-D664-41D3-9C89-AA78BAF9E52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8031D55B-1F73-4D59-B8F1-227F435EA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475413"/>
            <a:ext cx="71814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 dirty="0"/>
              <a:t>Submission</a:t>
            </a:r>
          </a:p>
        </p:txBody>
      </p:sp>
      <p:sp>
        <p:nvSpPr>
          <p:cNvPr id="1034" name="Line 10">
            <a:extLst>
              <a:ext uri="{FF2B5EF4-FFF2-40B4-BE49-F238E27FC236}">
                <a16:creationId xmlns:a16="http://schemas.microsoft.com/office/drawing/2014/main" id="{A5E172D9-FA67-45B8-9FE7-7DF4FC3AC9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60" r:id="rId1"/>
    <p:sldLayoutId id="2147485761" r:id="rId2"/>
    <p:sldLayoutId id="2147485762" r:id="rId3"/>
    <p:sldLayoutId id="2147485763" r:id="rId4"/>
    <p:sldLayoutId id="2147485764" r:id="rId5"/>
    <p:sldLayoutId id="2147485765" r:id="rId6"/>
    <p:sldLayoutId id="2147485766" r:id="rId7"/>
    <p:sldLayoutId id="2147485767" r:id="rId8"/>
    <p:sldLayoutId id="2147485768" r:id="rId9"/>
    <p:sldLayoutId id="2147485769" r:id="rId10"/>
    <p:sldLayoutId id="2147485770" r:id="rId11"/>
    <p:sldLayoutId id="2147485771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__1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__2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__3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Slide Number Placeholder 5">
            <a:extLst>
              <a:ext uri="{FF2B5EF4-FFF2-40B4-BE49-F238E27FC236}">
                <a16:creationId xmlns:a16="http://schemas.microsoft.com/office/drawing/2014/main" id="{4DFE3077-6BFB-4E1C-9218-0E8E2CEA9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9B20EFD3-9F87-4CC4-BE12-53B84810E182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GB" altLang="en-US" sz="1200" b="0"/>
          </a:p>
        </p:txBody>
      </p:sp>
      <p:sp>
        <p:nvSpPr>
          <p:cNvPr id="15365" name="Rectangle 2">
            <a:extLst>
              <a:ext uri="{FF2B5EF4-FFF2-40B4-BE49-F238E27FC236}">
                <a16:creationId xmlns:a16="http://schemas.microsoft.com/office/drawing/2014/main" id="{5EB80220-6DDA-46D8-A532-4F8294B75F3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85800"/>
            <a:ext cx="7772400" cy="1066800"/>
          </a:xfrm>
          <a:noFill/>
        </p:spPr>
        <p:txBody>
          <a:bodyPr/>
          <a:lstStyle/>
          <a:p>
            <a:r>
              <a:rPr lang="en-US" altLang="zh-CN" dirty="0"/>
              <a:t>TXOP Transfer in Co-RTWT</a:t>
            </a:r>
            <a:endParaRPr lang="en-GB" altLang="en-US" dirty="0"/>
          </a:p>
        </p:txBody>
      </p:sp>
      <p:sp>
        <p:nvSpPr>
          <p:cNvPr id="15366" name="Rectangle 4">
            <a:extLst>
              <a:ext uri="{FF2B5EF4-FFF2-40B4-BE49-F238E27FC236}">
                <a16:creationId xmlns:a16="http://schemas.microsoft.com/office/drawing/2014/main" id="{AAB4AADD-B9F4-45B4-B9D2-5B5E3506E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799" y="1971369"/>
            <a:ext cx="7772400" cy="3810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GB" altLang="en-US" sz="2000" dirty="0"/>
              <a:t>Date:</a:t>
            </a:r>
            <a:r>
              <a:rPr lang="en-GB" altLang="en-US" sz="2000" b="0" dirty="0"/>
              <a:t> 2025-09-10</a:t>
            </a:r>
          </a:p>
        </p:txBody>
      </p:sp>
      <p:sp>
        <p:nvSpPr>
          <p:cNvPr id="15368" name="Rectangle 6">
            <a:extLst>
              <a:ext uri="{FF2B5EF4-FFF2-40B4-BE49-F238E27FC236}">
                <a16:creationId xmlns:a16="http://schemas.microsoft.com/office/drawing/2014/main" id="{1F254AD5-AF47-4227-BA6A-AD2DFF84A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2352369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2000"/>
              <a:t>Authors:</a:t>
            </a:r>
            <a:endParaRPr lang="en-GB" altLang="en-US" sz="2000" b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265076-FD70-4C31-B264-554CB894D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878446" cy="276999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Sep</a:t>
            </a:r>
            <a:r>
              <a:rPr lang="en-US" altLang="en-US" dirty="0"/>
              <a:t> 2025</a:t>
            </a:r>
            <a:endParaRPr lang="en-GB" altLang="en-US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345905" y="6475413"/>
            <a:ext cx="1198020" cy="184666"/>
          </a:xfrm>
        </p:spPr>
        <p:txBody>
          <a:bodyPr/>
          <a:lstStyle/>
          <a:p>
            <a:pPr>
              <a:defRPr/>
            </a:pPr>
            <a:r>
              <a:rPr lang="en-GB" dirty="0"/>
              <a:t>Yunbo Li (</a:t>
            </a:r>
            <a:r>
              <a:rPr lang="en-US" altLang="zh-CN" dirty="0"/>
              <a:t>Huawei</a:t>
            </a:r>
            <a:r>
              <a:rPr lang="en-GB" dirty="0"/>
              <a:t>)</a:t>
            </a:r>
          </a:p>
        </p:txBody>
      </p:sp>
      <p:graphicFrame>
        <p:nvGraphicFramePr>
          <p:cNvPr id="11" name="Table 8">
            <a:extLst>
              <a:ext uri="{FF2B5EF4-FFF2-40B4-BE49-F238E27FC236}">
                <a16:creationId xmlns:a16="http://schemas.microsoft.com/office/drawing/2014/main" id="{1EEAD0EE-0DFD-4F81-B0C3-618EF9CBF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034171"/>
              </p:ext>
            </p:extLst>
          </p:nvPr>
        </p:nvGraphicFramePr>
        <p:xfrm>
          <a:off x="1152525" y="2998720"/>
          <a:ext cx="7391400" cy="22804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456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Affiliations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Address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Phone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Email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884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Yunbo Li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Huawei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Shenzhen, China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liyunbo@Huawei.com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376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Yuchen</a:t>
                      </a:r>
                      <a:r>
                        <a:rPr lang="en-US" sz="1100" baseline="0" dirty="0"/>
                        <a:t> Guo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6283733"/>
                  </a:ext>
                </a:extLst>
              </a:tr>
              <a:tr h="19988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/>
                        <a:t>Guogang</a:t>
                      </a:r>
                      <a:r>
                        <a:rPr lang="en-US" sz="1100" dirty="0"/>
                        <a:t> Huang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Yue Zhao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4585805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/>
                        <a:t>Maolin</a:t>
                      </a:r>
                      <a:r>
                        <a:rPr lang="en-US" sz="1100" dirty="0"/>
                        <a:t> Zhang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1102127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Zhenpeng Shi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Ming Gan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084387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838325"/>
            <a:ext cx="7772400" cy="4486275"/>
          </a:xfrm>
        </p:spPr>
        <p:txBody>
          <a:bodyPr/>
          <a:lstStyle/>
          <a:p>
            <a:r>
              <a:rPr lang="en-US" altLang="zh-CN" sz="1800" b="0" dirty="0"/>
              <a:t>R-TWT is introduced in </a:t>
            </a:r>
            <a:r>
              <a:rPr lang="en-US" altLang="zh-CN" sz="1800" b="0" dirty="0" err="1"/>
              <a:t>TGbe</a:t>
            </a:r>
            <a:r>
              <a:rPr lang="en-US" altLang="zh-CN" sz="1800" b="0" dirty="0"/>
              <a:t> for transmission of latency sensitive traffic;</a:t>
            </a:r>
          </a:p>
          <a:p>
            <a:r>
              <a:rPr lang="en-US" altLang="zh-CN" sz="1800" b="0" dirty="0"/>
              <a:t> AP and associated STA will terminate TXOP before the start of R-TWT SP;</a:t>
            </a:r>
          </a:p>
          <a:p>
            <a:r>
              <a:rPr lang="en-US" altLang="zh-CN" sz="1800" b="0" dirty="0"/>
              <a:t>R-TWT is extend to MAPC, and called Co-RTWT, in which a Co-RTWT responding AP will terminate the TXOP before the start time of Co-RTWT SP from a Co-RTWT requesting AP;</a:t>
            </a:r>
          </a:p>
          <a:p>
            <a:r>
              <a:rPr lang="en-US" altLang="zh-CN" sz="1800" b="0" dirty="0"/>
              <a:t>Below figure illustrates the operation of Co-RTWT.</a:t>
            </a:r>
            <a:endParaRPr lang="en-US" altLang="zh-CN" sz="1400" b="0" dirty="0"/>
          </a:p>
          <a:p>
            <a:endParaRPr lang="en-US" altLang="zh-CN" sz="1600" b="0" dirty="0"/>
          </a:p>
          <a:p>
            <a:endParaRPr lang="en-US" sz="16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345905" y="6475413"/>
            <a:ext cx="1198020" cy="184666"/>
          </a:xfrm>
        </p:spPr>
        <p:txBody>
          <a:bodyPr/>
          <a:lstStyle/>
          <a:p>
            <a:pPr>
              <a:defRPr/>
            </a:pPr>
            <a:r>
              <a:rPr lang="en-GB" dirty="0"/>
              <a:t>Yunbo Li (</a:t>
            </a:r>
            <a:r>
              <a:rPr lang="en-US" altLang="zh-CN" dirty="0"/>
              <a:t>Huawei</a:t>
            </a:r>
            <a:r>
              <a:rPr lang="en-GB" dirty="0"/>
              <a:t>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685800" y="685800"/>
            <a:ext cx="7772400" cy="1066800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080283"/>
              </p:ext>
            </p:extLst>
          </p:nvPr>
        </p:nvGraphicFramePr>
        <p:xfrm>
          <a:off x="1060450" y="4754644"/>
          <a:ext cx="70231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1" name="Visio" r:id="rId3" imgW="10296456" imgH="1904833" progId="Visio.Drawing.15">
                  <p:embed/>
                </p:oleObj>
              </mc:Choice>
              <mc:Fallback>
                <p:oleObj name="Visio" r:id="rId3" imgW="10296456" imgH="1904833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4754644"/>
                        <a:ext cx="7023100" cy="1295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693CAD08-09DB-4481-9C3B-7155A971F9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878446" cy="276999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Sep</a:t>
            </a:r>
            <a:r>
              <a:rPr lang="en-US" altLang="en-US" dirty="0"/>
              <a:t> 2025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20693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838325"/>
            <a:ext cx="7772400" cy="4486275"/>
          </a:xfrm>
        </p:spPr>
        <p:txBody>
          <a:bodyPr/>
          <a:lstStyle/>
          <a:p>
            <a:r>
              <a:rPr lang="en-US" altLang="zh-CN" sz="1800" b="0" dirty="0"/>
              <a:t>A Co-RTWT responding AP may have its own R-TWT SP,  during which Co-RTWT responding AP will communicate latency sensitive traffic with its associated STAs;</a:t>
            </a:r>
          </a:p>
          <a:p>
            <a:r>
              <a:rPr lang="en-US" altLang="zh-CN" sz="1800" b="0" dirty="0"/>
              <a:t>If the start time of SP1 fall into the SP2, whether responding AP should terminate its own TXOP before the start time of SP1?</a:t>
            </a:r>
          </a:p>
          <a:p>
            <a:r>
              <a:rPr lang="en-US" altLang="zh-CN" sz="1800" b="0" dirty="0"/>
              <a:t>If responding AP terminate its own TXOP will cause below issue</a:t>
            </a:r>
          </a:p>
          <a:p>
            <a:pPr lvl="1"/>
            <a:r>
              <a:rPr lang="en-US" altLang="zh-CN" sz="1600" dirty="0"/>
              <a:t>Issue 1: increase responding AP’s delay</a:t>
            </a:r>
          </a:p>
          <a:p>
            <a:pPr lvl="1"/>
            <a:r>
              <a:rPr lang="en-US" altLang="zh-CN" sz="1600" b="0" dirty="0"/>
              <a:t>Issue 2: low efficiency due to cut responding AP’s TXOP into two part, and also introduce contention overhead</a:t>
            </a:r>
          </a:p>
          <a:p>
            <a:pPr lvl="1"/>
            <a:endParaRPr lang="en-US" altLang="zh-CN" sz="1200" b="0" dirty="0"/>
          </a:p>
          <a:p>
            <a:endParaRPr lang="en-US" altLang="zh-CN" sz="1600" b="0" dirty="0"/>
          </a:p>
          <a:p>
            <a:endParaRPr lang="en-US" sz="16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345905" y="6475413"/>
            <a:ext cx="1198020" cy="184666"/>
          </a:xfrm>
        </p:spPr>
        <p:txBody>
          <a:bodyPr/>
          <a:lstStyle/>
          <a:p>
            <a:pPr>
              <a:defRPr/>
            </a:pPr>
            <a:r>
              <a:rPr lang="en-GB" dirty="0"/>
              <a:t>Yunbo Li (</a:t>
            </a:r>
            <a:r>
              <a:rPr lang="en-US" altLang="zh-CN" dirty="0"/>
              <a:t>Huawei</a:t>
            </a:r>
            <a:r>
              <a:rPr lang="en-GB" dirty="0"/>
              <a:t>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685800" y="685800"/>
            <a:ext cx="7772400" cy="1066800"/>
          </a:xfrm>
        </p:spPr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4DFEC84D-F4B7-4E14-928B-159A44CFC3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878446" cy="276999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Sep</a:t>
            </a:r>
            <a:r>
              <a:rPr lang="en-US" altLang="en-US" dirty="0"/>
              <a:t> 2025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39936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838324"/>
            <a:ext cx="7772400" cy="2653585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zh-CN" sz="1800" b="0" dirty="0">
                <a:solidFill>
                  <a:srgbClr val="000000"/>
                </a:solidFill>
              </a:rPr>
              <a:t>If the start time of Co-RTWT SP fall into its own R-TWT SP, a STA can continue current TXOP at the start time of Co-RTWT SP, otherwise, the STA will terminate its current TXOP;</a:t>
            </a:r>
          </a:p>
          <a:p>
            <a:pPr>
              <a:spcBef>
                <a:spcPts val="600"/>
              </a:spcBef>
            </a:pPr>
            <a:r>
              <a:rPr lang="en-US" altLang="zh-CN" sz="1800" b="0" dirty="0">
                <a:solidFill>
                  <a:srgbClr val="000000"/>
                </a:solidFill>
              </a:rPr>
              <a:t>The solution apply to both Co-RTWT responding AP and its associated STA;</a:t>
            </a:r>
          </a:p>
          <a:p>
            <a:pPr>
              <a:spcBef>
                <a:spcPts val="600"/>
              </a:spcBef>
            </a:pPr>
            <a:r>
              <a:rPr lang="en-US" altLang="zh-CN" sz="1800" b="0" dirty="0">
                <a:solidFill>
                  <a:srgbClr val="000000"/>
                </a:solidFill>
              </a:rPr>
              <a:t> Below is an example of proposed solution 1.</a:t>
            </a:r>
          </a:p>
          <a:p>
            <a:pPr lvl="1">
              <a:spcBef>
                <a:spcPts val="600"/>
              </a:spcBef>
            </a:pPr>
            <a:r>
              <a:rPr lang="en-US" altLang="zh-CN" sz="1600" dirty="0">
                <a:solidFill>
                  <a:srgbClr val="000000"/>
                </a:solidFill>
              </a:rPr>
              <a:t>When Co-RTWT SP11 doesn’t overlap with any R-TWT of responding AP, responding AP will terminate its TXOP before start time of SP11</a:t>
            </a:r>
          </a:p>
          <a:p>
            <a:pPr lvl="1">
              <a:spcBef>
                <a:spcPts val="600"/>
              </a:spcBef>
            </a:pPr>
            <a:r>
              <a:rPr lang="en-US" altLang="zh-CN" sz="1600" b="0" dirty="0">
                <a:solidFill>
                  <a:srgbClr val="000000"/>
                </a:solidFill>
              </a:rPr>
              <a:t>When Co-RTWT SP12 overlapped with R-TWT SP2 of responding AP, responding AP can continue current TXOP at the start of SP12</a:t>
            </a:r>
          </a:p>
          <a:p>
            <a:pPr marL="0" indent="0">
              <a:buNone/>
            </a:pPr>
            <a:endParaRPr lang="en-US" altLang="zh-CN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345905" y="6475413"/>
            <a:ext cx="1198020" cy="184666"/>
          </a:xfrm>
        </p:spPr>
        <p:txBody>
          <a:bodyPr/>
          <a:lstStyle/>
          <a:p>
            <a:pPr>
              <a:defRPr/>
            </a:pPr>
            <a:r>
              <a:rPr lang="en-GB" dirty="0"/>
              <a:t>Yunbo Li (</a:t>
            </a:r>
            <a:r>
              <a:rPr lang="en-US" altLang="zh-CN" dirty="0"/>
              <a:t>Huawei</a:t>
            </a:r>
            <a:r>
              <a:rPr lang="en-GB" dirty="0"/>
              <a:t>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685800" y="685800"/>
            <a:ext cx="7772400" cy="1066800"/>
          </a:xfrm>
        </p:spPr>
        <p:txBody>
          <a:bodyPr/>
          <a:lstStyle/>
          <a:p>
            <a:r>
              <a:rPr lang="en-US" altLang="zh-CN" dirty="0"/>
              <a:t>Proposed Solution 1</a:t>
            </a:r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12CF97-0238-4B58-9D79-A9861BFE4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170363"/>
              </p:ext>
            </p:extLst>
          </p:nvPr>
        </p:nvGraphicFramePr>
        <p:xfrm>
          <a:off x="914400" y="4751751"/>
          <a:ext cx="7436224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0" name="Visio" r:id="rId3" imgW="10296456" imgH="1895449" progId="Visio.Drawing.15">
                  <p:embed/>
                </p:oleObj>
              </mc:Choice>
              <mc:Fallback>
                <p:oleObj name="Visio" r:id="rId3" imgW="10296456" imgH="1895449" progId="Visio.Drawing.15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51751"/>
                        <a:ext cx="7436224" cy="1371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C749E392-B625-498A-AFA0-6B03E94143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878446" cy="276999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Sep</a:t>
            </a:r>
            <a:r>
              <a:rPr lang="en-US" altLang="en-US" dirty="0"/>
              <a:t> 2025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53617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838324"/>
            <a:ext cx="7772400" cy="2653585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zh-CN" sz="1800" b="0" dirty="0">
                <a:solidFill>
                  <a:srgbClr val="000000"/>
                </a:solidFill>
              </a:rPr>
              <a:t>The proposed solution 1 is friend to responding AP, but increase the delay of requesting AP;</a:t>
            </a:r>
          </a:p>
          <a:p>
            <a:pPr>
              <a:spcBef>
                <a:spcPts val="600"/>
              </a:spcBef>
            </a:pPr>
            <a:r>
              <a:rPr lang="en-US" altLang="zh-CN" sz="1800" b="0" dirty="0">
                <a:solidFill>
                  <a:srgbClr val="000000"/>
                </a:solidFill>
              </a:rPr>
              <a:t>A compensation solution is responding AP guarantee to transfer part of the remaining TXOP to requesting AP if responding AP doesn’t terminate TXOP before the start time of Co-RTWT SP;</a:t>
            </a:r>
          </a:p>
          <a:p>
            <a:pPr>
              <a:spcBef>
                <a:spcPts val="600"/>
              </a:spcBef>
            </a:pPr>
            <a:r>
              <a:rPr lang="en-US" altLang="zh-CN" sz="1800" b="0" dirty="0">
                <a:solidFill>
                  <a:srgbClr val="000000"/>
                </a:solidFill>
              </a:rPr>
              <a:t>Below is an example that responding AP obtained a TXOP within its own RTWT SP2, and doesn’t terminate TXOP before start time of Co-RTWT SP1, as a compensation, responding AP share part of TXOP to requesting AP through C-TDMA procedure.</a:t>
            </a:r>
            <a:endParaRPr lang="en-US" altLang="zh-CN" sz="1200" b="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altLang="zh-CN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345905" y="6475413"/>
            <a:ext cx="1198020" cy="184666"/>
          </a:xfrm>
        </p:spPr>
        <p:txBody>
          <a:bodyPr/>
          <a:lstStyle/>
          <a:p>
            <a:pPr>
              <a:defRPr/>
            </a:pPr>
            <a:r>
              <a:rPr lang="en-GB" dirty="0"/>
              <a:t>Yunbo Li (</a:t>
            </a:r>
            <a:r>
              <a:rPr lang="en-US" altLang="zh-CN" dirty="0"/>
              <a:t>Huawei</a:t>
            </a:r>
            <a:r>
              <a:rPr lang="en-GB" dirty="0"/>
              <a:t>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685800" y="685800"/>
            <a:ext cx="7772400" cy="1066800"/>
          </a:xfrm>
        </p:spPr>
        <p:txBody>
          <a:bodyPr/>
          <a:lstStyle/>
          <a:p>
            <a:r>
              <a:rPr lang="en-US" altLang="zh-CN" dirty="0"/>
              <a:t>Proposed Solution 2</a:t>
            </a:r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EE0F5895-A784-4D74-8983-72FAA0800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1313979"/>
              </p:ext>
            </p:extLst>
          </p:nvPr>
        </p:nvGraphicFramePr>
        <p:xfrm>
          <a:off x="696913" y="4876800"/>
          <a:ext cx="750985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4" name="Visio" r:id="rId3" imgW="10296456" imgH="1886066" progId="Visio.Drawing.15">
                  <p:embed/>
                </p:oleObj>
              </mc:Choice>
              <mc:Fallback>
                <p:oleObj name="Visio" r:id="rId3" imgW="10296456" imgH="1886066" progId="Visio.Drawing.15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13" y="4876800"/>
                        <a:ext cx="7509850" cy="1371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11429F69-4642-4242-BEDD-D21184511E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878446" cy="276999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Sep</a:t>
            </a:r>
            <a:r>
              <a:rPr lang="en-US" altLang="en-US" dirty="0"/>
              <a:t> 2025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18973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4212" y="1676400"/>
            <a:ext cx="8078787" cy="4114800"/>
          </a:xfrm>
        </p:spPr>
        <p:txBody>
          <a:bodyPr/>
          <a:lstStyle/>
          <a:p>
            <a:r>
              <a:rPr lang="en-US" sz="1800" b="0" dirty="0"/>
              <a:t>Co-RTWT responding AP needs to terminate TXOP before the start time of Co-RTWT SP;</a:t>
            </a:r>
          </a:p>
          <a:p>
            <a:r>
              <a:rPr lang="en-US" sz="1800" b="0" dirty="0"/>
              <a:t>The termination of TXOP will affect the latency of responding AP’s traffic if the it is within responding AP’s R-TWT SP;</a:t>
            </a:r>
          </a:p>
          <a:p>
            <a:r>
              <a:rPr lang="en-US" sz="1800" b="0" dirty="0"/>
              <a:t>Two solutions are proposed:</a:t>
            </a:r>
          </a:p>
          <a:p>
            <a:pPr lvl="1"/>
            <a:r>
              <a:rPr lang="en-US" sz="1600" dirty="0" err="1"/>
              <a:t>Opt</a:t>
            </a:r>
            <a:r>
              <a:rPr lang="en-US" sz="1600" dirty="0"/>
              <a:t> 1: responding AP and its associated STA will continue current TXOP if the start time of Co-RTWT SP fall into its own R-TWT SP</a:t>
            </a:r>
          </a:p>
          <a:p>
            <a:pPr lvl="1"/>
            <a:r>
              <a:rPr lang="en-US" sz="1600" dirty="0" err="1"/>
              <a:t>Opt</a:t>
            </a:r>
            <a:r>
              <a:rPr lang="en-US" sz="1600" dirty="0"/>
              <a:t> 2: responding AP may continue current TXOP at the start time of Co-RTWT SP, as a compensation, responding AP will transfer part of TXOP to requesting AP</a:t>
            </a:r>
          </a:p>
          <a:p>
            <a:endParaRPr lang="en-US" sz="2000" dirty="0"/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6</a:t>
            </a:fld>
            <a:endParaRPr lang="en-GB" alt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685800" y="685800"/>
            <a:ext cx="7772400" cy="106680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Summary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345905" y="6475413"/>
            <a:ext cx="1198020" cy="184666"/>
          </a:xfrm>
        </p:spPr>
        <p:txBody>
          <a:bodyPr/>
          <a:lstStyle/>
          <a:p>
            <a:pPr>
              <a:defRPr/>
            </a:pPr>
            <a:r>
              <a:rPr lang="en-GB" dirty="0"/>
              <a:t>Yunbo Li (</a:t>
            </a:r>
            <a:r>
              <a:rPr lang="en-US" altLang="zh-CN" dirty="0"/>
              <a:t>Huawei</a:t>
            </a:r>
            <a:r>
              <a:rPr lang="en-GB" dirty="0"/>
              <a:t>)</a:t>
            </a:r>
          </a:p>
        </p:txBody>
      </p:sp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1233A3A2-A126-4686-BEEB-60DF75F9B9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878446" cy="276999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Sep</a:t>
            </a:r>
            <a:r>
              <a:rPr lang="en-US" altLang="en-US" dirty="0"/>
              <a:t> 2025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31324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4212" y="1676400"/>
            <a:ext cx="8078787" cy="4114800"/>
          </a:xfrm>
        </p:spPr>
        <p:txBody>
          <a:bodyPr/>
          <a:lstStyle/>
          <a:p>
            <a:pPr lvl="0"/>
            <a:r>
              <a:rPr lang="en-US" altLang="zh-CN" sz="2000" dirty="0"/>
              <a:t>Do you agree that the Co-RTWT responding AP and its associated STAs will continue current TXOP at the start time of a Co-RTWT SP if the start time of the Co-RTWT SP falls into Co-RTWT responding AP</a:t>
            </a:r>
            <a:r>
              <a:rPr lang="zh-CN" altLang="zh-CN" sz="2000" dirty="0"/>
              <a:t>’</a:t>
            </a:r>
            <a:r>
              <a:rPr lang="en-US" altLang="zh-CN" sz="2000" dirty="0"/>
              <a:t>s R-TWT SP?</a:t>
            </a:r>
            <a:endParaRPr lang="zh-CN" altLang="zh-CN" sz="2000" dirty="0"/>
          </a:p>
          <a:p>
            <a:endParaRPr lang="en-US" sz="2000" dirty="0"/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7</a:t>
            </a:fld>
            <a:endParaRPr lang="en-GB" alt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685800" y="685800"/>
            <a:ext cx="7772400" cy="1066800"/>
          </a:xfrm>
        </p:spPr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SP1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345905" y="6475413"/>
            <a:ext cx="1198020" cy="184666"/>
          </a:xfrm>
        </p:spPr>
        <p:txBody>
          <a:bodyPr/>
          <a:lstStyle/>
          <a:p>
            <a:pPr>
              <a:defRPr/>
            </a:pPr>
            <a:r>
              <a:rPr lang="en-GB" dirty="0"/>
              <a:t>Yunbo Li (</a:t>
            </a:r>
            <a:r>
              <a:rPr lang="en-US" altLang="zh-CN" dirty="0"/>
              <a:t>Huawei</a:t>
            </a:r>
            <a:r>
              <a:rPr lang="en-GB" dirty="0"/>
              <a:t>)</a:t>
            </a:r>
          </a:p>
        </p:txBody>
      </p:sp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9EDCE186-804A-42F9-926A-F6F59DA795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878446" cy="276999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Sep</a:t>
            </a:r>
            <a:r>
              <a:rPr lang="en-US" altLang="en-US" dirty="0"/>
              <a:t> 2025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14195475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101729</TotalTime>
  <Words>623</Words>
  <Application>Microsoft Office PowerPoint</Application>
  <PresentationFormat>全屏显示(4:3)</PresentationFormat>
  <Paragraphs>77</Paragraphs>
  <Slides>7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3" baseType="lpstr">
      <vt:lpstr>Qualcomm Office Regular</vt:lpstr>
      <vt:lpstr>Qualcomm Regular</vt:lpstr>
      <vt:lpstr>Arial</vt:lpstr>
      <vt:lpstr>Times New Roman</vt:lpstr>
      <vt:lpstr>802-11-Submission</vt:lpstr>
      <vt:lpstr>Visio</vt:lpstr>
      <vt:lpstr>TXOP Transfer in Co-RTWT</vt:lpstr>
      <vt:lpstr>Background</vt:lpstr>
      <vt:lpstr>Discussion</vt:lpstr>
      <vt:lpstr>Proposed Solution 1</vt:lpstr>
      <vt:lpstr>Proposed Solution 2</vt:lpstr>
      <vt:lpstr>Summary</vt:lpstr>
      <vt:lpstr>SP1</vt:lpstr>
    </vt:vector>
  </TitlesOfParts>
  <Company>Qualcomm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WNG SC Agenda</dc:title>
  <dc:creator>alicel@qti.qualcomm.com</dc:creator>
  <cp:lastModifiedBy>Liyunbo</cp:lastModifiedBy>
  <cp:revision>2082</cp:revision>
  <cp:lastPrinted>1998-02-10T13:28:06Z</cp:lastPrinted>
  <dcterms:created xsi:type="dcterms:W3CDTF">2004-12-02T14:01:45Z</dcterms:created>
  <dcterms:modified xsi:type="dcterms:W3CDTF">2025-09-10T15:59:02Z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2015_ms_pID_725343">
    <vt:lpwstr>(3)L07xHmgWOgNTjzrBI5ilsknXWuDGJHTYQfNZS7fhtBwiZM7UlzTQcXgiWXvMhajRYoY25PGR
TXX2aatJS9RRaV1SPV67oOZ9YnJlhrLGUeJm8OYsxjeaj6QAe9xTasvp362/IdI7/n8ksVc/
p6Dc+O+joVsuSAKdfMon1boushGM9rpx2gpMsWihmxHCg/RAiMeRQszIHDWCSXpNLZbQLPkd
GTAn9DPd12NCnZqbKT</vt:lpwstr>
  </property>
  <property fmtid="{D5CDD505-2E9C-101B-9397-08002B2CF9AE}" pid="4" name="_2015_ms_pID_7253431">
    <vt:lpwstr>C88CMtS9vCQVkVUSQPk1crz1d4/+aCCVakXMfesOO6aJ2NX0UpJiTT
uI8FRg19H9+ZoUf9Xq6/6zAvgnUAzyvmTONyd84p0TdM6aG9cZzhrMPbPhg1057f7b2NHu9i
51Jp+WpI0rswYjFmgLQOwkViBvIC3xZM2n9CXogGhUBPKthxG1obZzx0FgDM5Vn2vuhhmfy7
TEpC1rwZKoUF42qhthgnGYPvBe9KrEonjFiz</vt:lpwstr>
  </property>
  <property fmtid="{D5CDD505-2E9C-101B-9397-08002B2CF9AE}" pid="5" name="_2015_ms_pID_7253432">
    <vt:lpwstr>4r8OSJyKuAHMC9WE+YadpMM=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1746341795</vt:lpwstr>
  </property>
</Properties>
</file>