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7" r:id="rId5"/>
    <p:sldId id="270" r:id="rId6"/>
    <p:sldId id="265" r:id="rId7"/>
    <p:sldId id="266" r:id="rId8"/>
    <p:sldId id="259" r:id="rId9"/>
    <p:sldId id="268" r:id="rId10"/>
    <p:sldId id="262" r:id="rId11"/>
    <p:sldId id="264" r:id="rId12"/>
    <p:sldId id="269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F486B7-D7F0-46C1-8FED-360F83EF81C9}" v="1" dt="2025-08-26T14:56:28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>
      <p:cViewPr varScale="1">
        <p:scale>
          <a:sx n="105" d="100"/>
          <a:sy n="105" d="100"/>
        </p:scale>
        <p:origin x="726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900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LLE Hélène INNOV/NET" userId="2cfad85d-46b8-44f3-8798-c7b2ba662c70" providerId="ADAL" clId="{B1F486B7-D7F0-46C1-8FED-360F83EF81C9}"/>
    <pc:docChg chg="modSld">
      <pc:chgData name="RALLE Hélène INNOV/NET" userId="2cfad85d-46b8-44f3-8798-c7b2ba662c70" providerId="ADAL" clId="{B1F486B7-D7F0-46C1-8FED-360F83EF81C9}" dt="2025-08-27T07:12:49.731" v="45" actId="404"/>
      <pc:docMkLst>
        <pc:docMk/>
      </pc:docMkLst>
      <pc:sldChg chg="modSp">
        <pc:chgData name="RALLE Hélène INNOV/NET" userId="2cfad85d-46b8-44f3-8798-c7b2ba662c70" providerId="ADAL" clId="{B1F486B7-D7F0-46C1-8FED-360F83EF81C9}" dt="2025-08-26T14:56:28.430" v="0"/>
        <pc:sldMkLst>
          <pc:docMk/>
          <pc:sldMk cId="0" sldId="256"/>
        </pc:sldMkLst>
        <pc:graphicFrameChg chg="mod">
          <ac:chgData name="RALLE Hélène INNOV/NET" userId="2cfad85d-46b8-44f3-8798-c7b2ba662c70" providerId="ADAL" clId="{B1F486B7-D7F0-46C1-8FED-360F83EF81C9}" dt="2025-08-26T14:56:28.430" v="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RALLE Hélène INNOV/NET" userId="2cfad85d-46b8-44f3-8798-c7b2ba662c70" providerId="ADAL" clId="{B1F486B7-D7F0-46C1-8FED-360F83EF81C9}" dt="2025-08-27T07:11:52.195" v="7" actId="20577"/>
        <pc:sldMkLst>
          <pc:docMk/>
          <pc:sldMk cId="0" sldId="257"/>
        </pc:sldMkLst>
        <pc:spChg chg="mod">
          <ac:chgData name="RALLE Hélène INNOV/NET" userId="2cfad85d-46b8-44f3-8798-c7b2ba662c70" providerId="ADAL" clId="{B1F486B7-D7F0-46C1-8FED-360F83EF81C9}" dt="2025-08-27T07:11:52.195" v="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RALLE Hélène INNOV/NET" userId="2cfad85d-46b8-44f3-8798-c7b2ba662c70" providerId="ADAL" clId="{B1F486B7-D7F0-46C1-8FED-360F83EF81C9}" dt="2025-08-27T07:12:49.731" v="45" actId="404"/>
        <pc:sldMkLst>
          <pc:docMk/>
          <pc:sldMk cId="0" sldId="258"/>
        </pc:sldMkLst>
        <pc:spChg chg="mod">
          <ac:chgData name="RALLE Hélène INNOV/NET" userId="2cfad85d-46b8-44f3-8798-c7b2ba662c70" providerId="ADAL" clId="{B1F486B7-D7F0-46C1-8FED-360F83EF81C9}" dt="2025-08-27T07:12:49.731" v="45" actId="404"/>
          <ac:spMkLst>
            <pc:docMk/>
            <pc:sldMk cId="0" sldId="258"/>
            <ac:spMk id="512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1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75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ADB7C2-445B-D5C9-681B-7A6DF851C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381BC5-EBFA-1D0D-8B1A-97CC47E334B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E0CB583-1B17-62AE-4E07-C42C28409A8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F6E8DF-4B1A-0563-69E5-A7DE2F10768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8F854FF-C2D5-CE65-F2F2-4C12E3066D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95EF5C32-4AB4-E178-3D98-4FB4874A39C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6938CB4-B532-A520-7F36-7EC1F690CFE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81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78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err="1"/>
              <a:t>February</a:t>
            </a:r>
            <a:r>
              <a:rPr lang="fr-FR"/>
              <a:t>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‹N°›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Helene Ralle, Orange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‹N°›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802.11-25/0749r2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basedtargets.org/target-dashboar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26568"/>
            <a:ext cx="10363200" cy="55520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Follow-up on AP Power Save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478754"/>
              </p:ext>
            </p:extLst>
          </p:nvPr>
        </p:nvGraphicFramePr>
        <p:xfrm>
          <a:off x="1000125" y="1978025"/>
          <a:ext cx="10858500" cy="407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926742" progId="Word.Document.8">
                  <p:embed/>
                </p:oleObj>
              </mc:Choice>
              <mc:Fallback>
                <p:oleObj name="Document" r:id="rId3" imgW="10439485" imgH="392674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978025"/>
                        <a:ext cx="10858500" cy="4073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802.11bn needs more power saving features for non-mobile APs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Backward compatible features for existing generations of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features for 802.11bn and future generations of APs and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1916832"/>
            <a:ext cx="10361084" cy="3108399"/>
          </a:xfrm>
        </p:spPr>
        <p:txBody>
          <a:bodyPr/>
          <a:lstStyle/>
          <a:p>
            <a:r>
              <a:rPr lang="en-US" altLang="zh-CN" sz="1600" dirty="0">
                <a:solidFill>
                  <a:schemeClr val="tx1"/>
                </a:solidFill>
              </a:rPr>
              <a:t>[1] 11-22/1809 A Perspective on UHR Features for Operator Residential Deployments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[2] </a:t>
            </a:r>
            <a:r>
              <a:rPr lang="en-GB" sz="1600" dirty="0">
                <a:solidFill>
                  <a:schemeClr val="tx1"/>
                </a:solidFill>
              </a:rPr>
              <a:t>11-23/10 Considerations for enabling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[3] 11-23/15 AP MLD power management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[4] 11-23/225 Considering Unscheduled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[5] 11-23/1922-01 multi-link </a:t>
            </a:r>
            <a:r>
              <a:rPr lang="en-US" altLang="zh-CN" sz="1600" dirty="0" err="1">
                <a:solidFill>
                  <a:schemeClr val="tx1"/>
                </a:solidFill>
              </a:rPr>
              <a:t>sm</a:t>
            </a:r>
            <a:r>
              <a:rPr lang="en-US" altLang="zh-CN" sz="1600" dirty="0">
                <a:solidFill>
                  <a:schemeClr val="tx1"/>
                </a:solidFill>
              </a:rPr>
              <a:t> power save mode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[6] 11-23/1936-00 ap </a:t>
            </a:r>
            <a:r>
              <a:rPr lang="en-US" altLang="zh-CN" sz="1600" dirty="0" err="1">
                <a:solidFill>
                  <a:schemeClr val="tx1"/>
                </a:solidFill>
              </a:rPr>
              <a:t>mld</a:t>
            </a:r>
            <a:r>
              <a:rPr lang="en-US" altLang="zh-CN" sz="1600" dirty="0">
                <a:solidFill>
                  <a:schemeClr val="tx1"/>
                </a:solidFill>
              </a:rPr>
              <a:t> power-save follow-up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[7] 11-23/1965-02 dynamic power-save follow-up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[8] 11-23/18365-00 AP Power Management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[9] 11-23/2112-01 Power Save for UHR</a:t>
            </a:r>
          </a:p>
          <a:p>
            <a:r>
              <a:rPr lang="en-US" altLang="zh-CN" sz="1600" dirty="0"/>
              <a:t>[10] 11-24/97-00 AP Power Management – Follow-up </a:t>
            </a:r>
          </a:p>
          <a:p>
            <a:r>
              <a:rPr lang="en-US" altLang="zh-CN" sz="1600" dirty="0"/>
              <a:t>[11] 11-24/451-00 AP state transitions in DPS mode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[12] </a:t>
            </a:r>
            <a:r>
              <a:rPr lang="en-US" sz="1600" dirty="0">
                <a:solidFill>
                  <a:schemeClr val="tx1"/>
                </a:solidFill>
              </a:rPr>
              <a:t>11-24/589-00 Dynamic TID-To-Link Mapping for AP MLD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[13] </a:t>
            </a:r>
            <a:r>
              <a:rPr lang="en-US" sz="1600" dirty="0">
                <a:solidFill>
                  <a:schemeClr val="tx1"/>
                </a:solidFill>
              </a:rPr>
              <a:t>11-24/602-00 Multi link Power Management for MLO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altLang="zh-CN" sz="1600" dirty="0">
              <a:solidFill>
                <a:schemeClr val="tx1"/>
              </a:solidFill>
            </a:endParaRPr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1981201"/>
            <a:ext cx="10508077" cy="4113213"/>
          </a:xfrm>
        </p:spPr>
        <p:txBody>
          <a:bodyPr/>
          <a:lstStyle/>
          <a:p>
            <a:r>
              <a:rPr lang="en-US" altLang="zh-CN" sz="1600" dirty="0">
                <a:solidFill>
                  <a:schemeClr val="tx1"/>
                </a:solidFill>
              </a:rPr>
              <a:t>[14] </a:t>
            </a:r>
            <a:r>
              <a:rPr lang="en-US" sz="1600" dirty="0">
                <a:solidFill>
                  <a:schemeClr val="tx1"/>
                </a:solidFill>
              </a:rPr>
              <a:t>11-24/659-01 Thoughts on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[15] </a:t>
            </a:r>
            <a:r>
              <a:rPr lang="en-US" sz="1600" dirty="0">
                <a:solidFill>
                  <a:schemeClr val="tx1"/>
                </a:solidFill>
              </a:rPr>
              <a:t>11-24/671-00 Enhancements on AP Power Save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[16] </a:t>
            </a:r>
            <a:r>
              <a:rPr lang="en-US" sz="1600" dirty="0">
                <a:solidFill>
                  <a:schemeClr val="tx1"/>
                </a:solidFill>
              </a:rPr>
              <a:t>11-24/813-00 Discussions on AP Power Save</a:t>
            </a:r>
          </a:p>
          <a:p>
            <a:r>
              <a:rPr lang="en-US" altLang="zh-CN" sz="1600" dirty="0"/>
              <a:t>[17] </a:t>
            </a:r>
            <a:r>
              <a:rPr lang="fr-FR" sz="1600" dirty="0"/>
              <a:t>11-24/833-00 </a:t>
            </a:r>
            <a:r>
              <a:rPr lang="en-US" sz="1600" dirty="0"/>
              <a:t>Dynamic Power Saving for AP</a:t>
            </a:r>
            <a:endParaRPr lang="fr-FR" sz="1600" dirty="0"/>
          </a:p>
          <a:p>
            <a:r>
              <a:rPr lang="en-US" altLang="zh-CN" sz="1600" dirty="0"/>
              <a:t>[18] </a:t>
            </a:r>
            <a:r>
              <a:rPr lang="en-US" sz="1600" dirty="0"/>
              <a:t>11-24/1166-00 TWT-Based Power Save with Enhanced Flexibility</a:t>
            </a:r>
          </a:p>
          <a:p>
            <a:r>
              <a:rPr lang="en-US" altLang="zh-CN" sz="1600" dirty="0"/>
              <a:t>[19] </a:t>
            </a:r>
            <a:r>
              <a:rPr lang="en-US" sz="1600" dirty="0"/>
              <a:t>11-24/1167-00 EML(SR/MR) Based Dynamic Power Save Design</a:t>
            </a:r>
          </a:p>
          <a:p>
            <a:r>
              <a:rPr lang="en-US" altLang="zh-CN" sz="1600" dirty="0"/>
              <a:t>[20] </a:t>
            </a:r>
            <a:r>
              <a:rPr lang="fr-FR" sz="1600" dirty="0"/>
              <a:t>11-24/1502-00 Discussion on AP Power Save</a:t>
            </a:r>
          </a:p>
          <a:p>
            <a:r>
              <a:rPr lang="en-US" altLang="zh-CN" sz="1600" dirty="0"/>
              <a:t>[21] </a:t>
            </a:r>
            <a:r>
              <a:rPr lang="fr-FR" sz="1600" dirty="0"/>
              <a:t>11-24/1602-01 Power Save </a:t>
            </a:r>
            <a:r>
              <a:rPr lang="fr-FR" sz="1600" dirty="0" err="1"/>
              <a:t>Enhancements</a:t>
            </a:r>
            <a:r>
              <a:rPr lang="fr-FR" sz="1600" dirty="0"/>
              <a:t> in UHR</a:t>
            </a:r>
          </a:p>
          <a:p>
            <a:r>
              <a:rPr lang="en-US" altLang="zh-CN" sz="1600" dirty="0"/>
              <a:t>[22] </a:t>
            </a:r>
            <a:r>
              <a:rPr lang="fr-FR" sz="1600" dirty="0"/>
              <a:t>11-24/2001-00 Multi-Link </a:t>
            </a:r>
            <a:r>
              <a:rPr lang="fr-FR" sz="1600" dirty="0" err="1"/>
              <a:t>scheduled</a:t>
            </a:r>
            <a:r>
              <a:rPr lang="fr-FR" sz="1600" dirty="0"/>
              <a:t> Power Save for AP MLD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[23] </a:t>
            </a:r>
            <a:r>
              <a:rPr lang="en-US" sz="1600" dirty="0">
                <a:solidFill>
                  <a:schemeClr val="tx1"/>
                </a:solidFill>
              </a:rPr>
              <a:t>11-24/2040-01 Enabling AP power save – Follow Up</a:t>
            </a:r>
          </a:p>
          <a:p>
            <a:r>
              <a:rPr lang="en-US" altLang="zh-CN" sz="1600" dirty="0"/>
              <a:t>[24] </a:t>
            </a:r>
            <a:r>
              <a:rPr lang="fr-FR" sz="1600" dirty="0"/>
              <a:t>11-25/355-00 </a:t>
            </a:r>
            <a:r>
              <a:rPr lang="fr-FR" sz="1600" dirty="0" err="1"/>
              <a:t>Considerations</a:t>
            </a:r>
            <a:r>
              <a:rPr lang="fr-FR" sz="1600" dirty="0"/>
              <a:t> for AP Dynamic Power Save</a:t>
            </a:r>
          </a:p>
          <a:p>
            <a:r>
              <a:rPr lang="en-US" altLang="zh-CN" sz="1600" dirty="0"/>
              <a:t>[25] </a:t>
            </a:r>
            <a:r>
              <a:rPr lang="fr-FR" sz="1600" dirty="0"/>
              <a:t>11-24/578-00 TWT-</a:t>
            </a:r>
            <a:r>
              <a:rPr lang="fr-FR" sz="1600" dirty="0" err="1"/>
              <a:t>Based</a:t>
            </a:r>
            <a:r>
              <a:rPr lang="fr-FR" sz="1600" dirty="0"/>
              <a:t> AP Power Save</a:t>
            </a:r>
          </a:p>
          <a:p>
            <a:r>
              <a:rPr lang="fr-FR" sz="1600" dirty="0"/>
              <a:t>[26] 11-25/355-00 </a:t>
            </a:r>
            <a:r>
              <a:rPr lang="en-US" sz="1600" dirty="0"/>
              <a:t>Considerations for AP Dynamic Power Save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1779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67408" y="1830390"/>
            <a:ext cx="10361084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Operators are pressured to reduce the power consumption of their residential broadband gateways.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big part of this power consumption is due to Wi-Fi.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/>
                </a:solidFill>
              </a:rPr>
              <a:t>Power consumption is even more significant since the introduction of 6 GHz – which added a third radio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At present few solutions for non-mobile AP power saving are in draft 1.0.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need more solutions, including backward compatible solutions.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Background: power consumption mitigation for APs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942240" cy="4113213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With the European Climate Law, the EU is committing to carbon neutrality by 2050.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5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Target power consumption of residential gateways (“stand-by mode”) will be 7W in 2027 in Europe.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5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Telecommunication operators must reduce their emissions footprints.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They focus on the major sources of scope 3 emissions, such as handset, residential gateways, network </a:t>
            </a:r>
            <a:r>
              <a:rPr lang="en-US" sz="1800" dirty="0" err="1"/>
              <a:t>equipments</a:t>
            </a:r>
            <a:r>
              <a:rPr lang="en-US" sz="1800" dirty="0"/>
              <a:t>… it represented 81% of Orange carbon emissions in 2023.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5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More globally, 236 companies of the telecommunication sector have targets to reduce their carbon emissions: </a:t>
            </a:r>
            <a:r>
              <a:rPr lang="en-US" sz="2000" dirty="0">
                <a:hlinkClick r:id="rId3"/>
              </a:rPr>
              <a:t>Target dashboard - Science Based Targets Initiative</a:t>
            </a:r>
            <a:r>
              <a:rPr lang="en-US" sz="2000" dirty="0"/>
              <a:t> 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5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Most of power saving features in Wi-Fi are addressing non-AP STAs, because they are often battery-powered devices, while APs are wall-powered and need to be always awake.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5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need efficient solutions for APs.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Illustration of a tri-band AP power consumption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793319" y="1766593"/>
            <a:ext cx="5482166" cy="4470719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Measurements performed by Orange on its 802.11ax tri band residential gateway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By default, even without any traffic, the Wi-Fi represents 50% of the total energy consumption of this residential gateway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Aggregation of total household power consumption is increasing (more frequency bands, more devices)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9B5530D2-2289-2C8F-B1E2-9803844E3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32" y="1766593"/>
            <a:ext cx="5382103" cy="421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468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E30C38-845C-EE15-CF5B-FFD987B68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712C8B4D-A6DD-AE65-ECC5-11D77D28D85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680" r="11250"/>
          <a:stretch/>
        </p:blipFill>
        <p:spPr>
          <a:xfrm>
            <a:off x="839416" y="1792379"/>
            <a:ext cx="1728192" cy="2002943"/>
          </a:xfrm>
          <a:prstGeom prst="rect">
            <a:avLst/>
          </a:prstGeom>
        </p:spPr>
      </p:pic>
      <p:sp>
        <p:nvSpPr>
          <p:cNvPr id="5121" name="Rectangle 1">
            <a:extLst>
              <a:ext uri="{FF2B5EF4-FFF2-40B4-BE49-F238E27FC236}">
                <a16:creationId xmlns:a16="http://schemas.microsoft.com/office/drawing/2014/main" id="{15960B5A-B397-F9F4-F5C6-F858A8E58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Experimenting 5 GHz deactivation on residential GWs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4773BF1B-D1D9-2BF5-8B61-6FD2B62152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28981" y="1484784"/>
            <a:ext cx="8656449" cy="4113213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Experimentation led by Bouygues Telecom (ISP)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3 types of residential GW: Wi-Fi 5, Wi-Fi 6 and Wi-Fi 6E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SSID configuration: a single unified SSID (2.4 &amp; 5 GHz or 2.4, 5 &amp; 6 GHz)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Scenario: 5000 GWs for each GW type with no extender(s) and/or no STB(s)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Duration: 1 month</a:t>
            </a: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Chosen trigger: Deactivate 5 GHz band when there is no associated device(s) on </a:t>
            </a:r>
            <a:r>
              <a:rPr lang="en-US" u="sng" dirty="0"/>
              <a:t>any</a:t>
            </a:r>
            <a:r>
              <a:rPr lang="en-US" dirty="0"/>
              <a:t> band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5 GHz is reactivated whenever a device associates with the GW (on 2.4 GHz for bi-band GW and 2.4 or 6 GHz for tri-band GW).</a:t>
            </a: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Conclusion: A simple mechanism provides promising results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Gain: 15K hours have been “saved” over a month.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No impact on overall Wi-Fi performance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Note: Customers with newest GWs (Wi-Fi 6E) tend to have more Wi-Fi devices hence getting a lower 5 GHz deactivation ratio with the chosen trigger.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6AA36-7B43-E6FF-DC2D-A97FA841C4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8C42C-0BAB-B27B-5AB5-7B427F9466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Davor </a:t>
            </a:r>
            <a:r>
              <a:rPr lang="en-GB" dirty="0" err="1"/>
              <a:t>Males,</a:t>
            </a:r>
            <a:r>
              <a:rPr lang="en-GB" dirty="0"/>
              <a:t> Bouygues Telecom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DCE18-C026-0B12-9DE0-B45B306C50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B6361A-0442-35FB-60C6-75B5D27E17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570" y="4352554"/>
            <a:ext cx="3338235" cy="2002942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BB92F23-AE5C-638C-98DA-298C5BCB04D1}"/>
              </a:ext>
            </a:extLst>
          </p:cNvPr>
          <p:cNvSpPr txBox="1"/>
          <p:nvPr/>
        </p:nvSpPr>
        <p:spPr>
          <a:xfrm>
            <a:off x="839416" y="1484784"/>
            <a:ext cx="1609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 algn="ctr"/>
            <a:r>
              <a:rPr lang="fr-FR" u="sng" dirty="0" err="1"/>
              <a:t>Deactivation</a:t>
            </a:r>
            <a:r>
              <a:rPr lang="fr-FR" u="sng" dirty="0"/>
              <a:t> ratio </a:t>
            </a:r>
          </a:p>
          <a:p>
            <a:pPr algn="ctr"/>
            <a:r>
              <a:rPr lang="fr-FR" u="sng" dirty="0"/>
              <a:t>per GW type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82D40C2-7868-DDC8-EA95-CC1031FBB361}"/>
              </a:ext>
            </a:extLst>
          </p:cNvPr>
          <p:cNvSpPr txBox="1"/>
          <p:nvPr/>
        </p:nvSpPr>
        <p:spPr>
          <a:xfrm>
            <a:off x="136977" y="3981066"/>
            <a:ext cx="3433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u="sng" dirty="0">
                <a:solidFill>
                  <a:schemeClr val="tx1"/>
                </a:solidFill>
              </a:rPr>
              <a:t>Focus on Wi-Fi 5 GW</a:t>
            </a:r>
          </a:p>
          <a:p>
            <a:pPr algn="ctr"/>
            <a:r>
              <a:rPr lang="fr-FR" sz="1400" b="1" u="sng" dirty="0">
                <a:solidFill>
                  <a:schemeClr val="tx1"/>
                </a:solidFill>
              </a:rPr>
              <a:t>Total 5 GHz </a:t>
            </a:r>
            <a:r>
              <a:rPr lang="fr-FR" sz="1400" b="1" u="sng" dirty="0" err="1">
                <a:solidFill>
                  <a:schemeClr val="tx1"/>
                </a:solidFill>
              </a:rPr>
              <a:t>deactivation</a:t>
            </a:r>
            <a:r>
              <a:rPr lang="fr-FR" sz="1400" b="1" u="sng" dirty="0">
                <a:solidFill>
                  <a:schemeClr val="tx1"/>
                </a:solidFill>
              </a:rPr>
              <a:t> duration per </a:t>
            </a:r>
            <a:r>
              <a:rPr lang="fr-FR" sz="1400" b="1" u="sng" dirty="0" err="1">
                <a:solidFill>
                  <a:schemeClr val="tx1"/>
                </a:solidFill>
              </a:rPr>
              <a:t>day</a:t>
            </a:r>
            <a:endParaRPr lang="fr-FR" sz="1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9841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Other advantage of reducing the AP power consumption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Reducing the AP power consumption increases its service life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Increases customer satisfaction due to cost savings for customers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features must be backward compatible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must be possible to enable them even if pre 802.11bn devices are associated to the AP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constraints on the 2.4GHz band where IoT devices are still using old Wi-Fi versions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features must not prevent the AP from receiving packets from associated STAs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Helene </a:t>
            </a:r>
            <a:r>
              <a:rPr lang="en-GB" dirty="0" err="1"/>
              <a:t>Ralle</a:t>
            </a:r>
            <a:r>
              <a:rPr lang="en-GB" dirty="0"/>
              <a:t>, Orange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934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Related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C77731F-31B6-C5E2-D856-B23C59B22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Many</a:t>
            </a:r>
            <a:r>
              <a:rPr lang="fr-FR" dirty="0"/>
              <a:t> contributions </a:t>
            </a:r>
            <a:r>
              <a:rPr lang="fr-FR" dirty="0" err="1"/>
              <a:t>already</a:t>
            </a:r>
            <a:r>
              <a:rPr lang="fr-FR" dirty="0"/>
              <a:t> </a:t>
            </a:r>
            <a:r>
              <a:rPr lang="fr-FR" dirty="0" err="1"/>
              <a:t>presented</a:t>
            </a:r>
            <a:r>
              <a:rPr lang="fr-FR" dirty="0"/>
              <a:t> </a:t>
            </a:r>
            <a:r>
              <a:rPr lang="fr-FR" dirty="0" err="1"/>
              <a:t>discuss</a:t>
            </a:r>
            <a:r>
              <a:rPr lang="fr-FR" dirty="0"/>
              <a:t> </a:t>
            </a:r>
            <a:r>
              <a:rPr lang="fr-FR" dirty="0" err="1"/>
              <a:t>some</a:t>
            </a:r>
            <a:r>
              <a:rPr lang="fr-FR" dirty="0"/>
              <a:t> </a:t>
            </a: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features</a:t>
            </a:r>
            <a:r>
              <a:rPr lang="fr-FR" dirty="0"/>
              <a:t> for power </a:t>
            </a:r>
            <a:r>
              <a:rPr lang="fr-FR" dirty="0" err="1"/>
              <a:t>save</a:t>
            </a:r>
            <a:r>
              <a:rPr lang="fr-FR" dirty="0"/>
              <a:t> and propose new solutions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features</a:t>
            </a:r>
            <a:r>
              <a:rPr lang="fr-FR" dirty="0"/>
              <a:t> are not </a:t>
            </a:r>
            <a:r>
              <a:rPr lang="fr-FR" dirty="0" err="1"/>
              <a:t>always</a:t>
            </a:r>
            <a:r>
              <a:rPr lang="fr-FR" dirty="0"/>
              <a:t> </a:t>
            </a:r>
            <a:r>
              <a:rPr lang="fr-FR" dirty="0" err="1"/>
              <a:t>implemented</a:t>
            </a:r>
            <a:r>
              <a:rPr lang="fr-FR" dirty="0"/>
              <a:t> / </a:t>
            </a:r>
            <a:r>
              <a:rPr lang="fr-FR" dirty="0" err="1"/>
              <a:t>widely</a:t>
            </a:r>
            <a:r>
              <a:rPr lang="fr-FR" dirty="0"/>
              <a:t> </a:t>
            </a:r>
            <a:r>
              <a:rPr lang="fr-FR" dirty="0" err="1"/>
              <a:t>supported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Existing</a:t>
            </a:r>
            <a:r>
              <a:rPr lang="fr-FR" dirty="0"/>
              <a:t> solutions </a:t>
            </a:r>
            <a:r>
              <a:rPr lang="fr-FR" dirty="0" err="1"/>
              <a:t>include</a:t>
            </a:r>
            <a:r>
              <a:rPr lang="fr-FR" dirty="0"/>
              <a:t> (but are not </a:t>
            </a:r>
            <a:r>
              <a:rPr lang="fr-FR" dirty="0" err="1"/>
              <a:t>limited</a:t>
            </a:r>
            <a:r>
              <a:rPr lang="fr-FR" dirty="0"/>
              <a:t> to):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/>
              <a:t>BW </a:t>
            </a:r>
            <a:r>
              <a:rPr lang="fr-FR" dirty="0" err="1"/>
              <a:t>reduction</a:t>
            </a:r>
            <a:r>
              <a:rPr lang="fr-FR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 err="1"/>
              <a:t>Nss</a:t>
            </a:r>
            <a:r>
              <a:rPr lang="fr-FR" dirty="0"/>
              <a:t> / </a:t>
            </a:r>
            <a:r>
              <a:rPr lang="fr-FR" dirty="0" err="1"/>
              <a:t>antennas</a:t>
            </a:r>
            <a:r>
              <a:rPr lang="fr-FR" dirty="0"/>
              <a:t> </a:t>
            </a:r>
            <a:r>
              <a:rPr lang="fr-FR" dirty="0" err="1"/>
              <a:t>reduction</a:t>
            </a:r>
            <a:endParaRPr lang="fr-F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/>
              <a:t>Limitation of the 802.11 </a:t>
            </a:r>
            <a:r>
              <a:rPr lang="fr-FR" dirty="0" err="1"/>
              <a:t>capabilities</a:t>
            </a:r>
            <a:r>
              <a:rPr lang="fr-FR" dirty="0"/>
              <a:t> (</a:t>
            </a:r>
            <a:r>
              <a:rPr lang="fr-FR" dirty="0" err="1"/>
              <a:t>generation</a:t>
            </a:r>
            <a:r>
              <a:rPr lang="fr-FR" dirty="0"/>
              <a:t>/MCS </a:t>
            </a:r>
            <a:r>
              <a:rPr lang="fr-FR" dirty="0" err="1"/>
              <a:t>etc</a:t>
            </a:r>
            <a:r>
              <a:rPr lang="fr-FR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dirty="0" err="1"/>
              <a:t>Disablement</a:t>
            </a:r>
            <a:r>
              <a:rPr lang="fr-FR" dirty="0"/>
              <a:t> of a </a:t>
            </a:r>
            <a:r>
              <a:rPr lang="fr-FR" dirty="0" err="1"/>
              <a:t>frequency</a:t>
            </a:r>
            <a:r>
              <a:rPr lang="fr-FR" dirty="0"/>
              <a:t> band: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fr-FR" dirty="0"/>
              <a:t>in </a:t>
            </a:r>
            <a:r>
              <a:rPr lang="fr-FR" dirty="0" err="1"/>
              <a:t>particular</a:t>
            </a:r>
            <a:r>
              <a:rPr lang="fr-FR" dirty="0"/>
              <a:t> the 6GHz band if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 6GHz capable </a:t>
            </a:r>
            <a:r>
              <a:rPr lang="fr-FR" dirty="0" err="1"/>
              <a:t>device</a:t>
            </a:r>
            <a:r>
              <a:rPr lang="fr-FR" dirty="0"/>
              <a:t> in the home,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fr-FR" dirty="0" err="1"/>
              <a:t>even</a:t>
            </a:r>
            <a:r>
              <a:rPr lang="fr-FR" dirty="0"/>
              <a:t> in addition the 5GHz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 </a:t>
            </a:r>
            <a:r>
              <a:rPr lang="fr-FR" dirty="0" err="1"/>
              <a:t>traffic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944489" y="63745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Adopted (non-Mobile) AP power save mechanism in 802.11bn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Helene Ralle, Orange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r-FR" dirty="0"/>
              <a:t>August 2025</a:t>
            </a:r>
            <a:endParaRPr lang="en-GB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C77731F-31B6-C5E2-D856-B23C59B22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lvl="1"/>
            <a:endParaRPr lang="fr-FR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0F0EF37-78C6-8456-BBE6-59EFDD7D0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1749" y="2132856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2000" kern="0" dirty="0"/>
              <a:t>Power saving features in P802.11bn draft 1.0: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/>
              <a:t>DPS: a DPS STA is either a DPS non-AP STA or a DPS mobile AP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/>
              <a:t>AP PUO (Periodic Unavailability Operation) mode: all the STAs must support the feature</a:t>
            </a:r>
          </a:p>
          <a:p>
            <a:pPr>
              <a:buFont typeface="Times New Roman" pitchFamily="16" charset="0"/>
              <a:buChar char="•"/>
            </a:pPr>
            <a:endParaRPr lang="en-US" sz="2000" kern="0" dirty="0">
              <a:highlight>
                <a:srgbClr val="FFFF00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000" kern="0" dirty="0"/>
              <a:t>Are these features compatible with legacy devices?</a:t>
            </a:r>
          </a:p>
          <a:p>
            <a:pPr>
              <a:buFont typeface="Times New Roman" pitchFamily="16" charset="0"/>
              <a:buChar char="•"/>
            </a:pPr>
            <a:endParaRPr lang="en-US" sz="2000" kern="0" dirty="0"/>
          </a:p>
          <a:p>
            <a:pPr>
              <a:buFont typeface="Times New Roman" pitchFamily="16" charset="0"/>
              <a:buChar char="•"/>
            </a:pPr>
            <a:r>
              <a:rPr lang="en-US" sz="2000" kern="0" dirty="0"/>
              <a:t>Operators need additional solutions</a:t>
            </a:r>
          </a:p>
          <a:p>
            <a:pPr lvl="1">
              <a:buFont typeface="Times New Roman" pitchFamily="16" charset="0"/>
              <a:buChar char="•"/>
            </a:pP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75914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7222825-62ea-40f3-96b5-5375c07996e2}" enabled="1" method="Privileged" siteId="{90c7a20a-f34b-40bf-bc48-b9253b6f5d20}" removed="0"/>
  <clbl:label id="{59934039-ae21-42ab-8848-d62b6328cef8}" enabled="1" method="Privileged" siteId="{61ed2b68-f880-49d7-bbc9-9a645e9dcf7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7188</TotalTime>
  <Words>1251</Words>
  <Application>Microsoft Office PowerPoint</Application>
  <PresentationFormat>Grand écran</PresentationFormat>
  <Paragraphs>195</Paragraphs>
  <Slides>12</Slides>
  <Notes>12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Arial Unicode MS</vt:lpstr>
      <vt:lpstr>Times New Roman</vt:lpstr>
      <vt:lpstr>Thème Office</vt:lpstr>
      <vt:lpstr>Document</vt:lpstr>
      <vt:lpstr>Follow-up on AP Power Save</vt:lpstr>
      <vt:lpstr>Abstract</vt:lpstr>
      <vt:lpstr>Background: power consumption mitigation for APs</vt:lpstr>
      <vt:lpstr>Illustration of a tri-band AP power consumption</vt:lpstr>
      <vt:lpstr>Experimenting 5 GHz deactivation on residential GWs</vt:lpstr>
      <vt:lpstr>Other advantage of reducing the AP power consumption</vt:lpstr>
      <vt:lpstr>Constraints</vt:lpstr>
      <vt:lpstr>Related work</vt:lpstr>
      <vt:lpstr>Adopted (non-Mobile) AP power save mechanism in 802.11bn</vt:lpstr>
      <vt:lpstr>Summary</vt:lpstr>
      <vt:lpstr>References</vt:lpstr>
      <vt:lpstr>References</vt:lpstr>
    </vt:vector>
  </TitlesOfParts>
  <Company>Orange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AP Power Save</dc:title>
  <dc:creator>RALLE Hélène INNOV/NET</dc:creator>
  <cp:keywords/>
  <cp:lastModifiedBy>RALLE Hélène INNOV/NET</cp:lastModifiedBy>
  <cp:revision>7</cp:revision>
  <cp:lastPrinted>1601-01-01T00:00:00Z</cp:lastPrinted>
  <dcterms:created xsi:type="dcterms:W3CDTF">2025-02-07T09:29:09Z</dcterms:created>
  <dcterms:modified xsi:type="dcterms:W3CDTF">2025-08-27T07:12:57Z</dcterms:modified>
  <cp:category>Name, Affiliation</cp:category>
</cp:coreProperties>
</file>