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7" r:id="rId5"/>
    <p:sldId id="270" r:id="rId6"/>
    <p:sldId id="265" r:id="rId7"/>
    <p:sldId id="266" r:id="rId8"/>
    <p:sldId id="259" r:id="rId9"/>
    <p:sldId id="268" r:id="rId10"/>
    <p:sldId id="262" r:id="rId11"/>
    <p:sldId id="264" r:id="rId12"/>
    <p:sldId id="269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2F44F7-4D1F-4EDA-8B5D-522F1C770309}" v="8" dt="2025-06-30T09:32:57.3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>
      <p:cViewPr varScale="1">
        <p:scale>
          <a:sx n="105" d="100"/>
          <a:sy n="105" d="100"/>
        </p:scale>
        <p:origin x="648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LLE Hélène INNOV/NET" userId="2cfad85d-46b8-44f3-8798-c7b2ba662c70" providerId="ADAL" clId="{2C2F44F7-4D1F-4EDA-8B5D-522F1C770309}"/>
    <pc:docChg chg="undo custSel modSld">
      <pc:chgData name="RALLE Hélène INNOV/NET" userId="2cfad85d-46b8-44f3-8798-c7b2ba662c70" providerId="ADAL" clId="{2C2F44F7-4D1F-4EDA-8B5D-522F1C770309}" dt="2025-06-30T14:11:53.695" v="730" actId="20577"/>
      <pc:docMkLst>
        <pc:docMk/>
      </pc:docMkLst>
      <pc:sldChg chg="modSp mod">
        <pc:chgData name="RALLE Hélène INNOV/NET" userId="2cfad85d-46b8-44f3-8798-c7b2ba662c70" providerId="ADAL" clId="{2C2F44F7-4D1F-4EDA-8B5D-522F1C770309}" dt="2025-06-30T09:09:54.736" v="319"/>
        <pc:sldMkLst>
          <pc:docMk/>
          <pc:sldMk cId="0" sldId="256"/>
        </pc:sldMkLst>
        <pc:spChg chg="mod">
          <ac:chgData name="RALLE Hélène INNOV/NET" userId="2cfad85d-46b8-44f3-8798-c7b2ba662c70" providerId="ADAL" clId="{2C2F44F7-4D1F-4EDA-8B5D-522F1C770309}" dt="2025-06-30T09:09:54.736" v="319"/>
          <ac:spMkLst>
            <pc:docMk/>
            <pc:sldMk cId="0" sldId="256"/>
            <ac:spMk id="6" creationId="{00000000-0000-0000-0000-000000000000}"/>
          </ac:spMkLst>
        </pc:spChg>
        <pc:spChg chg="mod">
          <ac:chgData name="RALLE Hélène INNOV/NET" userId="2cfad85d-46b8-44f3-8798-c7b2ba662c70" providerId="ADAL" clId="{2C2F44F7-4D1F-4EDA-8B5D-522F1C770309}" dt="2025-06-30T09:03:58.688" v="25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RALLE Hélène INNOV/NET" userId="2cfad85d-46b8-44f3-8798-c7b2ba662c70" providerId="ADAL" clId="{2C2F44F7-4D1F-4EDA-8B5D-522F1C770309}" dt="2025-06-30T09:12:03.256" v="362" actId="6549"/>
        <pc:sldMkLst>
          <pc:docMk/>
          <pc:sldMk cId="0" sldId="257"/>
        </pc:sldMkLst>
        <pc:spChg chg="mod">
          <ac:chgData name="RALLE Hélène INNOV/NET" userId="2cfad85d-46b8-44f3-8798-c7b2ba662c70" providerId="ADAL" clId="{2C2F44F7-4D1F-4EDA-8B5D-522F1C770309}" dt="2025-06-30T09:09:58.813" v="320"/>
          <ac:spMkLst>
            <pc:docMk/>
            <pc:sldMk cId="0" sldId="257"/>
            <ac:spMk id="4" creationId="{00000000-0000-0000-0000-000000000000}"/>
          </ac:spMkLst>
        </pc:spChg>
        <pc:spChg chg="mod">
          <ac:chgData name="RALLE Hélène INNOV/NET" userId="2cfad85d-46b8-44f3-8798-c7b2ba662c70" providerId="ADAL" clId="{2C2F44F7-4D1F-4EDA-8B5D-522F1C770309}" dt="2025-06-30T09:12:03.256" v="362" actId="6549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RALLE Hélène INNOV/NET" userId="2cfad85d-46b8-44f3-8798-c7b2ba662c70" providerId="ADAL" clId="{2C2F44F7-4D1F-4EDA-8B5D-522F1C770309}" dt="2025-06-30T09:11:07.573" v="340" actId="20577"/>
        <pc:sldMkLst>
          <pc:docMk/>
          <pc:sldMk cId="0" sldId="258"/>
        </pc:sldMkLst>
        <pc:spChg chg="mod">
          <ac:chgData name="RALLE Hélène INNOV/NET" userId="2cfad85d-46b8-44f3-8798-c7b2ba662c70" providerId="ADAL" clId="{2C2F44F7-4D1F-4EDA-8B5D-522F1C770309}" dt="2025-06-30T09:10:01.078" v="321"/>
          <ac:spMkLst>
            <pc:docMk/>
            <pc:sldMk cId="0" sldId="258"/>
            <ac:spMk id="4" creationId="{00000000-0000-0000-0000-000000000000}"/>
          </ac:spMkLst>
        </pc:spChg>
        <pc:spChg chg="mod">
          <ac:chgData name="RALLE Hélène INNOV/NET" userId="2cfad85d-46b8-44f3-8798-c7b2ba662c70" providerId="ADAL" clId="{2C2F44F7-4D1F-4EDA-8B5D-522F1C770309}" dt="2025-06-30T09:11:07.573" v="340" actId="20577"/>
          <ac:spMkLst>
            <pc:docMk/>
            <pc:sldMk cId="0" sldId="258"/>
            <ac:spMk id="5122" creationId="{00000000-0000-0000-0000-000000000000}"/>
          </ac:spMkLst>
        </pc:spChg>
      </pc:sldChg>
      <pc:sldChg chg="modSp mod">
        <pc:chgData name="RALLE Hélène INNOV/NET" userId="2cfad85d-46b8-44f3-8798-c7b2ba662c70" providerId="ADAL" clId="{2C2F44F7-4D1F-4EDA-8B5D-522F1C770309}" dt="2025-06-30T09:10:12.712" v="326"/>
        <pc:sldMkLst>
          <pc:docMk/>
          <pc:sldMk cId="0" sldId="259"/>
        </pc:sldMkLst>
        <pc:spChg chg="mod">
          <ac:chgData name="RALLE Hélène INNOV/NET" userId="2cfad85d-46b8-44f3-8798-c7b2ba662c70" providerId="ADAL" clId="{2C2F44F7-4D1F-4EDA-8B5D-522F1C770309}" dt="2025-06-30T09:10:12.712" v="326"/>
          <ac:spMkLst>
            <pc:docMk/>
            <pc:sldMk cId="0" sldId="259"/>
            <ac:spMk id="4" creationId="{00000000-0000-0000-0000-000000000000}"/>
          </ac:spMkLst>
        </pc:spChg>
      </pc:sldChg>
      <pc:sldChg chg="modSp mod">
        <pc:chgData name="RALLE Hélène INNOV/NET" userId="2cfad85d-46b8-44f3-8798-c7b2ba662c70" providerId="ADAL" clId="{2C2F44F7-4D1F-4EDA-8B5D-522F1C770309}" dt="2025-06-30T09:10:16.894" v="328"/>
        <pc:sldMkLst>
          <pc:docMk/>
          <pc:sldMk cId="0" sldId="262"/>
        </pc:sldMkLst>
        <pc:spChg chg="mod">
          <ac:chgData name="RALLE Hélène INNOV/NET" userId="2cfad85d-46b8-44f3-8798-c7b2ba662c70" providerId="ADAL" clId="{2C2F44F7-4D1F-4EDA-8B5D-522F1C770309}" dt="2025-06-30T09:10:16.894" v="328"/>
          <ac:spMkLst>
            <pc:docMk/>
            <pc:sldMk cId="0" sldId="262"/>
            <ac:spMk id="4" creationId="{00000000-0000-0000-0000-000000000000}"/>
          </ac:spMkLst>
        </pc:spChg>
      </pc:sldChg>
      <pc:sldChg chg="modSp mod">
        <pc:chgData name="RALLE Hélène INNOV/NET" userId="2cfad85d-46b8-44f3-8798-c7b2ba662c70" providerId="ADAL" clId="{2C2F44F7-4D1F-4EDA-8B5D-522F1C770309}" dt="2025-06-30T14:05:53.578" v="618" actId="20577"/>
        <pc:sldMkLst>
          <pc:docMk/>
          <pc:sldMk cId="0" sldId="264"/>
        </pc:sldMkLst>
        <pc:spChg chg="mod">
          <ac:chgData name="RALLE Hélène INNOV/NET" userId="2cfad85d-46b8-44f3-8798-c7b2ba662c70" providerId="ADAL" clId="{2C2F44F7-4D1F-4EDA-8B5D-522F1C770309}" dt="2025-06-30T14:05:53.578" v="618" actId="20577"/>
          <ac:spMkLst>
            <pc:docMk/>
            <pc:sldMk cId="0" sldId="264"/>
            <ac:spMk id="2" creationId="{00000000-0000-0000-0000-000000000000}"/>
          </ac:spMkLst>
        </pc:spChg>
        <pc:spChg chg="mod">
          <ac:chgData name="RALLE Hélène INNOV/NET" userId="2cfad85d-46b8-44f3-8798-c7b2ba662c70" providerId="ADAL" clId="{2C2F44F7-4D1F-4EDA-8B5D-522F1C770309}" dt="2025-06-30T09:10:19.130" v="329"/>
          <ac:spMkLst>
            <pc:docMk/>
            <pc:sldMk cId="0" sldId="264"/>
            <ac:spMk id="4" creationId="{00000000-0000-0000-0000-000000000000}"/>
          </ac:spMkLst>
        </pc:spChg>
      </pc:sldChg>
      <pc:sldChg chg="modSp mod">
        <pc:chgData name="RALLE Hélène INNOV/NET" userId="2cfad85d-46b8-44f3-8798-c7b2ba662c70" providerId="ADAL" clId="{2C2F44F7-4D1F-4EDA-8B5D-522F1C770309}" dt="2025-06-30T09:10:08.695" v="324"/>
        <pc:sldMkLst>
          <pc:docMk/>
          <pc:sldMk cId="1609761067" sldId="265"/>
        </pc:sldMkLst>
        <pc:spChg chg="mod">
          <ac:chgData name="RALLE Hélène INNOV/NET" userId="2cfad85d-46b8-44f3-8798-c7b2ba662c70" providerId="ADAL" clId="{2C2F44F7-4D1F-4EDA-8B5D-522F1C770309}" dt="2025-06-30T09:10:08.695" v="324"/>
          <ac:spMkLst>
            <pc:docMk/>
            <pc:sldMk cId="1609761067" sldId="265"/>
            <ac:spMk id="4" creationId="{00000000-0000-0000-0000-000000000000}"/>
          </ac:spMkLst>
        </pc:spChg>
      </pc:sldChg>
      <pc:sldChg chg="modSp mod">
        <pc:chgData name="RALLE Hélène INNOV/NET" userId="2cfad85d-46b8-44f3-8798-c7b2ba662c70" providerId="ADAL" clId="{2C2F44F7-4D1F-4EDA-8B5D-522F1C770309}" dt="2025-06-30T09:10:10.749" v="325"/>
        <pc:sldMkLst>
          <pc:docMk/>
          <pc:sldMk cId="1264934593" sldId="266"/>
        </pc:sldMkLst>
        <pc:spChg chg="mod">
          <ac:chgData name="RALLE Hélène INNOV/NET" userId="2cfad85d-46b8-44f3-8798-c7b2ba662c70" providerId="ADAL" clId="{2C2F44F7-4D1F-4EDA-8B5D-522F1C770309}" dt="2025-06-30T09:10:10.749" v="325"/>
          <ac:spMkLst>
            <pc:docMk/>
            <pc:sldMk cId="1264934593" sldId="266"/>
            <ac:spMk id="4" creationId="{00000000-0000-0000-0000-000000000000}"/>
          </ac:spMkLst>
        </pc:spChg>
      </pc:sldChg>
      <pc:sldChg chg="modSp mod">
        <pc:chgData name="RALLE Hélène INNOV/NET" userId="2cfad85d-46b8-44f3-8798-c7b2ba662c70" providerId="ADAL" clId="{2C2F44F7-4D1F-4EDA-8B5D-522F1C770309}" dt="2025-06-30T09:10:03.320" v="322"/>
        <pc:sldMkLst>
          <pc:docMk/>
          <pc:sldMk cId="2871468140" sldId="267"/>
        </pc:sldMkLst>
        <pc:spChg chg="mod">
          <ac:chgData name="RALLE Hélène INNOV/NET" userId="2cfad85d-46b8-44f3-8798-c7b2ba662c70" providerId="ADAL" clId="{2C2F44F7-4D1F-4EDA-8B5D-522F1C770309}" dt="2025-06-30T09:10:03.320" v="322"/>
          <ac:spMkLst>
            <pc:docMk/>
            <pc:sldMk cId="2871468140" sldId="267"/>
            <ac:spMk id="4" creationId="{00000000-0000-0000-0000-000000000000}"/>
          </ac:spMkLst>
        </pc:spChg>
      </pc:sldChg>
      <pc:sldChg chg="modSp mod">
        <pc:chgData name="RALLE Hélène INNOV/NET" userId="2cfad85d-46b8-44f3-8798-c7b2ba662c70" providerId="ADAL" clId="{2C2F44F7-4D1F-4EDA-8B5D-522F1C770309}" dt="2025-06-30T14:11:53.695" v="730" actId="20577"/>
        <pc:sldMkLst>
          <pc:docMk/>
          <pc:sldMk cId="275914492" sldId="268"/>
        </pc:sldMkLst>
        <pc:spChg chg="mod">
          <ac:chgData name="RALLE Hélène INNOV/NET" userId="2cfad85d-46b8-44f3-8798-c7b2ba662c70" providerId="ADAL" clId="{2C2F44F7-4D1F-4EDA-8B5D-522F1C770309}" dt="2025-06-30T14:11:53.695" v="730" actId="20577"/>
          <ac:spMkLst>
            <pc:docMk/>
            <pc:sldMk cId="275914492" sldId="268"/>
            <ac:spMk id="2" creationId="{C0F0EF37-78C6-8456-BBE6-59EFDD7D0501}"/>
          </ac:spMkLst>
        </pc:spChg>
        <pc:spChg chg="mod">
          <ac:chgData name="RALLE Hélène INNOV/NET" userId="2cfad85d-46b8-44f3-8798-c7b2ba662c70" providerId="ADAL" clId="{2C2F44F7-4D1F-4EDA-8B5D-522F1C770309}" dt="2025-06-30T09:10:14.760" v="327"/>
          <ac:spMkLst>
            <pc:docMk/>
            <pc:sldMk cId="275914492" sldId="268"/>
            <ac:spMk id="4" creationId="{00000000-0000-0000-0000-000000000000}"/>
          </ac:spMkLst>
        </pc:spChg>
      </pc:sldChg>
      <pc:sldChg chg="modSp mod">
        <pc:chgData name="RALLE Hélène INNOV/NET" userId="2cfad85d-46b8-44f3-8798-c7b2ba662c70" providerId="ADAL" clId="{2C2F44F7-4D1F-4EDA-8B5D-522F1C770309}" dt="2025-06-30T14:06:24.752" v="634" actId="20577"/>
        <pc:sldMkLst>
          <pc:docMk/>
          <pc:sldMk cId="3475177910" sldId="269"/>
        </pc:sldMkLst>
        <pc:spChg chg="mod">
          <ac:chgData name="RALLE Hélène INNOV/NET" userId="2cfad85d-46b8-44f3-8798-c7b2ba662c70" providerId="ADAL" clId="{2C2F44F7-4D1F-4EDA-8B5D-522F1C770309}" dt="2025-06-30T14:06:24.752" v="634" actId="20577"/>
          <ac:spMkLst>
            <pc:docMk/>
            <pc:sldMk cId="3475177910" sldId="269"/>
            <ac:spMk id="2" creationId="{00000000-0000-0000-0000-000000000000}"/>
          </ac:spMkLst>
        </pc:spChg>
        <pc:spChg chg="mod">
          <ac:chgData name="RALLE Hélène INNOV/NET" userId="2cfad85d-46b8-44f3-8798-c7b2ba662c70" providerId="ADAL" clId="{2C2F44F7-4D1F-4EDA-8B5D-522F1C770309}" dt="2025-06-30T09:09:47.629" v="318" actId="20577"/>
          <ac:spMkLst>
            <pc:docMk/>
            <pc:sldMk cId="3475177910" sldId="269"/>
            <ac:spMk id="4" creationId="{00000000-0000-0000-0000-000000000000}"/>
          </ac:spMkLst>
        </pc:spChg>
      </pc:sldChg>
      <pc:sldChg chg="modSp mod">
        <pc:chgData name="RALLE Hélène INNOV/NET" userId="2cfad85d-46b8-44f3-8798-c7b2ba662c70" providerId="ADAL" clId="{2C2F44F7-4D1F-4EDA-8B5D-522F1C770309}" dt="2025-06-30T09:10:05.670" v="323"/>
        <pc:sldMkLst>
          <pc:docMk/>
          <pc:sldMk cId="430984183" sldId="270"/>
        </pc:sldMkLst>
        <pc:spChg chg="mod">
          <ac:chgData name="RALLE Hélène INNOV/NET" userId="2cfad85d-46b8-44f3-8798-c7b2ba662c70" providerId="ADAL" clId="{2C2F44F7-4D1F-4EDA-8B5D-522F1C770309}" dt="2025-06-30T09:10:05.670" v="323"/>
          <ac:spMkLst>
            <pc:docMk/>
            <pc:sldMk cId="430984183" sldId="270"/>
            <ac:spMk id="4" creationId="{098DCE18-C026-0B12-9DE0-B45B306C50AB}"/>
          </ac:spMkLst>
        </pc:spChg>
      </pc:sldChg>
    </pc:docChg>
  </pc:docChgLst>
  <pc:docChgLst>
    <pc:chgData name="RALLE Hélène INNOV/NET" userId="2cfad85d-46b8-44f3-8798-c7b2ba662c70" providerId="ADAL" clId="{8CF45D69-90F9-4281-B538-2154336E44F4}"/>
    <pc:docChg chg="modSld modMainMaster">
      <pc:chgData name="RALLE Hélène INNOV/NET" userId="2cfad85d-46b8-44f3-8798-c7b2ba662c70" providerId="ADAL" clId="{8CF45D69-90F9-4281-B538-2154336E44F4}" dt="2025-05-14T06:52:36.566" v="1" actId="6549"/>
      <pc:docMkLst>
        <pc:docMk/>
      </pc:docMkLst>
      <pc:sldChg chg="modSp mod">
        <pc:chgData name="RALLE Hélène INNOV/NET" userId="2cfad85d-46b8-44f3-8798-c7b2ba662c70" providerId="ADAL" clId="{8CF45D69-90F9-4281-B538-2154336E44F4}" dt="2025-05-14T06:52:36.566" v="1" actId="6549"/>
        <pc:sldMkLst>
          <pc:docMk/>
          <pc:sldMk cId="430984183" sldId="270"/>
        </pc:sldMkLst>
        <pc:spChg chg="mod">
          <ac:chgData name="RALLE Hélène INNOV/NET" userId="2cfad85d-46b8-44f3-8798-c7b2ba662c70" providerId="ADAL" clId="{8CF45D69-90F9-4281-B538-2154336E44F4}" dt="2025-05-14T06:52:36.566" v="1" actId="6549"/>
          <ac:spMkLst>
            <pc:docMk/>
            <pc:sldMk cId="430984183" sldId="270"/>
            <ac:spMk id="5122" creationId="{4773BF1B-D1D9-2BF5-8B61-6FD2B6215202}"/>
          </ac:spMkLst>
        </pc:spChg>
      </pc:sldChg>
      <pc:sldMasterChg chg="modSp mod">
        <pc:chgData name="RALLE Hélène INNOV/NET" userId="2cfad85d-46b8-44f3-8798-c7b2ba662c70" providerId="ADAL" clId="{8CF45D69-90F9-4281-B538-2154336E44F4}" dt="2025-05-13T16:21:26.222" v="0" actId="20577"/>
        <pc:sldMasterMkLst>
          <pc:docMk/>
          <pc:sldMasterMk cId="0" sldId="2147483648"/>
        </pc:sldMasterMkLst>
        <pc:spChg chg="mod">
          <ac:chgData name="RALLE Hélène INNOV/NET" userId="2cfad85d-46b8-44f3-8798-c7b2ba662c70" providerId="ADAL" clId="{8CF45D69-90F9-4281-B538-2154336E44F4}" dt="2025-05-13T16:21:26.222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10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175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ADB7C2-445B-D5C9-681B-7A6DF851CB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F381BC5-EBFA-1D0D-8B1A-97CC47E334B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E0CB583-1B17-62AE-4E07-C42C28409A8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F6E8DF-4B1A-0563-69E5-A7DE2F10768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8F854FF-C2D5-CE65-F2F2-4C12E3066DB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95EF5C32-4AB4-E178-3D98-4FB4874A39C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A6938CB4-B532-A520-7F36-7EC1F690CFE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81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780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8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9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1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February</a:t>
            </a:r>
            <a:r>
              <a:rPr lang="fr-FR"/>
              <a:t>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‹N°›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February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February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‹N°›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802.11-25/0749r1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cebasedtargets.org/target-dashboar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26568"/>
            <a:ext cx="10363200" cy="55520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Follow-up on AP Power Save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2025-06-30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FR" dirty="0"/>
              <a:t>June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Helene </a:t>
            </a:r>
            <a:r>
              <a:rPr lang="en-GB" dirty="0" err="1"/>
              <a:t>Ralle</a:t>
            </a:r>
            <a:r>
              <a:rPr lang="en-GB" dirty="0"/>
              <a:t>, Orange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39468"/>
              </p:ext>
            </p:extLst>
          </p:nvPr>
        </p:nvGraphicFramePr>
        <p:xfrm>
          <a:off x="1000125" y="1981200"/>
          <a:ext cx="108585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3920973" progId="Word.Document.8">
                  <p:embed/>
                </p:oleObj>
              </mc:Choice>
              <mc:Fallback>
                <p:oleObj name="Document" r:id="rId3" imgW="10439485" imgH="392097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1981200"/>
                        <a:ext cx="10858500" cy="4067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802.11bn needs more power saving features for non-mobile APs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Backward compatible features for existing generations of STAs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New features for 802.11bn and future generations of APs and STAs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June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7408" y="1916832"/>
            <a:ext cx="10361084" cy="3108399"/>
          </a:xfrm>
        </p:spPr>
        <p:txBody>
          <a:bodyPr/>
          <a:lstStyle/>
          <a:p>
            <a:r>
              <a:rPr lang="en-US" altLang="zh-CN" sz="1600" dirty="0">
                <a:solidFill>
                  <a:schemeClr val="tx1"/>
                </a:solidFill>
              </a:rPr>
              <a:t>[1] 11-22/1809 A Perspective on UHR Features for Operator Residential Deployments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[2] </a:t>
            </a:r>
            <a:r>
              <a:rPr lang="en-GB" sz="1600" dirty="0">
                <a:solidFill>
                  <a:schemeClr val="tx1"/>
                </a:solidFill>
              </a:rPr>
              <a:t>11-23/10 Considerations for enabling AP power save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[3] 11-23/15 AP MLD power management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[4] 11-23/225 Considering Unscheduled AP Power Save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[5] 11-23/1922-01 multi-link </a:t>
            </a:r>
            <a:r>
              <a:rPr lang="en-US" altLang="zh-CN" sz="1600" dirty="0" err="1">
                <a:solidFill>
                  <a:schemeClr val="tx1"/>
                </a:solidFill>
              </a:rPr>
              <a:t>sm</a:t>
            </a:r>
            <a:r>
              <a:rPr lang="en-US" altLang="zh-CN" sz="1600" dirty="0">
                <a:solidFill>
                  <a:schemeClr val="tx1"/>
                </a:solidFill>
              </a:rPr>
              <a:t> power save mode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[6] 11-23/1936-00 ap </a:t>
            </a:r>
            <a:r>
              <a:rPr lang="en-US" altLang="zh-CN" sz="1600" dirty="0" err="1">
                <a:solidFill>
                  <a:schemeClr val="tx1"/>
                </a:solidFill>
              </a:rPr>
              <a:t>mld</a:t>
            </a:r>
            <a:r>
              <a:rPr lang="en-US" altLang="zh-CN" sz="1600" dirty="0">
                <a:solidFill>
                  <a:schemeClr val="tx1"/>
                </a:solidFill>
              </a:rPr>
              <a:t> power-save follow-up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[7] 11-23/1965-02 dynamic power-save follow-up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[8] 11-23/18365-00 AP Power Management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[9] 11-23/2112-01 Power Save for UHR</a:t>
            </a:r>
          </a:p>
          <a:p>
            <a:r>
              <a:rPr lang="en-US" altLang="zh-CN" sz="1600" dirty="0"/>
              <a:t>[10] 11-24/97-00 AP Power Management – Follow-up </a:t>
            </a:r>
          </a:p>
          <a:p>
            <a:r>
              <a:rPr lang="en-US" altLang="zh-CN" sz="1600" dirty="0"/>
              <a:t>[11] 11-24/451-00 AP state transitions in DPS mode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[12] </a:t>
            </a:r>
            <a:r>
              <a:rPr lang="en-US" sz="1600" dirty="0">
                <a:solidFill>
                  <a:schemeClr val="tx1"/>
                </a:solidFill>
              </a:rPr>
              <a:t>11-24/589-00 Dynamic TID-To-Link Mapping for AP MLD Power Save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[13] </a:t>
            </a:r>
            <a:r>
              <a:rPr lang="en-US" sz="1600" dirty="0">
                <a:solidFill>
                  <a:schemeClr val="tx1"/>
                </a:solidFill>
              </a:rPr>
              <a:t>11-24/602-00 Multi link Power Management for MLO</a:t>
            </a:r>
          </a:p>
          <a:p>
            <a:endParaRPr lang="en-US" altLang="zh-CN" sz="1600" dirty="0">
              <a:solidFill>
                <a:schemeClr val="tx1"/>
              </a:solidFill>
            </a:endParaRPr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June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7408" y="1981201"/>
            <a:ext cx="10508077" cy="4113213"/>
          </a:xfrm>
        </p:spPr>
        <p:txBody>
          <a:bodyPr/>
          <a:lstStyle/>
          <a:p>
            <a:r>
              <a:rPr lang="en-US" altLang="zh-CN" sz="1600" dirty="0">
                <a:solidFill>
                  <a:schemeClr val="tx1"/>
                </a:solidFill>
              </a:rPr>
              <a:t>[14] </a:t>
            </a:r>
            <a:r>
              <a:rPr lang="en-US" sz="1600" dirty="0">
                <a:solidFill>
                  <a:schemeClr val="tx1"/>
                </a:solidFill>
              </a:rPr>
              <a:t>11-24/659-01 Thoughts on AP Power Save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[15] </a:t>
            </a:r>
            <a:r>
              <a:rPr lang="en-US" sz="1600" dirty="0">
                <a:solidFill>
                  <a:schemeClr val="tx1"/>
                </a:solidFill>
              </a:rPr>
              <a:t>11-24/671-00 Enhancements on AP Power Save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[16] </a:t>
            </a:r>
            <a:r>
              <a:rPr lang="en-US" sz="1600" dirty="0">
                <a:solidFill>
                  <a:schemeClr val="tx1"/>
                </a:solidFill>
              </a:rPr>
              <a:t>11-24/813-00 Discussions on AP Power Save</a:t>
            </a:r>
          </a:p>
          <a:p>
            <a:r>
              <a:rPr lang="en-US" altLang="zh-CN" sz="1600" dirty="0"/>
              <a:t>[17] </a:t>
            </a:r>
            <a:r>
              <a:rPr lang="fr-FR" sz="1600" dirty="0"/>
              <a:t>11-24/833-00 </a:t>
            </a:r>
            <a:r>
              <a:rPr lang="en-US" sz="1600" dirty="0"/>
              <a:t>Dynamic Power Saving for AP</a:t>
            </a:r>
            <a:endParaRPr lang="fr-FR" sz="1600" dirty="0"/>
          </a:p>
          <a:p>
            <a:r>
              <a:rPr lang="en-US" altLang="zh-CN" sz="1600" dirty="0"/>
              <a:t>[18] </a:t>
            </a:r>
            <a:r>
              <a:rPr lang="en-US" sz="1600" dirty="0"/>
              <a:t>11-24/1166-00 TWT-Based Power Save with Enhanced Flexibility</a:t>
            </a:r>
          </a:p>
          <a:p>
            <a:r>
              <a:rPr lang="en-US" altLang="zh-CN" sz="1600" dirty="0"/>
              <a:t>[19] </a:t>
            </a:r>
            <a:r>
              <a:rPr lang="en-US" sz="1600" dirty="0"/>
              <a:t>11-24/1167-00 EML(SR/MR) Based Dynamic Power Save Design</a:t>
            </a:r>
          </a:p>
          <a:p>
            <a:r>
              <a:rPr lang="en-US" altLang="zh-CN" sz="1600" dirty="0"/>
              <a:t>[20] </a:t>
            </a:r>
            <a:r>
              <a:rPr lang="fr-FR" sz="1600" dirty="0"/>
              <a:t>11-24/1502-00 Discussion on AP Power Save</a:t>
            </a:r>
          </a:p>
          <a:p>
            <a:r>
              <a:rPr lang="en-US" altLang="zh-CN" sz="1600" dirty="0"/>
              <a:t>[21] </a:t>
            </a:r>
            <a:r>
              <a:rPr lang="fr-FR" sz="1600" dirty="0"/>
              <a:t>11-24/1602-01 Power Save </a:t>
            </a:r>
            <a:r>
              <a:rPr lang="fr-FR" sz="1600" dirty="0" err="1"/>
              <a:t>Enhancements</a:t>
            </a:r>
            <a:r>
              <a:rPr lang="fr-FR" sz="1600" dirty="0"/>
              <a:t> in UHR</a:t>
            </a:r>
          </a:p>
          <a:p>
            <a:r>
              <a:rPr lang="en-US" altLang="zh-CN" sz="1600" dirty="0"/>
              <a:t>[22] </a:t>
            </a:r>
            <a:r>
              <a:rPr lang="fr-FR" sz="1600" dirty="0"/>
              <a:t>11-24/2001-00 Multi-Link </a:t>
            </a:r>
            <a:r>
              <a:rPr lang="fr-FR" sz="1600" dirty="0" err="1"/>
              <a:t>scheduled</a:t>
            </a:r>
            <a:r>
              <a:rPr lang="fr-FR" sz="1600" dirty="0"/>
              <a:t> Power Save for AP MLD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[23] </a:t>
            </a:r>
            <a:r>
              <a:rPr lang="en-US" sz="1600" dirty="0">
                <a:solidFill>
                  <a:schemeClr val="tx1"/>
                </a:solidFill>
              </a:rPr>
              <a:t>11-24/2040-01 Enabling AP power save – Follow Up</a:t>
            </a:r>
          </a:p>
          <a:p>
            <a:r>
              <a:rPr lang="en-US" altLang="zh-CN" sz="1600" dirty="0"/>
              <a:t>[24] </a:t>
            </a:r>
            <a:r>
              <a:rPr lang="fr-FR" sz="1600" dirty="0"/>
              <a:t>11-25/355-00 </a:t>
            </a:r>
            <a:r>
              <a:rPr lang="fr-FR" sz="1600" dirty="0" err="1"/>
              <a:t>Considerations</a:t>
            </a:r>
            <a:r>
              <a:rPr lang="fr-FR" sz="1600" dirty="0"/>
              <a:t> for AP Dynamic Power Save</a:t>
            </a:r>
          </a:p>
          <a:p>
            <a:r>
              <a:rPr lang="en-US" altLang="zh-CN" sz="1600" dirty="0"/>
              <a:t>[25] </a:t>
            </a:r>
            <a:r>
              <a:rPr lang="fr-FR" sz="1600" dirty="0"/>
              <a:t>11-24/578-00 TWT-</a:t>
            </a:r>
            <a:r>
              <a:rPr lang="fr-FR" sz="1600" dirty="0" err="1"/>
              <a:t>Based</a:t>
            </a:r>
            <a:r>
              <a:rPr lang="fr-FR" sz="1600" dirty="0"/>
              <a:t> AP Power Save</a:t>
            </a:r>
          </a:p>
          <a:p>
            <a:r>
              <a:rPr lang="fr-FR" sz="1600" dirty="0"/>
              <a:t>[26] 11-25/355-00 </a:t>
            </a:r>
            <a:r>
              <a:rPr lang="en-US" sz="1600" dirty="0"/>
              <a:t>Considerations for AP Dynamic Power Save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1779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7408" y="1830390"/>
            <a:ext cx="10361084" cy="4113213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Operators are pressured to reduce the power consumption of their residential broadband gateways.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big part of this power consumption is due to Wi-Fi.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</a:rPr>
              <a:t>Power consumption is even more significant since the introduction of 6 GHz – which added a third radio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At present few solutions for non-mobile AP power are in draft 0.3.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need more solutions, including backward compatible solutions.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Helene </a:t>
            </a:r>
            <a:r>
              <a:rPr lang="en-GB" dirty="0" err="1"/>
              <a:t>Ralle</a:t>
            </a:r>
            <a:r>
              <a:rPr lang="en-GB" dirty="0"/>
              <a:t>, Orange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June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Background: power consumption mitigation for APs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942240" cy="4113213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With the European Climate Law, the EU is committing to carbon neutrality by 2050. 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05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Target power consumption of residential gateways (“stand-by mode”) will be 7W in 2027 in Europe.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05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Telecommunication operators must reduce their emissions footprints.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They focus on the major sources of scope 3 emissions, such as handset, residential gateways, network </a:t>
            </a:r>
            <a:r>
              <a:rPr lang="en-US" sz="1600" dirty="0" err="1"/>
              <a:t>equipments</a:t>
            </a:r>
            <a:r>
              <a:rPr lang="en-US" sz="1600" dirty="0"/>
              <a:t>… it represented 81% of Orange carbon emissions in 2023.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05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More globally, 221 companies of the telecommunication sector have targets to reduce their carbon emissions: </a:t>
            </a:r>
            <a:r>
              <a:rPr lang="en-US" sz="1800" dirty="0">
                <a:hlinkClick r:id="rId3"/>
              </a:rPr>
              <a:t>Target dashboard - Science Based Targets Initiative</a:t>
            </a:r>
            <a:r>
              <a:rPr lang="en-US" sz="1800" dirty="0"/>
              <a:t> 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20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Most of power saving features in Wi-Fi are addressing non-AP STAs, because they are often battery-powered devices, while APs are wall-powered and need to be always awake.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05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We need efficient solutions for APs.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Helene </a:t>
            </a:r>
            <a:r>
              <a:rPr lang="en-GB" dirty="0" err="1"/>
              <a:t>Ralle</a:t>
            </a:r>
            <a:r>
              <a:rPr lang="en-GB" dirty="0"/>
              <a:t>, Orange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June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Illustration of a tri-band AP power consumption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5793319" y="1766593"/>
            <a:ext cx="5482166" cy="4470719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Measurements performed by Orange on its 802.11ax tri band gateway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By default, even without any traffic, the Wi-Fi represents 50% of the total energy consumption of this residential gateway 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Aggregation of total household power consumption is increasing (more frequency bands, more devices)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Helene </a:t>
            </a:r>
            <a:r>
              <a:rPr lang="en-GB" dirty="0" err="1"/>
              <a:t>Ralle</a:t>
            </a:r>
            <a:r>
              <a:rPr lang="en-GB" dirty="0"/>
              <a:t>, Orange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June 2025</a:t>
            </a:r>
            <a:endParaRPr lang="en-GB" dirty="0"/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9B5530D2-2289-2C8F-B1E2-9803844E3F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832" y="1766593"/>
            <a:ext cx="5382103" cy="4215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4681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E30C38-845C-EE15-CF5B-FFD987B68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712C8B4D-A6DD-AE65-ECC5-11D77D28D85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3680" r="11250"/>
          <a:stretch/>
        </p:blipFill>
        <p:spPr>
          <a:xfrm>
            <a:off x="839416" y="1792379"/>
            <a:ext cx="1728192" cy="2002943"/>
          </a:xfrm>
          <a:prstGeom prst="rect">
            <a:avLst/>
          </a:prstGeom>
        </p:spPr>
      </p:pic>
      <p:sp>
        <p:nvSpPr>
          <p:cNvPr id="5121" name="Rectangle 1">
            <a:extLst>
              <a:ext uri="{FF2B5EF4-FFF2-40B4-BE49-F238E27FC236}">
                <a16:creationId xmlns:a16="http://schemas.microsoft.com/office/drawing/2014/main" id="{15960B5A-B397-F9F4-F5C6-F858A8E584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Experimenting 5 GHz deactivation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4773BF1B-D1D9-2BF5-8B61-6FD2B62152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428981" y="1484784"/>
            <a:ext cx="8656449" cy="4113213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Experimentation by Bouygues Telecom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3 types of GW: Wi-Fi 5, Wi-Fi 6 and Wi-Fi 6E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SSID configuration: a single unified SSID (2.4 &amp; 5 GHz or 2.4, 5 &amp; 6 GHz)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Scenario: 5000 GWs for each GW type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Test duration: 1 month</a:t>
            </a:r>
            <a:endParaRPr lang="en-US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Chosen trigger: Deactivate 5 GHz band when there is no associated device on any band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5 GHz is reactivated whenever a device associates with the GW (on either 2.4 or 6 GHz).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 simple mechanism provides promising results: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Gain: 15K hours have been “saved” over a month.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No impact on overall Wi-Fi performance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Note: Newest GWs (Wi-Fi 6E) tend to have more Wi-Fi devices hence getting a lower 5 GHz deactivation ratio with the chosen trigger.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6AA36-7B43-E6FF-DC2D-A97FA841C4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8C42C-0BAB-B27B-5AB5-7B427F94666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Davor </a:t>
            </a:r>
            <a:r>
              <a:rPr lang="en-GB" dirty="0" err="1"/>
              <a:t>Males,</a:t>
            </a:r>
            <a:r>
              <a:rPr lang="en-GB" dirty="0"/>
              <a:t> Bouygues Telecom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DCE18-C026-0B12-9DE0-B45B306C50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June 2025</a:t>
            </a:r>
            <a:endParaRPr lang="en-GB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B6361A-0442-35FB-60C6-75B5D27E17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570" y="4352554"/>
            <a:ext cx="3338235" cy="2002942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DBB92F23-AE5C-638C-98DA-298C5BCB04D1}"/>
              </a:ext>
            </a:extLst>
          </p:cNvPr>
          <p:cNvSpPr txBox="1"/>
          <p:nvPr/>
        </p:nvSpPr>
        <p:spPr>
          <a:xfrm>
            <a:off x="839416" y="1484784"/>
            <a:ext cx="1609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400" b="1">
                <a:solidFill>
                  <a:schemeClr val="tx1"/>
                </a:solidFill>
              </a:defRPr>
            </a:lvl1pPr>
          </a:lstStyle>
          <a:p>
            <a:pPr algn="ctr"/>
            <a:r>
              <a:rPr lang="fr-FR" u="sng" dirty="0" err="1"/>
              <a:t>Deactivation</a:t>
            </a:r>
            <a:r>
              <a:rPr lang="fr-FR" u="sng" dirty="0"/>
              <a:t> ratio </a:t>
            </a:r>
          </a:p>
          <a:p>
            <a:pPr algn="ctr"/>
            <a:r>
              <a:rPr lang="fr-FR" u="sng" dirty="0"/>
              <a:t>per GW type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82D40C2-7868-DDC8-EA95-CC1031FBB361}"/>
              </a:ext>
            </a:extLst>
          </p:cNvPr>
          <p:cNvSpPr txBox="1"/>
          <p:nvPr/>
        </p:nvSpPr>
        <p:spPr>
          <a:xfrm>
            <a:off x="136977" y="3981066"/>
            <a:ext cx="3433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u="sng" dirty="0">
                <a:solidFill>
                  <a:schemeClr val="tx1"/>
                </a:solidFill>
              </a:rPr>
              <a:t>Focus on Wi-Fi 5 GW</a:t>
            </a:r>
          </a:p>
          <a:p>
            <a:pPr algn="ctr"/>
            <a:r>
              <a:rPr lang="fr-FR" sz="1400" b="1" u="sng" dirty="0">
                <a:solidFill>
                  <a:schemeClr val="tx1"/>
                </a:solidFill>
              </a:rPr>
              <a:t>Total 5 GHz </a:t>
            </a:r>
            <a:r>
              <a:rPr lang="fr-FR" sz="1400" b="1" u="sng" dirty="0" err="1">
                <a:solidFill>
                  <a:schemeClr val="tx1"/>
                </a:solidFill>
              </a:rPr>
              <a:t>deactivation</a:t>
            </a:r>
            <a:r>
              <a:rPr lang="fr-FR" sz="1400" b="1" u="sng" dirty="0">
                <a:solidFill>
                  <a:schemeClr val="tx1"/>
                </a:solidFill>
              </a:rPr>
              <a:t> duration per </a:t>
            </a:r>
            <a:r>
              <a:rPr lang="fr-FR" sz="1400" b="1" u="sng" dirty="0" err="1">
                <a:solidFill>
                  <a:schemeClr val="tx1"/>
                </a:solidFill>
              </a:rPr>
              <a:t>day</a:t>
            </a:r>
            <a:endParaRPr lang="fr-FR" sz="14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9841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Other advantage of reducing the AP power consumption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Reducing the AP power consumption increases its service life 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Increases customer satisfaction due to cost savings for customers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Helene </a:t>
            </a:r>
            <a:r>
              <a:rPr lang="en-GB" dirty="0" err="1"/>
              <a:t>Ralle</a:t>
            </a:r>
            <a:r>
              <a:rPr lang="en-GB" dirty="0"/>
              <a:t>, Orange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Constraints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features must be backward compatible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It must be possible to enable them even if pre 802.11bn devices are associated to the AP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More constraints on the 2.4GHz band where IoT devices are still using old Wi-Fi versions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features must not prevent the AP from receiving packets from associated STAs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Helene </a:t>
            </a:r>
            <a:r>
              <a:rPr lang="en-GB" dirty="0" err="1"/>
              <a:t>Ralle</a:t>
            </a:r>
            <a:r>
              <a:rPr lang="en-GB" dirty="0"/>
              <a:t>, Orange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4934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Related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June 2025</a:t>
            </a:r>
            <a:endParaRPr lang="en-GB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AC77731F-31B6-C5E2-D856-B23C59B22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Many</a:t>
            </a:r>
            <a:r>
              <a:rPr lang="fr-FR" dirty="0"/>
              <a:t> contributions </a:t>
            </a:r>
            <a:r>
              <a:rPr lang="fr-FR" dirty="0" err="1"/>
              <a:t>already</a:t>
            </a:r>
            <a:r>
              <a:rPr lang="fr-FR" dirty="0"/>
              <a:t> </a:t>
            </a:r>
            <a:r>
              <a:rPr lang="fr-FR" dirty="0" err="1"/>
              <a:t>presented</a:t>
            </a:r>
            <a:r>
              <a:rPr lang="fr-FR" dirty="0"/>
              <a:t> </a:t>
            </a:r>
            <a:r>
              <a:rPr lang="fr-FR" dirty="0" err="1"/>
              <a:t>discuss</a:t>
            </a:r>
            <a:r>
              <a:rPr lang="fr-FR" dirty="0"/>
              <a:t> </a:t>
            </a:r>
            <a:r>
              <a:rPr lang="fr-FR" dirty="0" err="1"/>
              <a:t>some</a:t>
            </a:r>
            <a:r>
              <a:rPr lang="fr-FR" dirty="0"/>
              <a:t> </a:t>
            </a:r>
            <a:r>
              <a:rPr lang="fr-FR" dirty="0" err="1"/>
              <a:t>existing</a:t>
            </a:r>
            <a:r>
              <a:rPr lang="fr-FR" dirty="0"/>
              <a:t> </a:t>
            </a:r>
            <a:r>
              <a:rPr lang="fr-FR" dirty="0" err="1"/>
              <a:t>features</a:t>
            </a:r>
            <a:r>
              <a:rPr lang="fr-FR" dirty="0"/>
              <a:t> for power </a:t>
            </a:r>
            <a:r>
              <a:rPr lang="fr-FR" dirty="0" err="1"/>
              <a:t>save</a:t>
            </a:r>
            <a:r>
              <a:rPr lang="fr-FR" dirty="0"/>
              <a:t> and propose new solutions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fr-FR" dirty="0" err="1"/>
              <a:t>Existing</a:t>
            </a:r>
            <a:r>
              <a:rPr lang="fr-FR" dirty="0"/>
              <a:t> </a:t>
            </a:r>
            <a:r>
              <a:rPr lang="fr-FR" dirty="0" err="1"/>
              <a:t>features</a:t>
            </a:r>
            <a:r>
              <a:rPr lang="fr-FR" dirty="0"/>
              <a:t> are not </a:t>
            </a:r>
            <a:r>
              <a:rPr lang="fr-FR" dirty="0" err="1"/>
              <a:t>always</a:t>
            </a:r>
            <a:r>
              <a:rPr lang="fr-FR" dirty="0"/>
              <a:t> </a:t>
            </a:r>
            <a:r>
              <a:rPr lang="fr-FR" dirty="0" err="1"/>
              <a:t>implemented</a:t>
            </a:r>
            <a:r>
              <a:rPr lang="fr-FR" dirty="0"/>
              <a:t> / </a:t>
            </a:r>
            <a:r>
              <a:rPr lang="fr-FR" dirty="0" err="1"/>
              <a:t>widely</a:t>
            </a:r>
            <a:r>
              <a:rPr lang="fr-FR" dirty="0"/>
              <a:t> </a:t>
            </a:r>
            <a:r>
              <a:rPr lang="fr-FR" dirty="0" err="1"/>
              <a:t>supported</a:t>
            </a:r>
            <a:endParaRPr lang="fr-FR" dirty="0"/>
          </a:p>
          <a:p>
            <a:endParaRPr lang="fr-FR" dirty="0"/>
          </a:p>
          <a:p>
            <a:r>
              <a:rPr lang="fr-FR" dirty="0" err="1"/>
              <a:t>Existing</a:t>
            </a:r>
            <a:r>
              <a:rPr lang="fr-FR" dirty="0"/>
              <a:t> solutions </a:t>
            </a:r>
            <a:r>
              <a:rPr lang="fr-FR" dirty="0" err="1"/>
              <a:t>include</a:t>
            </a:r>
            <a:r>
              <a:rPr lang="fr-FR" dirty="0"/>
              <a:t> (but are not </a:t>
            </a:r>
            <a:r>
              <a:rPr lang="fr-FR" dirty="0" err="1"/>
              <a:t>limited</a:t>
            </a:r>
            <a:r>
              <a:rPr lang="fr-FR" dirty="0"/>
              <a:t> to):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dirty="0"/>
              <a:t>BW </a:t>
            </a:r>
            <a:r>
              <a:rPr lang="fr-FR" dirty="0" err="1"/>
              <a:t>reduction</a:t>
            </a:r>
            <a:r>
              <a:rPr lang="fr-FR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dirty="0" err="1"/>
              <a:t>Nss</a:t>
            </a:r>
            <a:r>
              <a:rPr lang="fr-FR" dirty="0"/>
              <a:t> / </a:t>
            </a:r>
            <a:r>
              <a:rPr lang="fr-FR" dirty="0" err="1"/>
              <a:t>antennas</a:t>
            </a:r>
            <a:r>
              <a:rPr lang="fr-FR" dirty="0"/>
              <a:t> </a:t>
            </a:r>
            <a:r>
              <a:rPr lang="fr-FR" dirty="0" err="1"/>
              <a:t>reduction</a:t>
            </a:r>
            <a:endParaRPr lang="fr-FR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dirty="0"/>
              <a:t>Limitation of the 802.11 </a:t>
            </a:r>
            <a:r>
              <a:rPr lang="fr-FR" dirty="0" err="1"/>
              <a:t>capabilities</a:t>
            </a:r>
            <a:r>
              <a:rPr lang="fr-FR" dirty="0"/>
              <a:t> (</a:t>
            </a:r>
            <a:r>
              <a:rPr lang="fr-FR" dirty="0" err="1"/>
              <a:t>generation</a:t>
            </a:r>
            <a:r>
              <a:rPr lang="fr-FR" dirty="0"/>
              <a:t>/MCS </a:t>
            </a:r>
            <a:r>
              <a:rPr lang="fr-FR" dirty="0" err="1"/>
              <a:t>etc</a:t>
            </a:r>
            <a:r>
              <a:rPr lang="fr-FR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dirty="0" err="1"/>
              <a:t>Disablement</a:t>
            </a:r>
            <a:r>
              <a:rPr lang="fr-FR" dirty="0"/>
              <a:t> of a </a:t>
            </a:r>
            <a:r>
              <a:rPr lang="fr-FR" dirty="0" err="1"/>
              <a:t>frequency</a:t>
            </a:r>
            <a:r>
              <a:rPr lang="fr-FR" dirty="0"/>
              <a:t> band: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fr-FR" dirty="0"/>
              <a:t>in </a:t>
            </a:r>
            <a:r>
              <a:rPr lang="fr-FR" dirty="0" err="1"/>
              <a:t>particular</a:t>
            </a:r>
            <a:r>
              <a:rPr lang="fr-FR" dirty="0"/>
              <a:t> the 6GHz band if </a:t>
            </a:r>
            <a:r>
              <a:rPr lang="fr-FR" dirty="0" err="1"/>
              <a:t>there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no 6GHz capable </a:t>
            </a:r>
            <a:r>
              <a:rPr lang="fr-FR" dirty="0" err="1"/>
              <a:t>device</a:t>
            </a:r>
            <a:r>
              <a:rPr lang="fr-FR" dirty="0"/>
              <a:t> in the home,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fr-FR" dirty="0" err="1"/>
              <a:t>even</a:t>
            </a:r>
            <a:r>
              <a:rPr lang="fr-FR" dirty="0"/>
              <a:t> in addition the 5GHz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there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no </a:t>
            </a:r>
            <a:r>
              <a:rPr lang="fr-FR" dirty="0" err="1"/>
              <a:t>traffic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pPr lvl="1"/>
            <a:endParaRPr lang="fr-F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44489" y="63745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Adopted (non-Mobile) AP power save mechanism in 802.11bn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June 2025</a:t>
            </a:r>
            <a:endParaRPr lang="en-GB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AC77731F-31B6-C5E2-D856-B23C59B22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pPr lvl="1"/>
            <a:endParaRPr lang="fr-FR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0F0EF37-78C6-8456-BBE6-59EFDD7D0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1749" y="2132856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sz="2000" kern="0" dirty="0"/>
              <a:t>2 motions were voted: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kern="0" dirty="0"/>
              <a:t>Motion #49: Define a new mechanism and/or enhance existing mechanism for AP power save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kern="0" dirty="0"/>
              <a:t>Motion #161: Scheduled periodic power save on AP side is performed in UHR using Broadcast TWT with TWT ID=0 with Responder PM=1 (Rules for TWT scheduling AP)</a:t>
            </a:r>
          </a:p>
          <a:p>
            <a:pPr>
              <a:buFont typeface="Times New Roman" pitchFamily="16" charset="0"/>
              <a:buChar char="•"/>
            </a:pPr>
            <a:endParaRPr lang="en-US" sz="2000" kern="0" dirty="0"/>
          </a:p>
          <a:p>
            <a:pPr>
              <a:buFont typeface="Times New Roman" pitchFamily="16" charset="0"/>
              <a:buChar char="•"/>
            </a:pPr>
            <a:r>
              <a:rPr lang="en-US" sz="2000" kern="0" dirty="0"/>
              <a:t>Power saving features in P802.11bn draft 0.3: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kern="0" dirty="0"/>
              <a:t>DPS: efficiency on AP power consumption (excluding non-mobile APs) is not clear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kern="0" dirty="0"/>
              <a:t>AP PUO (Periodic Unavailability Operation</a:t>
            </a:r>
            <a:r>
              <a:rPr lang="en-US" sz="1600" kern="0"/>
              <a:t>) mode: </a:t>
            </a:r>
            <a:r>
              <a:rPr lang="en-US" sz="1600" kern="0" dirty="0"/>
              <a:t>all the STAs must </a:t>
            </a:r>
            <a:r>
              <a:rPr lang="en-US" sz="1600" kern="0"/>
              <a:t>support the feature</a:t>
            </a:r>
            <a:endParaRPr lang="en-US" sz="1600" kern="0" dirty="0"/>
          </a:p>
          <a:p>
            <a:pPr>
              <a:buFont typeface="Times New Roman" pitchFamily="16" charset="0"/>
              <a:buChar char="•"/>
            </a:pPr>
            <a:endParaRPr lang="en-US" sz="2000" kern="0" dirty="0">
              <a:highlight>
                <a:srgbClr val="FFFF00"/>
              </a:highlight>
            </a:endParaRPr>
          </a:p>
          <a:p>
            <a:pPr>
              <a:buFont typeface="Times New Roman" pitchFamily="16" charset="0"/>
              <a:buChar char="•"/>
            </a:pPr>
            <a:r>
              <a:rPr lang="en-US" sz="2000" kern="0" dirty="0"/>
              <a:t>Are these features compatible with legacy devices?</a:t>
            </a:r>
          </a:p>
          <a:p>
            <a:pPr>
              <a:buFont typeface="Times New Roman" pitchFamily="16" charset="0"/>
              <a:buChar char="•"/>
            </a:pPr>
            <a:endParaRPr lang="en-US" sz="2000" kern="0" dirty="0"/>
          </a:p>
          <a:p>
            <a:pPr>
              <a:buFont typeface="Times New Roman" pitchFamily="16" charset="0"/>
              <a:buChar char="•"/>
            </a:pPr>
            <a:r>
              <a:rPr lang="en-US" sz="2000" kern="0" dirty="0"/>
              <a:t>Operators need additional solutions</a:t>
            </a:r>
          </a:p>
          <a:p>
            <a:pPr lvl="1">
              <a:buFont typeface="Times New Roman" pitchFamily="16" charset="0"/>
              <a:buChar char="•"/>
            </a:pP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759144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7222825-62ea-40f3-96b5-5375c07996e2}" enabled="1" method="Privileged" siteId="{90c7a20a-f34b-40bf-bc48-b9253b6f5d20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1338</TotalTime>
  <Words>1271</Words>
  <Application>Microsoft Office PowerPoint</Application>
  <PresentationFormat>Grand écran</PresentationFormat>
  <Paragraphs>198</Paragraphs>
  <Slides>12</Slides>
  <Notes>12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Arial Unicode MS</vt:lpstr>
      <vt:lpstr>Times New Roman</vt:lpstr>
      <vt:lpstr>Thème Office</vt:lpstr>
      <vt:lpstr>Document</vt:lpstr>
      <vt:lpstr>Follow-up on AP Power Save</vt:lpstr>
      <vt:lpstr>Abstract</vt:lpstr>
      <vt:lpstr>Background: power consumption mitigation for APs</vt:lpstr>
      <vt:lpstr>Illustration of a tri-band AP power consumption</vt:lpstr>
      <vt:lpstr>Experimenting 5 GHz deactivation</vt:lpstr>
      <vt:lpstr>Other advantage of reducing the AP power consumption</vt:lpstr>
      <vt:lpstr>Constraints</vt:lpstr>
      <vt:lpstr>Related work</vt:lpstr>
      <vt:lpstr>Adopted (non-Mobile) AP power save mechanism in 802.11bn</vt:lpstr>
      <vt:lpstr>Summary</vt:lpstr>
      <vt:lpstr>References</vt:lpstr>
      <vt:lpstr>References</vt:lpstr>
    </vt:vector>
  </TitlesOfParts>
  <Company>Orange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Follow-up on AP Power Save</dc:title>
  <dc:creator>RALLE Hélène INNOV/NET</dc:creator>
  <cp:keywords/>
  <cp:lastModifiedBy>RALLE Hélène INNOV/NET</cp:lastModifiedBy>
  <cp:revision>3</cp:revision>
  <cp:lastPrinted>1601-01-01T00:00:00Z</cp:lastPrinted>
  <dcterms:created xsi:type="dcterms:W3CDTF">2025-02-07T09:29:09Z</dcterms:created>
  <dcterms:modified xsi:type="dcterms:W3CDTF">2025-06-30T14:11:55Z</dcterms:modified>
  <cp:category>Name, Affiliation</cp:category>
</cp:coreProperties>
</file>