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67" r:id="rId4"/>
    <p:sldId id="272" r:id="rId5"/>
    <p:sldId id="278" r:id="rId6"/>
    <p:sldId id="279" r:id="rId7"/>
    <p:sldId id="277" r:id="rId8"/>
    <p:sldId id="276" r:id="rId9"/>
    <p:sldId id="266" r:id="rId10"/>
    <p:sldId id="280" r:id="rId11"/>
    <p:sldId id="281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GEOUX Mickael" initials="LM" lastIdx="1" clrIdx="0">
    <p:extLst>
      <p:ext uri="{19B8F6BF-5375-455C-9EA6-DF929625EA0E}">
        <p15:presenceInfo xmlns:p15="http://schemas.microsoft.com/office/powerpoint/2012/main" userId="S-1-5-21-226764037-381646214-1788637320-13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08" autoAdjust="0"/>
    <p:restoredTop sz="96000" autoAdjust="0"/>
  </p:normalViewPr>
  <p:slideViewPr>
    <p:cSldViewPr>
      <p:cViewPr varScale="1">
        <p:scale>
          <a:sx n="119" d="100"/>
          <a:sy n="119" d="100"/>
        </p:scale>
        <p:origin x="96" y="4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26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PIFS = </a:t>
            </a:r>
            <a:r>
              <a:rPr lang="en-GB" dirty="0" err="1"/>
              <a:t>aSIFSTime</a:t>
            </a:r>
            <a:r>
              <a:rPr lang="en-GB" dirty="0"/>
              <a:t> + </a:t>
            </a:r>
            <a:r>
              <a:rPr lang="en-GB" dirty="0" err="1"/>
              <a:t>aSlotTime</a:t>
            </a:r>
            <a:endParaRPr lang="en-GB" dirty="0"/>
          </a:p>
          <a:p>
            <a:r>
              <a:rPr lang="en-GB" dirty="0"/>
              <a:t>DIFS = </a:t>
            </a:r>
            <a:r>
              <a:rPr lang="en-GB" dirty="0" err="1"/>
              <a:t>aSIFSTime</a:t>
            </a:r>
            <a:r>
              <a:rPr lang="en-GB" dirty="0"/>
              <a:t> + 2 * </a:t>
            </a:r>
            <a:r>
              <a:rPr lang="en-GB" dirty="0" err="1"/>
              <a:t>aSlotTime</a:t>
            </a:r>
            <a:endParaRPr lang="en-GB" dirty="0"/>
          </a:p>
          <a:p>
            <a:endParaRPr lang="en-GB" dirty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dirty="0"/>
              <a:t>AIFS[AC] = </a:t>
            </a:r>
            <a:r>
              <a:rPr lang="en-GB" dirty="0" err="1"/>
              <a:t>aSIFSTime</a:t>
            </a:r>
            <a:r>
              <a:rPr lang="en-GB" dirty="0"/>
              <a:t> + AIFSN[AC] × </a:t>
            </a:r>
            <a:r>
              <a:rPr lang="en-GB" dirty="0" err="1"/>
              <a:t>aSlotTime</a:t>
            </a:r>
            <a:r>
              <a:rPr lang="en-GB" dirty="0"/>
              <a:t>.</a:t>
            </a:r>
          </a:p>
          <a:p>
            <a:r>
              <a:rPr lang="en-GB" dirty="0"/>
              <a:t>For non-AP STAs : </a:t>
            </a:r>
            <a:r>
              <a:rPr lang="en-US" dirty="0"/>
              <a:t>The AIFSN subfield indicates the number of slots after a SIFS a STA defers before either invoking a backoff or starting</a:t>
            </a:r>
          </a:p>
          <a:p>
            <a:r>
              <a:rPr lang="en-US" dirty="0"/>
              <a:t>a transmission. The minimum value of the AIFSN subfield is 2.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10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87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9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Pascal Viger,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Co-RTWT protection for Multi-AP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2025-04-01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508394"/>
              </p:ext>
            </p:extLst>
          </p:nvPr>
        </p:nvGraphicFramePr>
        <p:xfrm>
          <a:off x="1006475" y="2417763"/>
          <a:ext cx="1011237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Document" r:id="rId4" imgW="10529284" imgH="2570677" progId="Word.Document.8">
                  <p:embed/>
                </p:oleObj>
              </mc:Choice>
              <mc:Fallback>
                <p:oleObj name="Document" r:id="rId4" imgW="10529284" imgH="257067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17763"/>
                        <a:ext cx="1011237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BC20-BA84-4D49-AB81-EDF7CBD82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708CE-CDED-42E1-9AB7-6AFB295DE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to add to the </a:t>
            </a:r>
            <a:r>
              <a:rPr lang="en-US" altLang="ko-KR" dirty="0" err="1"/>
              <a:t>TGbn</a:t>
            </a:r>
            <a:r>
              <a:rPr lang="en-US" altLang="ko-KR" dirty="0"/>
              <a:t> SFD the following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define additional </a:t>
            </a:r>
            <a:r>
              <a:rPr lang="en-US" altLang="ko-KR" sz="2000" b="0" dirty="0"/>
              <a:t>mechanisms </a:t>
            </a:r>
            <a:r>
              <a:rPr lang="en-US" altLang="ko-KR" dirty="0"/>
              <a:t>that enable APs of a Multi-AP set to protect the coordinating AP during Co-RTWT SP</a:t>
            </a:r>
          </a:p>
          <a:p>
            <a:pPr lvl="1">
              <a:buFontTx/>
              <a:buChar char="-"/>
            </a:pPr>
            <a:r>
              <a:rPr lang="en-US" altLang="ko-KR" sz="1800" b="0" dirty="0"/>
              <a:t>example mechanism is that a coordinating AP keeps priority in accessing the channel during its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Co-RTWT SP </a:t>
            </a:r>
            <a:r>
              <a:rPr lang="en-US" altLang="ko-KR" sz="1800" b="0" dirty="0"/>
              <a:t>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CD938A-D811-4F97-AF8E-C33949B71D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CB447-48D8-4A07-BAD6-2A61D92ABB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3D545C-4F01-4933-AF04-51063F6584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593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30B0F-FCE8-41EA-87D2-AA7D8BF26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4ECB7-359F-4D70-A3BA-FC945C3E5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[1] 802.11bn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[2] 11-24/742 OBSS TWT management for MAP, Pascal Viger (Canon)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[3] 11-24/909 </a:t>
            </a:r>
            <a:r>
              <a:rPr lang="en-US" altLang="ko-KR" b="0" dirty="0">
                <a:solidFill>
                  <a:schemeClr val="tx1"/>
                </a:solidFill>
                <a:ea typeface="굴림" panose="020B0600000101010101" pitchFamily="50" charset="-127"/>
              </a:rPr>
              <a:t>R-TWT Announcement in Multi-BSS - Follow up</a:t>
            </a:r>
            <a:r>
              <a:rPr lang="en-US" altLang="zh-CN" b="0" dirty="0">
                <a:sym typeface="+mn-ea"/>
              </a:rPr>
              <a:t>, </a:t>
            </a:r>
            <a:r>
              <a:rPr lang="en-US" altLang="zh-CN" b="0" dirty="0" err="1">
                <a:sym typeface="+mn-ea"/>
              </a:rPr>
              <a:t>SunHee</a:t>
            </a:r>
            <a:r>
              <a:rPr lang="en-US" altLang="zh-CN" b="0" dirty="0">
                <a:sym typeface="+mn-ea"/>
              </a:rPr>
              <a:t> </a:t>
            </a:r>
            <a:r>
              <a:rPr lang="en-US" altLang="zh-CN" b="0" dirty="0" err="1">
                <a:sym typeface="+mn-ea"/>
              </a:rPr>
              <a:t>Baek</a:t>
            </a:r>
            <a:r>
              <a:rPr lang="en-US" altLang="zh-CN" b="0" dirty="0">
                <a:sym typeface="+mn-ea"/>
              </a:rPr>
              <a:t> (LG)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>
                <a:sym typeface="+mn-ea"/>
              </a:rPr>
              <a:t>[4] 11-24/1966 </a:t>
            </a:r>
            <a:r>
              <a:rPr lang="fr-FR" b="0" dirty="0"/>
              <a:t>PDT MAC CRTWT</a:t>
            </a:r>
            <a:endParaRPr lang="en-US" altLang="zh-CN" b="0" dirty="0">
              <a:sym typeface="+mn-ea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8C49BF-5E51-41FA-A283-F05D532DE8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20683-35DD-453C-8E3D-127BD58169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6F3517-CD05-40EA-8C4F-E774D22C8A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4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D2DD9-AE21-46AD-939C-238C0331D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GB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5E820-B469-48B3-8DA4-FC1D028B1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contribution is a follow-up of 11-24-742, and highlights additional medium access functionalities during a Co-RTWT SP for multi-AP coordination in 802.11bn (AP side).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13D12-49CE-43DF-9BD6-6449A399F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0D832-6310-4646-B7AD-8509AAA8EB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9105E1-4CBF-4122-9DB3-CA18C95101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698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D404C-C3B7-4226-ADA9-2847DDAE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B8B9E-4B8E-4E54-9F6C-25D6A3F76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Multi-AP (MAP) Coordination is one of the key features considered for IEEE 802.11bn.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fr-FR" dirty="0"/>
              <a:t>Co-RTWT</a:t>
            </a:r>
            <a:r>
              <a:rPr lang="en-US" dirty="0"/>
              <a:t> was incorporated in D0.1 (section 37.8.2.4)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Currently the only existing protection is: “</a:t>
            </a:r>
            <a:r>
              <a:rPr lang="en-US" i="1" dirty="0"/>
              <a:t>the Co-RTWT coordinated AP as a TXOP holder shall ensure that its TXOP ends before the start time of any active Co-RTWT SP for which protection is extended</a:t>
            </a:r>
            <a:r>
              <a:rPr lang="en-US" dirty="0"/>
              <a:t>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Recent contributions (e.g. [3]) discuss some degree </a:t>
            </a:r>
            <a:r>
              <a:rPr lang="en-US" altLang="ko-KR" dirty="0"/>
              <a:t>of protection for the negotiating R-TWT 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AP protects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and associated STAs protect  (e.g. [2] 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 contribution falls into the “only AP Protects” category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8B325-EE3F-4119-A141-F294B97BCE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EE4AF-3DAD-4435-999E-A0D79D92C0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F96859-5007-493F-9DF5-D20E73D9D4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33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11A67-BF98-42DA-9713-1320CE4C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of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C0117-3C5D-4E6B-8B9B-EAE7FC607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2 </a:t>
            </a:r>
            <a:r>
              <a:rPr lang="en-US" altLang="ko-KR" dirty="0" err="1"/>
              <a:t>neighbouring</a:t>
            </a:r>
            <a:r>
              <a:rPr lang="en-US" altLang="ko-KR" dirty="0"/>
              <a:t> APs negotiate with each other a TWT schedule for the coordinated BSS (AP2) that at least partially overlaps with a first TWT schedule set in the coordinating BSS (AP1)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 coordinated AP adjusts the communication policy of its own STAs: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Option 1</a:t>
            </a:r>
            <a:r>
              <a:rPr lang="en-US" dirty="0"/>
              <a:t>: OBSS TWT element forbids the stations of the AP2 BSS to access the medium during the second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Option 2</a:t>
            </a:r>
            <a:r>
              <a:rPr lang="en-US" dirty="0"/>
              <a:t>: OBSS TWT element defines a waiting time for the stations of AP2 BSS to access the medium that is larger than a waiting time for stations of AP1 BSS to access the medium during the first TWT SPs. Typically, STAs perform a CCA (channel sensing) during a larger time. e.g. degraded AIFSN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/>
              <a:t>Option 3</a:t>
            </a:r>
            <a:r>
              <a:rPr lang="en-US" dirty="0"/>
              <a:t>: OBSS TWT element indicates a temporary operating channel for stations of AP2 BSS to switch to for their communication during the second TWT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Channel Switch Announcement, DSO, Secondary Channel Access , …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E3E30-01AE-41AE-A7F8-49C9D0853E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FF702-6B30-4564-B27D-BCE4F023C5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77A1D4-057F-424B-83DB-A911068C83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005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11A67-BF98-42DA-9713-1320CE4C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of [2] 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C0117-3C5D-4E6B-8B9B-EAE7FC607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An SP was run for [2] on 12/12/2024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Shortly failed: 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53 yes / 28 no / 40 abstain </a:t>
            </a:r>
            <a:r>
              <a:rPr lang="en-US" altLang="ko-KR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received: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Co-RTWT is built on </a:t>
            </a:r>
            <a:r>
              <a:rPr lang="en-US" dirty="0"/>
              <a:t>legacy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Co-RTWT was supposed to be an AP feature that has no </a:t>
            </a:r>
            <a:r>
              <a:rPr lang="en-US" dirty="0"/>
              <a:t>modification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on STA side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E3E30-01AE-41AE-A7F8-49C9D0853E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FF702-6B30-4564-B27D-BCE4F023C5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77A1D4-057F-424B-83DB-A911068C83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516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1FCBC-ECEF-4DF5-AA64-68A9AF0D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: protection by APs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2BED1-9F0F-45C5-A9FB-403825411B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95D18-1B93-47BD-9E94-0B5A3F6407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22181A-6685-4014-B602-70CC575ABC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March 2025</a:t>
            </a:r>
            <a:endParaRPr lang="en-GB" dirty="0"/>
          </a:p>
        </p:txBody>
      </p:sp>
      <p:sp>
        <p:nvSpPr>
          <p:cNvPr id="7" name="Content Placeholder 113">
            <a:extLst>
              <a:ext uri="{FF2B5EF4-FFF2-40B4-BE49-F238E27FC236}">
                <a16:creationId xmlns:a16="http://schemas.microsoft.com/office/drawing/2014/main" id="{F0956537-17F2-4B44-98C1-F74ACA2D7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484784"/>
            <a:ext cx="4320480" cy="39483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Target: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 </a:t>
            </a: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coordinating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AP </a:t>
            </a: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keeps priority in accessing the channel during the TWT schedule, thereby protecting it from OBSS interference from the second BSS.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</a:rPr>
              <a:t>How:</a:t>
            </a:r>
            <a:endParaRPr lang="en-GB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</a:t>
            </a: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coordinating</a:t>
            </a: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AP 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waits for less time before decrementing a backoff counter and accessing the channel, compared to the </a:t>
            </a: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coordinated AP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the </a:t>
            </a:r>
            <a:r>
              <a:rPr lang="en-GB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coordinated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BSS.</a:t>
            </a:r>
          </a:p>
          <a:p>
            <a:pPr marL="457200" lvl="1" indent="0"/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CA3E4A-DFCA-4041-8DEF-88862CEFF0A5}"/>
              </a:ext>
            </a:extLst>
          </p:cNvPr>
          <p:cNvSpPr/>
          <p:nvPr/>
        </p:nvSpPr>
        <p:spPr>
          <a:xfrm>
            <a:off x="8084117" y="2416452"/>
            <a:ext cx="803978" cy="1274800"/>
          </a:xfrm>
          <a:prstGeom prst="rect">
            <a:avLst/>
          </a:prstGeom>
          <a:pattFill prst="dotDmnd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83ACA5A-C650-4E56-A584-6A2F84ABF13D}"/>
              </a:ext>
            </a:extLst>
          </p:cNvPr>
          <p:cNvGrpSpPr/>
          <p:nvPr/>
        </p:nvGrpSpPr>
        <p:grpSpPr>
          <a:xfrm>
            <a:off x="7580061" y="3954023"/>
            <a:ext cx="144013" cy="489311"/>
            <a:chOff x="3131840" y="3526020"/>
            <a:chExt cx="288032" cy="48931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AE8B5C0-56C8-43DC-A93E-266D00BB2A78}"/>
                </a:ext>
              </a:extLst>
            </p:cNvPr>
            <p:cNvSpPr/>
            <p:nvPr/>
          </p:nvSpPr>
          <p:spPr>
            <a:xfrm>
              <a:off x="3131840" y="3526020"/>
              <a:ext cx="288032" cy="489311"/>
            </a:xfrm>
            <a:prstGeom prst="rect">
              <a:avLst/>
            </a:prstGeom>
            <a:pattFill prst="wdUpDiag">
              <a:fgClr>
                <a:schemeClr val="bg2">
                  <a:lumMod val="25000"/>
                </a:schemeClr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F33D370-83F3-45A0-8858-6611F907A41B}"/>
                </a:ext>
              </a:extLst>
            </p:cNvPr>
            <p:cNvSpPr/>
            <p:nvPr/>
          </p:nvSpPr>
          <p:spPr>
            <a:xfrm>
              <a:off x="3156835" y="3670045"/>
              <a:ext cx="238043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443F7E78-83D3-4F2B-B19C-1331ED90F5DB}"/>
              </a:ext>
            </a:extLst>
          </p:cNvPr>
          <p:cNvSpPr/>
          <p:nvPr/>
        </p:nvSpPr>
        <p:spPr>
          <a:xfrm>
            <a:off x="8084118" y="3674392"/>
            <a:ext cx="696488" cy="207049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0409E72-16BF-45F0-961A-F3C7423B571D}"/>
              </a:ext>
            </a:extLst>
          </p:cNvPr>
          <p:cNvCxnSpPr>
            <a:cxnSpLocks/>
          </p:cNvCxnSpPr>
          <p:nvPr/>
        </p:nvCxnSpPr>
        <p:spPr>
          <a:xfrm flipV="1">
            <a:off x="5995673" y="4435724"/>
            <a:ext cx="4032579" cy="1231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27D2B57-15C9-4171-B014-90B93C982FDA}"/>
              </a:ext>
            </a:extLst>
          </p:cNvPr>
          <p:cNvCxnSpPr>
            <a:cxnSpLocks/>
          </p:cNvCxnSpPr>
          <p:nvPr/>
        </p:nvCxnSpPr>
        <p:spPr>
          <a:xfrm>
            <a:off x="6010181" y="5024107"/>
            <a:ext cx="394305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489110D6-E43A-4D74-8BDC-DAA4C88FBCED}"/>
              </a:ext>
            </a:extLst>
          </p:cNvPr>
          <p:cNvSpPr/>
          <p:nvPr/>
        </p:nvSpPr>
        <p:spPr>
          <a:xfrm>
            <a:off x="5506125" y="2625004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3025EC-B5AE-4741-8C7F-8276A9C5524B}"/>
              </a:ext>
            </a:extLst>
          </p:cNvPr>
          <p:cNvSpPr/>
          <p:nvPr/>
        </p:nvSpPr>
        <p:spPr>
          <a:xfrm>
            <a:off x="5518015" y="3193326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STA11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4D973AD-8549-46C7-9A78-32DD0F0ED519}"/>
              </a:ext>
            </a:extLst>
          </p:cNvPr>
          <p:cNvSpPr/>
          <p:nvPr/>
        </p:nvSpPr>
        <p:spPr>
          <a:xfrm>
            <a:off x="5506125" y="4213574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7D08769-04F2-4B9F-83D1-835CC575D63B}"/>
              </a:ext>
            </a:extLst>
          </p:cNvPr>
          <p:cNvSpPr/>
          <p:nvPr/>
        </p:nvSpPr>
        <p:spPr>
          <a:xfrm>
            <a:off x="5506125" y="4789638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STA21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FD13D77-D6CA-4A1C-AF77-D7F6C15E729F}"/>
              </a:ext>
            </a:extLst>
          </p:cNvPr>
          <p:cNvGrpSpPr/>
          <p:nvPr/>
        </p:nvGrpSpPr>
        <p:grpSpPr>
          <a:xfrm>
            <a:off x="7002475" y="2303157"/>
            <a:ext cx="622286" cy="847189"/>
            <a:chOff x="2451846" y="2129765"/>
            <a:chExt cx="622286" cy="84718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A830C41-54FE-45E6-862E-FD94A56A3AB9}"/>
                </a:ext>
              </a:extLst>
            </p:cNvPr>
            <p:cNvGrpSpPr/>
            <p:nvPr/>
          </p:nvGrpSpPr>
          <p:grpSpPr>
            <a:xfrm>
              <a:off x="2451846" y="2129765"/>
              <a:ext cx="622286" cy="847189"/>
              <a:chOff x="2451846" y="2243058"/>
              <a:chExt cx="622286" cy="847189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53754C3-8820-49FC-8397-FF5545099FD1}"/>
                  </a:ext>
                </a:extLst>
              </p:cNvPr>
              <p:cNvSpPr/>
              <p:nvPr/>
            </p:nvSpPr>
            <p:spPr>
              <a:xfrm>
                <a:off x="2539815" y="2243058"/>
                <a:ext cx="288032" cy="537867"/>
              </a:xfrm>
              <a:prstGeom prst="rect">
                <a:avLst/>
              </a:prstGeom>
              <a:pattFill prst="wdDnDiag">
                <a:fgClr>
                  <a:schemeClr val="bg2">
                    <a:lumMod val="25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fr-FR" dirty="0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3A6054D-31DC-423D-91A1-99E8AE24457B}"/>
                  </a:ext>
                </a:extLst>
              </p:cNvPr>
              <p:cNvSpPr txBox="1"/>
              <p:nvPr/>
            </p:nvSpPr>
            <p:spPr>
              <a:xfrm>
                <a:off x="2451846" y="2795679"/>
                <a:ext cx="622286" cy="294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300"/>
                  </a:spcBef>
                  <a:buClr>
                    <a:schemeClr val="accent1"/>
                  </a:buClr>
                </a:pPr>
                <a:r>
                  <a:rPr kumimoji="1" lang="fr-FR" sz="1200" dirty="0"/>
                  <a:t>beacon</a:t>
                </a:r>
              </a:p>
            </p:txBody>
          </p:sp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1F0B6D8-19EA-4FBA-A9CE-24AEA2283785}"/>
                </a:ext>
              </a:extLst>
            </p:cNvPr>
            <p:cNvSpPr/>
            <p:nvPr/>
          </p:nvSpPr>
          <p:spPr>
            <a:xfrm>
              <a:off x="2552908" y="2309515"/>
              <a:ext cx="261847" cy="1420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fr-FR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C1EC0EE-416E-4A76-84AE-9FA0828D9DF9}"/>
              </a:ext>
            </a:extLst>
          </p:cNvPr>
          <p:cNvCxnSpPr/>
          <p:nvPr/>
        </p:nvCxnSpPr>
        <p:spPr>
          <a:xfrm>
            <a:off x="7034397" y="2769020"/>
            <a:ext cx="0" cy="177361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6D5C5FC7-B678-4101-AF49-B09E9F026280}"/>
              </a:ext>
            </a:extLst>
          </p:cNvPr>
          <p:cNvSpPr/>
          <p:nvPr/>
        </p:nvSpPr>
        <p:spPr>
          <a:xfrm>
            <a:off x="5503033" y="5365702"/>
            <a:ext cx="504056" cy="4689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</a:rPr>
              <a:t>STA22</a:t>
            </a:r>
          </a:p>
        </p:txBody>
      </p: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BC6E3F4D-D60B-4536-865A-FAAE78782E8A}"/>
              </a:ext>
            </a:extLst>
          </p:cNvPr>
          <p:cNvCxnSpPr>
            <a:cxnSpLocks/>
            <a:stCxn id="14" idx="0"/>
          </p:cNvCxnSpPr>
          <p:nvPr/>
        </p:nvCxnSpPr>
        <p:spPr>
          <a:xfrm rot="5400000" flipH="1" flipV="1">
            <a:off x="7765750" y="3753026"/>
            <a:ext cx="231341" cy="458704"/>
          </a:xfrm>
          <a:prstGeom prst="curvedConnector2">
            <a:avLst/>
          </a:prstGeom>
          <a:ln w="952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0CF5BB8-9EEA-4067-89C2-E8340CD9E21B}"/>
              </a:ext>
            </a:extLst>
          </p:cNvPr>
          <p:cNvCxnSpPr>
            <a:cxnSpLocks/>
          </p:cNvCxnSpPr>
          <p:nvPr/>
        </p:nvCxnSpPr>
        <p:spPr>
          <a:xfrm flipV="1">
            <a:off x="6007089" y="5580406"/>
            <a:ext cx="3943052" cy="1976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A714BBA-85D6-40DE-BF24-ADAAFD7488C4}"/>
              </a:ext>
            </a:extLst>
          </p:cNvPr>
          <p:cNvSpPr txBox="1"/>
          <p:nvPr/>
        </p:nvSpPr>
        <p:spPr>
          <a:xfrm>
            <a:off x="4648707" y="2876574"/>
            <a:ext cx="495649" cy="554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First</a:t>
            </a:r>
          </a:p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 BSS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3161EA4-F8AE-4262-87DF-3EA2A503A694}"/>
              </a:ext>
            </a:extLst>
          </p:cNvPr>
          <p:cNvSpPr txBox="1"/>
          <p:nvPr/>
        </p:nvSpPr>
        <p:spPr>
          <a:xfrm>
            <a:off x="4469050" y="4739787"/>
            <a:ext cx="638316" cy="554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Second</a:t>
            </a:r>
          </a:p>
          <a:p>
            <a:pPr algn="r"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BSS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sp>
        <p:nvSpPr>
          <p:cNvPr id="33" name="Speech Bubble: Oval 32">
            <a:extLst>
              <a:ext uri="{FF2B5EF4-FFF2-40B4-BE49-F238E27FC236}">
                <a16:creationId xmlns:a16="http://schemas.microsoft.com/office/drawing/2014/main" id="{AB33D39D-EA64-4C97-9551-5669525C5478}"/>
              </a:ext>
            </a:extLst>
          </p:cNvPr>
          <p:cNvSpPr/>
          <p:nvPr/>
        </p:nvSpPr>
        <p:spPr>
          <a:xfrm>
            <a:off x="6791684" y="5765136"/>
            <a:ext cx="885551" cy="525259"/>
          </a:xfrm>
          <a:prstGeom prst="wedgeEllipseCallout">
            <a:avLst>
              <a:gd name="adj1" fmla="val 36676"/>
              <a:gd name="adj2" fmla="val -34407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IE</a:t>
            </a:r>
            <a:endParaRPr lang="fr-FR" dirty="0"/>
          </a:p>
        </p:txBody>
      </p:sp>
      <p:cxnSp>
        <p:nvCxnSpPr>
          <p:cNvPr id="34" name="Connector: Curved 33">
            <a:extLst>
              <a:ext uri="{FF2B5EF4-FFF2-40B4-BE49-F238E27FC236}">
                <a16:creationId xmlns:a16="http://schemas.microsoft.com/office/drawing/2014/main" id="{0E8D78E1-24DE-4F03-9C1A-4E7D97C8AA33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7365384" y="2513144"/>
            <a:ext cx="730099" cy="40811"/>
          </a:xfrm>
          <a:prstGeom prst="curved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83778B46-334D-4369-B882-7C749FB3983C}"/>
              </a:ext>
            </a:extLst>
          </p:cNvPr>
          <p:cNvSpPr/>
          <p:nvPr/>
        </p:nvSpPr>
        <p:spPr>
          <a:xfrm>
            <a:off x="6353957" y="2472390"/>
            <a:ext cx="313974" cy="361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sz="1050" dirty="0">
                <a:solidFill>
                  <a:schemeClr val="tx1"/>
                </a:solidFill>
              </a:rPr>
              <a:t>MAP Req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E3CA48-26D2-473F-B1C6-AD1B9E65605E}"/>
              </a:ext>
            </a:extLst>
          </p:cNvPr>
          <p:cNvSpPr/>
          <p:nvPr/>
        </p:nvSpPr>
        <p:spPr>
          <a:xfrm>
            <a:off x="6481303" y="4074515"/>
            <a:ext cx="313974" cy="361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sz="1050" dirty="0">
                <a:solidFill>
                  <a:schemeClr val="tx1"/>
                </a:solidFill>
              </a:rPr>
              <a:t>MAP Resp</a:t>
            </a:r>
          </a:p>
        </p:txBody>
      </p:sp>
      <p:sp>
        <p:nvSpPr>
          <p:cNvPr id="37" name="Arrow: Up-Down 36">
            <a:extLst>
              <a:ext uri="{FF2B5EF4-FFF2-40B4-BE49-F238E27FC236}">
                <a16:creationId xmlns:a16="http://schemas.microsoft.com/office/drawing/2014/main" id="{DD8BD7A9-A247-4FD4-B270-67E46BBD38EC}"/>
              </a:ext>
            </a:extLst>
          </p:cNvPr>
          <p:cNvSpPr/>
          <p:nvPr/>
        </p:nvSpPr>
        <p:spPr>
          <a:xfrm>
            <a:off x="6441416" y="2912021"/>
            <a:ext cx="150433" cy="1093543"/>
          </a:xfrm>
          <a:prstGeom prst="upDownArrow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5FB8398-DA83-49B7-838A-4E1F1AEE0893}"/>
              </a:ext>
            </a:extLst>
          </p:cNvPr>
          <p:cNvCxnSpPr>
            <a:cxnSpLocks/>
          </p:cNvCxnSpPr>
          <p:nvPr/>
        </p:nvCxnSpPr>
        <p:spPr>
          <a:xfrm>
            <a:off x="6010181" y="2841027"/>
            <a:ext cx="4018071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039156E-9B1D-4617-A7DC-DAA6E2102CED}"/>
              </a:ext>
            </a:extLst>
          </p:cNvPr>
          <p:cNvCxnSpPr>
            <a:cxnSpLocks/>
            <a:stCxn id="19" idx="3"/>
          </p:cNvCxnSpPr>
          <p:nvPr/>
        </p:nvCxnSpPr>
        <p:spPr>
          <a:xfrm flipV="1">
            <a:off x="6022071" y="3420565"/>
            <a:ext cx="4006181" cy="723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peech Bubble: Oval 39">
            <a:extLst>
              <a:ext uri="{FF2B5EF4-FFF2-40B4-BE49-F238E27FC236}">
                <a16:creationId xmlns:a16="http://schemas.microsoft.com/office/drawing/2014/main" id="{275B7021-B49B-44CF-B4EA-724EA4E9E5B4}"/>
              </a:ext>
            </a:extLst>
          </p:cNvPr>
          <p:cNvSpPr/>
          <p:nvPr/>
        </p:nvSpPr>
        <p:spPr>
          <a:xfrm>
            <a:off x="8055987" y="1916832"/>
            <a:ext cx="885551" cy="348520"/>
          </a:xfrm>
          <a:prstGeom prst="wedgeEllipseCallout">
            <a:avLst>
              <a:gd name="adj1" fmla="val -1711"/>
              <a:gd name="adj2" fmla="val 95233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R-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C9FC39-D0BE-4EA6-A334-025BF68B6C9D}"/>
              </a:ext>
            </a:extLst>
          </p:cNvPr>
          <p:cNvGrpSpPr/>
          <p:nvPr/>
        </p:nvGrpSpPr>
        <p:grpSpPr>
          <a:xfrm>
            <a:off x="8729097" y="5424713"/>
            <a:ext cx="224193" cy="169076"/>
            <a:chOff x="7685587" y="612279"/>
            <a:chExt cx="458460" cy="205465"/>
          </a:xfrm>
          <a:solidFill>
            <a:schemeClr val="bg1"/>
          </a:solidFill>
        </p:grpSpPr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588461C5-1C82-4859-A3C0-A05B7E20B5C5}"/>
                </a:ext>
              </a:extLst>
            </p:cNvPr>
            <p:cNvSpPr/>
            <p:nvPr/>
          </p:nvSpPr>
          <p:spPr>
            <a:xfrm>
              <a:off x="7685587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BEB27FF3-CED1-4CED-9E01-8BA06F180F2A}"/>
                </a:ext>
              </a:extLst>
            </p:cNvPr>
            <p:cNvSpPr/>
            <p:nvPr/>
          </p:nvSpPr>
          <p:spPr>
            <a:xfrm>
              <a:off x="7823090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Parallelogram 43">
              <a:extLst>
                <a:ext uri="{FF2B5EF4-FFF2-40B4-BE49-F238E27FC236}">
                  <a16:creationId xmlns:a16="http://schemas.microsoft.com/office/drawing/2014/main" id="{440CBB4D-3742-4708-95D6-08C945CC89EC}"/>
                </a:ext>
              </a:extLst>
            </p:cNvPr>
            <p:cNvSpPr/>
            <p:nvPr/>
          </p:nvSpPr>
          <p:spPr>
            <a:xfrm>
              <a:off x="7960593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5E20B5B4-172F-4360-86F9-82BBB856FEFE}"/>
              </a:ext>
            </a:extLst>
          </p:cNvPr>
          <p:cNvSpPr/>
          <p:nvPr/>
        </p:nvSpPr>
        <p:spPr>
          <a:xfrm>
            <a:off x="8942029" y="5365702"/>
            <a:ext cx="477540" cy="214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46" name="Speech Bubble: Oval 45">
            <a:extLst>
              <a:ext uri="{FF2B5EF4-FFF2-40B4-BE49-F238E27FC236}">
                <a16:creationId xmlns:a16="http://schemas.microsoft.com/office/drawing/2014/main" id="{ABD41631-33CD-4F1D-BFB8-356154F83169}"/>
              </a:ext>
            </a:extLst>
          </p:cNvPr>
          <p:cNvSpPr/>
          <p:nvPr/>
        </p:nvSpPr>
        <p:spPr>
          <a:xfrm>
            <a:off x="8723573" y="5874071"/>
            <a:ext cx="885551" cy="525259"/>
          </a:xfrm>
          <a:prstGeom prst="wedgeEllipseCallout">
            <a:avLst>
              <a:gd name="adj1" fmla="val -53559"/>
              <a:gd name="adj2" fmla="val -73406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2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1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TWT SP</a:t>
            </a:r>
            <a:endParaRPr lang="fr-FR" dirty="0"/>
          </a:p>
        </p:txBody>
      </p:sp>
      <p:cxnSp>
        <p:nvCxnSpPr>
          <p:cNvPr id="47" name="AutoShape 64">
            <a:extLst>
              <a:ext uri="{FF2B5EF4-FFF2-40B4-BE49-F238E27FC236}">
                <a16:creationId xmlns:a16="http://schemas.microsoft.com/office/drawing/2014/main" id="{0968629C-F381-45C7-A029-314BC7C36D9D}"/>
              </a:ext>
            </a:extLst>
          </p:cNvPr>
          <p:cNvCxnSpPr>
            <a:cxnSpLocks noChangeShapeType="1"/>
            <a:stCxn id="48" idx="1"/>
            <a:endCxn id="49" idx="1"/>
          </p:cNvCxnSpPr>
          <p:nvPr/>
        </p:nvCxnSpPr>
        <p:spPr bwMode="auto">
          <a:xfrm rot="10800000" flipV="1">
            <a:off x="8409772" y="5249791"/>
            <a:ext cx="1367020" cy="230948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triangle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D37164DF-350F-42AF-AB6C-15C5EB0D2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6792" y="5035630"/>
            <a:ext cx="2304256" cy="428322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defTabSz="762000" eaLnBrk="0" hangingPunct="0"/>
            <a:r>
              <a:rPr lang="fr-FR" sz="11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Sensing</a:t>
            </a:r>
            <a:r>
              <a:rPr lang="fr-FR" sz="11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fr-FR" sz="11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period</a:t>
            </a:r>
            <a:r>
              <a:rPr lang="fr-FR" sz="11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for non-AP </a:t>
            </a:r>
            <a:r>
              <a:rPr lang="fr-FR" sz="11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STAs</a:t>
            </a:r>
            <a:r>
              <a:rPr lang="fr-FR" sz="11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of </a:t>
            </a:r>
            <a:r>
              <a:rPr lang="fr-FR" sz="11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coordinated</a:t>
            </a:r>
            <a:r>
              <a:rPr lang="fr-FR" sz="11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BSS</a:t>
            </a:r>
          </a:p>
        </p:txBody>
      </p:sp>
      <p:sp>
        <p:nvSpPr>
          <p:cNvPr id="49" name="Parallelogram 48">
            <a:extLst>
              <a:ext uri="{FF2B5EF4-FFF2-40B4-BE49-F238E27FC236}">
                <a16:creationId xmlns:a16="http://schemas.microsoft.com/office/drawing/2014/main" id="{D4C23DEB-58C2-45A9-B286-7A54D52B1274}"/>
              </a:ext>
            </a:extLst>
          </p:cNvPr>
          <p:cNvSpPr/>
          <p:nvPr/>
        </p:nvSpPr>
        <p:spPr>
          <a:xfrm>
            <a:off x="8088556" y="5480739"/>
            <a:ext cx="614169" cy="113051"/>
          </a:xfrm>
          <a:prstGeom prst="parallelogram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Left Brace 49">
            <a:extLst>
              <a:ext uri="{FF2B5EF4-FFF2-40B4-BE49-F238E27FC236}">
                <a16:creationId xmlns:a16="http://schemas.microsoft.com/office/drawing/2014/main" id="{6A3B71C7-1927-4DE9-923B-EAD09CD87652}"/>
              </a:ext>
            </a:extLst>
          </p:cNvPr>
          <p:cNvSpPr/>
          <p:nvPr/>
        </p:nvSpPr>
        <p:spPr bwMode="auto">
          <a:xfrm>
            <a:off x="5079648" y="2330673"/>
            <a:ext cx="478466" cy="1425528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Left Brace 50">
            <a:extLst>
              <a:ext uri="{FF2B5EF4-FFF2-40B4-BE49-F238E27FC236}">
                <a16:creationId xmlns:a16="http://schemas.microsoft.com/office/drawing/2014/main" id="{343549A6-B96F-4483-B4AB-7677FB3F048A}"/>
              </a:ext>
            </a:extLst>
          </p:cNvPr>
          <p:cNvSpPr/>
          <p:nvPr/>
        </p:nvSpPr>
        <p:spPr bwMode="auto">
          <a:xfrm>
            <a:off x="5056921" y="4112219"/>
            <a:ext cx="478466" cy="1809777"/>
          </a:xfrm>
          <a:prstGeom prst="leftBrace">
            <a:avLst/>
          </a:prstGeom>
          <a:noFill/>
          <a:ln w="9525" cap="rnd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7" tIns="45719" rIns="91437" bIns="45719"/>
          <a:lstStyle/>
          <a:p>
            <a:pPr defTabSz="914368" eaLnBrk="1" hangingPunct="1"/>
            <a:endParaRPr lang="en-GB" sz="18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77D76CB-6C7D-43E4-8963-6F18FFC215F3}"/>
              </a:ext>
            </a:extLst>
          </p:cNvPr>
          <p:cNvSpPr txBox="1"/>
          <p:nvPr/>
        </p:nvSpPr>
        <p:spPr>
          <a:xfrm>
            <a:off x="7054580" y="2826464"/>
            <a:ext cx="647934" cy="294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lang="fr-FR" sz="1200" dirty="0">
                <a:solidFill>
                  <a:schemeClr val="tx1"/>
                </a:solidFill>
              </a:rPr>
              <a:t>Beacon</a:t>
            </a:r>
            <a:endParaRPr kumimoji="1" lang="fr-FR" sz="1200" dirty="0">
              <a:solidFill>
                <a:schemeClr val="tx1"/>
              </a:solidFill>
            </a:endParaRPr>
          </a:p>
        </p:txBody>
      </p:sp>
      <p:cxnSp>
        <p:nvCxnSpPr>
          <p:cNvPr id="53" name="Connector: Elbow 36">
            <a:extLst>
              <a:ext uri="{FF2B5EF4-FFF2-40B4-BE49-F238E27FC236}">
                <a16:creationId xmlns:a16="http://schemas.microsoft.com/office/drawing/2014/main" id="{DBC15900-696C-4C0E-9134-57D6A28E9E93}"/>
              </a:ext>
            </a:extLst>
          </p:cNvPr>
          <p:cNvCxnSpPr>
            <a:cxnSpLocks/>
            <a:stCxn id="54" idx="1"/>
            <a:endCxn id="62" idx="2"/>
          </p:cNvCxnSpPr>
          <p:nvPr/>
        </p:nvCxnSpPr>
        <p:spPr bwMode="auto">
          <a:xfrm rot="10800000" flipV="1">
            <a:off x="8459103" y="4101876"/>
            <a:ext cx="1077355" cy="270664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triangle"/>
          </a:ln>
          <a:effectLst/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75A4BB15-FC11-43F4-817E-9C068D200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6457" y="3841548"/>
            <a:ext cx="2505008" cy="520655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762000" eaLnBrk="0" hangingPunct="0"/>
            <a:r>
              <a:rPr lang="fr-FR" sz="14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Waiting</a:t>
            </a:r>
            <a:r>
              <a:rPr lang="fr-FR" sz="14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time for </a:t>
            </a:r>
            <a:r>
              <a:rPr lang="fr-FR" sz="14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coordinated</a:t>
            </a:r>
            <a:r>
              <a:rPr lang="fr-FR" sz="14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AP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92A4E40-755D-4341-9849-B9BA71D026E3}"/>
              </a:ext>
            </a:extLst>
          </p:cNvPr>
          <p:cNvSpPr/>
          <p:nvPr/>
        </p:nvSpPr>
        <p:spPr>
          <a:xfrm>
            <a:off x="8717357" y="3215977"/>
            <a:ext cx="155756" cy="2045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grpSp>
        <p:nvGrpSpPr>
          <p:cNvPr id="56" name="Group 17">
            <a:extLst>
              <a:ext uri="{FF2B5EF4-FFF2-40B4-BE49-F238E27FC236}">
                <a16:creationId xmlns:a16="http://schemas.microsoft.com/office/drawing/2014/main" id="{C120E67B-B622-48A2-B262-60A72C563C59}"/>
              </a:ext>
            </a:extLst>
          </p:cNvPr>
          <p:cNvGrpSpPr/>
          <p:nvPr/>
        </p:nvGrpSpPr>
        <p:grpSpPr>
          <a:xfrm>
            <a:off x="8288125" y="2660894"/>
            <a:ext cx="224193" cy="169076"/>
            <a:chOff x="7685587" y="612279"/>
            <a:chExt cx="458460" cy="205465"/>
          </a:xfrm>
          <a:solidFill>
            <a:schemeClr val="bg1"/>
          </a:solidFill>
        </p:grpSpPr>
        <p:sp>
          <p:nvSpPr>
            <p:cNvPr id="57" name="Parallelogram 41">
              <a:extLst>
                <a:ext uri="{FF2B5EF4-FFF2-40B4-BE49-F238E27FC236}">
                  <a16:creationId xmlns:a16="http://schemas.microsoft.com/office/drawing/2014/main" id="{4154C553-8458-48AE-B399-30384C678624}"/>
                </a:ext>
              </a:extLst>
            </p:cNvPr>
            <p:cNvSpPr/>
            <p:nvPr/>
          </p:nvSpPr>
          <p:spPr>
            <a:xfrm>
              <a:off x="7685587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Parallelogram 117">
              <a:extLst>
                <a:ext uri="{FF2B5EF4-FFF2-40B4-BE49-F238E27FC236}">
                  <a16:creationId xmlns:a16="http://schemas.microsoft.com/office/drawing/2014/main" id="{3F8A44D4-5AE4-4A01-81D5-93376AF399F0}"/>
                </a:ext>
              </a:extLst>
            </p:cNvPr>
            <p:cNvSpPr/>
            <p:nvPr/>
          </p:nvSpPr>
          <p:spPr>
            <a:xfrm>
              <a:off x="7823090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Parallelogram 118">
              <a:extLst>
                <a:ext uri="{FF2B5EF4-FFF2-40B4-BE49-F238E27FC236}">
                  <a16:creationId xmlns:a16="http://schemas.microsoft.com/office/drawing/2014/main" id="{9ED57E87-4C05-4882-A7C0-46F14DDD2DF7}"/>
                </a:ext>
              </a:extLst>
            </p:cNvPr>
            <p:cNvSpPr/>
            <p:nvPr/>
          </p:nvSpPr>
          <p:spPr>
            <a:xfrm>
              <a:off x="7960593" y="612279"/>
              <a:ext cx="183454" cy="205465"/>
            </a:xfrm>
            <a:prstGeom prst="parallelogram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71E0AC48-6AE0-478B-9A5D-C9DD7916115E}"/>
              </a:ext>
            </a:extLst>
          </p:cNvPr>
          <p:cNvSpPr/>
          <p:nvPr/>
        </p:nvSpPr>
        <p:spPr>
          <a:xfrm>
            <a:off x="8501057" y="2613241"/>
            <a:ext cx="216300" cy="2147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fr-FR" dirty="0"/>
          </a:p>
        </p:txBody>
      </p:sp>
      <p:sp>
        <p:nvSpPr>
          <p:cNvPr id="61" name="Parallelogram 109">
            <a:extLst>
              <a:ext uri="{FF2B5EF4-FFF2-40B4-BE49-F238E27FC236}">
                <a16:creationId xmlns:a16="http://schemas.microsoft.com/office/drawing/2014/main" id="{37AA4C6A-0D8B-416E-8A4E-71CC20C177E3}"/>
              </a:ext>
            </a:extLst>
          </p:cNvPr>
          <p:cNvSpPr/>
          <p:nvPr/>
        </p:nvSpPr>
        <p:spPr>
          <a:xfrm>
            <a:off x="8127574" y="2736719"/>
            <a:ext cx="171811" cy="93251"/>
          </a:xfrm>
          <a:prstGeom prst="parallelogram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Parallelogram 61">
            <a:extLst>
              <a:ext uri="{FF2B5EF4-FFF2-40B4-BE49-F238E27FC236}">
                <a16:creationId xmlns:a16="http://schemas.microsoft.com/office/drawing/2014/main" id="{F4251404-4C21-4B0F-AB23-EB2C0582FF49}"/>
              </a:ext>
            </a:extLst>
          </p:cNvPr>
          <p:cNvSpPr/>
          <p:nvPr/>
        </p:nvSpPr>
        <p:spPr>
          <a:xfrm>
            <a:off x="8087199" y="4295114"/>
            <a:ext cx="391259" cy="154851"/>
          </a:xfrm>
          <a:prstGeom prst="parallelogram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3" name="AutoShape 64">
            <a:extLst>
              <a:ext uri="{FF2B5EF4-FFF2-40B4-BE49-F238E27FC236}">
                <a16:creationId xmlns:a16="http://schemas.microsoft.com/office/drawing/2014/main" id="{58B8F537-8DC9-4927-967E-EE1922CA78C6}"/>
              </a:ext>
            </a:extLst>
          </p:cNvPr>
          <p:cNvCxnSpPr>
            <a:cxnSpLocks noChangeShapeType="1"/>
            <a:stCxn id="64" idx="1"/>
            <a:endCxn id="61" idx="0"/>
          </p:cNvCxnSpPr>
          <p:nvPr/>
        </p:nvCxnSpPr>
        <p:spPr bwMode="auto">
          <a:xfrm rot="10800000" flipV="1">
            <a:off x="8213481" y="2270017"/>
            <a:ext cx="1310715" cy="466702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605C1ADE-33AB-4F3C-B22D-F4462B369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4195" y="2132800"/>
            <a:ext cx="2517269" cy="274434"/>
          </a:xfrm>
          <a:prstGeom prst="rect">
            <a:avLst/>
          </a:prstGeom>
          <a:noFill/>
          <a:ln>
            <a:noFill/>
          </a:ln>
        </p:spPr>
        <p:txBody>
          <a:bodyPr wrap="square" lIns="36000" tIns="44450" rIns="90488" bIns="44450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defTabSz="762000" eaLnBrk="0" hangingPunct="0"/>
            <a:r>
              <a:rPr lang="fr-FR" sz="12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Waiting</a:t>
            </a:r>
            <a:r>
              <a:rPr lang="fr-FR" sz="12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time for </a:t>
            </a:r>
            <a:r>
              <a:rPr lang="fr-FR" sz="1200" b="0" dirty="0" err="1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coordinating</a:t>
            </a:r>
            <a:r>
              <a:rPr lang="fr-FR" sz="1200" b="0" dirty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AP</a:t>
            </a:r>
          </a:p>
        </p:txBody>
      </p:sp>
    </p:spTree>
    <p:extLst>
      <p:ext uri="{BB962C8B-B14F-4D97-AF65-F5344CB8AC3E}">
        <p14:creationId xmlns:p14="http://schemas.microsoft.com/office/powerpoint/2010/main" val="5398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78DAA-B3F4-497C-8A6A-F93673AF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recommendations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B3947-F3E5-4B86-9D10-BE51EBE95D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69820-9541-46CE-92A8-B285531964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79A469-089A-4BA1-8350-D475DD4B11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March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31ACD54-3137-4B19-B8D1-4A333C736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2416" y="2159397"/>
            <a:ext cx="3435527" cy="230516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11103-07E9-48A6-850C-7899A090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9358063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Minimum time durations are negotiated in between the Requesting and Responding APs, or imposed by the Requesting AP :</a:t>
            </a:r>
          </a:p>
          <a:p>
            <a:pPr lvl="1">
              <a:buFontTx/>
              <a:buChar char="-"/>
            </a:pP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 instance, the parameters in the MAP coordination frame include an AIFSN increment :</a:t>
            </a:r>
            <a:endParaRPr lang="en-GB" sz="1600" dirty="0"/>
          </a:p>
          <a:p>
            <a:pPr lvl="2">
              <a:buFontTx/>
              <a:buChar char="-"/>
            </a:pP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AIFSN for the coordinating AP can be set to 0. </a:t>
            </a:r>
          </a:p>
          <a:p>
            <a:pPr lvl="2">
              <a:buFontTx/>
              <a:buChar char="-"/>
            </a:pP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AIFSN for the coordinated AP can be set to 1.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2">
              <a:buFontTx/>
              <a:buChar char="-"/>
            </a:pP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AIFSN for coordinated non-AP STA can be set to 2. </a:t>
            </a:r>
          </a:p>
          <a:p>
            <a:pPr lvl="1">
              <a:buFontTx/>
              <a:buChar char="-"/>
            </a:pP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 </a:t>
            </a:r>
            <a:r>
              <a:rPr lang="en-GB" sz="1600" dirty="0">
                <a:latin typeface="Arial" panose="020B0604020202020204" pitchFamily="34" charset="0"/>
                <a:ea typeface="Times New Roman" panose="02020603050405020304" pitchFamily="18" charset="0"/>
              </a:rPr>
              <a:t>instance, 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coordinating AP takes always a strict and shortest waiting time, </a:t>
            </a:r>
          </a:p>
          <a:p>
            <a:pPr lvl="2">
              <a:buFontTx/>
              <a:buChar char="-"/>
            </a:pP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such as the PIFS value</a:t>
            </a:r>
          </a:p>
          <a:p>
            <a:pPr>
              <a:buFontTx/>
              <a:buChar char="-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 adopts different contention behaviours (different sets of parameters) depending on whether it operates during SPs of a TWT schedule or not.</a:t>
            </a:r>
          </a:p>
          <a:p>
            <a:pPr>
              <a:buFontTx/>
              <a:buChar char="-"/>
            </a:pPr>
            <a:endParaRPr lang="en-GB" sz="2600" dirty="0">
              <a:latin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sz="1800" dirty="0">
                <a:latin typeface="Arial" panose="020B0604020202020204" pitchFamily="34" charset="0"/>
              </a:rPr>
              <a:t>If required, coordinated AP announces a</a:t>
            </a:r>
            <a:r>
              <a:rPr lang="en-US" sz="1800" dirty="0">
                <a:latin typeface="Arial" panose="020B0604020202020204" pitchFamily="34" charset="0"/>
              </a:rPr>
              <a:t> new update of the EDCA Parameter Set for the coordinated BSS.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2385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86D4E-17F4-439D-8C5E-62634BA3A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D7AD0-ADAB-41A0-8F36-0956C6D0D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behaviour of the non-AP stations of the coordinated BSS does not need to be modified, </a:t>
            </a:r>
            <a:r>
              <a:rPr lang="en-GB" sz="2200" dirty="0">
                <a:latin typeface="Arial" panose="020B0604020202020204" pitchFamily="34" charset="0"/>
              </a:rPr>
              <a:t>resulting</a:t>
            </a:r>
            <a:r>
              <a:rPr lang="en-GB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200" dirty="0">
                <a:latin typeface="Arial" panose="020B0604020202020204" pitchFamily="34" charset="0"/>
              </a:rPr>
              <a:t>in both: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legacy stations in the coordinated BSS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stations capable of R-TWT operations</a:t>
            </a:r>
          </a:p>
          <a:p>
            <a:pPr marL="457200" lvl="1" indent="0"/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200" b="1" dirty="0">
                <a:latin typeface="Arial" panose="020B0604020202020204" pitchFamily="34" charset="0"/>
                <a:cs typeface="+mn-cs"/>
              </a:rPr>
              <a:t>keeping the same behaviour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02A81-AF08-4FF9-A355-B124610C11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B2C4D-DEF9-42A0-8E08-3FE6770023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86182-B36D-462B-8CF7-CA598F6512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693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F00-1304-4675-8078-DB58DD03C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A4A53-55C5-4579-AE6A-8A1E7D754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To reduce OBSS interference among a Multiple AP set, we introduced concepts and </a:t>
            </a:r>
            <a:r>
              <a:rPr lang="en-US" sz="2400" b="0" dirty="0">
                <a:solidFill>
                  <a:schemeClr val="tx1"/>
                </a:solidFill>
              </a:rPr>
              <a:t>solutions for reduced communication activities for stations of </a:t>
            </a:r>
            <a:r>
              <a:rPr lang="en-US" sz="2400" b="0" dirty="0" err="1">
                <a:solidFill>
                  <a:schemeClr val="tx1"/>
                </a:solidFill>
              </a:rPr>
              <a:t>neighbouring</a:t>
            </a:r>
            <a:r>
              <a:rPr lang="en-US" sz="2400" b="0" dirty="0">
                <a:solidFill>
                  <a:schemeClr val="tx1"/>
                </a:solidFill>
              </a:rPr>
              <a:t> BSS during the </a:t>
            </a:r>
            <a:r>
              <a:rPr lang="en-US" b="0" dirty="0">
                <a:solidFill>
                  <a:schemeClr val="tx1"/>
                </a:solidFill>
              </a:rPr>
              <a:t>Coordinated </a:t>
            </a:r>
            <a:r>
              <a:rPr lang="en-US" sz="2400" b="0" dirty="0">
                <a:solidFill>
                  <a:schemeClr val="tx1"/>
                </a:solidFill>
              </a:rPr>
              <a:t>R-TWT (Co-RTWT) SPs.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Present document provides protection mechanism by APs.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61A0F-D91C-41C4-A5EF-E844A80362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B0696-D72C-46C9-8C95-EE1AE79BE8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Pascal Viger,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768AC2-4AA4-4920-B933-5F7CDA032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89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11-24-742r0</Template>
  <TotalTime>10442</TotalTime>
  <Words>1024</Words>
  <Application>Microsoft Office PowerPoint</Application>
  <PresentationFormat>Widescreen</PresentationFormat>
  <Paragraphs>139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Office Theme</vt:lpstr>
      <vt:lpstr>Document</vt:lpstr>
      <vt:lpstr>Co-RTWT protection for Multi-AP</vt:lpstr>
      <vt:lpstr>Abstract</vt:lpstr>
      <vt:lpstr>Introduction</vt:lpstr>
      <vt:lpstr>Recap of [2]</vt:lpstr>
      <vt:lpstr>Recap of [2]  (cont.)</vt:lpstr>
      <vt:lpstr>Proposal : protection by APs </vt:lpstr>
      <vt:lpstr>Example recommendations</vt:lpstr>
      <vt:lpstr>Advantage</vt:lpstr>
      <vt:lpstr>Summary</vt:lpstr>
      <vt:lpstr>Straw Poll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Co-RTWT protection</dc:title>
  <dc:creator>VIGER Pascal</dc:creator>
  <cp:keywords/>
  <cp:lastModifiedBy>VIGER Pascal</cp:lastModifiedBy>
  <cp:revision>145</cp:revision>
  <cp:lastPrinted>1601-01-01T00:00:00Z</cp:lastPrinted>
  <dcterms:created xsi:type="dcterms:W3CDTF">2024-05-22T12:46:36Z</dcterms:created>
  <dcterms:modified xsi:type="dcterms:W3CDTF">2025-04-30T14:59:28Z</dcterms:modified>
  <cp:category>Pascal Viger, Canon</cp:category>
</cp:coreProperties>
</file>