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366" r:id="rId3"/>
    <p:sldId id="2432" r:id="rId4"/>
    <p:sldId id="2430" r:id="rId5"/>
    <p:sldId id="2421" r:id="rId6"/>
    <p:sldId id="2433" r:id="rId7"/>
    <p:sldId id="2434" r:id="rId8"/>
    <p:sldId id="2435" r:id="rId9"/>
    <p:sldId id="2436" r:id="rId10"/>
    <p:sldId id="2429" r:id="rId11"/>
    <p:sldId id="237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66" autoAdjust="0"/>
  </p:normalViewPr>
  <p:slideViewPr>
    <p:cSldViewPr>
      <p:cViewPr varScale="1">
        <p:scale>
          <a:sx n="67" d="100"/>
          <a:sy n="67" d="100"/>
        </p:scale>
        <p:origin x="1244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Jiqing</a:t>
            </a:r>
            <a:r>
              <a:rPr lang="en-GB" dirty="0"/>
              <a:t> Ni,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802.11-25/0739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Jiqing Ni et al.,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On </a:t>
            </a:r>
            <a:r>
              <a:rPr lang="en-US" altLang="en-US" dirty="0"/>
              <a:t>Interference Mitigation Pilots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May 11, 2025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2373FD56-E6C5-48DA-86C8-9CD2D19981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798803"/>
              </p:ext>
            </p:extLst>
          </p:nvPr>
        </p:nvGraphicFramePr>
        <p:xfrm>
          <a:off x="523875" y="3171825"/>
          <a:ext cx="7816850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4" imgW="8255780" imgH="2781221" progId="Word.Document.8">
                  <p:embed/>
                </p:oleObj>
              </mc:Choice>
              <mc:Fallback>
                <p:oleObj name="Document" r:id="rId4" imgW="8255780" imgH="27812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71825"/>
                        <a:ext cx="7816850" cy="262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AB27C4-2077-478E-A445-DB8A0D1A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7D5710-C935-41CA-9271-29DC566C6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1132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altLang="zh-CN" b="0" dirty="0"/>
              <a:t>Almost </a:t>
            </a:r>
            <a:r>
              <a:rPr lang="en-US" altLang="zh-CN" b="0" dirty="0">
                <a:solidFill>
                  <a:schemeClr val="tx1"/>
                </a:solidFill>
              </a:rPr>
              <a:t>e</a:t>
            </a:r>
            <a:r>
              <a:rPr lang="en-US" altLang="zh-CN" sz="2400" b="0" dirty="0">
                <a:solidFill>
                  <a:schemeClr val="tx1"/>
                </a:solidFill>
              </a:rPr>
              <a:t>qually distributed IM Pilots pattern </a:t>
            </a:r>
            <a:r>
              <a:rPr lang="en-US" altLang="zh-CN" b="0" dirty="0">
                <a:solidFill>
                  <a:schemeClr val="tx1"/>
                </a:solidFill>
              </a:rPr>
              <a:t>with</a:t>
            </a:r>
            <a:r>
              <a:rPr lang="zh-CN" altLang="en-US" b="0" dirty="0">
                <a:solidFill>
                  <a:schemeClr val="tx1"/>
                </a:solidFill>
              </a:rPr>
              <a:t> </a:t>
            </a:r>
            <a:r>
              <a:rPr lang="en-US" altLang="zh-CN" sz="2400" b="0" dirty="0">
                <a:solidFill>
                  <a:schemeClr val="tx1"/>
                </a:solidFill>
              </a:rPr>
              <a:t>around 1-2 MHz </a:t>
            </a:r>
            <a:r>
              <a:rPr lang="en-US" altLang="zh-CN" b="0" dirty="0">
                <a:solidFill>
                  <a:schemeClr val="tx1"/>
                </a:solidFill>
              </a:rPr>
              <a:t>density</a:t>
            </a:r>
            <a:r>
              <a:rPr lang="en-US" altLang="zh-CN" sz="2400" b="0" dirty="0">
                <a:solidFill>
                  <a:schemeClr val="tx1"/>
                </a:solidFill>
              </a:rPr>
              <a:t>, is preferred no matter what the BW is</a:t>
            </a:r>
            <a:r>
              <a:rPr lang="en-US" altLang="zh-CN" b="0" dirty="0"/>
              <a:t>.</a:t>
            </a:r>
          </a:p>
          <a:p>
            <a:pPr marL="457200" indent="-457200">
              <a:buAutoNum type="arabicPeriod"/>
            </a:pPr>
            <a:r>
              <a:rPr lang="en-US" altLang="zh-CN" b="0" dirty="0"/>
              <a:t>zero-energy pilot (null pilot) </a:t>
            </a:r>
            <a:r>
              <a:rPr lang="en-US" altLang="zh-CN" b="0" dirty="0">
                <a:solidFill>
                  <a:schemeClr val="tx1"/>
                </a:solidFill>
              </a:rPr>
              <a:t>is</a:t>
            </a:r>
            <a:r>
              <a:rPr lang="en-US" altLang="zh-CN" sz="2400" b="0" dirty="0">
                <a:solidFill>
                  <a:schemeClr val="tx1"/>
                </a:solidFill>
              </a:rPr>
              <a:t> supported</a:t>
            </a:r>
            <a:r>
              <a:rPr lang="en-US" altLang="zh-CN" b="0" dirty="0"/>
              <a:t>.</a:t>
            </a:r>
          </a:p>
          <a:p>
            <a:pPr marL="457200" indent="-457200">
              <a:buAutoNum type="arabicPeriod"/>
            </a:pPr>
            <a:r>
              <a:rPr lang="en-US" altLang="zh-CN" b="0" dirty="0"/>
              <a:t>IM pilots could be configured perSTA within OFDMA system.</a:t>
            </a:r>
          </a:p>
          <a:p>
            <a:pPr marL="457200" indent="-457200">
              <a:buAutoNum type="arabicPeriod"/>
            </a:pPr>
            <a:endParaRPr lang="en-US" altLang="zh-CN" b="0" dirty="0"/>
          </a:p>
          <a:p>
            <a:pPr marL="457200" indent="-457200">
              <a:buAutoNum type="arabicPeriod"/>
            </a:pPr>
            <a:endParaRPr lang="en-US" altLang="zh-CN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1F7981-70CF-4F4F-9553-8E8041303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2652DE-0518-4D0A-A47A-84D228227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B6EE05E-B8B4-421B-8DB0-2BFDC90A43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431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74788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11-24-1264r0: Supporting Rx Interference Mitigation in </a:t>
            </a:r>
            <a:r>
              <a:rPr lang="en-US" sz="1800" dirty="0" err="1"/>
              <a:t>TGbn</a:t>
            </a:r>
            <a:r>
              <a:rPr lang="en-US" sz="1800" dirty="0"/>
              <a:t> (Shimi Shilo et al)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Interference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371600"/>
            <a:ext cx="8153399" cy="5486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understand the interference Sources [1]: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Bluetooth [2.4GHz, 1/2 MHz, low power, 1600/ x0-x00hop/s, 600us/x-x0ms per hop]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UWB [3-10GHz, wideband, very low power, &gt;500MHz]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Radar [ 2-4GHz(S band) and other bands, wideband]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WLAN Sig (11b/11a/…, OBSS, fully or partially overlapped) 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Spur (from RF or other sources, like USB)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Dc leakage [supported from the beginning with null subcarriers around indices as “0”]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Other signals (NRU, LTEU, or other signals)…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olidFill>
                  <a:schemeClr val="tx1"/>
                </a:solidFill>
              </a:rPr>
              <a:t>Interference type at frequency domain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b="0" dirty="0">
                <a:solidFill>
                  <a:schemeClr val="tx1"/>
                </a:solidFill>
              </a:rPr>
              <a:t>Partial band/wideband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Narrow band with hopping or not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Spur like</a:t>
            </a:r>
            <a:endParaRPr lang="en-US" altLang="zh-CN" sz="1400" b="0" dirty="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b="0" dirty="0">
                <a:solidFill>
                  <a:schemeClr val="tx1"/>
                </a:solidFill>
              </a:rPr>
              <a:t>Inband, ACI or AACI </a:t>
            </a:r>
            <a:r>
              <a:rPr lang="en-US" altLang="zh-CN" sz="1400" dirty="0">
                <a:solidFill>
                  <a:schemeClr val="tx1"/>
                </a:solidFill>
              </a:rPr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olidFill>
                  <a:schemeClr val="tx1"/>
                </a:solidFill>
              </a:rPr>
              <a:t>Interference type at Time domain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It happens within STF (AGC), or any data Part (Detect)</a:t>
            </a:r>
          </a:p>
          <a:p>
            <a:pPr lvl="1">
              <a:buFont typeface="Times New Roman" panose="02020603050405020304" pitchFamily="18" charset="0"/>
              <a:buChar char="⁃"/>
            </a:pPr>
            <a:endParaRPr lang="en-US" sz="1400" b="0" dirty="0">
              <a:solidFill>
                <a:schemeClr val="tx1"/>
              </a:solidFill>
            </a:endParaRP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Potential Scenarios for IM Pilots 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070DC7D-3B1D-486C-B430-21D68A63A158}"/>
              </a:ext>
            </a:extLst>
          </p:cNvPr>
          <p:cNvSpPr txBox="1"/>
          <p:nvPr/>
        </p:nvSpPr>
        <p:spPr>
          <a:xfrm>
            <a:off x="76200" y="2833300"/>
            <a:ext cx="14783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Transmission</a:t>
            </a:r>
            <a:endParaRPr lang="zh-CN" altLang="en-US" sz="12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E935E23-F5EF-4FE2-AA9C-A2FC3A2A717E}"/>
              </a:ext>
            </a:extLst>
          </p:cNvPr>
          <p:cNvSpPr txBox="1"/>
          <p:nvPr/>
        </p:nvSpPr>
        <p:spPr>
          <a:xfrm>
            <a:off x="571501" y="3962430"/>
            <a:ext cx="797083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Benefits may be achieved with following methods: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interference with small power, IM pilots would be utilized within equalizer with interference reduction &amp; whiten</a:t>
            </a:r>
            <a:r>
              <a:rPr lang="en-US" altLang="zh-CN" sz="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For narrow band or spur with large power, the soft LLR of the symbols around the interference would be set as 0 or updated directly. 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For too large interference , the receiver may drop the rxProcess for power saving.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It would provide better noise estimation performance for bands without interference.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interference info could be reported to aid the data transmission or retransmission.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endParaRPr lang="en-US" altLang="zh-CN" sz="1400" dirty="0">
              <a:solidFill>
                <a:schemeClr val="tx1"/>
              </a:solidFill>
            </a:endParaRP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CAB08F47-8A7A-4060-8D52-D6B88D480E0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73163" y="1552575"/>
            <a:ext cx="7285037" cy="2028825"/>
            <a:chOff x="739" y="1266"/>
            <a:chExt cx="4589" cy="1278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2B001299-6975-4DFC-AA35-F9C8B9B7AD4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39" y="1266"/>
              <a:ext cx="4589" cy="1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99F5E763-4F37-43DE-AEA8-9244BAC66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2194"/>
              <a:ext cx="1456" cy="343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821A8784-8177-48BC-A523-E7B4C6CB6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2194"/>
              <a:ext cx="1456" cy="343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6D02E367-F819-4DA5-A2C8-BF29A1079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1832"/>
              <a:ext cx="392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90D0415E-ECC6-4D15-A3D2-E964F2C33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1832"/>
              <a:ext cx="490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EEF931F6-840C-4A89-8BE3-05B896D67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4" y="1832"/>
              <a:ext cx="1455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683D6793-7EB3-4068-A410-E946EEA34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832"/>
              <a:ext cx="490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A36D133E-0759-44F5-9EA4-98D036F5F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9" y="1832"/>
              <a:ext cx="363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8BEC2669-32BF-4B82-B644-3BBE4FF8F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6" y="1986"/>
              <a:ext cx="833" cy="110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3BE70E90-5B1B-4C3E-AD47-168C6E235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6" y="1986"/>
              <a:ext cx="833" cy="110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53C17BF-C080-443F-BD85-7C563F449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" y="1902"/>
              <a:ext cx="3651" cy="0"/>
            </a:xfrm>
            <a:custGeom>
              <a:avLst/>
              <a:gdLst>
                <a:gd name="T0" fmla="*/ 0 w 3651"/>
                <a:gd name="T1" fmla="*/ 3651 w 3651"/>
                <a:gd name="T2" fmla="*/ 0 w 365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651">
                  <a:moveTo>
                    <a:pt x="0" y="0"/>
                  </a:moveTo>
                  <a:lnTo>
                    <a:pt x="365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 cap="sq">
              <a:solidFill>
                <a:srgbClr val="C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9318E764-379D-4A04-8C28-AF4BFE32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1422"/>
              <a:ext cx="2044" cy="343"/>
            </a:xfrm>
            <a:prstGeom prst="rect">
              <a:avLst/>
            </a:prstGeom>
            <a:solidFill>
              <a:srgbClr val="A8D0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7DB399ED-37A4-4E26-B4F1-A35882BD6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1422"/>
              <a:ext cx="2044" cy="343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9A9CD1CB-2B7E-4D5E-9243-DA6051793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" y="2097"/>
              <a:ext cx="1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8">
              <a:extLst>
                <a:ext uri="{FF2B5EF4-FFF2-40B4-BE49-F238E27FC236}">
                  <a16:creationId xmlns:a16="http://schemas.microsoft.com/office/drawing/2014/main" id="{2E754737-062B-47C3-B4C2-12B28533C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" y="2140"/>
              <a:ext cx="40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LSIG</a:t>
              </a:r>
              <a:r>
                <a:rPr lang="en-US" altLang="zh-CN" sz="8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&amp;RLSIG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9">
              <a:extLst>
                <a:ext uri="{FF2B5EF4-FFF2-40B4-BE49-F238E27FC236}">
                  <a16:creationId xmlns:a16="http://schemas.microsoft.com/office/drawing/2014/main" id="{5C8F4B24-A4B4-47DA-B309-94F9552A3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" y="2097"/>
              <a:ext cx="17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UHR 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0">
              <a:extLst>
                <a:ext uri="{FF2B5EF4-FFF2-40B4-BE49-F238E27FC236}">
                  <a16:creationId xmlns:a16="http://schemas.microsoft.com/office/drawing/2014/main" id="{8A36FD08-A1BB-4F08-9C65-42C43D691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8" y="2172"/>
              <a:ext cx="291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Preamble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5D61BE1D-A46F-41AC-929C-839930D23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2097"/>
              <a:ext cx="28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UHRSTF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E0052D8B-05F3-4D2C-A681-1FE8EA887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172"/>
              <a:ext cx="307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/UHRLTF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D790273E-51AE-4989-BC4A-D7DBC64A6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" y="2142"/>
              <a:ext cx="36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LSTF/LLTF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EBE25080-F291-41B9-8298-67822E283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2" y="1290"/>
              <a:ext cx="14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ACI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C4507972-1838-400E-BE34-4F4BA9DC9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5" y="1781"/>
              <a:ext cx="1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spur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6">
              <a:extLst>
                <a:ext uri="{FF2B5EF4-FFF2-40B4-BE49-F238E27FC236}">
                  <a16:creationId xmlns:a16="http://schemas.microsoft.com/office/drawing/2014/main" id="{A9AC19BF-2FD8-4E0C-B185-2C39C70D3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1988"/>
              <a:ext cx="403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Narrow Band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732A0BFF-8E96-4CAE-8778-253B19282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278"/>
              <a:ext cx="61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Partially overlapped 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755A0442-0814-4C03-9086-B01AF7076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9" y="2353"/>
              <a:ext cx="16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Band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9B17A4A4-4E55-41C1-9C79-946B8F46C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2135"/>
              <a:ext cx="167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Data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266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Potential Scenarios for IM Pilots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B48A0163-052C-4200-BCE0-A35513611670}"/>
              </a:ext>
            </a:extLst>
          </p:cNvPr>
          <p:cNvGrpSpPr/>
          <p:nvPr/>
        </p:nvGrpSpPr>
        <p:grpSpPr>
          <a:xfrm>
            <a:off x="990600" y="2098570"/>
            <a:ext cx="3200400" cy="1320688"/>
            <a:chOff x="1066800" y="2129700"/>
            <a:chExt cx="7086600" cy="2137500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14856CA2-87D3-473C-B77D-203DD1F4E15C}"/>
                </a:ext>
              </a:extLst>
            </p:cNvPr>
            <p:cNvSpPr/>
            <p:nvPr/>
          </p:nvSpPr>
          <p:spPr bwMode="auto">
            <a:xfrm>
              <a:off x="1066800" y="3200400"/>
              <a:ext cx="7086600" cy="10668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E89F869F-E7F4-41B0-9DAC-789E4678AAD7}"/>
                </a:ext>
              </a:extLst>
            </p:cNvPr>
            <p:cNvSpPr/>
            <p:nvPr/>
          </p:nvSpPr>
          <p:spPr bwMode="auto">
            <a:xfrm>
              <a:off x="2354265" y="2129700"/>
              <a:ext cx="4510082" cy="213749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B3785F30-D01A-4EE1-8425-338FCE427A15}"/>
              </a:ext>
            </a:extLst>
          </p:cNvPr>
          <p:cNvSpPr txBox="1"/>
          <p:nvPr/>
        </p:nvSpPr>
        <p:spPr>
          <a:xfrm>
            <a:off x="-76200" y="2929839"/>
            <a:ext cx="1828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OBSS interference</a:t>
            </a:r>
            <a:endParaRPr lang="zh-CN" altLang="en-US" sz="14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72B916A-D2FA-4AF9-BFC3-643FE587CE41}"/>
              </a:ext>
            </a:extLst>
          </p:cNvPr>
          <p:cNvSpPr txBox="1"/>
          <p:nvPr/>
        </p:nvSpPr>
        <p:spPr>
          <a:xfrm>
            <a:off x="1596838" y="2538917"/>
            <a:ext cx="20514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Data Transmission</a:t>
            </a:r>
            <a:endParaRPr lang="zh-CN" altLang="en-US" sz="14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C9FDBE9-57B2-400C-B905-F9C448C92445}"/>
              </a:ext>
            </a:extLst>
          </p:cNvPr>
          <p:cNvSpPr txBox="1"/>
          <p:nvPr/>
        </p:nvSpPr>
        <p:spPr>
          <a:xfrm>
            <a:off x="381000" y="3623185"/>
            <a:ext cx="8687594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 For Spatial Reuse,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intended data transmission would overlap the OBSS interference.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transmitter that knows the interference info could utilize the IM pilots to improve detect performance;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OBSS interference may be partially or fully band-overlapped.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 For Co-SR,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A sharing AP shall transmit a Trigger frame to initiate concurrent Co-SR transmissions with one other AP within its obtained TXOP BW.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IM pilots could be configured to improve the link perf if necessary.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5082A0C-0B28-456A-BE16-9D1B8BDFD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103" y="2028236"/>
            <a:ext cx="4876800" cy="1397516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E4A425F-C90C-404A-9878-D207F97DF404}"/>
              </a:ext>
            </a:extLst>
          </p:cNvPr>
          <p:cNvSpPr/>
          <p:nvPr/>
        </p:nvSpPr>
        <p:spPr bwMode="auto">
          <a:xfrm>
            <a:off x="8915400" y="1981200"/>
            <a:ext cx="533400" cy="154695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6468099-05A2-4AB4-9820-93692F97E216}"/>
              </a:ext>
            </a:extLst>
          </p:cNvPr>
          <p:cNvSpPr txBox="1"/>
          <p:nvPr/>
        </p:nvSpPr>
        <p:spPr>
          <a:xfrm>
            <a:off x="5619275" y="1605286"/>
            <a:ext cx="2661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Co-SR</a:t>
            </a:r>
            <a:endParaRPr lang="zh-CN" altLang="en-US" sz="14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03BCA00-239C-4661-960B-72E1B57045B2}"/>
              </a:ext>
            </a:extLst>
          </p:cNvPr>
          <p:cNvSpPr txBox="1"/>
          <p:nvPr/>
        </p:nvSpPr>
        <p:spPr>
          <a:xfrm>
            <a:off x="1185062" y="1616204"/>
            <a:ext cx="2661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SR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3856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i="1" dirty="0">
                <a:solidFill>
                  <a:srgbClr val="0070C0"/>
                </a:solidFill>
              </a:rPr>
              <a:t>Equally distributed </a:t>
            </a:r>
            <a:r>
              <a:rPr lang="en-US" altLang="zh-CN" sz="2000" b="0" dirty="0">
                <a:solidFill>
                  <a:schemeClr val="tx1"/>
                </a:solidFill>
              </a:rPr>
              <a:t>IM Pilots would provide better performance due to the randomness of interference.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To handle </a:t>
            </a:r>
            <a:r>
              <a:rPr lang="en-US" altLang="zh-CN" sz="2000" b="0" dirty="0">
                <a:solidFill>
                  <a:schemeClr val="tx1"/>
                </a:solidFill>
              </a:rPr>
              <a:t>Bluetooth-like narrowband interference, t</a:t>
            </a:r>
            <a:r>
              <a:rPr lang="en-US" sz="2000" b="0" dirty="0">
                <a:solidFill>
                  <a:schemeClr val="tx1"/>
                </a:solidFill>
              </a:rPr>
              <a:t>he density of IM Pilots had better be around </a:t>
            </a:r>
            <a:r>
              <a:rPr lang="en-US" sz="2000" b="0" i="1" dirty="0">
                <a:solidFill>
                  <a:srgbClr val="0070C0"/>
                </a:solidFill>
              </a:rPr>
              <a:t>1-2 MHz</a:t>
            </a:r>
            <a:r>
              <a:rPr lang="en-US" sz="2000" b="0" dirty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It seems there is no restriction for IM pilots utilized with </a:t>
            </a:r>
            <a:r>
              <a:rPr lang="en-US" sz="2000" b="0" i="1" dirty="0">
                <a:solidFill>
                  <a:srgbClr val="0070C0"/>
                </a:solidFill>
              </a:rPr>
              <a:t>OFDMA </a:t>
            </a:r>
            <a:r>
              <a:rPr lang="en-US" sz="2000" b="0" dirty="0">
                <a:solidFill>
                  <a:schemeClr val="tx1"/>
                </a:solidFill>
              </a:rPr>
              <a:t>system. As the interference could be overlapped with partial or full band,</a:t>
            </a:r>
            <a:r>
              <a:rPr lang="en-US" altLang="zh-CN" sz="2000" b="0" dirty="0">
                <a:solidFill>
                  <a:schemeClr val="tx1"/>
                </a:solidFill>
              </a:rPr>
              <a:t> perSTA IM pilots configuration seems more flexible.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It would be much helpful for IM configuration if the transmitter knows the </a:t>
            </a:r>
            <a:r>
              <a:rPr lang="en-US" sz="2000" b="0" i="1" dirty="0">
                <a:solidFill>
                  <a:srgbClr val="0070C0"/>
                </a:solidFill>
              </a:rPr>
              <a:t>interference information</a:t>
            </a:r>
            <a:r>
              <a:rPr lang="en-US" sz="2000" b="0" dirty="0">
                <a:solidFill>
                  <a:schemeClr val="tx1"/>
                </a:solidFill>
              </a:rPr>
              <a:t>, link SR/C</a:t>
            </a:r>
            <a:r>
              <a:rPr lang="en-US" altLang="zh-CN" sz="2000" b="0" dirty="0">
                <a:solidFill>
                  <a:schemeClr val="tx1"/>
                </a:solidFill>
              </a:rPr>
              <a:t>o-SR scenarios.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4FBA7E-667E-4B2A-8E1B-44D5923D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IM Pilots</a:t>
            </a:r>
            <a:endParaRPr lang="zh-CN" altLang="en-US" dirty="0"/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13836B11-8844-466D-8807-35BE537EF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956550"/>
              </p:ext>
            </p:extLst>
          </p:nvPr>
        </p:nvGraphicFramePr>
        <p:xfrm>
          <a:off x="685800" y="1840365"/>
          <a:ext cx="8077200" cy="2939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1578259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3861512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179778620"/>
                    </a:ext>
                  </a:extLst>
                </a:gridCol>
              </a:tblGrid>
              <a:tr h="584384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normal Pilots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zero-energy Pilots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532690"/>
                  </a:ext>
                </a:extLst>
              </a:tr>
              <a:tr h="56041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chanEst/PT impacts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 Depends on chanEst perf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Not depends on chanEst perf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1167768"/>
                  </a:ext>
                </a:extLst>
              </a:tr>
              <a:tr h="58438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Interference power impacts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Worse perf for low power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Not depends on interference power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0275688"/>
                  </a:ext>
                </a:extLst>
              </a:tr>
              <a:tr h="667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Noise Est perf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 gain for noiseEst.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NoiseEst gain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5738096"/>
                  </a:ext>
                </a:extLst>
              </a:tr>
              <a:tr h="486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Seq design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Need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Not need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183300"/>
                  </a:ext>
                </a:extLst>
              </a:tr>
            </a:tbl>
          </a:graphicData>
        </a:graphic>
      </p:graphicFrame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7F9B22-6B40-4ADC-847A-46AA6B0B8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A8F69A-D11C-4850-916E-97A024C5C0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CECCDEB-9F54-4671-979E-ADF6CC98E8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3E56B81-714B-43E1-9204-D242C39BA60A}"/>
              </a:ext>
            </a:extLst>
          </p:cNvPr>
          <p:cNvSpPr txBox="1"/>
          <p:nvPr/>
        </p:nvSpPr>
        <p:spPr>
          <a:xfrm>
            <a:off x="616875" y="5105400"/>
            <a:ext cx="83747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solidFill>
                  <a:schemeClr val="tx1"/>
                </a:solidFill>
              </a:rPr>
              <a:t> From our perspective, zero-energy (null-subcarrier) pilots would be preferred, as it would provide better interference estimation performance,</a:t>
            </a:r>
            <a:r>
              <a:rPr lang="zh-CN" altLang="en-US" sz="1800" b="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a</a:t>
            </a:r>
            <a:r>
              <a:rPr lang="en-US" altLang="zh-CN" sz="1800" b="0" dirty="0">
                <a:solidFill>
                  <a:schemeClr val="tx1"/>
                </a:solidFill>
              </a:rPr>
              <a:t>nd there is less standardization work for sequence design.</a:t>
            </a:r>
          </a:p>
        </p:txBody>
      </p:sp>
    </p:spTree>
    <p:extLst>
      <p:ext uri="{BB962C8B-B14F-4D97-AF65-F5344CB8AC3E}">
        <p14:creationId xmlns:p14="http://schemas.microsoft.com/office/powerpoint/2010/main" val="115961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on IM pilots (20MHz)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FB5D737-C6C1-455E-9C2B-FBDBDF5DE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88" y="1676400"/>
            <a:ext cx="7848600" cy="4445675"/>
          </a:xfrm>
          <a:prstGeom prst="rect">
            <a:avLst/>
          </a:prstGeom>
        </p:spPr>
      </p:pic>
      <p:sp>
        <p:nvSpPr>
          <p:cNvPr id="11" name="椭圆 10">
            <a:extLst>
              <a:ext uri="{FF2B5EF4-FFF2-40B4-BE49-F238E27FC236}">
                <a16:creationId xmlns:a16="http://schemas.microsoft.com/office/drawing/2014/main" id="{947B8E78-4131-4594-93CF-1B7794C0CBAF}"/>
              </a:ext>
            </a:extLst>
          </p:cNvPr>
          <p:cNvSpPr/>
          <p:nvPr/>
        </p:nvSpPr>
        <p:spPr bwMode="auto">
          <a:xfrm>
            <a:off x="1371600" y="1676400"/>
            <a:ext cx="6629400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5501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on IM pilots (40MHz)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947B8E78-4131-4594-93CF-1B7794C0CBAF}"/>
              </a:ext>
            </a:extLst>
          </p:cNvPr>
          <p:cNvSpPr/>
          <p:nvPr/>
        </p:nvSpPr>
        <p:spPr bwMode="auto">
          <a:xfrm>
            <a:off x="1371600" y="1708148"/>
            <a:ext cx="6172200" cy="196851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812309-6D75-499C-85CE-C6DADB6AB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08150"/>
            <a:ext cx="1040524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40C8D319-274B-413E-9672-ABE381CEA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932476"/>
              </p:ext>
            </p:extLst>
          </p:nvPr>
        </p:nvGraphicFramePr>
        <p:xfrm>
          <a:off x="838200" y="1708150"/>
          <a:ext cx="6705600" cy="437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Visio" r:id="rId3" imgW="9486810" imgH="7048369" progId="Visio.Drawing.15">
                  <p:embed/>
                </p:oleObj>
              </mc:Choice>
              <mc:Fallback>
                <p:oleObj name="Visio" r:id="rId3" imgW="9486810" imgH="704836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08150"/>
                        <a:ext cx="6705600" cy="437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301DDE47-FD6F-4C8C-BBA1-95713274864D}"/>
              </a:ext>
            </a:extLst>
          </p:cNvPr>
          <p:cNvSpPr txBox="1"/>
          <p:nvPr/>
        </p:nvSpPr>
        <p:spPr>
          <a:xfrm>
            <a:off x="8077200" y="3891109"/>
            <a:ext cx="5334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49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on IM pilots (80MHz)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947B8E78-4131-4594-93CF-1B7794C0CBAF}"/>
              </a:ext>
            </a:extLst>
          </p:cNvPr>
          <p:cNvSpPr/>
          <p:nvPr/>
        </p:nvSpPr>
        <p:spPr bwMode="auto">
          <a:xfrm>
            <a:off x="609600" y="1905002"/>
            <a:ext cx="7304089" cy="152398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61688A-EF8B-40A7-91DD-0707B6A34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B82800F-FF2E-45A4-A110-3FA26E7C8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B7E483C-37E3-4E95-9CEF-4B3B3163F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879600"/>
            <a:ext cx="8077200" cy="3616599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40480325-ED89-49F0-8EF0-484BA66E8DE2}"/>
              </a:ext>
            </a:extLst>
          </p:cNvPr>
          <p:cNvSpPr txBox="1"/>
          <p:nvPr/>
        </p:nvSpPr>
        <p:spPr>
          <a:xfrm>
            <a:off x="8275638" y="3352800"/>
            <a:ext cx="5334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7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234248</TotalTime>
  <Words>813</Words>
  <Application>Microsoft Office PowerPoint</Application>
  <PresentationFormat>全屏显示(4:3)</PresentationFormat>
  <Paragraphs>126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Office Theme</vt:lpstr>
      <vt:lpstr>Document</vt:lpstr>
      <vt:lpstr>Visio</vt:lpstr>
      <vt:lpstr>On Interference Mitigation Pilots</vt:lpstr>
      <vt:lpstr>Interference Sources</vt:lpstr>
      <vt:lpstr>Potential Scenarios for IM Pilots (1)</vt:lpstr>
      <vt:lpstr>Potential Scenarios for IM Pilots (2)</vt:lpstr>
      <vt:lpstr>Observations</vt:lpstr>
      <vt:lpstr>IM Pilots</vt:lpstr>
      <vt:lpstr>An Example on IM pilots (20MHz)</vt:lpstr>
      <vt:lpstr>An Example on IM pilots (40MHz)</vt:lpstr>
      <vt:lpstr>An Example on IM pilots (80MHz)</vt:lpstr>
      <vt:lpstr>Proposal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倪吉庆(JIQING NI)</cp:lastModifiedBy>
  <cp:revision>2531</cp:revision>
  <cp:lastPrinted>1601-01-01T00:00:00Z</cp:lastPrinted>
  <dcterms:created xsi:type="dcterms:W3CDTF">2017-01-26T15:28:16Z</dcterms:created>
  <dcterms:modified xsi:type="dcterms:W3CDTF">2025-05-11T04:40:10Z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