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31" r:id="rId2"/>
    <p:sldId id="406" r:id="rId3"/>
    <p:sldId id="407" r:id="rId4"/>
    <p:sldId id="417" r:id="rId5"/>
    <p:sldId id="408" r:id="rId6"/>
    <p:sldId id="411" r:id="rId7"/>
    <p:sldId id="412" r:id="rId8"/>
    <p:sldId id="416" r:id="rId9"/>
    <p:sldId id="415" r:id="rId10"/>
    <p:sldId id="418" r:id="rId1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2" autoAdjust="0"/>
    <p:restoredTop sz="94595" autoAdjust="0"/>
  </p:normalViewPr>
  <p:slideViewPr>
    <p:cSldViewPr>
      <p:cViewPr varScale="1">
        <p:scale>
          <a:sx n="108" d="100"/>
          <a:sy n="108" d="100"/>
        </p:scale>
        <p:origin x="1680" y="96"/>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5">
            <a:extLst>
              <a:ext uri="{FF2B5EF4-FFF2-40B4-BE49-F238E27FC236}">
                <a16:creationId xmlns:a16="http://schemas.microsoft.com/office/drawing/2014/main" id="{654A75B2-D015-133F-F99A-361A78F48447}"/>
              </a:ext>
            </a:extLst>
          </p:cNvPr>
          <p:cNvSpPr>
            <a:spLocks noGrp="1" noChangeArrowheads="1"/>
          </p:cNvSpPr>
          <p:nvPr>
            <p:ph type="ftr" sz="quarter" idx="11"/>
          </p:nvPr>
        </p:nvSpPr>
        <p:spPr>
          <a:xfrm>
            <a:off x="6804248" y="6475413"/>
            <a:ext cx="2016224" cy="184666"/>
          </a:xfrm>
          <a:prstGeom prst="rect">
            <a:avLst/>
          </a:prstGeom>
        </p:spPr>
        <p:txBody>
          <a:bodyPr/>
          <a:lstStyle>
            <a:lvl1pPr>
              <a:defRPr/>
            </a:lvl1pPr>
          </a:lstStyle>
          <a:p>
            <a:pPr>
              <a:defRPr/>
            </a:pPr>
            <a:r>
              <a:rPr lang="en-US" altLang="zh-CN" dirty="0" err="1"/>
              <a:t>Guogang</a:t>
            </a:r>
            <a:r>
              <a:rPr lang="en-US" altLang="zh-CN" dirty="0"/>
              <a:t> Huang (Huawei)</a:t>
            </a:r>
            <a:endParaRPr lang="en-GB" dirty="0"/>
          </a:p>
        </p:txBody>
      </p:sp>
      <p:sp>
        <p:nvSpPr>
          <p:cNvPr id="8" name="Rectangle 4">
            <a:extLst>
              <a:ext uri="{FF2B5EF4-FFF2-40B4-BE49-F238E27FC236}">
                <a16:creationId xmlns:a16="http://schemas.microsoft.com/office/drawing/2014/main" id="{86300E1E-FA07-41D3-BAAF-6E8157D8E09F}"/>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
        <p:nvSpPr>
          <p:cNvPr id="7" name="Rectangle 5">
            <a:extLst>
              <a:ext uri="{FF2B5EF4-FFF2-40B4-BE49-F238E27FC236}">
                <a16:creationId xmlns:a16="http://schemas.microsoft.com/office/drawing/2014/main" id="{F64917E5-2694-35C2-56FD-CD52CE524833}"/>
              </a:ext>
            </a:extLst>
          </p:cNvPr>
          <p:cNvSpPr>
            <a:spLocks noGrp="1" noChangeArrowheads="1"/>
          </p:cNvSpPr>
          <p:nvPr>
            <p:ph type="ftr" sz="quarter" idx="11"/>
          </p:nvPr>
        </p:nvSpPr>
        <p:spPr>
          <a:xfrm>
            <a:off x="6804248" y="6475413"/>
            <a:ext cx="1944216" cy="184666"/>
          </a:xfrm>
          <a:prstGeom prst="rect">
            <a:avLst/>
          </a:prstGeom>
        </p:spPr>
        <p:txBody>
          <a:bodyPr/>
          <a:lstStyle>
            <a:lvl1pPr>
              <a:defRPr/>
            </a:lvl1pPr>
          </a:lstStyle>
          <a:p>
            <a:pPr>
              <a:defRPr/>
            </a:pPr>
            <a:r>
              <a:rPr lang="en-GB" dirty="0"/>
              <a:t>Guogang Huang (Huawei)</a:t>
            </a:r>
          </a:p>
        </p:txBody>
      </p:sp>
      <p:sp>
        <p:nvSpPr>
          <p:cNvPr id="8" name="Rectangle 4">
            <a:extLst>
              <a:ext uri="{FF2B5EF4-FFF2-40B4-BE49-F238E27FC236}">
                <a16:creationId xmlns:a16="http://schemas.microsoft.com/office/drawing/2014/main" id="{399979FC-1938-4260-B7A3-E84F978AEA59}"/>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a16="http://schemas.microsoft.com/office/drawing/2014/main" id="{486B718A-BF64-5278-43D9-982E2E752CE8}"/>
              </a:ext>
            </a:extLst>
          </p:cNvPr>
          <p:cNvSpPr>
            <a:spLocks noGrp="1" noChangeArrowheads="1"/>
          </p:cNvSpPr>
          <p:nvPr>
            <p:ph type="ftr" sz="quarter" idx="11"/>
          </p:nvPr>
        </p:nvSpPr>
        <p:spPr>
          <a:xfrm>
            <a:off x="6876256" y="6475413"/>
            <a:ext cx="1872208" cy="184666"/>
          </a:xfrm>
          <a:prstGeom prst="rect">
            <a:avLst/>
          </a:prstGeom>
        </p:spPr>
        <p:txBody>
          <a:bodyPr/>
          <a:lstStyle>
            <a:lvl1pPr>
              <a:defRPr/>
            </a:lvl1pPr>
          </a:lstStyle>
          <a:p>
            <a:pPr>
              <a:defRPr/>
            </a:pPr>
            <a:r>
              <a:rPr lang="en-GB" dirty="0"/>
              <a:t>Guogang Huang (Huawei)</a:t>
            </a:r>
          </a:p>
        </p:txBody>
      </p:sp>
      <p:sp>
        <p:nvSpPr>
          <p:cNvPr id="7" name="Rectangle 4">
            <a:extLst>
              <a:ext uri="{FF2B5EF4-FFF2-40B4-BE49-F238E27FC236}">
                <a16:creationId xmlns:a16="http://schemas.microsoft.com/office/drawing/2014/main" id="{E392E3F7-6ECE-49C8-A0C9-D447BF1534B0}"/>
              </a:ext>
            </a:extLst>
          </p:cNvPr>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July 2024</a:t>
            </a:r>
            <a:endParaRPr lang="en-GB" altLang="en-US" dirty="0"/>
          </a:p>
        </p:txBody>
      </p:sp>
    </p:spTree>
    <p:extLst>
      <p:ext uri="{BB962C8B-B14F-4D97-AF65-F5344CB8AC3E}">
        <p14:creationId xmlns:p14="http://schemas.microsoft.com/office/powerpoint/2010/main" val="813695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April 2025</a:t>
            </a:r>
            <a:endParaRPr lang="en-GB" alt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802.11-25/0</a:t>
            </a:r>
            <a:r>
              <a:rPr lang="en-US" altLang="en-US" sz="1800" b="1" dirty="0"/>
              <a:t>724</a:t>
            </a:r>
            <a:r>
              <a:rPr lang="en-GB" altLang="en-US" sz="1800" b="1" dirty="0"/>
              <a:t>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Rectangle 5">
            <a:extLst>
              <a:ext uri="{FF2B5EF4-FFF2-40B4-BE49-F238E27FC236}">
                <a16:creationId xmlns:a16="http://schemas.microsoft.com/office/drawing/2014/main" id="{97A672E9-0B6E-BA67-CFFA-0C207F6BED4A}"/>
              </a:ext>
            </a:extLst>
          </p:cNvPr>
          <p:cNvSpPr>
            <a:spLocks noGrp="1" noChangeArrowheads="1"/>
          </p:cNvSpPr>
          <p:nvPr>
            <p:ph type="ftr" sz="quarter" idx="3"/>
          </p:nvPr>
        </p:nvSpPr>
        <p:spPr>
          <a:xfrm>
            <a:off x="6660232" y="6475413"/>
            <a:ext cx="1874168" cy="184666"/>
          </a:xfrm>
          <a:prstGeom prst="rect">
            <a:avLst/>
          </a:prstGeom>
        </p:spPr>
        <p:txBody>
          <a:bodyPr/>
          <a:lstStyle>
            <a:lvl1pPr>
              <a:defRPr/>
            </a:lvl1pPr>
          </a:lstStyle>
          <a:p>
            <a:pPr>
              <a:defRPr/>
            </a:pPr>
            <a:r>
              <a:rPr lang="en-GB" dirty="0"/>
              <a:t>Guogang Huang (Huawei)</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6"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Details on Ove-the-DS Probe Mechanism</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2025-04-22</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8" name="Footer Placeholder 3"/>
          <p:cNvSpPr>
            <a:spLocks noGrp="1"/>
          </p:cNvSpPr>
          <p:nvPr>
            <p:ph type="ftr" sz="quarter" idx="11"/>
          </p:nvPr>
        </p:nvSpPr>
        <p:spPr>
          <a:xfrm>
            <a:off x="6804248" y="6475413"/>
            <a:ext cx="1944216" cy="184666"/>
          </a:xfrm>
        </p:spPr>
        <p:txBody>
          <a:bodyPr/>
          <a:lstStyle/>
          <a:p>
            <a:pPr>
              <a:defRPr/>
            </a:pPr>
            <a:r>
              <a:rPr lang="en-GB" dirty="0"/>
              <a:t>Guogang Huang (Huawei)</a:t>
            </a:r>
          </a:p>
        </p:txBody>
      </p:sp>
      <p:sp>
        <p:nvSpPr>
          <p:cNvPr id="3" name="Date Placeholder 3">
            <a:extLst>
              <a:ext uri="{FF2B5EF4-FFF2-40B4-BE49-F238E27FC236}">
                <a16:creationId xmlns:a16="http://schemas.microsoft.com/office/drawing/2014/main" id="{DAA909B8-954B-00B2-C988-2905B9E3D42F}"/>
              </a:ext>
            </a:extLst>
          </p:cNvPr>
          <p:cNvSpPr txBox="1">
            <a:spLocks/>
          </p:cNvSpPr>
          <p:nvPr/>
        </p:nvSpPr>
        <p:spPr>
          <a:xfrm>
            <a:off x="696913" y="332601"/>
            <a:ext cx="1570831" cy="276999"/>
          </a:xfrm>
          <a:prstGeom prst="rect">
            <a:avLst/>
          </a:prstGeom>
        </p:spPr>
        <p:txBody>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sz="1600" b="1" dirty="0"/>
              <a:t>July 2024</a:t>
            </a:r>
          </a:p>
        </p:txBody>
      </p:sp>
      <p:graphicFrame>
        <p:nvGraphicFramePr>
          <p:cNvPr id="9" name="Object 3">
            <a:extLst>
              <a:ext uri="{FF2B5EF4-FFF2-40B4-BE49-F238E27FC236}">
                <a16:creationId xmlns:a16="http://schemas.microsoft.com/office/drawing/2014/main" id="{B294AE0F-10DC-4842-AE3F-87C93B3D1A80}"/>
              </a:ext>
            </a:extLst>
          </p:cNvPr>
          <p:cNvGraphicFramePr>
            <a:graphicFrameLocks noChangeAspect="1"/>
          </p:cNvGraphicFramePr>
          <p:nvPr>
            <p:extLst>
              <p:ext uri="{D42A27DB-BD31-4B8C-83A1-F6EECF244321}">
                <p14:modId xmlns:p14="http://schemas.microsoft.com/office/powerpoint/2010/main" val="2537580001"/>
              </p:ext>
            </p:extLst>
          </p:nvPr>
        </p:nvGraphicFramePr>
        <p:xfrm>
          <a:off x="1022349" y="2800657"/>
          <a:ext cx="7099300" cy="3508664"/>
        </p:xfrm>
        <a:graphic>
          <a:graphicData uri="http://schemas.openxmlformats.org/presentationml/2006/ole">
            <mc:AlternateContent xmlns:mc="http://schemas.openxmlformats.org/markup-compatibility/2006">
              <mc:Choice xmlns:v="urn:schemas-microsoft-com:vml" Requires="v">
                <p:oleObj spid="_x0000_s1384" name="Document" r:id="rId4" imgW="8243994" imgH="4487224" progId="Word.Document.8">
                  <p:embed/>
                </p:oleObj>
              </mc:Choice>
              <mc:Fallback>
                <p:oleObj name="Document" r:id="rId4" imgW="8243994" imgH="4487224" progId="Word.Document.8">
                  <p:embed/>
                  <p:pic>
                    <p:nvPicPr>
                      <p:cNvPr id="2" name="Object 3">
                        <a:extLst>
                          <a:ext uri="{FF2B5EF4-FFF2-40B4-BE49-F238E27FC236}">
                            <a16:creationId xmlns:a16="http://schemas.microsoft.com/office/drawing/2014/main" id="{C3BA3063-1181-389F-D3EE-75934725F791}"/>
                          </a:ext>
                        </a:extLst>
                      </p:cNvPr>
                      <p:cNvPicPr>
                        <a:picLocks noChangeAspect="1" noChangeArrowheads="1"/>
                      </p:cNvPicPr>
                      <p:nvPr/>
                    </p:nvPicPr>
                    <p:blipFill>
                      <a:blip r:embed="rId5"/>
                      <a:srcRect/>
                      <a:stretch>
                        <a:fillRect/>
                      </a:stretch>
                    </p:blipFill>
                    <p:spPr bwMode="auto">
                      <a:xfrm>
                        <a:off x="1022349" y="2800657"/>
                        <a:ext cx="7099300" cy="3508664"/>
                      </a:xfrm>
                      <a:prstGeom prst="rect">
                        <a:avLst/>
                      </a:prstGeom>
                      <a:noFill/>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2</a:t>
            </a:r>
            <a:endParaRPr lang="zh-CN" altLang="en-US" dirty="0"/>
          </a:p>
        </p:txBody>
      </p:sp>
      <p:sp>
        <p:nvSpPr>
          <p:cNvPr id="3" name="内容占位符 2"/>
          <p:cNvSpPr>
            <a:spLocks noGrp="1"/>
          </p:cNvSpPr>
          <p:nvPr>
            <p:ph idx="1"/>
          </p:nvPr>
        </p:nvSpPr>
        <p:spPr/>
        <p:txBody>
          <a:bodyPr/>
          <a:lstStyle/>
          <a:p>
            <a:r>
              <a:rPr lang="en-US" altLang="zh-CN" dirty="0"/>
              <a:t>Do</a:t>
            </a:r>
            <a:r>
              <a:rPr lang="zh-CN" altLang="en-US" dirty="0"/>
              <a:t> </a:t>
            </a:r>
            <a:r>
              <a:rPr lang="en-US" altLang="zh-CN" dirty="0"/>
              <a:t>you</a:t>
            </a:r>
            <a:r>
              <a:rPr lang="zh-CN" altLang="en-US" dirty="0"/>
              <a:t> </a:t>
            </a:r>
            <a:r>
              <a:rPr lang="en-US" altLang="zh-CN" dirty="0"/>
              <a:t>support</a:t>
            </a:r>
            <a:r>
              <a:rPr lang="zh-CN" altLang="en-US" dirty="0"/>
              <a:t> </a:t>
            </a:r>
            <a:r>
              <a:rPr lang="en-US" altLang="zh-CN" dirty="0"/>
              <a:t>to define a probe manner in which the non-AP MLD can retrieve the info on all the known neighboring AP MLDs of the current AP MLD?</a:t>
            </a:r>
          </a:p>
          <a:p>
            <a:pPr lvl="1"/>
            <a:r>
              <a:rPr lang="en-US" altLang="zh-CN" dirty="0"/>
              <a:t>Each neighboring AP MLD is signaled through a separate Basic ML element. </a:t>
            </a:r>
          </a:p>
          <a:p>
            <a:pPr lvl="1"/>
            <a:endParaRPr lang="en-US" altLang="zh-CN" dirty="0"/>
          </a:p>
          <a:p>
            <a:pPr lvl="1"/>
            <a:endParaRPr lang="zh-CN" altLang="en-US" dirty="0"/>
          </a:p>
        </p:txBody>
      </p:sp>
      <p:sp>
        <p:nvSpPr>
          <p:cNvPr id="4" name="灯片编号占位符 3"/>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
        <p:nvSpPr>
          <p:cNvPr id="5" name="页脚占位符 4"/>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477835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D42830F-55FC-4F8D-B18B-DEFAC0153C2B}"/>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5D716A12-CF6D-4661-9A9C-B58B2870ED9C}"/>
              </a:ext>
            </a:extLst>
          </p:cNvPr>
          <p:cNvSpPr>
            <a:spLocks noGrp="1"/>
          </p:cNvSpPr>
          <p:nvPr>
            <p:ph idx="1"/>
          </p:nvPr>
        </p:nvSpPr>
        <p:spPr>
          <a:xfrm>
            <a:off x="684213" y="1989138"/>
            <a:ext cx="7772400" cy="575766"/>
          </a:xfrm>
        </p:spPr>
        <p:txBody>
          <a:bodyPr/>
          <a:lstStyle/>
          <a:p>
            <a:pPr algn="just"/>
            <a:r>
              <a:rPr lang="en-US" altLang="zh-CN" sz="1600" dirty="0"/>
              <a:t>Considering the following motion had been approved in 11bn, this contribution discusses some details on the over-the-DS probe mechanism. </a:t>
            </a:r>
          </a:p>
        </p:txBody>
      </p:sp>
      <p:sp>
        <p:nvSpPr>
          <p:cNvPr id="4" name="灯片编号占位符 3">
            <a:extLst>
              <a:ext uri="{FF2B5EF4-FFF2-40B4-BE49-F238E27FC236}">
                <a16:creationId xmlns:a16="http://schemas.microsoft.com/office/drawing/2014/main" id="{85246E83-FB5B-4857-A3B9-A767B8489AA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
        <p:nvSpPr>
          <p:cNvPr id="5" name="页脚占位符 4">
            <a:extLst>
              <a:ext uri="{FF2B5EF4-FFF2-40B4-BE49-F238E27FC236}">
                <a16:creationId xmlns:a16="http://schemas.microsoft.com/office/drawing/2014/main" id="{3ACFE661-AAFC-42AC-9AD0-DBAE3E76A734}"/>
              </a:ext>
            </a:extLst>
          </p:cNvPr>
          <p:cNvSpPr>
            <a:spLocks noGrp="1"/>
          </p:cNvSpPr>
          <p:nvPr>
            <p:ph type="ftr" sz="quarter" idx="11"/>
          </p:nvPr>
        </p:nvSpPr>
        <p:spPr/>
        <p:txBody>
          <a:bodyPr/>
          <a:lstStyle/>
          <a:p>
            <a:pPr>
              <a:defRPr/>
            </a:pPr>
            <a:r>
              <a:rPr lang="en-GB"/>
              <a:t>Guogang Huang (Huawei)</a:t>
            </a:r>
            <a:endParaRPr lang="en-GB" dirty="0"/>
          </a:p>
        </p:txBody>
      </p:sp>
      <p:sp>
        <p:nvSpPr>
          <p:cNvPr id="6" name="Content Placeholder 7">
            <a:extLst>
              <a:ext uri="{FF2B5EF4-FFF2-40B4-BE49-F238E27FC236}">
                <a16:creationId xmlns:a16="http://schemas.microsoft.com/office/drawing/2014/main" id="{5D457A05-3B75-4FE4-B714-632F30D723AB}"/>
              </a:ext>
            </a:extLst>
          </p:cNvPr>
          <p:cNvSpPr txBox="1">
            <a:spLocks/>
          </p:cNvSpPr>
          <p:nvPr/>
        </p:nvSpPr>
        <p:spPr bwMode="auto">
          <a:xfrm>
            <a:off x="1115616" y="2852936"/>
            <a:ext cx="7022876" cy="1224135"/>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sz="1600" kern="0" dirty="0"/>
              <a:t>(Motion 333) Move to add to the </a:t>
            </a:r>
            <a:r>
              <a:rPr lang="en-US" sz="1600" kern="0" dirty="0" err="1"/>
              <a:t>TGbn</a:t>
            </a:r>
            <a:r>
              <a:rPr lang="en-US" sz="1600" kern="0" dirty="0"/>
              <a:t> SFD the following:[1]</a:t>
            </a:r>
          </a:p>
          <a:p>
            <a:pPr>
              <a:buFont typeface="Arial" panose="020B0604020202020204" pitchFamily="34" charset="0"/>
              <a:buChar char="•"/>
            </a:pPr>
            <a:r>
              <a:rPr lang="en-US" sz="1600" b="0" kern="0" dirty="0"/>
              <a:t>Define a mechanism to retrieve probe response content for neighboring AP MLD(s) of the current AP MLD, through the current AP MLD</a:t>
            </a:r>
          </a:p>
          <a:p>
            <a:pPr marL="285750" indent="-285750">
              <a:buFont typeface="Arial" panose="020B0604020202020204" pitchFamily="34" charset="0"/>
              <a:buChar char="•"/>
            </a:pPr>
            <a:r>
              <a:rPr lang="en-US" sz="1600" b="0" kern="0" dirty="0"/>
              <a:t>Note. The neighboring AP MLD and the current AP MLD are in the same ESS</a:t>
            </a:r>
            <a:r>
              <a:rPr lang="en-US" sz="1600" kern="0" dirty="0"/>
              <a:t> </a:t>
            </a:r>
          </a:p>
        </p:txBody>
      </p:sp>
      <p:sp>
        <p:nvSpPr>
          <p:cNvPr id="7" name="内容占位符 2">
            <a:extLst>
              <a:ext uri="{FF2B5EF4-FFF2-40B4-BE49-F238E27FC236}">
                <a16:creationId xmlns:a16="http://schemas.microsoft.com/office/drawing/2014/main" id="{38A7BCFD-6D5D-4DBF-AF7F-00B12C4060DE}"/>
              </a:ext>
            </a:extLst>
          </p:cNvPr>
          <p:cNvSpPr txBox="1">
            <a:spLocks/>
          </p:cNvSpPr>
          <p:nvPr/>
        </p:nvSpPr>
        <p:spPr bwMode="auto">
          <a:xfrm>
            <a:off x="680177" y="4426024"/>
            <a:ext cx="7772400" cy="181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altLang="zh-CN" sz="1600" kern="0" dirty="0"/>
              <a:t>Generally, there are two options to design the over-the-DS probe mechanism. </a:t>
            </a:r>
          </a:p>
          <a:p>
            <a:pPr lvl="1" algn="just"/>
            <a:r>
              <a:rPr lang="en-US" altLang="zh-CN" sz="1600" kern="0" dirty="0"/>
              <a:t>Option 1. One is to reuse the existing ML Probe Request/Response frames with some modifications; </a:t>
            </a:r>
          </a:p>
          <a:p>
            <a:pPr lvl="1" algn="just"/>
            <a:r>
              <a:rPr lang="en-US" altLang="zh-CN" sz="1600" kern="0" dirty="0"/>
              <a:t>Option 2. the other one is to define new </a:t>
            </a:r>
            <a:r>
              <a:rPr lang="en-US" altLang="zh-CN" sz="1600" kern="0" dirty="0">
                <a:solidFill>
                  <a:srgbClr val="0000FF"/>
                </a:solidFill>
              </a:rPr>
              <a:t>protected</a:t>
            </a:r>
            <a:r>
              <a:rPr lang="en-US" altLang="zh-CN" sz="1600" kern="0" dirty="0"/>
              <a:t> Action frames by leveraging the existing ML probe design. </a:t>
            </a:r>
          </a:p>
          <a:p>
            <a:pPr algn="just"/>
            <a:r>
              <a:rPr lang="en-US" altLang="zh-CN" sz="1600" kern="0" dirty="0"/>
              <a:t>In this contribution, we will also compare these two options. </a:t>
            </a:r>
            <a:endParaRPr lang="zh-CN" altLang="en-US" sz="1600" kern="0" dirty="0"/>
          </a:p>
        </p:txBody>
      </p:sp>
    </p:spTree>
    <p:extLst>
      <p:ext uri="{BB962C8B-B14F-4D97-AF65-F5344CB8AC3E}">
        <p14:creationId xmlns:p14="http://schemas.microsoft.com/office/powerpoint/2010/main" val="4222213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1FF432-6CE2-450B-A1C2-C65CAF158F5F}"/>
              </a:ext>
            </a:extLst>
          </p:cNvPr>
          <p:cNvSpPr>
            <a:spLocks noGrp="1"/>
          </p:cNvSpPr>
          <p:nvPr>
            <p:ph type="title"/>
          </p:nvPr>
        </p:nvSpPr>
        <p:spPr/>
        <p:txBody>
          <a:bodyPr/>
          <a:lstStyle/>
          <a:p>
            <a:r>
              <a:rPr lang="en-US" altLang="zh-CN" dirty="0"/>
              <a:t>Existing ML Probe</a:t>
            </a:r>
            <a:endParaRPr lang="zh-CN" altLang="en-US" dirty="0"/>
          </a:p>
        </p:txBody>
      </p:sp>
      <p:sp>
        <p:nvSpPr>
          <p:cNvPr id="3" name="内容占位符 2">
            <a:extLst>
              <a:ext uri="{FF2B5EF4-FFF2-40B4-BE49-F238E27FC236}">
                <a16:creationId xmlns:a16="http://schemas.microsoft.com/office/drawing/2014/main" id="{B333FA2E-18A3-44E7-A58D-DC02397E7CC3}"/>
              </a:ext>
            </a:extLst>
          </p:cNvPr>
          <p:cNvSpPr>
            <a:spLocks noGrp="1"/>
          </p:cNvSpPr>
          <p:nvPr>
            <p:ph idx="1"/>
          </p:nvPr>
        </p:nvSpPr>
        <p:spPr>
          <a:xfrm>
            <a:off x="684213" y="1989137"/>
            <a:ext cx="7772400" cy="2015837"/>
          </a:xfrm>
        </p:spPr>
        <p:txBody>
          <a:bodyPr/>
          <a:lstStyle/>
          <a:p>
            <a:pPr algn="just"/>
            <a:r>
              <a:rPr lang="en-US" altLang="zh-CN" sz="1800" dirty="0"/>
              <a:t>The existing ML probe allows </a:t>
            </a:r>
            <a:r>
              <a:rPr lang="it-IT" altLang="zh-CN" sz="1800" dirty="0"/>
              <a:t>a non-AP STA affiliated with a non-AP MLD </a:t>
            </a:r>
            <a:r>
              <a:rPr lang="en-US" altLang="zh-CN" sz="1800" dirty="0"/>
              <a:t>to request an AP affiliated with an AP MLD to include the complete or partial profile of the AP(s) affiliated with the AP MLD in the ML Probe Response frame.[2]</a:t>
            </a:r>
          </a:p>
          <a:p>
            <a:pPr lvl="1" algn="just"/>
            <a:r>
              <a:rPr lang="en-US" altLang="zh-CN" sz="1400" dirty="0"/>
              <a:t>Note that the complete profile on the transmitting link shall be included within ML Probe Response frame body (excluding the Basic ML element). For the over-the-DS probe scenario, this info is useless. </a:t>
            </a:r>
          </a:p>
        </p:txBody>
      </p:sp>
      <p:sp>
        <p:nvSpPr>
          <p:cNvPr id="4" name="灯片编号占位符 3">
            <a:extLst>
              <a:ext uri="{FF2B5EF4-FFF2-40B4-BE49-F238E27FC236}">
                <a16:creationId xmlns:a16="http://schemas.microsoft.com/office/drawing/2014/main" id="{FEB7F533-E8E4-4FC2-B029-FA1C9AE02A9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5" name="页脚占位符 4">
            <a:extLst>
              <a:ext uri="{FF2B5EF4-FFF2-40B4-BE49-F238E27FC236}">
                <a16:creationId xmlns:a16="http://schemas.microsoft.com/office/drawing/2014/main" id="{ECC44763-7E36-4DC1-9907-88707F3CC6E3}"/>
              </a:ext>
            </a:extLst>
          </p:cNvPr>
          <p:cNvSpPr>
            <a:spLocks noGrp="1"/>
          </p:cNvSpPr>
          <p:nvPr>
            <p:ph type="ftr" sz="quarter" idx="11"/>
          </p:nvPr>
        </p:nvSpPr>
        <p:spPr/>
        <p:txBody>
          <a:bodyPr/>
          <a:lstStyle/>
          <a:p>
            <a:pPr>
              <a:defRPr/>
            </a:pPr>
            <a:r>
              <a:rPr lang="en-GB"/>
              <a:t>Guogang Huang (Huawei)</a:t>
            </a:r>
            <a:endParaRPr lang="en-GB" dirty="0"/>
          </a:p>
        </p:txBody>
      </p:sp>
      <p:pic>
        <p:nvPicPr>
          <p:cNvPr id="11" name="图片 10">
            <a:extLst>
              <a:ext uri="{FF2B5EF4-FFF2-40B4-BE49-F238E27FC236}">
                <a16:creationId xmlns:a16="http://schemas.microsoft.com/office/drawing/2014/main" id="{6D156813-8F34-4E04-AD5D-EEBB2C5CEA74}"/>
              </a:ext>
            </a:extLst>
          </p:cNvPr>
          <p:cNvPicPr>
            <a:picLocks noChangeAspect="1"/>
          </p:cNvPicPr>
          <p:nvPr/>
        </p:nvPicPr>
        <p:blipFill>
          <a:blip r:embed="rId2"/>
          <a:stretch>
            <a:fillRect/>
          </a:stretch>
        </p:blipFill>
        <p:spPr>
          <a:xfrm>
            <a:off x="684213" y="4505786"/>
            <a:ext cx="2733675" cy="1638300"/>
          </a:xfrm>
          <a:prstGeom prst="rect">
            <a:avLst/>
          </a:prstGeom>
        </p:spPr>
      </p:pic>
      <p:pic>
        <p:nvPicPr>
          <p:cNvPr id="7" name="图片 6">
            <a:extLst>
              <a:ext uri="{FF2B5EF4-FFF2-40B4-BE49-F238E27FC236}">
                <a16:creationId xmlns:a16="http://schemas.microsoft.com/office/drawing/2014/main" id="{2C415160-4FFE-4ADB-ABA3-1713A2553E44}"/>
              </a:ext>
            </a:extLst>
          </p:cNvPr>
          <p:cNvPicPr>
            <a:picLocks noChangeAspect="1"/>
          </p:cNvPicPr>
          <p:nvPr/>
        </p:nvPicPr>
        <p:blipFill>
          <a:blip r:embed="rId3"/>
          <a:stretch>
            <a:fillRect/>
          </a:stretch>
        </p:blipFill>
        <p:spPr>
          <a:xfrm>
            <a:off x="3923928" y="3994879"/>
            <a:ext cx="4388371" cy="2284465"/>
          </a:xfrm>
          <a:prstGeom prst="rect">
            <a:avLst/>
          </a:prstGeom>
        </p:spPr>
      </p:pic>
    </p:spTree>
    <p:extLst>
      <p:ext uri="{BB962C8B-B14F-4D97-AF65-F5344CB8AC3E}">
        <p14:creationId xmlns:p14="http://schemas.microsoft.com/office/powerpoint/2010/main" val="1606836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Option 1. Reuse Existing ML Probe</a:t>
            </a:r>
            <a:endParaRPr lang="zh-CN" altLang="en-US" dirty="0"/>
          </a:p>
        </p:txBody>
      </p:sp>
      <p:sp>
        <p:nvSpPr>
          <p:cNvPr id="3" name="内容占位符 2"/>
          <p:cNvSpPr>
            <a:spLocks noGrp="1"/>
          </p:cNvSpPr>
          <p:nvPr>
            <p:ph idx="1"/>
          </p:nvPr>
        </p:nvSpPr>
        <p:spPr/>
        <p:txBody>
          <a:bodyPr/>
          <a:lstStyle/>
          <a:p>
            <a:pPr algn="just"/>
            <a:r>
              <a:rPr lang="en-US" altLang="zh-CN" dirty="0"/>
              <a:t>The behavior of the legacy device is uncertain when it receives a protected Probe Response frame but cannot parse the content of the frame body of the Probe Response frame. </a:t>
            </a:r>
          </a:p>
          <a:p>
            <a:pPr algn="just"/>
            <a:r>
              <a:rPr lang="en-US" altLang="zh-CN" dirty="0"/>
              <a:t>No need to include the info on the transmitting link of the current AP MLD.</a:t>
            </a:r>
          </a:p>
          <a:p>
            <a:pPr lvl="1" algn="just"/>
            <a:r>
              <a:rPr lang="en-US" altLang="zh-CN" dirty="0"/>
              <a:t>Furthermore, there is no precedent about including the info on the two non-collocated AP MLDs within the Probe Response frame.</a:t>
            </a:r>
            <a:endParaRPr lang="zh-CN" altLang="en-US" dirty="0"/>
          </a:p>
        </p:txBody>
      </p:sp>
      <p:sp>
        <p:nvSpPr>
          <p:cNvPr id="4" name="灯片编号占位符 3"/>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5" name="页脚占位符 4"/>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1614206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F119B8C-74B4-4CD1-BFEE-68E925B4144B}"/>
              </a:ext>
            </a:extLst>
          </p:cNvPr>
          <p:cNvSpPr>
            <a:spLocks noGrp="1"/>
          </p:cNvSpPr>
          <p:nvPr>
            <p:ph type="title"/>
          </p:nvPr>
        </p:nvSpPr>
        <p:spPr/>
        <p:txBody>
          <a:bodyPr/>
          <a:lstStyle/>
          <a:p>
            <a:r>
              <a:rPr lang="en-US" altLang="zh-CN" dirty="0"/>
              <a:t>Option 2. New Action frames (Prefer)</a:t>
            </a:r>
            <a:endParaRPr lang="zh-CN" altLang="en-US" dirty="0"/>
          </a:p>
        </p:txBody>
      </p:sp>
      <p:sp>
        <p:nvSpPr>
          <p:cNvPr id="3" name="内容占位符 2">
            <a:extLst>
              <a:ext uri="{FF2B5EF4-FFF2-40B4-BE49-F238E27FC236}">
                <a16:creationId xmlns:a16="http://schemas.microsoft.com/office/drawing/2014/main" id="{899BCFC2-C888-4815-9B6F-3271D25793DD}"/>
              </a:ext>
            </a:extLst>
          </p:cNvPr>
          <p:cNvSpPr>
            <a:spLocks noGrp="1"/>
          </p:cNvSpPr>
          <p:nvPr>
            <p:ph idx="1"/>
          </p:nvPr>
        </p:nvSpPr>
        <p:spPr>
          <a:xfrm>
            <a:off x="684213" y="1989137"/>
            <a:ext cx="7772400" cy="4486275"/>
          </a:xfrm>
        </p:spPr>
        <p:txBody>
          <a:bodyPr/>
          <a:lstStyle/>
          <a:p>
            <a:pPr algn="just"/>
            <a:r>
              <a:rPr lang="en-US" altLang="zh-CN" sz="1800" dirty="0"/>
              <a:t>Define a new protected action frame exchange, e.g. Tunneled Probe Request/Response frames. </a:t>
            </a:r>
          </a:p>
          <a:p>
            <a:pPr algn="just"/>
            <a:r>
              <a:rPr lang="en-US" altLang="zh-CN" sz="1800" dirty="0"/>
              <a:t>Option 2a. Reuse the info organization manner of the existing ML Probe Response frame. Specifically,</a:t>
            </a:r>
          </a:p>
          <a:p>
            <a:pPr lvl="1" algn="just"/>
            <a:r>
              <a:rPr lang="en-US" altLang="zh-CN" sz="1600" dirty="0"/>
              <a:t>Reuse the inheritance rules defined in 11be</a:t>
            </a:r>
          </a:p>
          <a:p>
            <a:pPr lvl="1" algn="just"/>
            <a:r>
              <a:rPr lang="en-US" altLang="zh-CN" sz="1600" dirty="0"/>
              <a:t>Include the info on all APs affiliated with the target AP MLD in RNR of the Probe Response frame body field of the Tunneled Probe Response frame. </a:t>
            </a:r>
          </a:p>
          <a:p>
            <a:pPr lvl="2" algn="just"/>
            <a:r>
              <a:rPr lang="en-US" altLang="zh-CN" sz="1400" dirty="0"/>
              <a:t>The reason is to include the BSSID of the affiliated AP which is indicated through the frame body outside of the Basic ML element</a:t>
            </a:r>
          </a:p>
          <a:p>
            <a:pPr lvl="1" algn="just"/>
            <a:r>
              <a:rPr lang="en-US" altLang="zh-CN" sz="1600" dirty="0"/>
              <a:t>This design can minimize the changes on the existing ML probe mechanism. </a:t>
            </a:r>
          </a:p>
          <a:p>
            <a:pPr algn="just"/>
            <a:r>
              <a:rPr lang="en-US" altLang="zh-CN" sz="1800" dirty="0"/>
              <a:t>Option 2b. The info on each AP affiliated with the target AP MLD is included within a Per-STA Profile </a:t>
            </a:r>
            <a:r>
              <a:rPr lang="en-US" altLang="zh-CN" sz="1800" dirty="0" err="1"/>
              <a:t>subelement</a:t>
            </a:r>
            <a:r>
              <a:rPr lang="en-US" altLang="zh-CN" sz="1800" dirty="0"/>
              <a:t> of the Basic ML element</a:t>
            </a:r>
          </a:p>
          <a:p>
            <a:pPr lvl="1" algn="just"/>
            <a:r>
              <a:rPr lang="en-US" altLang="zh-CN" sz="1600" dirty="0"/>
              <a:t>Similar to the info organization manner of the Link Reconfiguration Response frame</a:t>
            </a:r>
          </a:p>
          <a:p>
            <a:pPr lvl="1" algn="just"/>
            <a:r>
              <a:rPr lang="en-US" altLang="zh-CN" sz="1600" dirty="0"/>
              <a:t>No any inheritance rules are applied. </a:t>
            </a:r>
          </a:p>
        </p:txBody>
      </p:sp>
      <p:sp>
        <p:nvSpPr>
          <p:cNvPr id="4" name="灯片编号占位符 3">
            <a:extLst>
              <a:ext uri="{FF2B5EF4-FFF2-40B4-BE49-F238E27FC236}">
                <a16:creationId xmlns:a16="http://schemas.microsoft.com/office/drawing/2014/main" id="{F4ADA765-210B-469D-8320-878B82DA5CE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5" name="页脚占位符 4">
            <a:extLst>
              <a:ext uri="{FF2B5EF4-FFF2-40B4-BE49-F238E27FC236}">
                <a16:creationId xmlns:a16="http://schemas.microsoft.com/office/drawing/2014/main" id="{71F117DB-9C95-4C68-9327-7BFD560FDDBC}"/>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3397434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53582D-2148-435C-BC23-47A41E6DCF59}"/>
              </a:ext>
            </a:extLst>
          </p:cNvPr>
          <p:cNvSpPr>
            <a:spLocks noGrp="1"/>
          </p:cNvSpPr>
          <p:nvPr>
            <p:ph type="title"/>
          </p:nvPr>
        </p:nvSpPr>
        <p:spPr/>
        <p:txBody>
          <a:bodyPr/>
          <a:lstStyle/>
          <a:p>
            <a:r>
              <a:rPr lang="en-US" altLang="zh-CN" dirty="0"/>
              <a:t>Other Details</a:t>
            </a:r>
            <a:endParaRPr lang="zh-CN" altLang="en-US" dirty="0"/>
          </a:p>
        </p:txBody>
      </p:sp>
      <p:sp>
        <p:nvSpPr>
          <p:cNvPr id="3" name="内容占位符 2">
            <a:extLst>
              <a:ext uri="{FF2B5EF4-FFF2-40B4-BE49-F238E27FC236}">
                <a16:creationId xmlns:a16="http://schemas.microsoft.com/office/drawing/2014/main" id="{75468006-88BF-49BB-A11E-4F03BC585C62}"/>
              </a:ext>
            </a:extLst>
          </p:cNvPr>
          <p:cNvSpPr>
            <a:spLocks noGrp="1"/>
          </p:cNvSpPr>
          <p:nvPr>
            <p:ph idx="1"/>
          </p:nvPr>
        </p:nvSpPr>
        <p:spPr>
          <a:xfrm>
            <a:off x="684213" y="1752599"/>
            <a:ext cx="7772400" cy="4722813"/>
          </a:xfrm>
        </p:spPr>
        <p:txBody>
          <a:bodyPr/>
          <a:lstStyle/>
          <a:p>
            <a:pPr algn="just"/>
            <a:r>
              <a:rPr lang="en-US" altLang="zh-CN" sz="1800" dirty="0"/>
              <a:t>The non-AP MLD can obtain the target AP MLD address info by leveraging the BTM operation, directly set the AP MLD ID subfield to 255, or directly set the MLD MAC Address subfield to a broadcast address. </a:t>
            </a:r>
          </a:p>
          <a:p>
            <a:pPr algn="just"/>
            <a:r>
              <a:rPr lang="en-US" altLang="zh-CN" sz="1800" dirty="0"/>
              <a:t>Then the current AP MLD will reply a Tunneled Probe Response frame with all known neighboring AP MLDs. </a:t>
            </a:r>
          </a:p>
          <a:p>
            <a:pPr lvl="1" algn="just"/>
            <a:r>
              <a:rPr lang="en-US" altLang="zh-CN" sz="1600" dirty="0"/>
              <a:t>Each neighboring AP MLD is signaled through a Basic ML element. </a:t>
            </a:r>
          </a:p>
        </p:txBody>
      </p:sp>
      <p:sp>
        <p:nvSpPr>
          <p:cNvPr id="4" name="灯片编号占位符 3">
            <a:extLst>
              <a:ext uri="{FF2B5EF4-FFF2-40B4-BE49-F238E27FC236}">
                <a16:creationId xmlns:a16="http://schemas.microsoft.com/office/drawing/2014/main" id="{EE95F373-4790-4052-BA46-4489EA74A0B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5" name="页脚占位符 4">
            <a:extLst>
              <a:ext uri="{FF2B5EF4-FFF2-40B4-BE49-F238E27FC236}">
                <a16:creationId xmlns:a16="http://schemas.microsoft.com/office/drawing/2014/main" id="{99464AF3-FF1C-4722-9265-3B6D2CAFB983}"/>
              </a:ext>
            </a:extLst>
          </p:cNvPr>
          <p:cNvSpPr>
            <a:spLocks noGrp="1"/>
          </p:cNvSpPr>
          <p:nvPr>
            <p:ph type="ftr" sz="quarter" idx="11"/>
          </p:nvPr>
        </p:nvSpPr>
        <p:spPr/>
        <p:txBody>
          <a:bodyPr/>
          <a:lstStyle/>
          <a:p>
            <a:pPr>
              <a:defRPr/>
            </a:pPr>
            <a:r>
              <a:rPr lang="en-GB"/>
              <a:t>Guogang Huang (Huawei)</a:t>
            </a:r>
            <a:endParaRPr lang="en-GB" dirty="0"/>
          </a:p>
        </p:txBody>
      </p:sp>
      <p:pic>
        <p:nvPicPr>
          <p:cNvPr id="6" name="图片 5">
            <a:extLst>
              <a:ext uri="{FF2B5EF4-FFF2-40B4-BE49-F238E27FC236}">
                <a16:creationId xmlns:a16="http://schemas.microsoft.com/office/drawing/2014/main" id="{54D23B99-024C-4135-8D57-01BA6E098713}"/>
              </a:ext>
            </a:extLst>
          </p:cNvPr>
          <p:cNvPicPr>
            <a:picLocks noChangeAspect="1"/>
          </p:cNvPicPr>
          <p:nvPr/>
        </p:nvPicPr>
        <p:blipFill>
          <a:blip r:embed="rId2"/>
          <a:stretch>
            <a:fillRect/>
          </a:stretch>
        </p:blipFill>
        <p:spPr>
          <a:xfrm>
            <a:off x="579278" y="4437112"/>
            <a:ext cx="8153400" cy="1019175"/>
          </a:xfrm>
          <a:prstGeom prst="rect">
            <a:avLst/>
          </a:prstGeom>
        </p:spPr>
      </p:pic>
    </p:spTree>
    <p:extLst>
      <p:ext uri="{BB962C8B-B14F-4D97-AF65-F5344CB8AC3E}">
        <p14:creationId xmlns:p14="http://schemas.microsoft.com/office/powerpoint/2010/main" val="3201656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5EAA01-3983-4CD7-888E-71909D623329}"/>
              </a:ext>
            </a:extLst>
          </p:cNvPr>
          <p:cNvSpPr>
            <a:spLocks noGrp="1"/>
          </p:cNvSpPr>
          <p:nvPr>
            <p:ph type="title"/>
          </p:nvPr>
        </p:nvSpPr>
        <p:spPr/>
        <p:txBody>
          <a:bodyPr/>
          <a:lstStyle/>
          <a:p>
            <a:r>
              <a:rPr lang="en-US" altLang="zh-CN" dirty="0"/>
              <a:t>Summary</a:t>
            </a:r>
            <a:endParaRPr lang="zh-CN" altLang="en-US" dirty="0"/>
          </a:p>
        </p:txBody>
      </p:sp>
      <p:sp>
        <p:nvSpPr>
          <p:cNvPr id="3" name="内容占位符 2">
            <a:extLst>
              <a:ext uri="{FF2B5EF4-FFF2-40B4-BE49-F238E27FC236}">
                <a16:creationId xmlns:a16="http://schemas.microsoft.com/office/drawing/2014/main" id="{17340E55-D82C-4DF2-A824-762038519CA4}"/>
              </a:ext>
            </a:extLst>
          </p:cNvPr>
          <p:cNvSpPr>
            <a:spLocks noGrp="1"/>
          </p:cNvSpPr>
          <p:nvPr>
            <p:ph idx="1"/>
          </p:nvPr>
        </p:nvSpPr>
        <p:spPr>
          <a:xfrm>
            <a:off x="684213" y="1916832"/>
            <a:ext cx="7772400" cy="4464496"/>
          </a:xfrm>
        </p:spPr>
        <p:txBody>
          <a:bodyPr/>
          <a:lstStyle/>
          <a:p>
            <a:pPr algn="just"/>
            <a:r>
              <a:rPr lang="en-US" altLang="zh-CN" sz="1800" dirty="0"/>
              <a:t>In this contribution, we propose a very simple solution to enable the over-the-DS probe mechanism by newly defining Protected Tunneled Probe Request/Response frames. </a:t>
            </a:r>
          </a:p>
          <a:p>
            <a:pPr algn="just"/>
            <a:r>
              <a:rPr lang="en-US" altLang="zh-CN" sz="1800" dirty="0"/>
              <a:t>In addition, a broadcast over-the-DS probe manner is proposed, which allows the non-AP MLD to gather the info on all the known neighboring AP MLDs (e.g. on-hop neighbors).  </a:t>
            </a:r>
          </a:p>
          <a:p>
            <a:endParaRPr lang="en-US" altLang="zh-CN" dirty="0"/>
          </a:p>
          <a:p>
            <a:endParaRPr lang="zh-CN" altLang="en-US" dirty="0"/>
          </a:p>
        </p:txBody>
      </p:sp>
      <p:sp>
        <p:nvSpPr>
          <p:cNvPr id="4" name="灯片编号占位符 3">
            <a:extLst>
              <a:ext uri="{FF2B5EF4-FFF2-40B4-BE49-F238E27FC236}">
                <a16:creationId xmlns:a16="http://schemas.microsoft.com/office/drawing/2014/main" id="{2414E435-8E5A-4385-8206-F8E7A167B9C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
        <p:nvSpPr>
          <p:cNvPr id="5" name="页脚占位符 4">
            <a:extLst>
              <a:ext uri="{FF2B5EF4-FFF2-40B4-BE49-F238E27FC236}">
                <a16:creationId xmlns:a16="http://schemas.microsoft.com/office/drawing/2014/main" id="{79F59E8E-D20D-4BCC-A7AD-ACE7D4289E1B}"/>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3460174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5E8F4BA-7CD1-4332-AB50-1BA04ECF104E}"/>
              </a:ext>
            </a:extLst>
          </p:cNvPr>
          <p:cNvSpPr>
            <a:spLocks noGrp="1"/>
          </p:cNvSpPr>
          <p:nvPr>
            <p:ph type="title"/>
          </p:nvPr>
        </p:nvSpPr>
        <p:spPr/>
        <p:txBody>
          <a:bodyPr/>
          <a:lstStyle/>
          <a:p>
            <a:r>
              <a:rPr lang="en-US" altLang="zh-CN" dirty="0"/>
              <a:t>References</a:t>
            </a:r>
            <a:endParaRPr lang="zh-CN" altLang="en-US" dirty="0"/>
          </a:p>
        </p:txBody>
      </p:sp>
      <p:sp>
        <p:nvSpPr>
          <p:cNvPr id="3" name="内容占位符 2">
            <a:extLst>
              <a:ext uri="{FF2B5EF4-FFF2-40B4-BE49-F238E27FC236}">
                <a16:creationId xmlns:a16="http://schemas.microsoft.com/office/drawing/2014/main" id="{D801AC50-D165-455E-AFB4-D112DC7724AE}"/>
              </a:ext>
            </a:extLst>
          </p:cNvPr>
          <p:cNvSpPr>
            <a:spLocks noGrp="1"/>
          </p:cNvSpPr>
          <p:nvPr>
            <p:ph idx="1"/>
          </p:nvPr>
        </p:nvSpPr>
        <p:spPr/>
        <p:txBody>
          <a:bodyPr/>
          <a:lstStyle/>
          <a:p>
            <a:pPr marL="0" indent="0">
              <a:buNone/>
            </a:pPr>
            <a:r>
              <a:rPr lang="en-US" altLang="zh-CN" sz="1600" dirty="0"/>
              <a:t>[1] 11-25-0014-14-00bn-tgbn-motions-list-part-2</a:t>
            </a:r>
          </a:p>
          <a:p>
            <a:pPr marL="0" indent="0">
              <a:buNone/>
            </a:pPr>
            <a:r>
              <a:rPr lang="en-US" altLang="zh-CN" sz="1600" dirty="0"/>
              <a:t>[2] Draft P802.11be_D7.0.pdf</a:t>
            </a:r>
          </a:p>
          <a:p>
            <a:pPr marL="0" indent="0">
              <a:buNone/>
            </a:pPr>
            <a:endParaRPr lang="zh-CN" altLang="en-US" dirty="0"/>
          </a:p>
        </p:txBody>
      </p:sp>
      <p:sp>
        <p:nvSpPr>
          <p:cNvPr id="4" name="灯片编号占位符 3">
            <a:extLst>
              <a:ext uri="{FF2B5EF4-FFF2-40B4-BE49-F238E27FC236}">
                <a16:creationId xmlns:a16="http://schemas.microsoft.com/office/drawing/2014/main" id="{58BFE40E-5B39-485E-8894-0CE77C759D1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
        <p:nvSpPr>
          <p:cNvPr id="5" name="页脚占位符 4">
            <a:extLst>
              <a:ext uri="{FF2B5EF4-FFF2-40B4-BE49-F238E27FC236}">
                <a16:creationId xmlns:a16="http://schemas.microsoft.com/office/drawing/2014/main" id="{C082C18F-416F-4E87-B70E-C8D44045B43A}"/>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2359643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018AE4-262B-4EFB-8668-7987C81CDB5F}"/>
              </a:ext>
            </a:extLst>
          </p:cNvPr>
          <p:cNvSpPr>
            <a:spLocks noGrp="1"/>
          </p:cNvSpPr>
          <p:nvPr>
            <p:ph type="title"/>
          </p:nvPr>
        </p:nvSpPr>
        <p:spPr/>
        <p:txBody>
          <a:bodyPr/>
          <a:lstStyle/>
          <a:p>
            <a:r>
              <a:rPr lang="en-US" altLang="zh-CN" dirty="0"/>
              <a:t>SP 1</a:t>
            </a:r>
            <a:endParaRPr lang="zh-CN" altLang="en-US" dirty="0"/>
          </a:p>
        </p:txBody>
      </p:sp>
      <p:sp>
        <p:nvSpPr>
          <p:cNvPr id="3" name="内容占位符 2">
            <a:extLst>
              <a:ext uri="{FF2B5EF4-FFF2-40B4-BE49-F238E27FC236}">
                <a16:creationId xmlns:a16="http://schemas.microsoft.com/office/drawing/2014/main" id="{50FD183E-945B-4281-970D-C0DFBAA4EB76}"/>
              </a:ext>
            </a:extLst>
          </p:cNvPr>
          <p:cNvSpPr>
            <a:spLocks noGrp="1"/>
          </p:cNvSpPr>
          <p:nvPr>
            <p:ph idx="1"/>
          </p:nvPr>
        </p:nvSpPr>
        <p:spPr/>
        <p:txBody>
          <a:bodyPr/>
          <a:lstStyle/>
          <a:p>
            <a:pPr>
              <a:buFont typeface="Arial" panose="020B0604020202020204" pitchFamily="34" charset="0"/>
              <a:buChar char="•"/>
            </a:pPr>
            <a:r>
              <a:rPr lang="en-US" altLang="zh-CN" dirty="0"/>
              <a:t>Do</a:t>
            </a:r>
            <a:r>
              <a:rPr lang="zh-CN" altLang="en-US" dirty="0"/>
              <a:t> </a:t>
            </a:r>
            <a:r>
              <a:rPr lang="en-US" altLang="zh-CN" dirty="0"/>
              <a:t>you</a:t>
            </a:r>
            <a:r>
              <a:rPr lang="zh-CN" altLang="en-US" dirty="0"/>
              <a:t> </a:t>
            </a:r>
            <a:r>
              <a:rPr lang="en-US" altLang="zh-CN" dirty="0"/>
              <a:t>support</a:t>
            </a:r>
            <a:r>
              <a:rPr lang="zh-CN" altLang="en-US" dirty="0"/>
              <a:t> </a:t>
            </a:r>
            <a:r>
              <a:rPr lang="en-US" altLang="zh-CN" dirty="0"/>
              <a:t>to</a:t>
            </a:r>
            <a:r>
              <a:rPr lang="zh-CN" altLang="en-US" dirty="0"/>
              <a:t> </a:t>
            </a:r>
            <a:r>
              <a:rPr lang="en-US" altLang="zh-CN" dirty="0"/>
              <a:t>define</a:t>
            </a:r>
            <a:r>
              <a:rPr lang="zh-CN" altLang="en-US" dirty="0"/>
              <a:t> </a:t>
            </a:r>
            <a:r>
              <a:rPr lang="en-US" altLang="zh-CN" dirty="0"/>
              <a:t>new protected Action frames to retrieve the info on a neighboring AP MLD of the current AP MLD, through the current AP MLD</a:t>
            </a:r>
          </a:p>
          <a:p>
            <a:pPr lvl="1" algn="just">
              <a:buFont typeface="Arial" panose="020B0604020202020204" pitchFamily="34" charset="0"/>
              <a:buChar char="–"/>
            </a:pPr>
            <a:r>
              <a:rPr lang="en-US" altLang="zh-CN" dirty="0"/>
              <a:t>The info on each AP affiliated with the neighboring AP MLD is included within a Per-STA Profile </a:t>
            </a:r>
            <a:r>
              <a:rPr lang="en-US" altLang="zh-CN" dirty="0" err="1"/>
              <a:t>subelement</a:t>
            </a:r>
            <a:r>
              <a:rPr lang="en-US" altLang="zh-CN" dirty="0"/>
              <a:t> of the Basic ML element</a:t>
            </a:r>
          </a:p>
          <a:p>
            <a:pPr lvl="1" algn="just">
              <a:buFont typeface="Arial" panose="020B0604020202020204" pitchFamily="34" charset="0"/>
              <a:buChar char="–"/>
            </a:pPr>
            <a:r>
              <a:rPr lang="en-US" altLang="zh-CN" dirty="0"/>
              <a:t>No any inheritance rules are applied. </a:t>
            </a:r>
          </a:p>
          <a:p>
            <a:pPr marL="457200" lvl="1" indent="0" algn="just">
              <a:buNone/>
            </a:pPr>
            <a:r>
              <a:rPr lang="en-US" altLang="zh-CN" dirty="0"/>
              <a:t>Note. The neighboring AP MLD and the current AP MLD are in the same ESS. </a:t>
            </a:r>
          </a:p>
        </p:txBody>
      </p:sp>
      <p:sp>
        <p:nvSpPr>
          <p:cNvPr id="4" name="灯片编号占位符 3">
            <a:extLst>
              <a:ext uri="{FF2B5EF4-FFF2-40B4-BE49-F238E27FC236}">
                <a16:creationId xmlns:a16="http://schemas.microsoft.com/office/drawing/2014/main" id="{D5720FBF-51DE-4440-BC7B-CF075586C6E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
        <p:nvSpPr>
          <p:cNvPr id="5" name="页脚占位符 4">
            <a:extLst>
              <a:ext uri="{FF2B5EF4-FFF2-40B4-BE49-F238E27FC236}">
                <a16:creationId xmlns:a16="http://schemas.microsoft.com/office/drawing/2014/main" id="{081946A8-5EDF-472C-8375-296E115927CB}"/>
              </a:ext>
            </a:extLst>
          </p:cNvPr>
          <p:cNvSpPr>
            <a:spLocks noGrp="1"/>
          </p:cNvSpPr>
          <p:nvPr>
            <p:ph type="ftr" sz="quarter" idx="11"/>
          </p:nvPr>
        </p:nvSpPr>
        <p:spPr/>
        <p:txBody>
          <a:bodyPr/>
          <a:lstStyle/>
          <a:p>
            <a:pPr>
              <a:defRPr/>
            </a:pPr>
            <a:r>
              <a:rPr lang="en-GB"/>
              <a:t>Guogang Huang (Huawei)</a:t>
            </a:r>
            <a:endParaRPr lang="en-GB" dirty="0"/>
          </a:p>
        </p:txBody>
      </p:sp>
    </p:spTree>
    <p:extLst>
      <p:ext uri="{BB962C8B-B14F-4D97-AF65-F5344CB8AC3E}">
        <p14:creationId xmlns:p14="http://schemas.microsoft.com/office/powerpoint/2010/main" val="70676239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103379</TotalTime>
  <Words>844</Words>
  <Application>Microsoft Office PowerPoint</Application>
  <PresentationFormat>全屏显示(4:3)</PresentationFormat>
  <Paragraphs>73</Paragraphs>
  <Slides>10</Slides>
  <Notes>1</Notes>
  <HiddenSlides>0</HiddenSlides>
  <MMClips>0</MMClips>
  <ScaleCrop>false</ScaleCrop>
  <HeadingPairs>
    <vt:vector size="8" baseType="variant">
      <vt:variant>
        <vt:lpstr>已用的字体</vt:lpstr>
      </vt:variant>
      <vt:variant>
        <vt:i4>2</vt:i4>
      </vt:variant>
      <vt:variant>
        <vt:lpstr>主题</vt:lpstr>
      </vt:variant>
      <vt:variant>
        <vt:i4>1</vt:i4>
      </vt:variant>
      <vt:variant>
        <vt:lpstr>嵌入 OLE 服务器</vt:lpstr>
      </vt:variant>
      <vt:variant>
        <vt:i4>1</vt:i4>
      </vt:variant>
      <vt:variant>
        <vt:lpstr>幻灯片标题</vt:lpstr>
      </vt:variant>
      <vt:variant>
        <vt:i4>10</vt:i4>
      </vt:variant>
    </vt:vector>
  </HeadingPairs>
  <TitlesOfParts>
    <vt:vector size="14" baseType="lpstr">
      <vt:lpstr>Arial</vt:lpstr>
      <vt:lpstr>Times New Roman</vt:lpstr>
      <vt:lpstr>802-11-Submission</vt:lpstr>
      <vt:lpstr>Document</vt:lpstr>
      <vt:lpstr>Details on Ove-the-DS Probe Mechanism</vt:lpstr>
      <vt:lpstr>Introduction</vt:lpstr>
      <vt:lpstr>Existing ML Probe</vt:lpstr>
      <vt:lpstr>Option 1. Reuse Existing ML Probe</vt:lpstr>
      <vt:lpstr>Option 2. New Action frames (Prefer)</vt:lpstr>
      <vt:lpstr>Other Details</vt:lpstr>
      <vt:lpstr>Summary</vt:lpstr>
      <vt:lpstr>References</vt:lpstr>
      <vt:lpstr>SP 1</vt:lpstr>
      <vt:lpstr>SP 2</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huangguogang1</cp:lastModifiedBy>
  <cp:revision>3230</cp:revision>
  <cp:lastPrinted>1998-02-10T13:28:06Z</cp:lastPrinted>
  <dcterms:created xsi:type="dcterms:W3CDTF">2004-12-02T14:01:45Z</dcterms:created>
  <dcterms:modified xsi:type="dcterms:W3CDTF">2025-08-28T08:38:19Z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0638440a-5f5d-4b5f-8749-1b74c9eea69a</vt:lpwstr>
  </property>
  <property fmtid="{D5CDD505-2E9C-101B-9397-08002B2CF9AE}" pid="4" name="CTP_TimeStamp">
    <vt:lpwstr>2020-07-29 22:39:51Z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(3)mKSz/Gm2a2Ur8TAMDQatBOd/2RTHLvOBbZOQ6vUcDJb1zecKOo2R4Dfa/T0Rfzw6y2napOKN
zYhGvgydnXcPBF8OYJLDdGHi3ju7/jdObPXiiMx7y6rLQiSMLpRwgffYfeW6SWQGGm3GpYM5
JZo2+p/l4GbfwlRmnCIYbKwoXef9IjIV/GObblUqKT9aSlRd7OkQAdSHccBasIZh+SLxiemv
TAqIL1OmhbkOJ/Yns9</vt:lpwstr>
  </property>
  <property fmtid="{D5CDD505-2E9C-101B-9397-08002B2CF9AE}" pid="10" name="_2015_ms_pID_7253431">
    <vt:lpwstr>WYPRKSmHab0iuUs7AYYI2gx+NFISQ5SIir773GXFByfhQ/nUd2U1tY
R3rW+SbSAEb3ruTI/yxaRyD+u3XH4W8lgoxN0VVTOwaWAAzMdtHW9EiBjXWkzFkV4vxufuPV
9Yzgj8g4jMpgCekFU8G3NVoV9wKRi24fQAJUqyIBzG4q7hqG1G14QqhWCByHbaUjBcQHwOBK
wNklLGg9k7hMGvdv0SMBiriFq6NyBfTuXzHY</vt:lpwstr>
  </property>
  <property fmtid="{D5CDD505-2E9C-101B-9397-08002B2CF9AE}" pid="11" name="_2015_ms_pID_7253432">
    <vt:lpwstr>QA==</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1756092568</vt:lpwstr>
  </property>
</Properties>
</file>