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406" r:id="rId3"/>
    <p:sldId id="407" r:id="rId4"/>
    <p:sldId id="414" r:id="rId5"/>
    <p:sldId id="413" r:id="rId6"/>
    <p:sldId id="408" r:id="rId7"/>
    <p:sldId id="410" r:id="rId8"/>
    <p:sldId id="411" r:id="rId9"/>
    <p:sldId id="412" r:id="rId10"/>
    <p:sldId id="416" r:id="rId11"/>
    <p:sldId id="415"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a:t>Guogang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a:t>Guogang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April 2025</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802.11-25/0</a:t>
            </a:r>
            <a:r>
              <a:rPr lang="en-US" altLang="en-US" sz="1800" b="1" dirty="0"/>
              <a:t>724</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a:t>Guogang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Details on Ove-the-DS Probe Mechanism</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2025-04-22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a:t>Guogang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537580001"/>
              </p:ext>
            </p:extLst>
          </p:nvPr>
        </p:nvGraphicFramePr>
        <p:xfrm>
          <a:off x="1022349" y="2800657"/>
          <a:ext cx="7099300" cy="3508664"/>
        </p:xfrm>
        <a:graphic>
          <a:graphicData uri="http://schemas.openxmlformats.org/presentationml/2006/ole">
            <mc:AlternateContent xmlns:mc="http://schemas.openxmlformats.org/markup-compatibility/2006">
              <mc:Choice xmlns:v="urn:schemas-microsoft-com:vml" Requires="v">
                <p:oleObj spid="_x0000_s1373"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7"/>
                        <a:ext cx="7099300" cy="3508664"/>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E8F4BA-7CD1-4332-AB50-1BA04ECF104E}"/>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D801AC50-D165-455E-AFB4-D112DC7724AE}"/>
              </a:ext>
            </a:extLst>
          </p:cNvPr>
          <p:cNvSpPr>
            <a:spLocks noGrp="1"/>
          </p:cNvSpPr>
          <p:nvPr>
            <p:ph idx="1"/>
          </p:nvPr>
        </p:nvSpPr>
        <p:spPr/>
        <p:txBody>
          <a:bodyPr/>
          <a:lstStyle/>
          <a:p>
            <a:pPr marL="0" indent="0">
              <a:buNone/>
            </a:pPr>
            <a:r>
              <a:rPr lang="en-US" altLang="zh-CN" sz="1600" dirty="0"/>
              <a:t>[1] 11-25-0014-14-00bn-tgbn-motions-list-part-2</a:t>
            </a:r>
          </a:p>
          <a:p>
            <a:pPr marL="0" indent="0">
              <a:buNone/>
            </a:pPr>
            <a:r>
              <a:rPr lang="en-US" altLang="zh-CN" sz="1600" dirty="0"/>
              <a:t>[2] Draft P802.11be_D7.0.pdf</a:t>
            </a:r>
          </a:p>
          <a:p>
            <a:pPr marL="0" indent="0">
              <a:buNone/>
            </a:pPr>
            <a:endParaRPr lang="zh-CN" altLang="en-US" dirty="0"/>
          </a:p>
        </p:txBody>
      </p:sp>
      <p:sp>
        <p:nvSpPr>
          <p:cNvPr id="4" name="灯片编号占位符 3">
            <a:extLst>
              <a:ext uri="{FF2B5EF4-FFF2-40B4-BE49-F238E27FC236}">
                <a16:creationId xmlns:a16="http://schemas.microsoft.com/office/drawing/2014/main" id="{58BFE40E-5B39-485E-8894-0CE77C759D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C082C18F-416F-4E87-B70E-C8D44045B43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359643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18AE4-262B-4EFB-8668-7987C81CDB5F}"/>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id="{50FD183E-945B-4281-970D-C0DFBAA4EB76}"/>
              </a:ext>
            </a:extLst>
          </p:cNvPr>
          <p:cNvSpPr>
            <a:spLocks noGrp="1"/>
          </p:cNvSpPr>
          <p:nvPr>
            <p:ph idx="1"/>
          </p:nvPr>
        </p:nvSpPr>
        <p:spPr/>
        <p:txBody>
          <a:bodyPr/>
          <a:lstStyle/>
          <a:p>
            <a:pPr>
              <a:buFont typeface="Arial" panose="020B0604020202020204" pitchFamily="34" charset="0"/>
              <a:buChar char="•"/>
            </a:pPr>
            <a:r>
              <a:rPr lang="en-US" altLang="zh-CN" dirty="0"/>
              <a:t>Do</a:t>
            </a:r>
            <a:r>
              <a:rPr lang="zh-CN" altLang="en-US" dirty="0"/>
              <a:t> </a:t>
            </a:r>
            <a:r>
              <a:rPr lang="en-US" altLang="zh-CN" dirty="0"/>
              <a:t>you</a:t>
            </a:r>
            <a:r>
              <a:rPr lang="zh-CN" altLang="en-US" dirty="0"/>
              <a:t> </a:t>
            </a:r>
            <a:r>
              <a:rPr lang="en-US" altLang="zh-CN" dirty="0"/>
              <a:t>support</a:t>
            </a:r>
            <a:r>
              <a:rPr lang="zh-CN" altLang="en-US" dirty="0"/>
              <a:t> </a:t>
            </a:r>
            <a:r>
              <a:rPr lang="en-US" altLang="zh-CN" dirty="0"/>
              <a:t>to</a:t>
            </a:r>
            <a:r>
              <a:rPr lang="zh-CN" altLang="en-US" dirty="0"/>
              <a:t> </a:t>
            </a:r>
            <a:r>
              <a:rPr lang="en-US" altLang="zh-CN" dirty="0"/>
              <a:t>define</a:t>
            </a:r>
            <a:r>
              <a:rPr lang="zh-CN" altLang="en-US" dirty="0"/>
              <a:t> </a:t>
            </a:r>
            <a:r>
              <a:rPr lang="en-US" altLang="zh-CN" dirty="0"/>
              <a:t>new protected Action frames to retrieve probe response content for neighboring AP MLD(s) of the current AP MLD, through the current AP MLD</a:t>
            </a:r>
          </a:p>
          <a:p>
            <a:pPr lvl="1" algn="just">
              <a:buFont typeface="Arial" panose="020B0604020202020204" pitchFamily="34" charset="0"/>
              <a:buChar char="–"/>
            </a:pPr>
            <a:r>
              <a:rPr lang="en-US" altLang="zh-CN" dirty="0"/>
              <a:t>Note. The neighboring AP MLD and the current AP MLD are in the same ESS. </a:t>
            </a:r>
          </a:p>
        </p:txBody>
      </p:sp>
      <p:sp>
        <p:nvSpPr>
          <p:cNvPr id="4" name="灯片编号占位符 3">
            <a:extLst>
              <a:ext uri="{FF2B5EF4-FFF2-40B4-BE49-F238E27FC236}">
                <a16:creationId xmlns:a16="http://schemas.microsoft.com/office/drawing/2014/main" id="{D5720FBF-51DE-4440-BC7B-CF075586C6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081946A8-5EDF-472C-8375-296E115927C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70676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42830F-55FC-4F8D-B18B-DEFAC0153C2B}"/>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D716A12-CF6D-4661-9A9C-B58B2870ED9C}"/>
              </a:ext>
            </a:extLst>
          </p:cNvPr>
          <p:cNvSpPr>
            <a:spLocks noGrp="1"/>
          </p:cNvSpPr>
          <p:nvPr>
            <p:ph idx="1"/>
          </p:nvPr>
        </p:nvSpPr>
        <p:spPr>
          <a:xfrm>
            <a:off x="684213" y="1989138"/>
            <a:ext cx="7772400" cy="575766"/>
          </a:xfrm>
        </p:spPr>
        <p:txBody>
          <a:bodyPr/>
          <a:lstStyle/>
          <a:p>
            <a:pPr algn="just"/>
            <a:r>
              <a:rPr lang="en-US" altLang="zh-CN" sz="1600" dirty="0"/>
              <a:t>Considering the following motion had been approved in 11bn, this contribution discusses some details on the over-the-DS probe mechanism. </a:t>
            </a:r>
          </a:p>
        </p:txBody>
      </p:sp>
      <p:sp>
        <p:nvSpPr>
          <p:cNvPr id="4" name="灯片编号占位符 3">
            <a:extLst>
              <a:ext uri="{FF2B5EF4-FFF2-40B4-BE49-F238E27FC236}">
                <a16:creationId xmlns:a16="http://schemas.microsoft.com/office/drawing/2014/main" id="{85246E83-FB5B-4857-A3B9-A767B8489A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3ACFE661-AAFC-42AC-9AD0-DBAE3E76A734}"/>
              </a:ext>
            </a:extLst>
          </p:cNvPr>
          <p:cNvSpPr>
            <a:spLocks noGrp="1"/>
          </p:cNvSpPr>
          <p:nvPr>
            <p:ph type="ftr" sz="quarter" idx="11"/>
          </p:nvPr>
        </p:nvSpPr>
        <p:spPr/>
        <p:txBody>
          <a:bodyPr/>
          <a:lstStyle/>
          <a:p>
            <a:pPr>
              <a:defRPr/>
            </a:pPr>
            <a:r>
              <a:rPr lang="en-GB"/>
              <a:t>Guogang Huang (Huawei)</a:t>
            </a:r>
            <a:endParaRPr lang="en-GB" dirty="0"/>
          </a:p>
        </p:txBody>
      </p:sp>
      <p:sp>
        <p:nvSpPr>
          <p:cNvPr id="6" name="Content Placeholder 7">
            <a:extLst>
              <a:ext uri="{FF2B5EF4-FFF2-40B4-BE49-F238E27FC236}">
                <a16:creationId xmlns:a16="http://schemas.microsoft.com/office/drawing/2014/main" id="{5D457A05-3B75-4FE4-B714-632F30D723AB}"/>
              </a:ext>
            </a:extLst>
          </p:cNvPr>
          <p:cNvSpPr txBox="1">
            <a:spLocks/>
          </p:cNvSpPr>
          <p:nvPr/>
        </p:nvSpPr>
        <p:spPr bwMode="auto">
          <a:xfrm>
            <a:off x="1115616" y="2852936"/>
            <a:ext cx="7022876" cy="122413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1600" kern="0" dirty="0"/>
              <a:t>(Motion 333) Move to add to the </a:t>
            </a:r>
            <a:r>
              <a:rPr lang="en-US" sz="1600" kern="0" dirty="0" err="1"/>
              <a:t>TGbn</a:t>
            </a:r>
            <a:r>
              <a:rPr lang="en-US" sz="1600" kern="0" dirty="0"/>
              <a:t> SFD the following:[1]</a:t>
            </a:r>
          </a:p>
          <a:p>
            <a:pPr>
              <a:buFont typeface="Arial" panose="020B0604020202020204" pitchFamily="34" charset="0"/>
              <a:buChar char="•"/>
            </a:pPr>
            <a:r>
              <a:rPr lang="en-US" sz="1600" b="0" kern="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kern="0" dirty="0"/>
              <a:t>Note. The neighboring AP MLD and the current AP MLD are in the same ESS</a:t>
            </a:r>
            <a:r>
              <a:rPr lang="en-US" sz="1600" kern="0" dirty="0"/>
              <a:t> </a:t>
            </a:r>
          </a:p>
        </p:txBody>
      </p:sp>
      <p:sp>
        <p:nvSpPr>
          <p:cNvPr id="7" name="内容占位符 2">
            <a:extLst>
              <a:ext uri="{FF2B5EF4-FFF2-40B4-BE49-F238E27FC236}">
                <a16:creationId xmlns:a16="http://schemas.microsoft.com/office/drawing/2014/main" id="{38A7BCFD-6D5D-4DBF-AF7F-00B12C4060DE}"/>
              </a:ext>
            </a:extLst>
          </p:cNvPr>
          <p:cNvSpPr txBox="1">
            <a:spLocks/>
          </p:cNvSpPr>
          <p:nvPr/>
        </p:nvSpPr>
        <p:spPr bwMode="auto">
          <a:xfrm>
            <a:off x="680177" y="4426024"/>
            <a:ext cx="7772400" cy="18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1600" kern="0" dirty="0"/>
              <a:t>Generally, there are two options to design the over-the-DS probe mechanism. </a:t>
            </a:r>
          </a:p>
          <a:p>
            <a:pPr lvl="1" algn="just"/>
            <a:r>
              <a:rPr lang="en-US" altLang="zh-CN" sz="1600" kern="0" dirty="0"/>
              <a:t>Option 1. One is to reuse the existing ML Probe Request/Response frames with some modifications; </a:t>
            </a:r>
          </a:p>
          <a:p>
            <a:pPr lvl="1" algn="just"/>
            <a:r>
              <a:rPr lang="en-US" altLang="zh-CN" sz="1600" kern="0" dirty="0"/>
              <a:t>Option 2. the other one is to define new </a:t>
            </a:r>
            <a:r>
              <a:rPr lang="en-US" altLang="zh-CN" sz="1600" kern="0" dirty="0">
                <a:solidFill>
                  <a:srgbClr val="0000FF"/>
                </a:solidFill>
              </a:rPr>
              <a:t>protected</a:t>
            </a:r>
            <a:r>
              <a:rPr lang="en-US" altLang="zh-CN" sz="1600" kern="0" dirty="0"/>
              <a:t> Action frames by leveraging the existing ML probe design. </a:t>
            </a:r>
          </a:p>
          <a:p>
            <a:pPr algn="just"/>
            <a:r>
              <a:rPr lang="en-US" altLang="zh-CN" sz="1600" kern="0" dirty="0"/>
              <a:t>In this contribution, we will also compare these two options. </a:t>
            </a:r>
            <a:endParaRPr lang="zh-CN" altLang="en-US" sz="1600" kern="0" dirty="0"/>
          </a:p>
        </p:txBody>
      </p:sp>
    </p:spTree>
    <p:extLst>
      <p:ext uri="{BB962C8B-B14F-4D97-AF65-F5344CB8AC3E}">
        <p14:creationId xmlns:p14="http://schemas.microsoft.com/office/powerpoint/2010/main" val="422221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1FF432-6CE2-450B-A1C2-C65CAF158F5F}"/>
              </a:ext>
            </a:extLst>
          </p:cNvPr>
          <p:cNvSpPr>
            <a:spLocks noGrp="1"/>
          </p:cNvSpPr>
          <p:nvPr>
            <p:ph type="title"/>
          </p:nvPr>
        </p:nvSpPr>
        <p:spPr/>
        <p:txBody>
          <a:bodyPr/>
          <a:lstStyle/>
          <a:p>
            <a:r>
              <a:rPr lang="en-US" altLang="zh-CN" dirty="0"/>
              <a:t>Existing ML Probe</a:t>
            </a:r>
            <a:endParaRPr lang="zh-CN" altLang="en-US" dirty="0"/>
          </a:p>
        </p:txBody>
      </p:sp>
      <p:sp>
        <p:nvSpPr>
          <p:cNvPr id="3" name="内容占位符 2">
            <a:extLst>
              <a:ext uri="{FF2B5EF4-FFF2-40B4-BE49-F238E27FC236}">
                <a16:creationId xmlns:a16="http://schemas.microsoft.com/office/drawing/2014/main" id="{B333FA2E-18A3-44E7-A58D-DC02397E7CC3}"/>
              </a:ext>
            </a:extLst>
          </p:cNvPr>
          <p:cNvSpPr>
            <a:spLocks noGrp="1"/>
          </p:cNvSpPr>
          <p:nvPr>
            <p:ph idx="1"/>
          </p:nvPr>
        </p:nvSpPr>
        <p:spPr>
          <a:xfrm>
            <a:off x="684213" y="1989137"/>
            <a:ext cx="7772400" cy="2015837"/>
          </a:xfrm>
        </p:spPr>
        <p:txBody>
          <a:bodyPr/>
          <a:lstStyle/>
          <a:p>
            <a:pPr algn="just"/>
            <a:r>
              <a:rPr lang="en-US" altLang="zh-CN" sz="1800" dirty="0"/>
              <a:t>The existing ML probe allows </a:t>
            </a:r>
            <a:r>
              <a:rPr lang="it-IT" altLang="zh-CN" sz="1800" dirty="0"/>
              <a:t>a non-AP STA affiliated with a non-AP MLD </a:t>
            </a:r>
            <a:r>
              <a:rPr lang="en-US" altLang="zh-CN" sz="1800" dirty="0"/>
              <a:t>to request an AP affiliated with an AP MLD to include the complete or partial profile of the AP(s) affiliated with the AP MLD in the ML Probe Response frame.[2]</a:t>
            </a:r>
          </a:p>
          <a:p>
            <a:pPr lvl="1" algn="just"/>
            <a:r>
              <a:rPr lang="en-US" altLang="zh-CN" sz="1400" dirty="0"/>
              <a:t>Note that the complete profile on the transmitting link shall be included within ML Probe Response frame body (excluding the Basic ML element). For the over-the-DS probe scenario, this info is useless. </a:t>
            </a:r>
          </a:p>
        </p:txBody>
      </p:sp>
      <p:sp>
        <p:nvSpPr>
          <p:cNvPr id="4" name="灯片编号占位符 3">
            <a:extLst>
              <a:ext uri="{FF2B5EF4-FFF2-40B4-BE49-F238E27FC236}">
                <a16:creationId xmlns:a16="http://schemas.microsoft.com/office/drawing/2014/main" id="{FEB7F533-E8E4-4FC2-B029-FA1C9AE02A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ECC44763-7E36-4DC1-9907-88707F3CC6E3}"/>
              </a:ext>
            </a:extLst>
          </p:cNvPr>
          <p:cNvSpPr>
            <a:spLocks noGrp="1"/>
          </p:cNvSpPr>
          <p:nvPr>
            <p:ph type="ftr" sz="quarter" idx="11"/>
          </p:nvPr>
        </p:nvSpPr>
        <p:spPr/>
        <p:txBody>
          <a:bodyPr/>
          <a:lstStyle/>
          <a:p>
            <a:pPr>
              <a:defRPr/>
            </a:pPr>
            <a:r>
              <a:rPr lang="en-GB"/>
              <a:t>Guogang Huang (Huawei)</a:t>
            </a:r>
            <a:endParaRPr lang="en-GB" dirty="0"/>
          </a:p>
        </p:txBody>
      </p:sp>
      <p:pic>
        <p:nvPicPr>
          <p:cNvPr id="11" name="图片 10">
            <a:extLst>
              <a:ext uri="{FF2B5EF4-FFF2-40B4-BE49-F238E27FC236}">
                <a16:creationId xmlns:a16="http://schemas.microsoft.com/office/drawing/2014/main" id="{6D156813-8F34-4E04-AD5D-EEBB2C5CEA74}"/>
              </a:ext>
            </a:extLst>
          </p:cNvPr>
          <p:cNvPicPr>
            <a:picLocks noChangeAspect="1"/>
          </p:cNvPicPr>
          <p:nvPr/>
        </p:nvPicPr>
        <p:blipFill>
          <a:blip r:embed="rId2"/>
          <a:stretch>
            <a:fillRect/>
          </a:stretch>
        </p:blipFill>
        <p:spPr>
          <a:xfrm>
            <a:off x="684213" y="4505786"/>
            <a:ext cx="2733675" cy="1638300"/>
          </a:xfrm>
          <a:prstGeom prst="rect">
            <a:avLst/>
          </a:prstGeom>
        </p:spPr>
      </p:pic>
      <p:pic>
        <p:nvPicPr>
          <p:cNvPr id="7" name="图片 6">
            <a:extLst>
              <a:ext uri="{FF2B5EF4-FFF2-40B4-BE49-F238E27FC236}">
                <a16:creationId xmlns:a16="http://schemas.microsoft.com/office/drawing/2014/main" id="{2C415160-4FFE-4ADB-ABA3-1713A2553E44}"/>
              </a:ext>
            </a:extLst>
          </p:cNvPr>
          <p:cNvPicPr>
            <a:picLocks noChangeAspect="1"/>
          </p:cNvPicPr>
          <p:nvPr/>
        </p:nvPicPr>
        <p:blipFill>
          <a:blip r:embed="rId3"/>
          <a:stretch>
            <a:fillRect/>
          </a:stretch>
        </p:blipFill>
        <p:spPr>
          <a:xfrm>
            <a:off x="3923928" y="3994879"/>
            <a:ext cx="4388371" cy="2284465"/>
          </a:xfrm>
          <a:prstGeom prst="rect">
            <a:avLst/>
          </a:prstGeom>
        </p:spPr>
      </p:pic>
    </p:spTree>
    <p:extLst>
      <p:ext uri="{BB962C8B-B14F-4D97-AF65-F5344CB8AC3E}">
        <p14:creationId xmlns:p14="http://schemas.microsoft.com/office/powerpoint/2010/main" val="160683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B0E776-78D0-4B77-A6AC-D3EB0FB31010}"/>
              </a:ext>
            </a:extLst>
          </p:cNvPr>
          <p:cNvSpPr>
            <a:spLocks noGrp="1"/>
          </p:cNvSpPr>
          <p:nvPr>
            <p:ph type="title"/>
          </p:nvPr>
        </p:nvSpPr>
        <p:spPr>
          <a:xfrm>
            <a:off x="685800" y="685800"/>
            <a:ext cx="7772400" cy="870992"/>
          </a:xfrm>
        </p:spPr>
        <p:txBody>
          <a:bodyPr/>
          <a:lstStyle/>
          <a:p>
            <a:r>
              <a:rPr lang="en-US" altLang="zh-CN" dirty="0"/>
              <a:t>Option 1. Reuse Existing ML Probe</a:t>
            </a:r>
            <a:endParaRPr lang="zh-CN" altLang="en-US" dirty="0"/>
          </a:p>
        </p:txBody>
      </p:sp>
      <p:sp>
        <p:nvSpPr>
          <p:cNvPr id="3" name="内容占位符 2">
            <a:extLst>
              <a:ext uri="{FF2B5EF4-FFF2-40B4-BE49-F238E27FC236}">
                <a16:creationId xmlns:a16="http://schemas.microsoft.com/office/drawing/2014/main" id="{6D3846A0-568E-48D8-8A51-269BB260C4BF}"/>
              </a:ext>
            </a:extLst>
          </p:cNvPr>
          <p:cNvSpPr>
            <a:spLocks noGrp="1"/>
          </p:cNvSpPr>
          <p:nvPr>
            <p:ph idx="1"/>
          </p:nvPr>
        </p:nvSpPr>
        <p:spPr>
          <a:xfrm>
            <a:off x="684213" y="1844824"/>
            <a:ext cx="7772400" cy="4630588"/>
          </a:xfrm>
        </p:spPr>
        <p:txBody>
          <a:bodyPr/>
          <a:lstStyle/>
          <a:p>
            <a:pPr algn="just"/>
            <a:r>
              <a:rPr lang="en-US" altLang="zh-CN" sz="1600" dirty="0"/>
              <a:t>Option 1a. Don’t include the info on the transmitting link of the current AP MLD with the ML Probe Response frame body (excluding Basic ML element)</a:t>
            </a:r>
          </a:p>
          <a:p>
            <a:pPr lvl="1" algn="just"/>
            <a:r>
              <a:rPr lang="en-US" altLang="zh-CN" sz="1400" dirty="0"/>
              <a:t>The info on target AP MLD is indicated through Basic ML element. </a:t>
            </a:r>
          </a:p>
          <a:p>
            <a:pPr lvl="1" algn="just"/>
            <a:r>
              <a:rPr lang="en-US" altLang="zh-CN" sz="1400" dirty="0"/>
              <a:t>Issue: There is no way to indicate the following info on the AP corresponding to the link indicated through the Probe Response frame body (excluding Basic ML element), </a:t>
            </a:r>
          </a:p>
          <a:p>
            <a:pPr lvl="2" algn="just"/>
            <a:r>
              <a:rPr lang="en-US" altLang="zh-CN" sz="1200" dirty="0"/>
              <a:t>E.g. BSSID, Operating Class, Channel Number, which are missing in the current Probe Response frame</a:t>
            </a:r>
          </a:p>
          <a:p>
            <a:pPr lvl="1" algn="just"/>
            <a:r>
              <a:rPr lang="en-US" altLang="zh-CN" sz="1400" dirty="0">
                <a:solidFill>
                  <a:srgbClr val="0000FF"/>
                </a:solidFill>
              </a:rPr>
              <a:t>Solution.</a:t>
            </a:r>
            <a:r>
              <a:rPr lang="en-US" altLang="zh-CN" sz="1400" dirty="0"/>
              <a:t> Include the info on all APs affiliated with the target AP MLD in RNR</a:t>
            </a:r>
          </a:p>
          <a:p>
            <a:pPr algn="just"/>
            <a:r>
              <a:rPr lang="en-US" altLang="zh-CN" sz="1600" dirty="0"/>
              <a:t>Option 1b. Still include the info on the transmitting link of the current AP MLD within the ML Probe Response frame body</a:t>
            </a:r>
          </a:p>
          <a:p>
            <a:pPr lvl="1" algn="just"/>
            <a:r>
              <a:rPr lang="en-US" altLang="zh-CN" sz="1400" dirty="0"/>
              <a:t>The info on target AP MLD is indicated through per-STA profile subelements of a second Basic ML element. The first Basic ML element without any per-STA Profile </a:t>
            </a:r>
            <a:r>
              <a:rPr lang="en-US" altLang="zh-CN" sz="1400" dirty="0" err="1"/>
              <a:t>subelement</a:t>
            </a:r>
            <a:r>
              <a:rPr lang="en-US" altLang="zh-CN" sz="1400" dirty="0"/>
              <a:t> is used to indicate the current AP MLD.</a:t>
            </a:r>
          </a:p>
          <a:p>
            <a:pPr lvl="2" algn="just"/>
            <a:r>
              <a:rPr lang="en-US" altLang="zh-CN" sz="1200" dirty="0"/>
              <a:t>First Basic ML element: Link ID Present = 1; Second Basic ML element: Link ID Present = 0</a:t>
            </a:r>
          </a:p>
          <a:p>
            <a:pPr lvl="1" algn="just"/>
            <a:r>
              <a:rPr lang="en-US" altLang="zh-CN" sz="1400" dirty="0"/>
              <a:t>Issue: how to carry the MLD-level info on the target AP MLD, e.g. T2L Mapping element, Multiple BSSID element and so on?</a:t>
            </a:r>
          </a:p>
          <a:p>
            <a:pPr lvl="1" algn="just"/>
            <a:r>
              <a:rPr lang="en-US" altLang="zh-CN" sz="1400" dirty="0"/>
              <a:t>Solution. Modify the current inheritance rules to allow the MLD-level info to be include within the Per-STA Profile? </a:t>
            </a:r>
            <a:r>
              <a:rPr lang="en-US" altLang="zh-CN" sz="1400" dirty="0">
                <a:sym typeface="Wingdings" panose="05000000000000000000" pitchFamily="2" charset="2"/>
              </a:rPr>
              <a:t> </a:t>
            </a:r>
            <a:r>
              <a:rPr lang="en-US" altLang="zh-CN" sz="1400" dirty="0"/>
              <a:t>more complex</a:t>
            </a:r>
            <a:r>
              <a:rPr lang="zh-CN" altLang="en-US" sz="1400" dirty="0"/>
              <a:t>！</a:t>
            </a:r>
            <a:endParaRPr lang="en-US" altLang="zh-CN" sz="1400" dirty="0"/>
          </a:p>
          <a:p>
            <a:pPr algn="just"/>
            <a:r>
              <a:rPr lang="en-US" altLang="zh-CN" sz="1600" dirty="0"/>
              <a:t>Note that ML Probe Request/Response frames are unprotected. </a:t>
            </a:r>
          </a:p>
        </p:txBody>
      </p:sp>
      <p:sp>
        <p:nvSpPr>
          <p:cNvPr id="4" name="灯片编号占位符 3">
            <a:extLst>
              <a:ext uri="{FF2B5EF4-FFF2-40B4-BE49-F238E27FC236}">
                <a16:creationId xmlns:a16="http://schemas.microsoft.com/office/drawing/2014/main" id="{974DF463-0E63-43BA-9AB0-A183AD5946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15F716D9-A145-46DE-9EC0-A9B3D29E777F}"/>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81749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EEEE9E-D9E8-404E-BCC3-7B28300101CF}"/>
              </a:ext>
            </a:extLst>
          </p:cNvPr>
          <p:cNvSpPr>
            <a:spLocks noGrp="1"/>
          </p:cNvSpPr>
          <p:nvPr>
            <p:ph type="title"/>
          </p:nvPr>
        </p:nvSpPr>
        <p:spPr/>
        <p:txBody>
          <a:bodyPr/>
          <a:lstStyle/>
          <a:p>
            <a:r>
              <a:rPr lang="en-US" altLang="zh-CN" dirty="0"/>
              <a:t>Over-the-DS Probe Mechanism</a:t>
            </a:r>
            <a:endParaRPr lang="zh-CN" altLang="en-US" dirty="0"/>
          </a:p>
        </p:txBody>
      </p:sp>
      <p:sp>
        <p:nvSpPr>
          <p:cNvPr id="3" name="内容占位符 2">
            <a:extLst>
              <a:ext uri="{FF2B5EF4-FFF2-40B4-BE49-F238E27FC236}">
                <a16:creationId xmlns:a16="http://schemas.microsoft.com/office/drawing/2014/main" id="{0F228FA8-0872-4FF5-A728-51C55A1EDA03}"/>
              </a:ext>
            </a:extLst>
          </p:cNvPr>
          <p:cNvSpPr>
            <a:spLocks noGrp="1"/>
          </p:cNvSpPr>
          <p:nvPr>
            <p:ph idx="1"/>
          </p:nvPr>
        </p:nvSpPr>
        <p:spPr>
          <a:xfrm>
            <a:off x="684213" y="1752601"/>
            <a:ext cx="7772400" cy="4722812"/>
          </a:xfrm>
        </p:spPr>
        <p:txBody>
          <a:bodyPr/>
          <a:lstStyle/>
          <a:p>
            <a:pPr algn="just"/>
            <a:r>
              <a:rPr lang="en-US" altLang="zh-CN" sz="1800" dirty="0"/>
              <a:t>Essentially, the over-the-DS probe mechanism is the interaction between the non-AP MLD and the target AP MLD through the current AP MLD. In other words, the current AP MLD shall </a:t>
            </a:r>
            <a:r>
              <a:rPr lang="en-US" altLang="zh-CN" sz="1800" dirty="0">
                <a:solidFill>
                  <a:srgbClr val="0000FF"/>
                </a:solidFill>
              </a:rPr>
              <a:t>tunnel</a:t>
            </a:r>
            <a:r>
              <a:rPr lang="en-US" altLang="zh-CN" sz="1800" dirty="0"/>
              <a:t> the received probe request (or response) to the target AP MLD (or the non-AP MLD).</a:t>
            </a:r>
          </a:p>
          <a:p>
            <a:pPr lvl="1" algn="just"/>
            <a:r>
              <a:rPr lang="en-US" altLang="zh-CN" sz="1600" dirty="0"/>
              <a:t>It’s not feasible and efficient way to let the current AP MLD always store the complete profiles of the APs affiliated with the neighboring AP MLD and generate the probe response, especially considering there exists some dynamic parameters. </a:t>
            </a:r>
          </a:p>
          <a:p>
            <a:pPr lvl="1" algn="just"/>
            <a:r>
              <a:rPr lang="en-US" altLang="zh-CN" sz="1600" dirty="0"/>
              <a:t>Before initiating the link setup with the target AP MLD through the current AP MLD, the non-AP MLD normally needs to get the complete profiles of the APs affiliated with the target AP MLD by leveraging the over-the-DS probe. </a:t>
            </a:r>
          </a:p>
          <a:p>
            <a:pPr algn="just"/>
            <a:r>
              <a:rPr lang="en-US" altLang="zh-CN" sz="1800" dirty="0"/>
              <a:t>We should clearly describe the behaviors of the current AP MLD and target AP MLD when receiving the over-the-DS probe request/response, rather than completely leave it to the implementation.  </a:t>
            </a:r>
          </a:p>
          <a:p>
            <a:pPr lvl="1" algn="just"/>
            <a:r>
              <a:rPr lang="en-US" altLang="zh-CN" sz="1600" dirty="0"/>
              <a:t>Otherwise, there is a risk on the interoperation between different AP vendors and may cause the failure of the 11bn roaming feature. Note that it’s a very general scenario to deploy APs from different AP vendors in an ESS. Even for the SMD, the spec. also doesn’t prohibit this scenario.</a:t>
            </a:r>
            <a:endParaRPr lang="zh-CN" altLang="en-US" sz="1600" dirty="0"/>
          </a:p>
        </p:txBody>
      </p:sp>
      <p:sp>
        <p:nvSpPr>
          <p:cNvPr id="4" name="灯片编号占位符 3">
            <a:extLst>
              <a:ext uri="{FF2B5EF4-FFF2-40B4-BE49-F238E27FC236}">
                <a16:creationId xmlns:a16="http://schemas.microsoft.com/office/drawing/2014/main" id="{15601A43-78D5-4EAE-9BE9-1FB5107FBEE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CFBC38F9-651C-481B-B887-61EBAC10DC87}"/>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5511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119B8C-74B4-4CD1-BFEE-68E925B4144B}"/>
              </a:ext>
            </a:extLst>
          </p:cNvPr>
          <p:cNvSpPr>
            <a:spLocks noGrp="1"/>
          </p:cNvSpPr>
          <p:nvPr>
            <p:ph type="title"/>
          </p:nvPr>
        </p:nvSpPr>
        <p:spPr/>
        <p:txBody>
          <a:bodyPr/>
          <a:lstStyle/>
          <a:p>
            <a:r>
              <a:rPr lang="en-US" altLang="zh-CN" dirty="0"/>
              <a:t>Option 2. Tunneled Probe Request/Response frames</a:t>
            </a:r>
            <a:endParaRPr lang="zh-CN" altLang="en-US" dirty="0"/>
          </a:p>
        </p:txBody>
      </p:sp>
      <p:sp>
        <p:nvSpPr>
          <p:cNvPr id="3" name="内容占位符 2">
            <a:extLst>
              <a:ext uri="{FF2B5EF4-FFF2-40B4-BE49-F238E27FC236}">
                <a16:creationId xmlns:a16="http://schemas.microsoft.com/office/drawing/2014/main" id="{899BCFC2-C888-4815-9B6F-3271D25793DD}"/>
              </a:ext>
            </a:extLst>
          </p:cNvPr>
          <p:cNvSpPr>
            <a:spLocks noGrp="1"/>
          </p:cNvSpPr>
          <p:nvPr>
            <p:ph idx="1"/>
          </p:nvPr>
        </p:nvSpPr>
        <p:spPr>
          <a:xfrm>
            <a:off x="684213" y="1989137"/>
            <a:ext cx="7772400" cy="4486275"/>
          </a:xfrm>
        </p:spPr>
        <p:txBody>
          <a:bodyPr/>
          <a:lstStyle/>
          <a:p>
            <a:pPr algn="just"/>
            <a:r>
              <a:rPr lang="en-US" altLang="zh-CN" sz="1600" dirty="0"/>
              <a:t>Define a new protected action frame exchange, e.g. Tunneled Probe Request/Response frames. </a:t>
            </a:r>
          </a:p>
          <a:p>
            <a:pPr lvl="1" algn="just"/>
            <a:r>
              <a:rPr lang="en-US" altLang="zh-CN" sz="1400" dirty="0"/>
              <a:t>Similar issue: There is no way to indicate the following info on the AP corresponding to the link indicated through the Probe Response frame body (excluding Basic ML element), </a:t>
            </a:r>
          </a:p>
          <a:p>
            <a:pPr lvl="2" algn="just"/>
            <a:r>
              <a:rPr lang="en-US" altLang="zh-CN" sz="1200" dirty="0"/>
              <a:t>E.g. BSSID, Operating Class, Channel Number, which are missing in the current Probe Response frame</a:t>
            </a:r>
          </a:p>
          <a:p>
            <a:pPr lvl="1" algn="just"/>
            <a:r>
              <a:rPr lang="en-US" altLang="zh-CN" sz="1400" dirty="0">
                <a:solidFill>
                  <a:srgbClr val="0000FF"/>
                </a:solidFill>
              </a:rPr>
              <a:t>Solution.</a:t>
            </a:r>
            <a:r>
              <a:rPr lang="en-US" altLang="zh-CN" sz="1400" dirty="0"/>
              <a:t> Include the info on all APs affiliated with the target AP MLD in RNR of the Probe Response frame body field of the Tunneled Probe Response frame</a:t>
            </a:r>
          </a:p>
          <a:p>
            <a:pPr algn="just"/>
            <a:r>
              <a:rPr lang="en-US" altLang="zh-CN" sz="1600" dirty="0"/>
              <a:t>This design can minimize the changes on the existing ML probe mechanism. </a:t>
            </a:r>
          </a:p>
          <a:p>
            <a:pPr lvl="1" algn="just"/>
            <a:r>
              <a:rPr lang="en-US" altLang="zh-CN" sz="1200" dirty="0"/>
              <a:t>Which also facilitates the current AP MLD’s parsing. </a:t>
            </a:r>
            <a:endParaRPr lang="zh-CN" altLang="en-US" sz="1200" dirty="0"/>
          </a:p>
        </p:txBody>
      </p:sp>
      <p:sp>
        <p:nvSpPr>
          <p:cNvPr id="4" name="灯片编号占位符 3">
            <a:extLst>
              <a:ext uri="{FF2B5EF4-FFF2-40B4-BE49-F238E27FC236}">
                <a16:creationId xmlns:a16="http://schemas.microsoft.com/office/drawing/2014/main" id="{F4ADA765-210B-469D-8320-878B82DA5C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71F117DB-9C95-4C68-9327-7BFD560FDDBC}"/>
              </a:ext>
            </a:extLst>
          </p:cNvPr>
          <p:cNvSpPr>
            <a:spLocks noGrp="1"/>
          </p:cNvSpPr>
          <p:nvPr>
            <p:ph type="ftr" sz="quarter" idx="11"/>
          </p:nvPr>
        </p:nvSpPr>
        <p:spPr/>
        <p:txBody>
          <a:bodyPr/>
          <a:lstStyle/>
          <a:p>
            <a:pPr>
              <a:defRPr/>
            </a:pPr>
            <a:r>
              <a:rPr lang="en-GB"/>
              <a:t>Guogang Huang (Huawei)</a:t>
            </a:r>
            <a:endParaRPr lang="en-GB" dirty="0"/>
          </a:p>
        </p:txBody>
      </p:sp>
      <p:graphicFrame>
        <p:nvGraphicFramePr>
          <p:cNvPr id="6" name="表格 5">
            <a:extLst>
              <a:ext uri="{FF2B5EF4-FFF2-40B4-BE49-F238E27FC236}">
                <a16:creationId xmlns:a16="http://schemas.microsoft.com/office/drawing/2014/main" id="{D15B1A03-2013-4E80-AE32-3B603FD45DFF}"/>
              </a:ext>
            </a:extLst>
          </p:cNvPr>
          <p:cNvGraphicFramePr>
            <a:graphicFrameLocks noGrp="1"/>
          </p:cNvGraphicFramePr>
          <p:nvPr>
            <p:extLst>
              <p:ext uri="{D42A27DB-BD31-4B8C-83A1-F6EECF244321}">
                <p14:modId xmlns:p14="http://schemas.microsoft.com/office/powerpoint/2010/main" val="2194664654"/>
              </p:ext>
            </p:extLst>
          </p:nvPr>
        </p:nvGraphicFramePr>
        <p:xfrm>
          <a:off x="1056427" y="4627525"/>
          <a:ext cx="3232611" cy="1645920"/>
        </p:xfrm>
        <a:graphic>
          <a:graphicData uri="http://schemas.openxmlformats.org/drawingml/2006/table">
            <a:tbl>
              <a:tblPr firstRow="1" bandRow="1">
                <a:tableStyleId>{5C22544A-7EE6-4342-B048-85BDC9FD1C3A}</a:tableStyleId>
              </a:tblPr>
              <a:tblGrid>
                <a:gridCol w="719435">
                  <a:extLst>
                    <a:ext uri="{9D8B030D-6E8A-4147-A177-3AD203B41FA5}">
                      <a16:colId xmlns:a16="http://schemas.microsoft.com/office/drawing/2014/main" val="366330395"/>
                    </a:ext>
                  </a:extLst>
                </a:gridCol>
                <a:gridCol w="2513176">
                  <a:extLst>
                    <a:ext uri="{9D8B030D-6E8A-4147-A177-3AD203B41FA5}">
                      <a16:colId xmlns:a16="http://schemas.microsoft.com/office/drawing/2014/main" val="2983183548"/>
                    </a:ext>
                  </a:extLst>
                </a:gridCol>
              </a:tblGrid>
              <a:tr h="242630">
                <a:tc>
                  <a:txBody>
                    <a:bodyPr/>
                    <a:lstStyle/>
                    <a:p>
                      <a:r>
                        <a:rPr lang="en-US" altLang="zh-CN" sz="1200" dirty="0"/>
                        <a:t>Order</a:t>
                      </a:r>
                      <a:endParaRPr lang="zh-CN" altLang="en-US" sz="1200" dirty="0"/>
                    </a:p>
                  </a:txBody>
                  <a:tcPr/>
                </a:tc>
                <a:tc>
                  <a:txBody>
                    <a:bodyPr/>
                    <a:lstStyle/>
                    <a:p>
                      <a:r>
                        <a:rPr lang="en-US" altLang="zh-CN" sz="1200" dirty="0"/>
                        <a:t>Info</a:t>
                      </a:r>
                      <a:endParaRPr lang="zh-CN" altLang="en-US" sz="1200" dirty="0"/>
                    </a:p>
                  </a:txBody>
                  <a:tcPr/>
                </a:tc>
                <a:extLst>
                  <a:ext uri="{0D108BD9-81ED-4DB2-BD59-A6C34878D82A}">
                    <a16:rowId xmlns:a16="http://schemas.microsoft.com/office/drawing/2014/main" val="775770545"/>
                  </a:ext>
                </a:extLst>
              </a:tr>
              <a:tr h="242630">
                <a:tc>
                  <a:txBody>
                    <a:bodyPr/>
                    <a:lstStyle/>
                    <a:p>
                      <a:r>
                        <a:rPr lang="en-US" altLang="zh-CN" sz="1200" dirty="0"/>
                        <a:t>1</a:t>
                      </a:r>
                      <a:endParaRPr lang="zh-CN" altLang="en-US" sz="1200" dirty="0"/>
                    </a:p>
                  </a:txBody>
                  <a:tcPr/>
                </a:tc>
                <a:tc>
                  <a:txBody>
                    <a:bodyPr/>
                    <a:lstStyle/>
                    <a:p>
                      <a:r>
                        <a:rPr lang="en-US" altLang="zh-CN" sz="1200" dirty="0"/>
                        <a:t>Category</a:t>
                      </a:r>
                      <a:endParaRPr lang="zh-CN" altLang="en-US" sz="1200" dirty="0"/>
                    </a:p>
                  </a:txBody>
                  <a:tcPr/>
                </a:tc>
                <a:extLst>
                  <a:ext uri="{0D108BD9-81ED-4DB2-BD59-A6C34878D82A}">
                    <a16:rowId xmlns:a16="http://schemas.microsoft.com/office/drawing/2014/main" val="1106648099"/>
                  </a:ext>
                </a:extLst>
              </a:tr>
              <a:tr h="242630">
                <a:tc>
                  <a:txBody>
                    <a:bodyPr/>
                    <a:lstStyle/>
                    <a:p>
                      <a:r>
                        <a:rPr lang="en-US" altLang="zh-CN" sz="1200" dirty="0"/>
                        <a:t>2</a:t>
                      </a:r>
                      <a:endParaRPr lang="zh-CN" altLang="en-US" sz="1200" dirty="0"/>
                    </a:p>
                  </a:txBody>
                  <a:tcPr/>
                </a:tc>
                <a:tc>
                  <a:txBody>
                    <a:bodyPr/>
                    <a:lstStyle/>
                    <a:p>
                      <a:r>
                        <a:rPr lang="en-US" altLang="zh-CN" sz="1200" dirty="0"/>
                        <a:t>Action</a:t>
                      </a:r>
                      <a:endParaRPr lang="zh-CN" altLang="en-US" sz="1200" dirty="0"/>
                    </a:p>
                  </a:txBody>
                  <a:tcPr/>
                </a:tc>
                <a:extLst>
                  <a:ext uri="{0D108BD9-81ED-4DB2-BD59-A6C34878D82A}">
                    <a16:rowId xmlns:a16="http://schemas.microsoft.com/office/drawing/2014/main" val="748893352"/>
                  </a:ext>
                </a:extLst>
              </a:tr>
              <a:tr h="242630">
                <a:tc>
                  <a:txBody>
                    <a:bodyPr/>
                    <a:lstStyle/>
                    <a:p>
                      <a:r>
                        <a:rPr lang="en-US" altLang="zh-CN" sz="1200" dirty="0"/>
                        <a:t>3</a:t>
                      </a:r>
                      <a:endParaRPr lang="zh-CN" altLang="en-US" sz="1200" dirty="0"/>
                    </a:p>
                  </a:txBody>
                  <a:tcPr/>
                </a:tc>
                <a:tc>
                  <a:txBody>
                    <a:bodyPr/>
                    <a:lstStyle/>
                    <a:p>
                      <a:r>
                        <a:rPr lang="en-US" altLang="zh-CN" sz="1200" dirty="0"/>
                        <a:t>Non-AP MLD Address</a:t>
                      </a:r>
                      <a:endParaRPr lang="zh-CN" altLang="en-US" sz="1200" dirty="0"/>
                    </a:p>
                  </a:txBody>
                  <a:tcPr/>
                </a:tc>
                <a:extLst>
                  <a:ext uri="{0D108BD9-81ED-4DB2-BD59-A6C34878D82A}">
                    <a16:rowId xmlns:a16="http://schemas.microsoft.com/office/drawing/2014/main" val="2585504414"/>
                  </a:ext>
                </a:extLst>
              </a:tr>
              <a:tr h="242630">
                <a:tc>
                  <a:txBody>
                    <a:bodyPr/>
                    <a:lstStyle/>
                    <a:p>
                      <a:r>
                        <a:rPr lang="en-US" altLang="zh-CN" sz="1200" dirty="0"/>
                        <a:t>4</a:t>
                      </a:r>
                      <a:endParaRPr lang="zh-CN" altLang="en-US" sz="1200" dirty="0"/>
                    </a:p>
                  </a:txBody>
                  <a:tcPr/>
                </a:tc>
                <a:tc>
                  <a:txBody>
                    <a:bodyPr/>
                    <a:lstStyle/>
                    <a:p>
                      <a:r>
                        <a:rPr lang="en-US" altLang="zh-CN" sz="1200" dirty="0"/>
                        <a:t>Target AP MLD Address</a:t>
                      </a:r>
                      <a:endParaRPr lang="zh-CN" altLang="en-US" sz="1200" dirty="0"/>
                    </a:p>
                  </a:txBody>
                  <a:tcPr/>
                </a:tc>
                <a:extLst>
                  <a:ext uri="{0D108BD9-81ED-4DB2-BD59-A6C34878D82A}">
                    <a16:rowId xmlns:a16="http://schemas.microsoft.com/office/drawing/2014/main" val="143003312"/>
                  </a:ext>
                </a:extLst>
              </a:tr>
              <a:tr h="242630">
                <a:tc>
                  <a:txBody>
                    <a:bodyPr/>
                    <a:lstStyle/>
                    <a:p>
                      <a:r>
                        <a:rPr lang="en-US" altLang="zh-CN" sz="1200" dirty="0"/>
                        <a:t>5</a:t>
                      </a:r>
                      <a:endParaRPr lang="zh-CN" altLang="en-US" sz="1200" dirty="0"/>
                    </a:p>
                  </a:txBody>
                  <a:tcPr/>
                </a:tc>
                <a:tc>
                  <a:txBody>
                    <a:bodyPr/>
                    <a:lstStyle/>
                    <a:p>
                      <a:r>
                        <a:rPr lang="en-US" altLang="zh-CN" sz="1200" dirty="0"/>
                        <a:t>Probe Request frame body</a:t>
                      </a:r>
                      <a:endParaRPr lang="zh-CN" altLang="en-US" sz="1200" dirty="0"/>
                    </a:p>
                  </a:txBody>
                  <a:tcPr/>
                </a:tc>
                <a:extLst>
                  <a:ext uri="{0D108BD9-81ED-4DB2-BD59-A6C34878D82A}">
                    <a16:rowId xmlns:a16="http://schemas.microsoft.com/office/drawing/2014/main" val="2581659158"/>
                  </a:ext>
                </a:extLst>
              </a:tr>
            </a:tbl>
          </a:graphicData>
        </a:graphic>
      </p:graphicFrame>
      <p:sp>
        <p:nvSpPr>
          <p:cNvPr id="7" name="文本框 6">
            <a:extLst>
              <a:ext uri="{FF2B5EF4-FFF2-40B4-BE49-F238E27FC236}">
                <a16:creationId xmlns:a16="http://schemas.microsoft.com/office/drawing/2014/main" id="{C5373FF9-8E4A-4DD4-9108-18FD7A3B8E9E}"/>
              </a:ext>
            </a:extLst>
          </p:cNvPr>
          <p:cNvSpPr txBox="1"/>
          <p:nvPr/>
        </p:nvSpPr>
        <p:spPr>
          <a:xfrm>
            <a:off x="1078672" y="4370757"/>
            <a:ext cx="3283143" cy="276999"/>
          </a:xfrm>
          <a:prstGeom prst="rect">
            <a:avLst/>
          </a:prstGeom>
          <a:noFill/>
        </p:spPr>
        <p:txBody>
          <a:bodyPr wrap="none" rtlCol="0">
            <a:spAutoFit/>
          </a:bodyPr>
          <a:lstStyle/>
          <a:p>
            <a:r>
              <a:rPr lang="en-US" altLang="zh-CN" dirty="0"/>
              <a:t>Table. Tunneled Probe Request frame Action field</a:t>
            </a:r>
            <a:endParaRPr lang="zh-CN" altLang="en-US" dirty="0"/>
          </a:p>
        </p:txBody>
      </p:sp>
      <p:sp>
        <p:nvSpPr>
          <p:cNvPr id="9" name="文本框 8">
            <a:extLst>
              <a:ext uri="{FF2B5EF4-FFF2-40B4-BE49-F238E27FC236}">
                <a16:creationId xmlns:a16="http://schemas.microsoft.com/office/drawing/2014/main" id="{48B78AC8-360B-449B-8BC0-F9E096ADE791}"/>
              </a:ext>
            </a:extLst>
          </p:cNvPr>
          <p:cNvSpPr txBox="1"/>
          <p:nvPr/>
        </p:nvSpPr>
        <p:spPr>
          <a:xfrm>
            <a:off x="5004048" y="4365104"/>
            <a:ext cx="3376117" cy="276999"/>
          </a:xfrm>
          <a:prstGeom prst="rect">
            <a:avLst/>
          </a:prstGeom>
          <a:noFill/>
        </p:spPr>
        <p:txBody>
          <a:bodyPr wrap="none" rtlCol="0">
            <a:spAutoFit/>
          </a:bodyPr>
          <a:lstStyle/>
          <a:p>
            <a:r>
              <a:rPr lang="en-US" altLang="zh-CN" dirty="0"/>
              <a:t>Table. Tunneled Probe Response frame Action field</a:t>
            </a:r>
            <a:endParaRPr lang="zh-CN" altLang="en-US" dirty="0"/>
          </a:p>
        </p:txBody>
      </p:sp>
      <p:graphicFrame>
        <p:nvGraphicFramePr>
          <p:cNvPr id="10" name="表格 9">
            <a:extLst>
              <a:ext uri="{FF2B5EF4-FFF2-40B4-BE49-F238E27FC236}">
                <a16:creationId xmlns:a16="http://schemas.microsoft.com/office/drawing/2014/main" id="{DE68916A-3781-46AE-B198-395DFEA0EC1F}"/>
              </a:ext>
            </a:extLst>
          </p:cNvPr>
          <p:cNvGraphicFramePr>
            <a:graphicFrameLocks noGrp="1"/>
          </p:cNvGraphicFramePr>
          <p:nvPr>
            <p:extLst>
              <p:ext uri="{D42A27DB-BD31-4B8C-83A1-F6EECF244321}">
                <p14:modId xmlns:p14="http://schemas.microsoft.com/office/powerpoint/2010/main" val="3881448525"/>
              </p:ext>
            </p:extLst>
          </p:nvPr>
        </p:nvGraphicFramePr>
        <p:xfrm>
          <a:off x="5075802" y="4601641"/>
          <a:ext cx="3232611" cy="1671804"/>
        </p:xfrm>
        <a:graphic>
          <a:graphicData uri="http://schemas.openxmlformats.org/drawingml/2006/table">
            <a:tbl>
              <a:tblPr firstRow="1" bandRow="1">
                <a:tableStyleId>{5C22544A-7EE6-4342-B048-85BDC9FD1C3A}</a:tableStyleId>
              </a:tblPr>
              <a:tblGrid>
                <a:gridCol w="719435">
                  <a:extLst>
                    <a:ext uri="{9D8B030D-6E8A-4147-A177-3AD203B41FA5}">
                      <a16:colId xmlns:a16="http://schemas.microsoft.com/office/drawing/2014/main" val="366330395"/>
                    </a:ext>
                  </a:extLst>
                </a:gridCol>
                <a:gridCol w="2513176">
                  <a:extLst>
                    <a:ext uri="{9D8B030D-6E8A-4147-A177-3AD203B41FA5}">
                      <a16:colId xmlns:a16="http://schemas.microsoft.com/office/drawing/2014/main" val="2983183548"/>
                    </a:ext>
                  </a:extLst>
                </a:gridCol>
              </a:tblGrid>
              <a:tr h="278634">
                <a:tc>
                  <a:txBody>
                    <a:bodyPr/>
                    <a:lstStyle/>
                    <a:p>
                      <a:r>
                        <a:rPr lang="en-US" altLang="zh-CN" sz="1200" dirty="0"/>
                        <a:t>Order</a:t>
                      </a:r>
                      <a:endParaRPr lang="zh-CN" altLang="en-US" sz="1200" dirty="0"/>
                    </a:p>
                  </a:txBody>
                  <a:tcPr/>
                </a:tc>
                <a:tc>
                  <a:txBody>
                    <a:bodyPr/>
                    <a:lstStyle/>
                    <a:p>
                      <a:r>
                        <a:rPr lang="en-US" altLang="zh-CN" sz="1200" dirty="0"/>
                        <a:t>Info</a:t>
                      </a:r>
                      <a:endParaRPr lang="zh-CN" altLang="en-US" sz="1200" dirty="0"/>
                    </a:p>
                  </a:txBody>
                  <a:tcPr/>
                </a:tc>
                <a:extLst>
                  <a:ext uri="{0D108BD9-81ED-4DB2-BD59-A6C34878D82A}">
                    <a16:rowId xmlns:a16="http://schemas.microsoft.com/office/drawing/2014/main" val="775770545"/>
                  </a:ext>
                </a:extLst>
              </a:tr>
              <a:tr h="278634">
                <a:tc>
                  <a:txBody>
                    <a:bodyPr/>
                    <a:lstStyle/>
                    <a:p>
                      <a:r>
                        <a:rPr lang="en-US" altLang="zh-CN" sz="1200" dirty="0"/>
                        <a:t>1</a:t>
                      </a:r>
                      <a:endParaRPr lang="zh-CN" altLang="en-US" sz="1200" dirty="0"/>
                    </a:p>
                  </a:txBody>
                  <a:tcPr/>
                </a:tc>
                <a:tc>
                  <a:txBody>
                    <a:bodyPr/>
                    <a:lstStyle/>
                    <a:p>
                      <a:r>
                        <a:rPr lang="en-US" altLang="zh-CN" sz="1200" dirty="0"/>
                        <a:t>Category</a:t>
                      </a:r>
                      <a:endParaRPr lang="zh-CN" altLang="en-US" sz="1200" dirty="0"/>
                    </a:p>
                  </a:txBody>
                  <a:tcPr/>
                </a:tc>
                <a:extLst>
                  <a:ext uri="{0D108BD9-81ED-4DB2-BD59-A6C34878D82A}">
                    <a16:rowId xmlns:a16="http://schemas.microsoft.com/office/drawing/2014/main" val="1106648099"/>
                  </a:ext>
                </a:extLst>
              </a:tr>
              <a:tr h="278634">
                <a:tc>
                  <a:txBody>
                    <a:bodyPr/>
                    <a:lstStyle/>
                    <a:p>
                      <a:r>
                        <a:rPr lang="en-US" altLang="zh-CN" sz="1200" dirty="0"/>
                        <a:t>2</a:t>
                      </a:r>
                      <a:endParaRPr lang="zh-CN" altLang="en-US" sz="1200" dirty="0"/>
                    </a:p>
                  </a:txBody>
                  <a:tcPr/>
                </a:tc>
                <a:tc>
                  <a:txBody>
                    <a:bodyPr/>
                    <a:lstStyle/>
                    <a:p>
                      <a:r>
                        <a:rPr lang="en-US" altLang="zh-CN" sz="1200" dirty="0"/>
                        <a:t>Action</a:t>
                      </a:r>
                      <a:endParaRPr lang="zh-CN" altLang="en-US" sz="1200" dirty="0"/>
                    </a:p>
                  </a:txBody>
                  <a:tcPr/>
                </a:tc>
                <a:extLst>
                  <a:ext uri="{0D108BD9-81ED-4DB2-BD59-A6C34878D82A}">
                    <a16:rowId xmlns:a16="http://schemas.microsoft.com/office/drawing/2014/main" val="748893352"/>
                  </a:ext>
                </a:extLst>
              </a:tr>
              <a:tr h="278634">
                <a:tc>
                  <a:txBody>
                    <a:bodyPr/>
                    <a:lstStyle/>
                    <a:p>
                      <a:r>
                        <a:rPr lang="en-US" altLang="zh-CN" sz="1200" dirty="0"/>
                        <a:t>3</a:t>
                      </a:r>
                      <a:endParaRPr lang="zh-CN" altLang="en-US" sz="1200" dirty="0"/>
                    </a:p>
                  </a:txBody>
                  <a:tcPr/>
                </a:tc>
                <a:tc>
                  <a:txBody>
                    <a:bodyPr/>
                    <a:lstStyle/>
                    <a:p>
                      <a:r>
                        <a:rPr lang="en-US" altLang="zh-CN" sz="1200" dirty="0"/>
                        <a:t>Non-AP MLD Address</a:t>
                      </a:r>
                      <a:endParaRPr lang="zh-CN" altLang="en-US" sz="1200" dirty="0"/>
                    </a:p>
                  </a:txBody>
                  <a:tcPr/>
                </a:tc>
                <a:extLst>
                  <a:ext uri="{0D108BD9-81ED-4DB2-BD59-A6C34878D82A}">
                    <a16:rowId xmlns:a16="http://schemas.microsoft.com/office/drawing/2014/main" val="2585504414"/>
                  </a:ext>
                </a:extLst>
              </a:tr>
              <a:tr h="278634">
                <a:tc>
                  <a:txBody>
                    <a:bodyPr/>
                    <a:lstStyle/>
                    <a:p>
                      <a:r>
                        <a:rPr lang="en-US" altLang="zh-CN" sz="1200" dirty="0"/>
                        <a:t>4</a:t>
                      </a:r>
                      <a:endParaRPr lang="zh-CN" altLang="en-US" sz="1200" dirty="0"/>
                    </a:p>
                  </a:txBody>
                  <a:tcPr/>
                </a:tc>
                <a:tc>
                  <a:txBody>
                    <a:bodyPr/>
                    <a:lstStyle/>
                    <a:p>
                      <a:r>
                        <a:rPr lang="en-US" altLang="zh-CN" sz="1200" dirty="0"/>
                        <a:t>Target AP MLD Address</a:t>
                      </a:r>
                      <a:endParaRPr lang="zh-CN" altLang="en-US" sz="1200" dirty="0"/>
                    </a:p>
                  </a:txBody>
                  <a:tcPr/>
                </a:tc>
                <a:extLst>
                  <a:ext uri="{0D108BD9-81ED-4DB2-BD59-A6C34878D82A}">
                    <a16:rowId xmlns:a16="http://schemas.microsoft.com/office/drawing/2014/main" val="143003312"/>
                  </a:ext>
                </a:extLst>
              </a:tr>
              <a:tr h="278634">
                <a:tc>
                  <a:txBody>
                    <a:bodyPr/>
                    <a:lstStyle/>
                    <a:p>
                      <a:r>
                        <a:rPr lang="en-US" altLang="zh-CN" sz="1200" dirty="0"/>
                        <a:t>5</a:t>
                      </a:r>
                      <a:endParaRPr lang="zh-CN" altLang="en-US" sz="1200" dirty="0"/>
                    </a:p>
                  </a:txBody>
                  <a:tcPr/>
                </a:tc>
                <a:tc>
                  <a:txBody>
                    <a:bodyPr/>
                    <a:lstStyle/>
                    <a:p>
                      <a:r>
                        <a:rPr lang="en-US" altLang="zh-CN" sz="1200" dirty="0"/>
                        <a:t>Probe Response frame body</a:t>
                      </a:r>
                      <a:endParaRPr lang="zh-CN" altLang="en-US" sz="1200" dirty="0"/>
                    </a:p>
                  </a:txBody>
                  <a:tcPr/>
                </a:tc>
                <a:extLst>
                  <a:ext uri="{0D108BD9-81ED-4DB2-BD59-A6C34878D82A}">
                    <a16:rowId xmlns:a16="http://schemas.microsoft.com/office/drawing/2014/main" val="2581659158"/>
                  </a:ext>
                </a:extLst>
              </a:tr>
            </a:tbl>
          </a:graphicData>
        </a:graphic>
      </p:graphicFrame>
    </p:spTree>
    <p:extLst>
      <p:ext uri="{BB962C8B-B14F-4D97-AF65-F5344CB8AC3E}">
        <p14:creationId xmlns:p14="http://schemas.microsoft.com/office/powerpoint/2010/main" val="3397434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EDD1C1-D356-4DD4-9BAA-7D95FDD114C3}"/>
              </a:ext>
            </a:extLst>
          </p:cNvPr>
          <p:cNvSpPr>
            <a:spLocks noGrp="1"/>
          </p:cNvSpPr>
          <p:nvPr>
            <p:ph type="title"/>
          </p:nvPr>
        </p:nvSpPr>
        <p:spPr/>
        <p:txBody>
          <a:bodyPr/>
          <a:lstStyle/>
          <a:p>
            <a:r>
              <a:rPr lang="en-US" altLang="zh-CN" dirty="0"/>
              <a:t>Message flow</a:t>
            </a:r>
            <a:endParaRPr lang="zh-CN" altLang="en-US" dirty="0"/>
          </a:p>
        </p:txBody>
      </p:sp>
      <p:sp>
        <p:nvSpPr>
          <p:cNvPr id="4" name="灯片编号占位符 3">
            <a:extLst>
              <a:ext uri="{FF2B5EF4-FFF2-40B4-BE49-F238E27FC236}">
                <a16:creationId xmlns:a16="http://schemas.microsoft.com/office/drawing/2014/main" id="{B73A3D26-2E9C-43EF-A9C8-D6FB494B29D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D0E114F6-DA9F-4512-95DE-760A97DE8CC5}"/>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539991EC-2EA3-4175-B012-DF4833323090}"/>
              </a:ext>
            </a:extLst>
          </p:cNvPr>
          <p:cNvPicPr>
            <a:picLocks noChangeAspect="1"/>
          </p:cNvPicPr>
          <p:nvPr/>
        </p:nvPicPr>
        <p:blipFill>
          <a:blip r:embed="rId2"/>
          <a:stretch>
            <a:fillRect/>
          </a:stretch>
        </p:blipFill>
        <p:spPr>
          <a:xfrm>
            <a:off x="1152367" y="2157760"/>
            <a:ext cx="6655708" cy="2349797"/>
          </a:xfrm>
          <a:prstGeom prst="rect">
            <a:avLst/>
          </a:prstGeom>
        </p:spPr>
      </p:pic>
      <p:pic>
        <p:nvPicPr>
          <p:cNvPr id="3" name="图片 2">
            <a:extLst>
              <a:ext uri="{FF2B5EF4-FFF2-40B4-BE49-F238E27FC236}">
                <a16:creationId xmlns:a16="http://schemas.microsoft.com/office/drawing/2014/main" id="{BDC4BED4-C18F-4BA7-AAF6-86A74A2AB8F4}"/>
              </a:ext>
            </a:extLst>
          </p:cNvPr>
          <p:cNvPicPr>
            <a:picLocks noChangeAspect="1"/>
          </p:cNvPicPr>
          <p:nvPr/>
        </p:nvPicPr>
        <p:blipFill>
          <a:blip r:embed="rId3"/>
          <a:stretch>
            <a:fillRect/>
          </a:stretch>
        </p:blipFill>
        <p:spPr>
          <a:xfrm>
            <a:off x="1846292" y="4912717"/>
            <a:ext cx="6057841" cy="1326852"/>
          </a:xfrm>
          <a:prstGeom prst="rect">
            <a:avLst/>
          </a:prstGeom>
        </p:spPr>
      </p:pic>
    </p:spTree>
    <p:extLst>
      <p:ext uri="{BB962C8B-B14F-4D97-AF65-F5344CB8AC3E}">
        <p14:creationId xmlns:p14="http://schemas.microsoft.com/office/powerpoint/2010/main" val="1398897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53582D-2148-435C-BC23-47A41E6DCF59}"/>
              </a:ext>
            </a:extLst>
          </p:cNvPr>
          <p:cNvSpPr>
            <a:spLocks noGrp="1"/>
          </p:cNvSpPr>
          <p:nvPr>
            <p:ph type="title"/>
          </p:nvPr>
        </p:nvSpPr>
        <p:spPr/>
        <p:txBody>
          <a:bodyPr/>
          <a:lstStyle/>
          <a:p>
            <a:r>
              <a:rPr lang="en-US" altLang="zh-CN" dirty="0"/>
              <a:t>Other Details</a:t>
            </a:r>
            <a:endParaRPr lang="zh-CN" altLang="en-US" dirty="0"/>
          </a:p>
        </p:txBody>
      </p:sp>
      <p:sp>
        <p:nvSpPr>
          <p:cNvPr id="3" name="内容占位符 2">
            <a:extLst>
              <a:ext uri="{FF2B5EF4-FFF2-40B4-BE49-F238E27FC236}">
                <a16:creationId xmlns:a16="http://schemas.microsoft.com/office/drawing/2014/main" id="{75468006-88BF-49BB-A11E-4F03BC585C62}"/>
              </a:ext>
            </a:extLst>
          </p:cNvPr>
          <p:cNvSpPr>
            <a:spLocks noGrp="1"/>
          </p:cNvSpPr>
          <p:nvPr>
            <p:ph idx="1"/>
          </p:nvPr>
        </p:nvSpPr>
        <p:spPr>
          <a:xfrm>
            <a:off x="684213" y="1752599"/>
            <a:ext cx="7772400" cy="4722813"/>
          </a:xfrm>
        </p:spPr>
        <p:txBody>
          <a:bodyPr/>
          <a:lstStyle/>
          <a:p>
            <a:pPr algn="just"/>
            <a:r>
              <a:rPr lang="en-US" altLang="zh-CN" sz="1800" dirty="0"/>
              <a:t>The non-AP MLD can obtain the target AP MLD address info by leveraging the BTM operation or directly set the Target AP MLD Address subfield to a broadcast address. </a:t>
            </a:r>
          </a:p>
          <a:p>
            <a:pPr lvl="1" algn="just"/>
            <a:r>
              <a:rPr lang="en-US" altLang="zh-CN" sz="1600" dirty="0"/>
              <a:t>If the Target AP MLD Address subfield is set to a broadcast address, then the current AP MLD will tunnel the received Tunneled Probe Request frame to all the known neighboring AP MLDs in the same ESS. </a:t>
            </a:r>
          </a:p>
          <a:p>
            <a:pPr lvl="2" algn="just"/>
            <a:r>
              <a:rPr lang="en-US" altLang="zh-CN" sz="1400" dirty="0"/>
              <a:t>The AP MLD ID of the Common Info field in Probe Request ML element of the Tunneled Probe Request Action frame is set to 255. </a:t>
            </a:r>
          </a:p>
          <a:p>
            <a:pPr algn="just"/>
            <a:r>
              <a:rPr lang="en-US" altLang="zh-CN" sz="1800" dirty="0"/>
              <a:t>The current AP MLD will reply to the non-AP MLD with received Tunneled Probe Response frame(s). </a:t>
            </a:r>
          </a:p>
          <a:p>
            <a:pPr algn="just"/>
            <a:r>
              <a:rPr lang="en-US" altLang="zh-CN" sz="1800" dirty="0"/>
              <a:t>If a wired time synchronization protocol (e.g. 802.1AS Precision Time Protocol) is implemented within the DS and the current AP MLD knows the TSF offset info with respect to the target AP MLD, the current AP MLD may </a:t>
            </a:r>
            <a:r>
              <a:rPr lang="en-US" altLang="zh-CN" sz="1800" dirty="0">
                <a:solidFill>
                  <a:srgbClr val="0000FF"/>
                </a:solidFill>
              </a:rPr>
              <a:t>adjust</a:t>
            </a:r>
            <a:r>
              <a:rPr lang="en-US" altLang="zh-CN" sz="1800" dirty="0"/>
              <a:t> the Timestamp value before replying the Tunneled Probe Response frame to the non-AP MLD. </a:t>
            </a:r>
          </a:p>
          <a:p>
            <a:pPr lvl="1" algn="just"/>
            <a:r>
              <a:rPr lang="en-US" altLang="zh-CN" sz="1600" dirty="0"/>
              <a:t>Otherwise, the Timestamp subfield of the Probe Response frame body subfield of the Tunneled Probe Response frame is reserved. </a:t>
            </a:r>
            <a:endParaRPr lang="zh-CN" altLang="en-US" sz="1600" dirty="0"/>
          </a:p>
        </p:txBody>
      </p:sp>
      <p:sp>
        <p:nvSpPr>
          <p:cNvPr id="4" name="灯片编号占位符 3">
            <a:extLst>
              <a:ext uri="{FF2B5EF4-FFF2-40B4-BE49-F238E27FC236}">
                <a16:creationId xmlns:a16="http://schemas.microsoft.com/office/drawing/2014/main" id="{EE95F373-4790-4052-BA46-4489EA74A0B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99464AF3-FF1C-4722-9265-3B6D2CAFB983}"/>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201656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5EAA01-3983-4CD7-888E-71909D62332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17340E55-D82C-4DF2-A824-762038519CA4}"/>
              </a:ext>
            </a:extLst>
          </p:cNvPr>
          <p:cNvSpPr>
            <a:spLocks noGrp="1"/>
          </p:cNvSpPr>
          <p:nvPr>
            <p:ph idx="1"/>
          </p:nvPr>
        </p:nvSpPr>
        <p:spPr>
          <a:xfrm>
            <a:off x="684213" y="1916832"/>
            <a:ext cx="7772400" cy="4464496"/>
          </a:xfrm>
        </p:spPr>
        <p:txBody>
          <a:bodyPr/>
          <a:lstStyle/>
          <a:p>
            <a:pPr algn="just"/>
            <a:r>
              <a:rPr lang="en-US" altLang="zh-CN" sz="1800" dirty="0"/>
              <a:t>In this contribution, we propose a very simple solution to enable the over-the-DS probe mechanism by newly defining Protected Tunneled Probe Request/Response frames. </a:t>
            </a:r>
          </a:p>
          <a:p>
            <a:pPr algn="just"/>
            <a:r>
              <a:rPr lang="en-US" altLang="zh-CN" sz="1800" dirty="0"/>
              <a:t>Compared with reusing the existing ML probe (i.e. option 1), the proposed option 2 has the following  advantages, e.g.</a:t>
            </a:r>
          </a:p>
          <a:p>
            <a:pPr lvl="1" algn="just"/>
            <a:r>
              <a:rPr lang="en-US" altLang="zh-CN" sz="1600" dirty="0"/>
              <a:t>Signaling overhead: no need to include the info of the transmitting link, which is useless for roaming </a:t>
            </a:r>
          </a:p>
          <a:p>
            <a:pPr lvl="1" algn="just"/>
            <a:r>
              <a:rPr lang="en-US" altLang="zh-CN" sz="1600" dirty="0"/>
              <a:t>Security: Tunneled Probe Request/Response frames are protected. </a:t>
            </a:r>
          </a:p>
          <a:p>
            <a:pPr lvl="1" algn="just"/>
            <a:r>
              <a:rPr lang="en-US" altLang="zh-CN" sz="1600" dirty="0"/>
              <a:t>Complexity: no need to change the current inheritance rules; More simpler to parse for the current AP MLD.</a:t>
            </a:r>
          </a:p>
          <a:p>
            <a:pPr lvl="1" algn="just"/>
            <a:r>
              <a:rPr lang="en-US" altLang="zh-CN" sz="1600" dirty="0"/>
              <a:t>Interoperation: the behaviors of the current AP MLD and the target AP MLD are clearly described. There is no risk on the interoperation between different AP vendors.  </a:t>
            </a:r>
          </a:p>
          <a:p>
            <a:pPr algn="just"/>
            <a:r>
              <a:rPr lang="en-US" altLang="zh-CN" sz="1800" dirty="0"/>
              <a:t>In addition, a broadcast over-the-DS probe manner is proposed, which allows the non-AP MLD to gather the info on all the known neighboring AP MLDs (e.g. on-hop neighbors).  </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2414E435-8E5A-4385-8206-F8E7A167B9C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79F59E8E-D20D-4BCC-A7AD-ACE7D4289E1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4601744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103300</TotalTime>
  <Words>1451</Words>
  <Application>Microsoft Office PowerPoint</Application>
  <PresentationFormat>全屏显示(4:3)</PresentationFormat>
  <Paragraphs>116</Paragraphs>
  <Slides>11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6" baseType="lpstr">
      <vt:lpstr>Arial</vt:lpstr>
      <vt:lpstr>Times New Roman</vt:lpstr>
      <vt:lpstr>Wingdings</vt:lpstr>
      <vt:lpstr>802-11-Submission</vt:lpstr>
      <vt:lpstr>Document</vt:lpstr>
      <vt:lpstr>Details on Ove-the-DS Probe Mechanism</vt:lpstr>
      <vt:lpstr>Introduction</vt:lpstr>
      <vt:lpstr>Existing ML Probe</vt:lpstr>
      <vt:lpstr>Option 1. Reuse Existing ML Probe</vt:lpstr>
      <vt:lpstr>Over-the-DS Probe Mechanism</vt:lpstr>
      <vt:lpstr>Option 2. Tunneled Probe Request/Response frames</vt:lpstr>
      <vt:lpstr>Message flow</vt:lpstr>
      <vt:lpstr>Other Details</vt:lpstr>
      <vt:lpstr>Summary</vt:lpstr>
      <vt:lpstr>References</vt:lpstr>
      <vt:lpstr>SP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3217</cp:revision>
  <cp:lastPrinted>1998-02-10T13:28:06Z</cp:lastPrinted>
  <dcterms:created xsi:type="dcterms:W3CDTF">2004-12-02T14:01:45Z</dcterms:created>
  <dcterms:modified xsi:type="dcterms:W3CDTF">2025-06-06T06:59:58Z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1748918925</vt:lpwstr>
  </property>
</Properties>
</file>