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78" r:id="rId4"/>
    <p:sldId id="318" r:id="rId5"/>
    <p:sldId id="320" r:id="rId6"/>
    <p:sldId id="303" r:id="rId7"/>
    <p:sldId id="304" r:id="rId8"/>
    <p:sldId id="315" r:id="rId9"/>
    <p:sldId id="321" r:id="rId10"/>
    <p:sldId id="312" r:id="rId11"/>
    <p:sldId id="313" r:id="rId12"/>
    <p:sldId id="322" r:id="rId13"/>
    <p:sldId id="31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8C717E-D064-96FA-88B5-CD98D276A5AF}" name="Nima Namvar" initials="MOU" userId="Nima Namva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urav Patwardhan" initials="GP" lastIdx="2" clrIdx="0">
    <p:extLst>
      <p:ext uri="{19B8F6BF-5375-455C-9EA6-DF929625EA0E}">
        <p15:presenceInfo xmlns:p15="http://schemas.microsoft.com/office/powerpoint/2012/main" userId="Gaurav Patwardhan" providerId="None"/>
      </p:ext>
    </p:extLst>
  </p:cmAuthor>
  <p:cmAuthor id="2" name="Brian Hart (brianh)" initials="BH(" lastIdx="18" clrIdx="1">
    <p:extLst>
      <p:ext uri="{19B8F6BF-5375-455C-9EA6-DF929625EA0E}">
        <p15:presenceInfo xmlns:p15="http://schemas.microsoft.com/office/powerpoint/2012/main" userId="S::brianh@cisco.com::b480e93f-9b7e-426d-89cd-28bc03e9a0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87591" autoAdjust="0"/>
  </p:normalViewPr>
  <p:slideViewPr>
    <p:cSldViewPr>
      <p:cViewPr>
        <p:scale>
          <a:sx n="70" d="100"/>
          <a:sy n="70" d="100"/>
        </p:scale>
        <p:origin x="1476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1848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802.11-yy/0247r2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79707-4515-245D-3A2C-3AE90E10C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9148C2-8DD5-0739-8F75-A30CDDA1C8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C27A95-2315-7F94-C3D5-D2CA2CE6BF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8CD3F5A-AB0D-CA29-66CE-FE387E76B70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802.11-yy/0247r2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FD8C1-95DB-5D54-860F-C40AC23D85F7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81BAB-8002-104A-903B-CA53D64BCA4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33C5F-92AE-CBD9-FAF6-24C4D9F88FB4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52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0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802.11-yy/0247r2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85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802.11-yy/0247r2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20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802.11-yy/0247r2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72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802.11-yy/0247r2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063492-6C13-934D-76D6-8221F3FE3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AEFE01-6DEC-3DA4-B05D-697CB33E13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DB4C58-A931-5206-E929-C4F7A652C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646D134-6E04-11DE-B94B-2EEAD224E83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802.11-yy/0247r2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2C45B7-7D16-3FB6-7BAB-F5A3C415550C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B1E1E-FF35-A479-482E-E09CA812A24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74BC7-5078-2791-8A33-D02A74E59354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75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A41BF-29AE-7172-AE2A-3BA7B41DA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09FE54-CED3-F342-D9D2-6A93083D67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047971-3DDA-291A-C328-891794F70C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B3A4EEA-6E93-BDB1-D4BC-EA96327B29C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802.11-yy/0247r2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796C5-E0A3-66CD-8A33-5FDDA85FE94C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A5E95-6647-2E1F-DAA6-C25F4ABCDED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F5BE3-84CE-5B3A-C70E-2509375BB48F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00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802.11-yy/0247r2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4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Lili Hervieu (CableLabs) &amp; all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Lili Hervieu (CableLabs) &amp; all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doc.: IEEE 802.11-25/0720r1</a:t>
            </a: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i="0" dirty="0">
                <a:solidFill>
                  <a:schemeClr val="tx1"/>
                </a:solidFill>
                <a:effectLst/>
                <a:latin typeface="+mn-lt"/>
              </a:rPr>
              <a:t>Enhancing UHR for Residential Use Cases</a:t>
            </a:r>
            <a:endParaRPr lang="en-GB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  <p:graphicFrame>
        <p:nvGraphicFramePr>
          <p:cNvPr id="2" name="表格 9">
            <a:extLst>
              <a:ext uri="{FF2B5EF4-FFF2-40B4-BE49-F238E27FC236}">
                <a16:creationId xmlns:a16="http://schemas.microsoft.com/office/drawing/2014/main" id="{FC072C4E-DB51-8D40-7B2F-0A987EC16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62114"/>
              </p:ext>
            </p:extLst>
          </p:nvPr>
        </p:nvGraphicFramePr>
        <p:xfrm>
          <a:off x="989806" y="2124185"/>
          <a:ext cx="7239000" cy="33120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51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+mn-lt"/>
                        </a:rPr>
                        <a:t>Lili hervieu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Cablelabs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l.hervieu@cablelabs.com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7572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Matthew Chappell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Cox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matthew.chappell@cox.com</a:t>
                      </a:r>
                      <a:endParaRPr lang="en-US" sz="8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8495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Carol Ansley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Cox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carol.ansley@cox.com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276905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Dumitru Ionescu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Charter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dumitru.ionescu@charter.com</a:t>
                      </a:r>
                      <a:endParaRPr lang="en-US" sz="8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108241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Nima Namvar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Charter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nima.namvar@charter.com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904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Allen Huotari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Comcast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allen_huotari@comcast.com</a:t>
                      </a:r>
                      <a:endParaRPr lang="en-US" sz="8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55464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Helene Ralle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helene.ralle@orange.com</a:t>
                      </a:r>
                      <a:endParaRPr lang="en-US" sz="8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8231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Isabelle </a:t>
                      </a:r>
                      <a:r>
                        <a:rPr lang="en-US" sz="1100" dirty="0" err="1">
                          <a:latin typeface="+mn-lt"/>
                          <a:ea typeface="Times New Roman"/>
                          <a:cs typeface="Arial"/>
                        </a:rPr>
                        <a:t>Siaud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isabelle.siaud@orange.com</a:t>
                      </a:r>
                      <a:endParaRPr lang="en-US" sz="8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784263"/>
                  </a:ext>
                </a:extLst>
              </a:tr>
              <a:tr h="483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Marco Salerno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Arial"/>
                        </a:rPr>
                        <a:t>Vodafone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marcogabriele.salerno@vodafone.com</a:t>
                      </a:r>
                      <a:endParaRPr lang="en-US" sz="8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00396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3B0A1-2CEA-DB00-58FB-3784289D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D1270-21FA-59F8-8F2D-907C59558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As currently defined, some 802.11bn features offer limited benefits to users in many residential deployments.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MAPC is not applicable when 1 AP is deployed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‘Seamless roaming’ doesn’t support wireless backhaul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This submission proposes new features / feature enhancements to support residential deployments: </a:t>
            </a:r>
          </a:p>
          <a:p>
            <a:pPr marL="400050">
              <a:buFontTx/>
              <a:buChar char="-"/>
            </a:pPr>
            <a:r>
              <a:rPr lang="en-US" sz="1400" b="0" dirty="0"/>
              <a:t>Roaming over wireless backhaul</a:t>
            </a:r>
          </a:p>
          <a:p>
            <a:pPr marL="400050">
              <a:buFontTx/>
              <a:buChar char="-"/>
            </a:pPr>
            <a:r>
              <a:rPr lang="en-US" sz="1400" b="0" dirty="0"/>
              <a:t>Assisting AP selection</a:t>
            </a:r>
          </a:p>
          <a:p>
            <a:pPr marL="400050">
              <a:buFontTx/>
              <a:buChar char="-"/>
            </a:pPr>
            <a:r>
              <a:rPr lang="en-US" sz="1400" b="0" dirty="0"/>
              <a:t>AP placement</a:t>
            </a:r>
          </a:p>
          <a:p>
            <a:pPr marL="400050">
              <a:buFontTx/>
              <a:buChar char="-"/>
            </a:pPr>
            <a:r>
              <a:rPr lang="en-US" sz="1400" b="0" dirty="0"/>
              <a:t>AP coordination beyond ESS</a:t>
            </a:r>
          </a:p>
          <a:p>
            <a:pPr marL="400050">
              <a:buFontTx/>
              <a:buChar char="-"/>
            </a:pPr>
            <a:r>
              <a:rPr lang="en-US" sz="1400" b="0" dirty="0"/>
              <a:t>Lower media access delay when all traffic is Best Effort traffic</a:t>
            </a:r>
          </a:p>
          <a:p>
            <a:pPr marL="400050">
              <a:buFontTx/>
              <a:buChar char="-"/>
            </a:pPr>
            <a:r>
              <a:rPr lang="en-US" sz="1400" b="0" dirty="0"/>
              <a:t>MAP backhaul KPIs</a:t>
            </a:r>
          </a:p>
          <a:p>
            <a:pPr marL="400050">
              <a:buFontTx/>
              <a:buChar char="-"/>
            </a:pPr>
            <a:r>
              <a:rPr lang="en-US" sz="1400" b="0" dirty="0"/>
              <a:t>Reliability metrics</a:t>
            </a:r>
          </a:p>
          <a:p>
            <a:pPr marL="400050">
              <a:buFontTx/>
              <a:buChar char="-"/>
            </a:pPr>
            <a:r>
              <a:rPr lang="en-US" sz="1400" b="0" dirty="0"/>
              <a:t>AP power save 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EDF92-E8E9-1E33-418F-EE62AA64D7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8DE25-D154-36DF-0B11-F92A7B9F78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2FAE5E-66C3-2BBE-D118-44E63BEB6B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199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970D2-1A85-B642-9EB8-2CE158302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0A0CF-07BE-4791-A288-A456674C1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702030404030204" pitchFamily="34" charset="0"/>
              </a:rPr>
              <a:t>[1] 11-2022/1809r0, “</a:t>
            </a:r>
            <a:r>
              <a:rPr lang="en-US" sz="1400" b="0" i="0" dirty="0">
                <a:solidFill>
                  <a:srgbClr val="000000"/>
                </a:solidFill>
                <a:effectLst/>
              </a:rPr>
              <a:t>A Perspective on UHR Features for Operator Residential Deployments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702030404030204" pitchFamily="34" charset="0"/>
              </a:rPr>
              <a:t>”</a:t>
            </a:r>
          </a:p>
          <a:p>
            <a:r>
              <a:rPr lang="en-US" sz="1400" b="0" dirty="0">
                <a:cs typeface="Calibri" panose="020F0702030404030204" pitchFamily="34" charset="0"/>
              </a:rPr>
              <a:t>[2] 11-2024/0518r1, “</a:t>
            </a:r>
            <a:r>
              <a:rPr lang="en-US" sz="1400" b="0" dirty="0"/>
              <a:t>Troubleshooting Metric Follow Up”</a:t>
            </a:r>
            <a:endParaRPr lang="en-US" sz="1400" b="0" dirty="0">
              <a:cs typeface="Calibri" panose="020F0702030404030204" pitchFamily="34" charset="0"/>
            </a:endParaRPr>
          </a:p>
          <a:p>
            <a:r>
              <a:rPr lang="en-US" sz="1400" b="0" dirty="0">
                <a:cs typeface="Calibri" panose="020F0702030404030204" pitchFamily="34" charset="0"/>
              </a:rPr>
              <a:t>[3] 11-2020/0003r0, “Discussion on Latency Metrics”</a:t>
            </a:r>
          </a:p>
          <a:p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Calibri" panose="020F0702030404030204" pitchFamily="34" charset="0"/>
              </a:rPr>
              <a:t>[4] 11-2024/0031r0, “Deterministic backoff”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04D4D-D239-021B-F556-3D9386C9F8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4A857-CD16-A31D-F514-27F7131D12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71FFBD-3364-F437-4997-A7F93E2CD4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402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B7D7FE-C202-F534-0340-13A3EB225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74C43A8-4A34-68AD-5DC1-361A13F43C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E2736-739C-2CAC-570F-EB5684A8C6F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Mai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3C7B0-70D5-6E0F-56B0-F9DA1DAD1E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Lili Hervieu (CableLabs) &amp; all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15C52-0A60-EA3E-E97D-0AB25A331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5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18290-D752-EC0C-D85F-BA84F175E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1766E-5415-96D2-E597-3212994A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From One Residential Operator's Standpoint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6B5CC9-6441-AE90-45D5-5E8BE0DE6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Two major features proposed for 802.11bn require at least two </a:t>
            </a:r>
            <a:r>
              <a:rPr lang="en-US" sz="1600" i="1" dirty="0">
                <a:solidFill>
                  <a:schemeClr val="tx1"/>
                </a:solidFill>
              </a:rPr>
              <a:t>non-collocated</a:t>
            </a:r>
            <a:r>
              <a:rPr lang="en-US" sz="1600" dirty="0">
                <a:solidFill>
                  <a:schemeClr val="tx1"/>
                </a:solidFill>
              </a:rPr>
              <a:t> APs to be deployed within a subscriber’s home </a:t>
            </a:r>
            <a:r>
              <a:rPr lang="en-US" sz="1600" b="0" dirty="0">
                <a:solidFill>
                  <a:schemeClr val="tx1"/>
                </a:solidFill>
              </a:rPr>
              <a:t>to achieve the benefits of those features.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0" i="0" u="none" strike="noStrike" baseline="0" dirty="0">
                <a:latin typeface="TimesNewRoman"/>
              </a:rPr>
              <a:t>SMD BSS transition</a:t>
            </a:r>
            <a:r>
              <a:rPr lang="en-US" sz="1400" b="0" dirty="0">
                <a:solidFill>
                  <a:schemeClr val="tx1"/>
                </a:solidFill>
              </a:rPr>
              <a:t>* (for Multi Link Operations/Multi Link Devices (MLO/MLD))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Multi AP Coordination** (MAPC) (various methods for improved airtime sharing between overlapping WLANs)</a:t>
            </a:r>
          </a:p>
          <a:p>
            <a:r>
              <a:rPr lang="en-US" sz="1200" b="0" dirty="0">
                <a:solidFill>
                  <a:schemeClr val="tx1"/>
                </a:solidFill>
              </a:rPr>
              <a:t>Note: a dual (tri) band gateway or extender implements two (three) </a:t>
            </a:r>
            <a:r>
              <a:rPr lang="en-US" sz="1200" b="0" i="1" dirty="0">
                <a:solidFill>
                  <a:schemeClr val="tx1"/>
                </a:solidFill>
              </a:rPr>
              <a:t>collocated</a:t>
            </a:r>
            <a:r>
              <a:rPr lang="en-US" sz="1200" b="0" dirty="0">
                <a:solidFill>
                  <a:schemeClr val="tx1"/>
                </a:solidFill>
              </a:rPr>
              <a:t> APs. Therefore, the above features require at least two physically distinct devices (for deployment of at least two </a:t>
            </a:r>
            <a:r>
              <a:rPr lang="en-US" sz="1200" b="0" i="1" dirty="0">
                <a:solidFill>
                  <a:schemeClr val="tx1"/>
                </a:solidFill>
              </a:rPr>
              <a:t>non-collocated</a:t>
            </a:r>
            <a:r>
              <a:rPr lang="en-US" sz="1200" b="0" dirty="0">
                <a:solidFill>
                  <a:schemeClr val="tx1"/>
                </a:solidFill>
              </a:rPr>
              <a:t> APs).</a:t>
            </a:r>
          </a:p>
          <a:p>
            <a:endParaRPr lang="en-US" sz="1200" b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600" i="0" dirty="0">
                <a:solidFill>
                  <a:schemeClr val="tx1"/>
                </a:solidFill>
                <a:effectLst/>
              </a:rPr>
              <a:t>Currently this is not representative of most residential Wi-Fi deployments which typically use only a single </a:t>
            </a:r>
            <a:r>
              <a:rPr lang="en-US" sz="1600" dirty="0">
                <a:solidFill>
                  <a:schemeClr val="tx1"/>
                </a:solidFill>
              </a:rPr>
              <a:t>g</a:t>
            </a:r>
            <a:r>
              <a:rPr lang="en-US" sz="1600" i="0" dirty="0">
                <a:solidFill>
                  <a:schemeClr val="tx1"/>
                </a:solidFill>
                <a:effectLst/>
              </a:rPr>
              <a:t>ateway (</a:t>
            </a:r>
            <a:r>
              <a:rPr lang="en-US" sz="1600" i="1" dirty="0">
                <a:solidFill>
                  <a:schemeClr val="tx1"/>
                </a:solidFill>
              </a:rPr>
              <a:t>collocated</a:t>
            </a:r>
            <a:r>
              <a:rPr lang="en-US" sz="1600" dirty="0">
                <a:solidFill>
                  <a:schemeClr val="tx1"/>
                </a:solidFill>
              </a:rPr>
              <a:t> APs)</a:t>
            </a:r>
            <a:r>
              <a:rPr lang="en-US" sz="160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600" b="0" i="0" dirty="0">
                <a:solidFill>
                  <a:schemeClr val="tx1"/>
                </a:solidFill>
                <a:effectLst/>
              </a:rPr>
              <a:t>and therefore represents a significant shift for future residential Wi-Fi deployment, i.e., more hardware is required to fully deploy a generational upgrade for 802.11bn</a:t>
            </a:r>
            <a:r>
              <a:rPr lang="en-US" sz="1600" b="0" dirty="0">
                <a:solidFill>
                  <a:schemeClr val="tx1"/>
                </a:solidFill>
              </a:rPr>
              <a:t>.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* Equivalent, in this submission, to the word Seamless Roaming. Currently for 11be/Wi-Fi 7 an MLO/MLD connection would need to be completely torn down and setup again if a client roams from gateway to extender (or vice versa) </a:t>
            </a: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**Furthermore, it is not clear at this point of time if MAPC </a:t>
            </a:r>
            <a:r>
              <a:rPr lang="en-US" sz="1100" b="0" i="1" dirty="0">
                <a:solidFill>
                  <a:schemeClr val="tx1"/>
                </a:solidFill>
              </a:rPr>
              <a:t>between </a:t>
            </a:r>
            <a:r>
              <a:rPr lang="en-US" sz="1100" b="0" dirty="0">
                <a:solidFill>
                  <a:schemeClr val="tx1"/>
                </a:solidFill>
              </a:rPr>
              <a:t>APs in neighboring residential WLANs is in scope for 802.11bn or if MAPC is limited to APs </a:t>
            </a:r>
            <a:r>
              <a:rPr lang="en-US" sz="1100" b="0" i="1" dirty="0">
                <a:solidFill>
                  <a:schemeClr val="tx1"/>
                </a:solidFill>
              </a:rPr>
              <a:t>within</a:t>
            </a:r>
            <a:r>
              <a:rPr lang="en-US" sz="1100" b="0" dirty="0">
                <a:solidFill>
                  <a:schemeClr val="tx1"/>
                </a:solidFill>
              </a:rPr>
              <a:t> a single residential WLAN (MAPC could be beneficial for high density environments – but only if the former scenario is supported)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7B84C-28CD-93DB-6296-1149C1413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904C18-1525-E6F1-D7E8-E528524898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7E325-E4D9-2108-34D6-A1BB741ED8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65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Lili Hervieu (CableLabs) &amp; 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3434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Background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D</a:t>
            </a:r>
            <a:r>
              <a:rPr lang="en-US" sz="1800" b="0" dirty="0"/>
              <a:t>raft 1.0 approved in </a:t>
            </a:r>
            <a:r>
              <a:rPr lang="en-US" sz="1800" dirty="0"/>
              <a:t>July</a:t>
            </a:r>
            <a:r>
              <a:rPr lang="en-US" sz="1800" b="0" dirty="0"/>
              <a:t> 2025</a:t>
            </a:r>
            <a:endParaRPr lang="en-US" sz="1800" b="0" strike="sngStrike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The features as currently defined could be </a:t>
            </a:r>
            <a:r>
              <a:rPr lang="en-US" sz="1800" dirty="0"/>
              <a:t>better/</a:t>
            </a:r>
            <a:r>
              <a:rPr lang="en-US" sz="1800" b="0" dirty="0"/>
              <a:t>further optimized for the residential use cases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Note: it will take time for some features until we see benefits </a:t>
            </a:r>
            <a:endParaRPr lang="en-US" b="0" dirty="0"/>
          </a:p>
          <a:p>
            <a:pPr marL="285750" indent="-285750"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 This submission addresses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Recap on residential use cases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More details presented in [1] in UHR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How current 802.11bn features address residential use cases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Proposed feature enhancements to support residential use cases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781235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ED992-AF2B-4398-8EE3-9F06A79E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Residential Use Cases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698DF-79D9-4370-92FD-3B46075DD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Single family units (SFUs)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Coverage may be an issue for large homes, multi-levels homes, “weird floorplans” or brick walls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Multi-AP </a:t>
            </a:r>
            <a:r>
              <a:rPr lang="en-US" sz="1400" dirty="0">
                <a:solidFill>
                  <a:schemeClr val="tx1"/>
                </a:solidFill>
              </a:rPr>
              <a:t>solutions (repeaters and extenders) used </a:t>
            </a:r>
            <a:r>
              <a:rPr lang="en-US" sz="1400" dirty="0"/>
              <a:t>to solve coverage issues and many of them have wireless backhauls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Usually self install – no “professional placement”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Non-Managed Multi-Dwelling Units (MDUs)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High density </a:t>
            </a:r>
            <a:r>
              <a:rPr lang="en-US" sz="1400" dirty="0">
                <a:solidFill>
                  <a:schemeClr val="tx1"/>
                </a:solidFill>
              </a:rPr>
              <a:t>of APs </a:t>
            </a:r>
            <a:r>
              <a:rPr lang="en-US" sz="1400" dirty="0"/>
              <a:t>in non-managed MDUs is different than high density in enterprise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Congestion may be particularly high, especially at 2.4 GHz and 5 GHz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Apartments have typically different broadband access providers, so coordination between MAP-C capable APs may be more challenging or not possible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Managed Multi-Dwelling Units (MDUs)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Similarities with dorms, enterprise etc.…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Wi-Fi is managed by one service provider (site survey, channel planning etc.…)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This submission covers SFUs and non-managed MDUs 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A57F66-0561-4442-A982-ECDBE7C7C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65E35-D93A-4E17-9DE4-518EA8F0BC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9C967B-CAA2-4102-9601-36FA5E3733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78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2C0D-C67C-B276-31BB-D140AB701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From One Residential Operator's Standpoint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E7353-4B92-490E-3CA0-FD3B1279F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0" dirty="0">
                <a:solidFill>
                  <a:schemeClr val="tx1"/>
                </a:solidFill>
              </a:rPr>
              <a:t>90% of residential WLAN are single gateway (no extender topologies)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>
                <a:solidFill>
                  <a:schemeClr val="tx1"/>
                </a:solidFill>
              </a:rPr>
              <a:t>81% of residential WLAN can hear at least one other OBSS on its operational P20</a:t>
            </a:r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>
                <a:solidFill>
                  <a:schemeClr val="tx1"/>
                </a:solidFill>
              </a:rPr>
              <a:t>35% of residential WLAN can hear at least one other OBSS at &gt; 20 dB SNR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>
                <a:solidFill>
                  <a:schemeClr val="tx1"/>
                </a:solidFill>
              </a:rPr>
              <a:t>MAP-C and SMD features do not support 90% of residential deployments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These are 2 key features of 802.11bn</a:t>
            </a:r>
            <a:endParaRPr lang="en-US" sz="16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Multi-AP Coordination in Residential Deployment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There is a real opportunity for MAP-C to benefit MDUs </a:t>
            </a:r>
            <a:r>
              <a:rPr lang="en-US" sz="1600" b="1" dirty="0">
                <a:solidFill>
                  <a:schemeClr val="tx1"/>
                </a:solidFill>
              </a:rPr>
              <a:t>IF</a:t>
            </a:r>
            <a:r>
              <a:rPr lang="en-US" sz="1600" dirty="0">
                <a:solidFill>
                  <a:schemeClr val="tx1"/>
                </a:solidFill>
              </a:rPr>
              <a:t> it addresses coordination across multiple ESSs (trusted and not trusted)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>
                <a:solidFill>
                  <a:schemeClr val="tx1"/>
                </a:solidFill>
              </a:rPr>
              <a:t>Seamless Roaming in Residential Deployment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10% of our accounts use extenders – and of those the vast majority are on wireless backhaul.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SMD for 11bn for residential needs to be supported on a wireless backhaul</a:t>
            </a:r>
            <a:endParaRPr lang="en-US" sz="1600" b="0" dirty="0">
              <a:solidFill>
                <a:schemeClr val="tx1"/>
              </a:solidFill>
            </a:endParaRPr>
          </a:p>
          <a:p>
            <a:endParaRPr lang="en-US" sz="1000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A89DC-CF98-AA7E-7EA5-6B2CCACF48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EB551-3B2D-84A6-D82D-5A845DA93D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1D4146-1319-B773-9A60-681D2BD91C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482AE-896F-4AA5-9C7C-B8B1FEA6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Residential Use Cases - Topics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98CF5-C574-426D-B3DB-F92D42286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Clients making bad roaming or no roaming decision with extenders (multiple APs) solutions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APs not optimally positioned by users, especially for multi-AP solutions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Identifying root cause of connectivity issue remains very challenging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Old devices (e.g., not connecting, WPA2/WPA3, client disconnecting), sticky devices,  interferences…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Hard to identify Wi-Fi vs non-Wi-Fi issues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en-US" sz="1400" i="0" dirty="0">
                <a:solidFill>
                  <a:schemeClr val="tx1"/>
                </a:solidFill>
                <a:effectLst/>
              </a:rPr>
              <a:t>ery heterogeneous devices and application requirements (temperature sensor to AR/VR)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Most or all traffic going to best effort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Some managed services like video streaming on STBs may go over AC_VI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QoS /IP TOS: DSCP is bleached in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MSCS not widely used so far and SCS may be more challenging to deploy in non-managed environments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Congestion is MDUs =&gt; need to avoid adding overhead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Devices operate across 2.4, 5 and/or 6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6 GHz penetration is still low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AP Power consumption regulation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6847E-0DDB-4AA9-893D-F5AE8909C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38654-4601-4C0D-989A-25F7D0EECF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80B26A-8FA4-475E-B85B-7324FBED82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07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CC2DC-0961-E9D3-1EB3-CAF91AA45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75" y="685800"/>
            <a:ext cx="7770813" cy="1065213"/>
          </a:xfrm>
        </p:spPr>
        <p:txBody>
          <a:bodyPr/>
          <a:lstStyle/>
          <a:p>
            <a:r>
              <a:rPr lang="en-US" sz="2800" dirty="0"/>
              <a:t>Current 802.11bn Features vs Residential UC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C24607-2730-752A-9CF9-016503FED6D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43A14-9450-1E82-B871-22698CAF57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654FC-FA6A-32C6-013C-6A67123D94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0DB8221-4912-CE69-D293-F4CCC0BB0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21409"/>
              </p:ext>
            </p:extLst>
          </p:nvPr>
        </p:nvGraphicFramePr>
        <p:xfrm>
          <a:off x="618664" y="2133600"/>
          <a:ext cx="7839721" cy="3672840"/>
        </p:xfrm>
        <a:graphic>
          <a:graphicData uri="http://schemas.openxmlformats.org/drawingml/2006/table">
            <a:tbl>
              <a:tblPr firstRow="1" bandRow="1"/>
              <a:tblGrid>
                <a:gridCol w="1416305">
                  <a:extLst>
                    <a:ext uri="{9D8B030D-6E8A-4147-A177-3AD203B41FA5}">
                      <a16:colId xmlns:a16="http://schemas.microsoft.com/office/drawing/2014/main" val="396419472"/>
                    </a:ext>
                  </a:extLst>
                </a:gridCol>
                <a:gridCol w="6423416">
                  <a:extLst>
                    <a:ext uri="{9D8B030D-6E8A-4147-A177-3AD203B41FA5}">
                      <a16:colId xmlns:a16="http://schemas.microsoft.com/office/drawing/2014/main" val="1797634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latin typeface="+mn-lt"/>
                        </a:rPr>
                        <a:t>Feature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latin typeface="+mn-lt"/>
                        </a:rPr>
                        <a:t>Comments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85087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 b="0" i="0" u="none" strike="noStrike" baseline="0" dirty="0">
                          <a:latin typeface="TimesNewRoman"/>
                        </a:rPr>
                        <a:t>SMD BSS transition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 dirty="0">
                          <a:latin typeface="+mn-lt"/>
                        </a:rPr>
                        <a:t>-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Context transfer defined over the DS. Ok for wired backhaul (Ethernet, Moca, HomePlug, FTTR)</a:t>
                      </a:r>
                    </a:p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=&gt; Need to address wireless backhaul for example, from AP on a gateway to an AP extender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711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Multi-AP Coordination 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Symbol" panose="05050102010706020507" pitchFamily="18" charset="2"/>
                        <a:buChar char="Þ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Benefits vs overhead/gain/complexity to be investigated for residential deployments 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C-TDMA: May be used for wireless backhaul</a:t>
                      </a:r>
                      <a:endParaRPr lang="en-US" sz="11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C-RTWT: Reduced benefit in the presence of many legacy devices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C-SR: May be complex to deployed in MDUs with multiple OBSSs – SR not used to our knowledge in residential so far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C-BF: May be beneficial to extenders (e.g., backhaul)</a:t>
                      </a:r>
                      <a:endParaRPr lang="en-US" sz="1100" b="1" strike="sng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5344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 dirty="0">
                          <a:latin typeface="+mn-lt"/>
                        </a:rPr>
                        <a:t>NPCA/DSO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=&gt; Benefits expected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66037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In-Device Coexistence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=&gt; Benefits expected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17442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Prioritized EDCA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 AC_VO (AC_VI traffic is tbd)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kumimoji="0" lang="en-GB" altLang="zh-CN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 to address the case where all traffic goes to AC_BE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kumimoji="0" lang="en-GB" altLang="zh-CN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L4S will significantly reduce buffer delays for latency sensitive traffic but need to lower media access delay (e.g., deterministic backoff [4])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16338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100" dirty="0">
                          <a:latin typeface="+mn-lt"/>
                        </a:rPr>
                        <a:t>Power Save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Dynamic power save for Mobile AP and non-AP STAs.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=&gt; Need to address (non mobile) AP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223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836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6C98210-DFEF-665D-182D-D97ADA8F7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Current 802.11bn Features vs Residential UC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99089D-9AF1-0F31-73B3-37D3D7FFF4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88AC3-583A-CF11-AE6C-4DEDB9C6F5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96C1C-9F9C-DA74-D885-22BB4827AA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EC0931-CDF0-5946-74C3-9A8D27BCC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33598"/>
              </p:ext>
            </p:extLst>
          </p:nvPr>
        </p:nvGraphicFramePr>
        <p:xfrm>
          <a:off x="728662" y="2057400"/>
          <a:ext cx="7685088" cy="1554480"/>
        </p:xfrm>
        <a:graphic>
          <a:graphicData uri="http://schemas.openxmlformats.org/drawingml/2006/table">
            <a:tbl>
              <a:tblPr firstRow="1" bandRow="1"/>
              <a:tblGrid>
                <a:gridCol w="2004495">
                  <a:extLst>
                    <a:ext uri="{9D8B030D-6E8A-4147-A177-3AD203B41FA5}">
                      <a16:colId xmlns:a16="http://schemas.microsoft.com/office/drawing/2014/main" val="396419472"/>
                    </a:ext>
                  </a:extLst>
                </a:gridCol>
                <a:gridCol w="5680593">
                  <a:extLst>
                    <a:ext uri="{9D8B030D-6E8A-4147-A177-3AD203B41FA5}">
                      <a16:colId xmlns:a16="http://schemas.microsoft.com/office/drawing/2014/main" val="1797634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Feature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Description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85087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Distributed RU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 benefits when UL TB access sees broader adoption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5762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Unequal modulation</a:t>
                      </a:r>
                      <a:endParaRPr lang="en-US" sz="1200" b="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Expected benefits in residential deployments </a:t>
                      </a:r>
                      <a:endParaRPr lang="en-US" sz="1200" dirty="0">
                        <a:solidFill>
                          <a:srgbClr val="C0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010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MCSs</a:t>
                      </a:r>
                      <a:endParaRPr lang="en-US" sz="1200" b="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Expected benefits in residential deployments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20697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Enhanced long range extension</a:t>
                      </a:r>
                      <a:endParaRPr lang="en-US" sz="1200" b="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Expected benefits in SFUs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- t</a:t>
                      </a:r>
                      <a:r>
                        <a:rPr lang="en-US" sz="1200" b="0" dirty="0">
                          <a:latin typeface="+mn-lt"/>
                        </a:rPr>
                        <a:t>ypically for IoT devices due to low bitrate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4F9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490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77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9C952-5457-44C8-3A28-A2A2CFA60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35D3D-658A-0B6C-6227-F34D7BC2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Feature Enhancements Needed for Residential Deployments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10B36-E5EE-FB6E-21CD-C87EE31D3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Seamless roaming over a wireless backhaul for deployments with “multiple extenders”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Typically, between 1 to 3 extenders and 1 hop maximum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MAP-C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Should consider Inter ESS scenario (for non-managed MDUs for example)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APs to exchange ‘information’ through MAP coordination scheme – beyond ESS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Example to reduce/increase power between apt1 and apt2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Assisted AP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Clients keep making bad AP selection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Residential infrastructure to better assist AP selection (trusted network)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In most multiple AP solutions, users place the access points themselves.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Need tools to help users position their APs in optimal ways for legacy as well as for 802.11bn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Feature is expected to be handled at higher layers, but this is not happening for legacy!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Define MAP-C features to help with positioning for 802.11bn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Define a method to characterize backhaul KPIs so APs can decide what Multi-AP technology is possible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Define the level of received power to make MAP-C work reliably</a:t>
            </a:r>
            <a:endParaRPr lang="en-US" sz="12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FF3033-4C18-8AC2-6731-8BD9523DD9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4815E-C032-4183-70F0-F487344B7C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5A7D0E-290D-9B62-5D49-D76E4B93E2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8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71FD7-FF72-044D-6BE5-E23CC553B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BB2F-3888-BBE7-D9DE-F56E25F24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Features Needed for Residential Deployments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B43E04-6893-508D-C6CE-25CFE584A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Identifying root cause of connectivity issue remains VERY CHALLENGING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This should be ideally supported by higher layer, but it is NOT HAPPENING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They may be features to support it already but not used – so need some other approaches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Need to identify if connectivity issue is due to Wi-Fi</a:t>
            </a:r>
            <a:endParaRPr lang="en-US" sz="1400" b="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Define a mechanism to exchange: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Reliability metrics between the AP and the STA (e.g., STA can’t connect) [2]</a:t>
            </a:r>
            <a:endParaRPr lang="en-US" sz="10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Buffer and media access latency between AP and the STA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EDCA backoff information (e.g., CW P50 P95 P99)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Roaming metrics success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Airtime utilization seen by clients</a:t>
            </a:r>
            <a:endParaRPr lang="en-US" sz="14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Improved media access delay when all traffic goes to Best Effort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Consider mechanisms such as deterministic backoff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AP power save</a:t>
            </a:r>
          </a:p>
          <a:p>
            <a:pPr marL="0" indent="0"/>
            <a:endParaRPr lang="en-US" sz="14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B09A-B5DD-BC99-6988-D2948B30FA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E973A-B2DB-9992-FF8C-22FA4AB33D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Lili Hervieu (CableLabs) &amp; all</a:t>
            </a:r>
          </a:p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8D4AB9-03A6-D0C8-985E-0AC21FD34C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Mai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128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33811</TotalTime>
  <Words>1865</Words>
  <Application>Microsoft Office PowerPoint</Application>
  <PresentationFormat>On-screen Show (4:3)</PresentationFormat>
  <Paragraphs>256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Aptos</vt:lpstr>
      <vt:lpstr>Arial</vt:lpstr>
      <vt:lpstr>Arial Unicode MS</vt:lpstr>
      <vt:lpstr>Calibri</vt:lpstr>
      <vt:lpstr>Courier New</vt:lpstr>
      <vt:lpstr>Symbol</vt:lpstr>
      <vt:lpstr>Times New Roman</vt:lpstr>
      <vt:lpstr>TimesNewRoman</vt:lpstr>
      <vt:lpstr>Wingdings</vt:lpstr>
      <vt:lpstr>Office Theme</vt:lpstr>
      <vt:lpstr>Enhancing UHR for Residential Use Cases</vt:lpstr>
      <vt:lpstr>Introduction</vt:lpstr>
      <vt:lpstr>Residential Use Cases Recap</vt:lpstr>
      <vt:lpstr>From One Residential Operator's Standpoint</vt:lpstr>
      <vt:lpstr>Residential Use Cases - Topics of Concern</vt:lpstr>
      <vt:lpstr>Current 802.11bn Features vs Residential UC</vt:lpstr>
      <vt:lpstr>Current 802.11bn Features vs Residential UC</vt:lpstr>
      <vt:lpstr>Feature Enhancements Needed for Residential Deployments</vt:lpstr>
      <vt:lpstr>Features Needed for Residential Deployments</vt:lpstr>
      <vt:lpstr>Summary</vt:lpstr>
      <vt:lpstr>References</vt:lpstr>
      <vt:lpstr>Backup</vt:lpstr>
      <vt:lpstr>From One Residential Operator's Standpoint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indication in RTS/CTS in 320 MHz PPDU and Punctured Preambles</dc:title>
  <dc:subject/>
  <dc:creator>Brian Hart (Cisco Systems)</dc:creator>
  <cp:keywords/>
  <dc:description>21/1536r0</dc:description>
  <cp:lastModifiedBy>Lili Hervieu</cp:lastModifiedBy>
  <cp:revision>509</cp:revision>
  <cp:lastPrinted>1601-01-01T00:00:00Z</cp:lastPrinted>
  <dcterms:created xsi:type="dcterms:W3CDTF">2020-10-02T06:29:14Z</dcterms:created>
  <dcterms:modified xsi:type="dcterms:W3CDTF">2025-09-15T19:26:38Z</dcterms:modified>
  <cp:category/>
</cp:coreProperties>
</file>