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
  </p:notesMasterIdLst>
  <p:handoutMasterIdLst>
    <p:handoutMasterId r:id="rId12"/>
  </p:handoutMasterIdLst>
  <p:sldIdLst>
    <p:sldId id="256" r:id="rId2"/>
    <p:sldId id="257" r:id="rId3"/>
    <p:sldId id="266" r:id="rId4"/>
    <p:sldId id="267" r:id="rId5"/>
    <p:sldId id="269" r:id="rId6"/>
    <p:sldId id="268" r:id="rId7"/>
    <p:sldId id="270" r:id="rId8"/>
    <p:sldId id="271" r:id="rId9"/>
    <p:sldId id="272" r:id="rId10"/>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35" autoAdjust="0"/>
    <p:restoredTop sz="94660"/>
  </p:normalViewPr>
  <p:slideViewPr>
    <p:cSldViewPr>
      <p:cViewPr varScale="1">
        <p:scale>
          <a:sx n="128" d="100"/>
          <a:sy n="128" d="100"/>
        </p:scale>
        <p:origin x="504" y="176"/>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4/29/25</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6</a:t>
            </a:fld>
            <a:endParaRPr lang="en-US"/>
          </a:p>
        </p:txBody>
      </p:sp>
    </p:spTree>
    <p:extLst>
      <p:ext uri="{BB962C8B-B14F-4D97-AF65-F5344CB8AC3E}">
        <p14:creationId xmlns:p14="http://schemas.microsoft.com/office/powerpoint/2010/main" val="2262595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April 2025</a:t>
            </a:r>
            <a:endParaRPr lang="en-GB" dirty="0"/>
          </a:p>
        </p:txBody>
      </p:sp>
      <p:sp>
        <p:nvSpPr>
          <p:cNvPr id="5" name="Footer Placeholder 4"/>
          <p:cNvSpPr>
            <a:spLocks noGrp="1"/>
          </p:cNvSpPr>
          <p:nvPr>
            <p:ph type="ftr" idx="11"/>
          </p:nvPr>
        </p:nvSpPr>
        <p:spPr/>
        <p:txBody>
          <a:bodyPr/>
          <a:lstStyle>
            <a:lvl1pPr>
              <a:defRPr/>
            </a:lvl1pPr>
          </a:lstStyle>
          <a:p>
            <a:r>
              <a:rPr lang="en-GB"/>
              <a:t>Jarkko Kneckt, Apple</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Jarkko Kneckt, Apple</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April 2025</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April 2025</a:t>
            </a:r>
            <a:endParaRPr lang="en-GB"/>
          </a:p>
        </p:txBody>
      </p:sp>
      <p:sp>
        <p:nvSpPr>
          <p:cNvPr id="5" name="Footer Placeholder 4"/>
          <p:cNvSpPr>
            <a:spLocks noGrp="1"/>
          </p:cNvSpPr>
          <p:nvPr>
            <p:ph type="ftr" idx="11"/>
          </p:nvPr>
        </p:nvSpPr>
        <p:spPr/>
        <p:txBody>
          <a:bodyPr/>
          <a:lstStyle>
            <a:lvl1pPr>
              <a:defRPr/>
            </a:lvl1pPr>
          </a:lstStyle>
          <a:p>
            <a:r>
              <a:rPr lang="en-GB"/>
              <a:t>Jarkko Kneckt, Apple</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April 2025</a:t>
            </a:r>
            <a:endParaRPr lang="en-GB"/>
          </a:p>
        </p:txBody>
      </p:sp>
      <p:sp>
        <p:nvSpPr>
          <p:cNvPr id="6" name="Footer Placeholder 5"/>
          <p:cNvSpPr>
            <a:spLocks noGrp="1"/>
          </p:cNvSpPr>
          <p:nvPr>
            <p:ph type="ftr" idx="11"/>
          </p:nvPr>
        </p:nvSpPr>
        <p:spPr/>
        <p:txBody>
          <a:bodyPr/>
          <a:lstStyle>
            <a:lvl1pPr>
              <a:defRPr/>
            </a:lvl1pPr>
          </a:lstStyle>
          <a:p>
            <a:r>
              <a:rPr lang="en-GB"/>
              <a:t>Jarkko Kneckt, Apple</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April 2025</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Jarkko Kneckt, Apple</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April 2025</a:t>
            </a:r>
            <a:endParaRPr lang="en-GB"/>
          </a:p>
        </p:txBody>
      </p:sp>
      <p:sp>
        <p:nvSpPr>
          <p:cNvPr id="4" name="Footer Placeholder 3"/>
          <p:cNvSpPr>
            <a:spLocks noGrp="1"/>
          </p:cNvSpPr>
          <p:nvPr>
            <p:ph type="ftr" idx="11"/>
          </p:nvPr>
        </p:nvSpPr>
        <p:spPr/>
        <p:txBody>
          <a:bodyPr/>
          <a:lstStyle>
            <a:lvl1pPr>
              <a:defRPr/>
            </a:lvl1pPr>
          </a:lstStyle>
          <a:p>
            <a:r>
              <a:rPr lang="en-GB"/>
              <a:t>Jarkko Kneckt, Apple</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April 2025</a:t>
            </a:r>
            <a:endParaRPr lang="en-GB"/>
          </a:p>
        </p:txBody>
      </p:sp>
      <p:sp>
        <p:nvSpPr>
          <p:cNvPr id="3" name="Footer Placeholder 2"/>
          <p:cNvSpPr>
            <a:spLocks noGrp="1"/>
          </p:cNvSpPr>
          <p:nvPr>
            <p:ph type="ftr" idx="11"/>
          </p:nvPr>
        </p:nvSpPr>
        <p:spPr/>
        <p:txBody>
          <a:bodyPr/>
          <a:lstStyle>
            <a:lvl1pPr>
              <a:defRPr/>
            </a:lvl1pPr>
          </a:lstStyle>
          <a:p>
            <a:r>
              <a:rPr lang="en-GB"/>
              <a:t>Jarkko Kneckt, Apple</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April 2025</a:t>
            </a:r>
            <a:endParaRPr lang="en-GB"/>
          </a:p>
        </p:txBody>
      </p:sp>
      <p:sp>
        <p:nvSpPr>
          <p:cNvPr id="5" name="Footer Placeholder 4"/>
          <p:cNvSpPr>
            <a:spLocks noGrp="1"/>
          </p:cNvSpPr>
          <p:nvPr>
            <p:ph type="ftr" idx="11"/>
          </p:nvPr>
        </p:nvSpPr>
        <p:spPr/>
        <p:txBody>
          <a:bodyPr/>
          <a:lstStyle>
            <a:lvl1pPr>
              <a:defRPr/>
            </a:lvl1pPr>
          </a:lstStyle>
          <a:p>
            <a:r>
              <a:rPr lang="en-GB"/>
              <a:t>Jarkko Kneckt, Apple</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April 2025</a:t>
            </a:r>
            <a:endParaRPr lang="en-GB"/>
          </a:p>
        </p:txBody>
      </p:sp>
      <p:sp>
        <p:nvSpPr>
          <p:cNvPr id="5" name="Footer Placeholder 4"/>
          <p:cNvSpPr>
            <a:spLocks noGrp="1"/>
          </p:cNvSpPr>
          <p:nvPr>
            <p:ph type="ftr" idx="11"/>
          </p:nvPr>
        </p:nvSpPr>
        <p:spPr/>
        <p:txBody>
          <a:bodyPr/>
          <a:lstStyle>
            <a:lvl1pPr>
              <a:defRPr/>
            </a:lvl1pPr>
          </a:lstStyle>
          <a:p>
            <a:r>
              <a:rPr lang="en-GB"/>
              <a:t>Jarkko Kneckt, Apple</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April 2025</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Jarkko Kneckt, Apple</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802.11-25/708r0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BPE AP MLD as Part of Large Network </a:t>
            </a:r>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2025-04-24</a:t>
            </a:r>
          </a:p>
        </p:txBody>
      </p:sp>
      <p:sp>
        <p:nvSpPr>
          <p:cNvPr id="6" name="Date Placeholder 3"/>
          <p:cNvSpPr>
            <a:spLocks noGrp="1"/>
          </p:cNvSpPr>
          <p:nvPr>
            <p:ph type="dt" idx="10"/>
          </p:nvPr>
        </p:nvSpPr>
        <p:spPr/>
        <p:txBody>
          <a:bodyPr/>
          <a:lstStyle/>
          <a:p>
            <a:r>
              <a:rPr lang="en-US"/>
              <a:t>April 2025</a:t>
            </a:r>
            <a:endParaRPr lang="en-GB" dirty="0"/>
          </a:p>
        </p:txBody>
      </p:sp>
      <p:sp>
        <p:nvSpPr>
          <p:cNvPr id="7" name="Footer Placeholder 4"/>
          <p:cNvSpPr>
            <a:spLocks noGrp="1"/>
          </p:cNvSpPr>
          <p:nvPr>
            <p:ph type="ftr" idx="11"/>
          </p:nvPr>
        </p:nvSpPr>
        <p:spPr/>
        <p:txBody>
          <a:bodyPr/>
          <a:lstStyle/>
          <a:p>
            <a:r>
              <a:rPr lang="en-GB"/>
              <a:t>Jarkko Kneckt, Apple</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3852211927"/>
              </p:ext>
            </p:extLst>
          </p:nvPr>
        </p:nvGraphicFramePr>
        <p:xfrm>
          <a:off x="993775" y="2490788"/>
          <a:ext cx="10272713" cy="2333625"/>
        </p:xfrm>
        <a:graphic>
          <a:graphicData uri="http://schemas.openxmlformats.org/presentationml/2006/ole">
            <mc:AlternateContent xmlns:mc="http://schemas.openxmlformats.org/markup-compatibility/2006">
              <mc:Choice xmlns:v="urn:schemas-microsoft-com:vml" Requires="v">
                <p:oleObj name="Document" r:id="rId3" imgW="10439400" imgH="2387600" progId="Word.Document.8">
                  <p:embed/>
                </p:oleObj>
              </mc:Choice>
              <mc:Fallback>
                <p:oleObj name="Document" r:id="rId3" imgW="10439400" imgH="2387600" progId="Word.Document.8">
                  <p:embed/>
                  <p:pic>
                    <p:nvPicPr>
                      <p:cNvPr id="0" name="Picture 3"/>
                      <p:cNvPicPr>
                        <a:picLocks noChangeAspect="1" noChangeArrowheads="1"/>
                      </p:cNvPicPr>
                      <p:nvPr/>
                    </p:nvPicPr>
                    <p:blipFill>
                      <a:blip r:embed="rId4"/>
                      <a:srcRect/>
                      <a:stretch>
                        <a:fillRect/>
                      </a:stretch>
                    </p:blipFill>
                    <p:spPr bwMode="auto">
                      <a:xfrm>
                        <a:off x="993775" y="2490788"/>
                        <a:ext cx="10272713" cy="233362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This submission is related to CIDs #760 and 761 (See annex for CID details). </a:t>
            </a:r>
          </a:p>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Normative text is provided in submission 11-25-709.</a:t>
            </a:r>
          </a:p>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This submission defines BPE AP MLD  as part of larger networks. </a:t>
            </a:r>
          </a:p>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Currently, a STA may associate with a BPE AP MLD only if the STA has preshared BPE AP parameters. This prevents efficient use of the BPE AP MLDs in many network topologies. </a:t>
            </a:r>
          </a:p>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This submission enables an associated BPE capable STA to receive BPE AP MLD discovery information from protected unicast frames through the associated AP. This operation enables STA to (re)associate with the BPE AP MLD in the ESS. </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Jarkko Kneckt, Apple</a:t>
            </a:r>
            <a:endParaRPr lang="en-GB" dirty="0"/>
          </a:p>
        </p:txBody>
      </p:sp>
      <p:sp>
        <p:nvSpPr>
          <p:cNvPr id="4" name="Date Placeholder 3"/>
          <p:cNvSpPr>
            <a:spLocks noGrp="1"/>
          </p:cNvSpPr>
          <p:nvPr>
            <p:ph type="dt" idx="15"/>
          </p:nvPr>
        </p:nvSpPr>
        <p:spPr/>
        <p:txBody>
          <a:bodyPr/>
          <a:lstStyle/>
          <a:p>
            <a:r>
              <a:rPr lang="en-US"/>
              <a:t>April 2025</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3D6BA-6797-A2E0-173E-F12147154E5A}"/>
              </a:ext>
            </a:extLst>
          </p:cNvPr>
          <p:cNvSpPr>
            <a:spLocks noGrp="1"/>
          </p:cNvSpPr>
          <p:nvPr>
            <p:ph type="title"/>
          </p:nvPr>
        </p:nvSpPr>
        <p:spPr/>
        <p:txBody>
          <a:bodyPr/>
          <a:lstStyle/>
          <a:p>
            <a:r>
              <a:rPr lang="en-US" dirty="0"/>
              <a:t>Background: BPE AP MLDs</a:t>
            </a:r>
          </a:p>
        </p:txBody>
      </p:sp>
      <p:sp>
        <p:nvSpPr>
          <p:cNvPr id="3" name="Content Placeholder 2">
            <a:extLst>
              <a:ext uri="{FF2B5EF4-FFF2-40B4-BE49-F238E27FC236}">
                <a16:creationId xmlns:a16="http://schemas.microsoft.com/office/drawing/2014/main" id="{4BE35F85-3999-2BF0-6170-00691DD7921F}"/>
              </a:ext>
            </a:extLst>
          </p:cNvPr>
          <p:cNvSpPr>
            <a:spLocks noGrp="1"/>
          </p:cNvSpPr>
          <p:nvPr>
            <p:ph idx="1"/>
          </p:nvPr>
        </p:nvSpPr>
        <p:spPr/>
        <p:txBody>
          <a:bodyPr/>
          <a:lstStyle/>
          <a:p>
            <a:pPr>
              <a:buFont typeface="Arial" panose="020B0604020202020204" pitchFamily="34" charset="0"/>
              <a:buChar char="•"/>
            </a:pPr>
            <a:r>
              <a:rPr lang="en-US" dirty="0"/>
              <a:t>A BPE AP MLD transmits only encrypted frames</a:t>
            </a:r>
          </a:p>
          <a:p>
            <a:pPr lvl="1">
              <a:buFont typeface="Arial" panose="020B0604020202020204" pitchFamily="34" charset="0"/>
              <a:buChar char="•"/>
            </a:pPr>
            <a:r>
              <a:rPr lang="en-US" dirty="0"/>
              <a:t>BPE AP MLD transmits Privacy Beacons, 10.71.8.2 (BPE AP MLD Beaconing) </a:t>
            </a:r>
          </a:p>
          <a:p>
            <a:pPr lvl="1">
              <a:buFont typeface="Arial" panose="020B0604020202020204" pitchFamily="34" charset="0"/>
              <a:buChar char="•"/>
            </a:pPr>
            <a:r>
              <a:rPr lang="en-US" dirty="0"/>
              <a:t>A scanning STA can detect whether it is preconfigured with BPE AP MLD parameters by using the Transmitter Address and Identity Hash of the MAC Headers</a:t>
            </a:r>
          </a:p>
          <a:p>
            <a:pPr lvl="1">
              <a:buFont typeface="Arial" panose="020B0604020202020204" pitchFamily="34" charset="0"/>
              <a:buChar char="•"/>
            </a:pPr>
            <a:endParaRPr lang="en-US" dirty="0"/>
          </a:p>
          <a:p>
            <a:pPr>
              <a:buFont typeface="Arial" panose="020B0604020202020204" pitchFamily="34" charset="0"/>
              <a:buChar char="•"/>
            </a:pPr>
            <a:r>
              <a:rPr lang="en-US" dirty="0"/>
              <a:t>If the BPE AP MLD parameters are not preshared with a STA:</a:t>
            </a:r>
          </a:p>
          <a:p>
            <a:pPr lvl="1">
              <a:buFont typeface="Arial" panose="020B0604020202020204" pitchFamily="34" charset="0"/>
              <a:buChar char="•"/>
            </a:pPr>
            <a:r>
              <a:rPr lang="en-US" dirty="0"/>
              <a:t>The STA cannot identify the BPE AP MLD, its parameters, and ESS</a:t>
            </a:r>
          </a:p>
          <a:p>
            <a:pPr lvl="1">
              <a:buFont typeface="Arial" panose="020B0604020202020204" pitchFamily="34" charset="0"/>
              <a:buChar char="•"/>
            </a:pPr>
            <a:r>
              <a:rPr lang="en-US" dirty="0"/>
              <a:t>This prevents STAs from associating with a BPE AP MLD, even if the STA possesses the  authentication keys of the AP</a:t>
            </a:r>
          </a:p>
        </p:txBody>
      </p:sp>
      <p:sp>
        <p:nvSpPr>
          <p:cNvPr id="4" name="Slide Number Placeholder 3">
            <a:extLst>
              <a:ext uri="{FF2B5EF4-FFF2-40B4-BE49-F238E27FC236}">
                <a16:creationId xmlns:a16="http://schemas.microsoft.com/office/drawing/2014/main" id="{3016709C-C2BE-ADCB-1E2A-4777BD40A6FE}"/>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5" name="Footer Placeholder 4">
            <a:extLst>
              <a:ext uri="{FF2B5EF4-FFF2-40B4-BE49-F238E27FC236}">
                <a16:creationId xmlns:a16="http://schemas.microsoft.com/office/drawing/2014/main" id="{F1EACECD-D560-979B-F612-E1C9F6416BB2}"/>
              </a:ext>
            </a:extLst>
          </p:cNvPr>
          <p:cNvSpPr>
            <a:spLocks noGrp="1"/>
          </p:cNvSpPr>
          <p:nvPr>
            <p:ph type="ftr" idx="14"/>
          </p:nvPr>
        </p:nvSpPr>
        <p:spPr/>
        <p:txBody>
          <a:bodyPr/>
          <a:lstStyle/>
          <a:p>
            <a:r>
              <a:rPr lang="en-GB"/>
              <a:t>Jarkko Kneckt, Apple</a:t>
            </a:r>
            <a:endParaRPr lang="en-GB" dirty="0"/>
          </a:p>
        </p:txBody>
      </p:sp>
      <p:sp>
        <p:nvSpPr>
          <p:cNvPr id="6" name="Date Placeholder 5">
            <a:extLst>
              <a:ext uri="{FF2B5EF4-FFF2-40B4-BE49-F238E27FC236}">
                <a16:creationId xmlns:a16="http://schemas.microsoft.com/office/drawing/2014/main" id="{1ADC291B-B470-79FD-A852-531BAD92D62C}"/>
              </a:ext>
            </a:extLst>
          </p:cNvPr>
          <p:cNvSpPr>
            <a:spLocks noGrp="1"/>
          </p:cNvSpPr>
          <p:nvPr>
            <p:ph type="dt" idx="15"/>
          </p:nvPr>
        </p:nvSpPr>
        <p:spPr/>
        <p:txBody>
          <a:bodyPr/>
          <a:lstStyle/>
          <a:p>
            <a:r>
              <a:rPr lang="en-US"/>
              <a:t>April 2025</a:t>
            </a:r>
            <a:endParaRPr lang="en-GB" dirty="0"/>
          </a:p>
        </p:txBody>
      </p:sp>
    </p:spTree>
    <p:extLst>
      <p:ext uri="{BB962C8B-B14F-4D97-AF65-F5344CB8AC3E}">
        <p14:creationId xmlns:p14="http://schemas.microsoft.com/office/powerpoint/2010/main" val="430872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F8EEC-D795-77A7-E042-1B5A49008297}"/>
              </a:ext>
            </a:extLst>
          </p:cNvPr>
          <p:cNvSpPr>
            <a:spLocks noGrp="1"/>
          </p:cNvSpPr>
          <p:nvPr>
            <p:ph type="title"/>
          </p:nvPr>
        </p:nvSpPr>
        <p:spPr>
          <a:xfrm>
            <a:off x="914401" y="685801"/>
            <a:ext cx="10361084" cy="1065213"/>
          </a:xfrm>
        </p:spPr>
        <p:txBody>
          <a:bodyPr wrap="square" anchor="ctr">
            <a:normAutofit/>
          </a:bodyPr>
          <a:lstStyle/>
          <a:p>
            <a:r>
              <a:rPr lang="en-US" dirty="0"/>
              <a:t>Proposal: ESS with Legacy, CPE, and BPE AP MLDs</a:t>
            </a:r>
          </a:p>
        </p:txBody>
      </p:sp>
      <p:pic>
        <p:nvPicPr>
          <p:cNvPr id="7" name="Picture 6">
            <a:extLst>
              <a:ext uri="{FF2B5EF4-FFF2-40B4-BE49-F238E27FC236}">
                <a16:creationId xmlns:a16="http://schemas.microsoft.com/office/drawing/2014/main" id="{63E23C96-EC1F-D189-36DA-40B67237A6A7}"/>
              </a:ext>
            </a:extLst>
          </p:cNvPr>
          <p:cNvPicPr>
            <a:picLocks noChangeAspect="1"/>
          </p:cNvPicPr>
          <p:nvPr/>
        </p:nvPicPr>
        <p:blipFill>
          <a:blip r:embed="rId2"/>
          <a:stretch>
            <a:fillRect/>
          </a:stretch>
        </p:blipFill>
        <p:spPr>
          <a:xfrm>
            <a:off x="457200" y="1981201"/>
            <a:ext cx="4144295" cy="4113213"/>
          </a:xfrm>
          <a:prstGeom prst="rect">
            <a:avLst/>
          </a:prstGeom>
          <a:noFill/>
        </p:spPr>
      </p:pic>
      <p:sp>
        <p:nvSpPr>
          <p:cNvPr id="3" name="Content Placeholder 2">
            <a:extLst>
              <a:ext uri="{FF2B5EF4-FFF2-40B4-BE49-F238E27FC236}">
                <a16:creationId xmlns:a16="http://schemas.microsoft.com/office/drawing/2014/main" id="{E8D5E0BA-23DE-7E72-607E-510AD7CB787F}"/>
              </a:ext>
            </a:extLst>
          </p:cNvPr>
          <p:cNvSpPr>
            <a:spLocks noGrp="1"/>
          </p:cNvSpPr>
          <p:nvPr>
            <p:ph sz="half" idx="2"/>
          </p:nvPr>
        </p:nvSpPr>
        <p:spPr>
          <a:xfrm>
            <a:off x="4724419" y="2058987"/>
            <a:ext cx="7010381" cy="4113213"/>
          </a:xfrm>
        </p:spPr>
        <p:txBody>
          <a:bodyPr wrap="square" anchor="t">
            <a:normAutofit/>
          </a:bodyPr>
          <a:lstStyle/>
          <a:p>
            <a:pPr>
              <a:lnSpc>
                <a:spcPct val="90000"/>
              </a:lnSpc>
              <a:buFont typeface="Arial" panose="020B0604020202020204" pitchFamily="34" charset="0"/>
              <a:buChar char="•"/>
            </a:pPr>
            <a:r>
              <a:rPr lang="en-US" sz="2400" dirty="0"/>
              <a:t>An ESS, MD, or SMD may contain AP MLDs of all privacy levels</a:t>
            </a:r>
          </a:p>
          <a:p>
            <a:pPr lvl="1">
              <a:lnSpc>
                <a:spcPct val="90000"/>
              </a:lnSpc>
              <a:buFont typeface="Arial" panose="020B0604020202020204" pitchFamily="34" charset="0"/>
              <a:buChar char="•"/>
            </a:pPr>
            <a:r>
              <a:rPr lang="en-US" sz="2000" dirty="0"/>
              <a:t>BPE APs are available only for BPE capable STAs</a:t>
            </a:r>
            <a:endParaRPr lang="en-US" dirty="0"/>
          </a:p>
          <a:p>
            <a:pPr>
              <a:lnSpc>
                <a:spcPct val="90000"/>
              </a:lnSpc>
              <a:buFont typeface="Arial" panose="020B0604020202020204" pitchFamily="34" charset="0"/>
              <a:buChar char="•"/>
            </a:pPr>
            <a:endParaRPr lang="en-US" sz="2400" dirty="0"/>
          </a:p>
          <a:p>
            <a:pPr>
              <a:lnSpc>
                <a:spcPct val="90000"/>
              </a:lnSpc>
              <a:buFont typeface="Arial" panose="020B0604020202020204" pitchFamily="34" charset="0"/>
              <a:buChar char="•"/>
            </a:pPr>
            <a:r>
              <a:rPr lang="en-US" sz="2400" dirty="0"/>
              <a:t>BPE APs offer the best privacy</a:t>
            </a:r>
          </a:p>
          <a:p>
            <a:pPr lvl="1">
              <a:lnSpc>
                <a:spcPct val="90000"/>
              </a:lnSpc>
              <a:buFont typeface="Arial" panose="020B0604020202020204" pitchFamily="34" charset="0"/>
              <a:buChar char="•"/>
            </a:pPr>
            <a:r>
              <a:rPr lang="en-US" dirty="0"/>
              <a:t>Individual frames are anonymized</a:t>
            </a:r>
          </a:p>
          <a:p>
            <a:pPr lvl="1">
              <a:lnSpc>
                <a:spcPct val="90000"/>
              </a:lnSpc>
              <a:buFont typeface="Arial" panose="020B0604020202020204" pitchFamily="34" charset="0"/>
              <a:buChar char="•"/>
            </a:pPr>
            <a:r>
              <a:rPr lang="en-US" dirty="0"/>
              <a:t>Group frames are anonymized</a:t>
            </a:r>
          </a:p>
          <a:p>
            <a:pPr lvl="1">
              <a:lnSpc>
                <a:spcPct val="90000"/>
              </a:lnSpc>
              <a:buFont typeface="Arial" panose="020B0604020202020204" pitchFamily="34" charset="0"/>
              <a:buChar char="•"/>
            </a:pPr>
            <a:r>
              <a:rPr lang="en-US" dirty="0"/>
              <a:t>BPE APs parameters are not sent clear OTA</a:t>
            </a:r>
          </a:p>
          <a:p>
            <a:pPr lvl="1">
              <a:lnSpc>
                <a:spcPct val="90000"/>
              </a:lnSpc>
              <a:buFont typeface="Arial" panose="020B0604020202020204" pitchFamily="34" charset="0"/>
              <a:buChar char="•"/>
            </a:pPr>
            <a:r>
              <a:rPr lang="en-US" dirty="0"/>
              <a:t>BPE APs and STAs addresses are anonymized</a:t>
            </a:r>
          </a:p>
        </p:txBody>
      </p:sp>
      <p:sp>
        <p:nvSpPr>
          <p:cNvPr id="6" name="Date Placeholder 5">
            <a:extLst>
              <a:ext uri="{FF2B5EF4-FFF2-40B4-BE49-F238E27FC236}">
                <a16:creationId xmlns:a16="http://schemas.microsoft.com/office/drawing/2014/main" id="{B2CEB80A-CBC5-AD45-444D-8F2A71DB45C4}"/>
              </a:ext>
            </a:extLst>
          </p:cNvPr>
          <p:cNvSpPr>
            <a:spLocks noGrp="1"/>
          </p:cNvSpPr>
          <p:nvPr>
            <p:ph type="dt" idx="10"/>
          </p:nvPr>
        </p:nvSpPr>
        <p:spPr>
          <a:xfrm>
            <a:off x="929217" y="333375"/>
            <a:ext cx="2499764" cy="273050"/>
          </a:xfrm>
        </p:spPr>
        <p:txBody>
          <a:bodyPr wrap="square" anchor="b">
            <a:normAutofit/>
          </a:bodyPr>
          <a:lstStyle/>
          <a:p>
            <a:pPr>
              <a:lnSpc>
                <a:spcPct val="90000"/>
              </a:lnSpc>
              <a:spcAft>
                <a:spcPts val="600"/>
              </a:spcAft>
            </a:pPr>
            <a:r>
              <a:rPr lang="en-US"/>
              <a:t>April 2025</a:t>
            </a:r>
            <a:endParaRPr lang="en-GB"/>
          </a:p>
        </p:txBody>
      </p:sp>
      <p:sp>
        <p:nvSpPr>
          <p:cNvPr id="5" name="Footer Placeholder 4">
            <a:extLst>
              <a:ext uri="{FF2B5EF4-FFF2-40B4-BE49-F238E27FC236}">
                <a16:creationId xmlns:a16="http://schemas.microsoft.com/office/drawing/2014/main" id="{DEFEE715-7035-206A-48FE-BDBDBB851410}"/>
              </a:ext>
            </a:extLst>
          </p:cNvPr>
          <p:cNvSpPr>
            <a:spLocks noGrp="1"/>
          </p:cNvSpPr>
          <p:nvPr>
            <p:ph type="ftr" idx="11"/>
          </p:nvPr>
        </p:nvSpPr>
        <p:spPr>
          <a:xfrm>
            <a:off x="7143757" y="6475414"/>
            <a:ext cx="4246027" cy="180975"/>
          </a:xfrm>
        </p:spPr>
        <p:txBody>
          <a:bodyPr wrap="square" anchor="t">
            <a:normAutofit/>
          </a:bodyPr>
          <a:lstStyle/>
          <a:p>
            <a:pPr>
              <a:lnSpc>
                <a:spcPct val="90000"/>
              </a:lnSpc>
              <a:spcAft>
                <a:spcPts val="600"/>
              </a:spcAft>
            </a:pPr>
            <a:r>
              <a:rPr lang="en-GB"/>
              <a:t>Jarkko Kneckt, Apple</a:t>
            </a:r>
          </a:p>
        </p:txBody>
      </p:sp>
      <p:sp>
        <p:nvSpPr>
          <p:cNvPr id="4" name="Slide Number Placeholder 3">
            <a:extLst>
              <a:ext uri="{FF2B5EF4-FFF2-40B4-BE49-F238E27FC236}">
                <a16:creationId xmlns:a16="http://schemas.microsoft.com/office/drawing/2014/main" id="{3B06D2B5-0746-73F0-2BFF-4AAC90C7F78B}"/>
              </a:ext>
            </a:extLst>
          </p:cNvPr>
          <p:cNvSpPr>
            <a:spLocks noGrp="1"/>
          </p:cNvSpPr>
          <p:nvPr>
            <p:ph type="sldNum" idx="12"/>
          </p:nvPr>
        </p:nvSpPr>
        <p:spPr>
          <a:xfrm>
            <a:off x="5793318" y="6475414"/>
            <a:ext cx="704849" cy="363537"/>
          </a:xfrm>
        </p:spPr>
        <p:txBody>
          <a:bodyPr wrap="square" anchor="t">
            <a:normAutofit/>
          </a:bodyPr>
          <a:lstStyle/>
          <a:p>
            <a:pPr>
              <a:spcAft>
                <a:spcPts val="600"/>
              </a:spcAft>
            </a:pPr>
            <a:r>
              <a:rPr lang="en-GB"/>
              <a:t>Slide </a:t>
            </a:r>
            <a:fld id="{440F5867-744E-4AA6-B0ED-4C44D2DFBB7B}" type="slidenum">
              <a:rPr lang="en-GB" smtClean="0"/>
              <a:pPr>
                <a:spcAft>
                  <a:spcPts val="600"/>
                </a:spcAft>
              </a:pPr>
              <a:t>4</a:t>
            </a:fld>
            <a:endParaRPr lang="en-GB"/>
          </a:p>
        </p:txBody>
      </p:sp>
      <p:pic>
        <p:nvPicPr>
          <p:cNvPr id="9" name="Picture 8" descr="A green and black sign&#10;&#10;Description automatically generated">
            <a:extLst>
              <a:ext uri="{FF2B5EF4-FFF2-40B4-BE49-F238E27FC236}">
                <a16:creationId xmlns:a16="http://schemas.microsoft.com/office/drawing/2014/main" id="{58A4861D-42A1-310B-5DF2-2220CE5F97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19" y="4038600"/>
            <a:ext cx="1828781" cy="325674"/>
          </a:xfrm>
          <a:prstGeom prst="rect">
            <a:avLst/>
          </a:prstGeom>
        </p:spPr>
      </p:pic>
      <p:sp>
        <p:nvSpPr>
          <p:cNvPr id="10" name="TextBox 9">
            <a:extLst>
              <a:ext uri="{FF2B5EF4-FFF2-40B4-BE49-F238E27FC236}">
                <a16:creationId xmlns:a16="http://schemas.microsoft.com/office/drawing/2014/main" id="{7221C641-28E3-270C-0600-533062896E04}"/>
              </a:ext>
            </a:extLst>
          </p:cNvPr>
          <p:cNvSpPr txBox="1"/>
          <p:nvPr/>
        </p:nvSpPr>
        <p:spPr>
          <a:xfrm>
            <a:off x="304800" y="6092133"/>
            <a:ext cx="6705600" cy="307777"/>
          </a:xfrm>
          <a:prstGeom prst="rect">
            <a:avLst/>
          </a:prstGeom>
          <a:noFill/>
        </p:spPr>
        <p:txBody>
          <a:bodyPr wrap="square">
            <a:spAutoFit/>
          </a:bodyPr>
          <a:lstStyle/>
          <a:p>
            <a:r>
              <a:rPr lang="en-US" sz="1400" dirty="0">
                <a:solidFill>
                  <a:srgbClr val="000000"/>
                </a:solidFill>
                <a:effectLst/>
                <a:latin typeface="+mn-lt"/>
              </a:rPr>
              <a:t>802.11bi privacy support level (</a:t>
            </a:r>
            <a:r>
              <a:rPr lang="en-US" sz="1400" b="1" dirty="0">
                <a:solidFill>
                  <a:srgbClr val="FF0000"/>
                </a:solidFill>
                <a:effectLst/>
                <a:latin typeface="+mn-lt"/>
              </a:rPr>
              <a:t>NONE / CPE / BPE</a:t>
            </a:r>
            <a:r>
              <a:rPr lang="en-US" sz="1400" dirty="0">
                <a:solidFill>
                  <a:srgbClr val="000000"/>
                </a:solidFill>
                <a:effectLst/>
                <a:latin typeface="+mn-lt"/>
              </a:rPr>
              <a:t>) is shown for each AP MLD</a:t>
            </a:r>
          </a:p>
        </p:txBody>
      </p:sp>
    </p:spTree>
    <p:extLst>
      <p:ext uri="{BB962C8B-B14F-4D97-AF65-F5344CB8AC3E}">
        <p14:creationId xmlns:p14="http://schemas.microsoft.com/office/powerpoint/2010/main" val="4129383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87067-10FD-8B1C-642D-A5D26B4CB6E3}"/>
              </a:ext>
            </a:extLst>
          </p:cNvPr>
          <p:cNvSpPr>
            <a:spLocks noGrp="1"/>
          </p:cNvSpPr>
          <p:nvPr>
            <p:ph type="title"/>
          </p:nvPr>
        </p:nvSpPr>
        <p:spPr>
          <a:xfrm>
            <a:off x="914401" y="685801"/>
            <a:ext cx="10361084" cy="1065213"/>
          </a:xfrm>
        </p:spPr>
        <p:txBody>
          <a:bodyPr wrap="square" anchor="ctr">
            <a:normAutofit/>
          </a:bodyPr>
          <a:lstStyle/>
          <a:p>
            <a:r>
              <a:rPr lang="en-US" dirty="0"/>
              <a:t>Proposal: Assisted Discovery of BPE AP MLDs</a:t>
            </a:r>
          </a:p>
        </p:txBody>
      </p:sp>
      <p:sp>
        <p:nvSpPr>
          <p:cNvPr id="3" name="Content Placeholder 2">
            <a:extLst>
              <a:ext uri="{FF2B5EF4-FFF2-40B4-BE49-F238E27FC236}">
                <a16:creationId xmlns:a16="http://schemas.microsoft.com/office/drawing/2014/main" id="{F8C0EE29-1493-929D-8912-722B6E4F4D19}"/>
              </a:ext>
            </a:extLst>
          </p:cNvPr>
          <p:cNvSpPr>
            <a:spLocks noGrp="1"/>
          </p:cNvSpPr>
          <p:nvPr>
            <p:ph sz="half" idx="2"/>
          </p:nvPr>
        </p:nvSpPr>
        <p:spPr>
          <a:xfrm>
            <a:off x="4419600" y="1555038"/>
            <a:ext cx="7772400" cy="4756484"/>
          </a:xfrm>
        </p:spPr>
        <p:txBody>
          <a:bodyPr wrap="square" anchor="t">
            <a:normAutofit lnSpcReduction="10000"/>
          </a:bodyPr>
          <a:lstStyle/>
          <a:p>
            <a:pPr>
              <a:lnSpc>
                <a:spcPct val="90000"/>
              </a:lnSpc>
              <a:buFont typeface="Arial" panose="020B0604020202020204" pitchFamily="34" charset="0"/>
              <a:buChar char="•"/>
            </a:pPr>
            <a:r>
              <a:rPr lang="en-US" sz="2000" dirty="0"/>
              <a:t>A CPE or non-privacy enhanced AP signals that ESS | MD has available BPE or CPE AP MLDs</a:t>
            </a:r>
          </a:p>
          <a:p>
            <a:pPr lvl="1">
              <a:lnSpc>
                <a:spcPct val="90000"/>
              </a:lnSpc>
              <a:buFont typeface="Arial" panose="020B0604020202020204" pitchFamily="34" charset="0"/>
              <a:buChar char="•"/>
            </a:pPr>
            <a:r>
              <a:rPr lang="en-US" sz="2000" dirty="0"/>
              <a:t>A capability bit signals that ESS has BPE APs available </a:t>
            </a:r>
          </a:p>
          <a:p>
            <a:pPr lvl="1">
              <a:lnSpc>
                <a:spcPct val="90000"/>
              </a:lnSpc>
              <a:buFont typeface="Arial" panose="020B0604020202020204" pitchFamily="34" charset="0"/>
              <a:buChar char="•"/>
            </a:pPr>
            <a:r>
              <a:rPr lang="en-US" sz="2000" dirty="0"/>
              <a:t>STA knows that it may query BPE AP MLD parameters</a:t>
            </a:r>
          </a:p>
          <a:p>
            <a:pPr>
              <a:lnSpc>
                <a:spcPct val="90000"/>
              </a:lnSpc>
              <a:buFont typeface="Arial" panose="020B0604020202020204" pitchFamily="34" charset="0"/>
              <a:buChar char="•"/>
            </a:pPr>
            <a:endParaRPr lang="en-US" sz="2000" dirty="0"/>
          </a:p>
          <a:p>
            <a:pPr>
              <a:lnSpc>
                <a:spcPct val="90000"/>
              </a:lnSpc>
              <a:buFont typeface="Arial" panose="020B0604020202020204" pitchFamily="34" charset="0"/>
              <a:buChar char="•"/>
            </a:pPr>
            <a:r>
              <a:rPr lang="en-US" sz="2000" dirty="0"/>
              <a:t>Protected association or authentication signaling has fields to indicate whether:</a:t>
            </a:r>
          </a:p>
          <a:p>
            <a:pPr lvl="1">
              <a:lnSpc>
                <a:spcPct val="90000"/>
              </a:lnSpc>
              <a:buFont typeface="Arial" panose="020B0604020202020204" pitchFamily="34" charset="0"/>
              <a:buChar char="•"/>
            </a:pPr>
            <a:r>
              <a:rPr lang="en-US" sz="2000" dirty="0"/>
              <a:t>The AP MLD is capable to provide discovery information of BPE AP MLDs in ESS | MD</a:t>
            </a:r>
          </a:p>
          <a:p>
            <a:pPr lvl="1">
              <a:lnSpc>
                <a:spcPct val="90000"/>
              </a:lnSpc>
              <a:buFont typeface="Arial" panose="020B0604020202020204" pitchFamily="34" charset="0"/>
              <a:buChar char="•"/>
            </a:pPr>
            <a:r>
              <a:rPr lang="en-US" sz="2000" dirty="0"/>
              <a:t>The Non-AP MLD is capable to receive unsolicited BPE AP MLD information</a:t>
            </a:r>
          </a:p>
          <a:p>
            <a:pPr>
              <a:lnSpc>
                <a:spcPct val="90000"/>
              </a:lnSpc>
              <a:buFont typeface="Arial" panose="020B0604020202020204" pitchFamily="34" charset="0"/>
              <a:buChar char="•"/>
            </a:pPr>
            <a:endParaRPr lang="en-US" sz="2000" dirty="0"/>
          </a:p>
          <a:p>
            <a:pPr>
              <a:lnSpc>
                <a:spcPct val="90000"/>
              </a:lnSpc>
              <a:buFont typeface="Arial" panose="020B0604020202020204" pitchFamily="34" charset="0"/>
              <a:buChar char="•"/>
            </a:pPr>
            <a:r>
              <a:rPr lang="en-US" sz="2000" dirty="0"/>
              <a:t>An associated STA may request BPE AP MLD information by sending a protected BTM Query frame</a:t>
            </a:r>
          </a:p>
          <a:p>
            <a:pPr lvl="1">
              <a:lnSpc>
                <a:spcPct val="90000"/>
              </a:lnSpc>
              <a:buFont typeface="Arial" panose="020B0604020202020204" pitchFamily="34" charset="0"/>
              <a:buChar char="•"/>
            </a:pPr>
            <a:r>
              <a:rPr lang="en-US" sz="2000" dirty="0"/>
              <a:t>An associated AP may provide BPE AP MLD information by sending individually addressed protected BTM Request frames</a:t>
            </a:r>
          </a:p>
        </p:txBody>
      </p:sp>
      <p:sp>
        <p:nvSpPr>
          <p:cNvPr id="6" name="Date Placeholder 5">
            <a:extLst>
              <a:ext uri="{FF2B5EF4-FFF2-40B4-BE49-F238E27FC236}">
                <a16:creationId xmlns:a16="http://schemas.microsoft.com/office/drawing/2014/main" id="{87FD98B7-DA3C-7F6E-A96D-BF67645FF47E}"/>
              </a:ext>
            </a:extLst>
          </p:cNvPr>
          <p:cNvSpPr>
            <a:spLocks noGrp="1"/>
          </p:cNvSpPr>
          <p:nvPr>
            <p:ph type="dt" idx="10"/>
          </p:nvPr>
        </p:nvSpPr>
        <p:spPr>
          <a:xfrm>
            <a:off x="929217" y="333375"/>
            <a:ext cx="2499764" cy="273050"/>
          </a:xfrm>
        </p:spPr>
        <p:txBody>
          <a:bodyPr wrap="square" anchor="b">
            <a:normAutofit/>
          </a:bodyPr>
          <a:lstStyle/>
          <a:p>
            <a:pPr>
              <a:lnSpc>
                <a:spcPct val="90000"/>
              </a:lnSpc>
              <a:spcAft>
                <a:spcPts val="600"/>
              </a:spcAft>
            </a:pPr>
            <a:r>
              <a:rPr lang="en-US"/>
              <a:t>April 2025</a:t>
            </a:r>
            <a:endParaRPr lang="en-GB"/>
          </a:p>
        </p:txBody>
      </p:sp>
      <p:sp>
        <p:nvSpPr>
          <p:cNvPr id="5" name="Footer Placeholder 4">
            <a:extLst>
              <a:ext uri="{FF2B5EF4-FFF2-40B4-BE49-F238E27FC236}">
                <a16:creationId xmlns:a16="http://schemas.microsoft.com/office/drawing/2014/main" id="{93FA844E-A304-9D3D-C08F-88D4967D3134}"/>
              </a:ext>
            </a:extLst>
          </p:cNvPr>
          <p:cNvSpPr>
            <a:spLocks noGrp="1"/>
          </p:cNvSpPr>
          <p:nvPr>
            <p:ph type="ftr" idx="11"/>
          </p:nvPr>
        </p:nvSpPr>
        <p:spPr>
          <a:xfrm>
            <a:off x="7143757" y="6475414"/>
            <a:ext cx="4246027" cy="180975"/>
          </a:xfrm>
        </p:spPr>
        <p:txBody>
          <a:bodyPr wrap="square" anchor="t">
            <a:normAutofit/>
          </a:bodyPr>
          <a:lstStyle/>
          <a:p>
            <a:pPr>
              <a:lnSpc>
                <a:spcPct val="90000"/>
              </a:lnSpc>
              <a:spcAft>
                <a:spcPts val="600"/>
              </a:spcAft>
            </a:pPr>
            <a:r>
              <a:rPr lang="en-GB"/>
              <a:t>Jarkko Kneckt, Apple</a:t>
            </a:r>
          </a:p>
        </p:txBody>
      </p:sp>
      <p:sp>
        <p:nvSpPr>
          <p:cNvPr id="4" name="Slide Number Placeholder 3">
            <a:extLst>
              <a:ext uri="{FF2B5EF4-FFF2-40B4-BE49-F238E27FC236}">
                <a16:creationId xmlns:a16="http://schemas.microsoft.com/office/drawing/2014/main" id="{47C2AB69-B92F-A294-B2C6-BE61F471B740}"/>
              </a:ext>
            </a:extLst>
          </p:cNvPr>
          <p:cNvSpPr>
            <a:spLocks noGrp="1"/>
          </p:cNvSpPr>
          <p:nvPr>
            <p:ph type="sldNum" idx="12"/>
          </p:nvPr>
        </p:nvSpPr>
        <p:spPr>
          <a:xfrm>
            <a:off x="5793318" y="6475414"/>
            <a:ext cx="704849" cy="363537"/>
          </a:xfrm>
        </p:spPr>
        <p:txBody>
          <a:bodyPr wrap="square" anchor="t">
            <a:normAutofit/>
          </a:bodyPr>
          <a:lstStyle/>
          <a:p>
            <a:pPr>
              <a:spcAft>
                <a:spcPts val="600"/>
              </a:spcAft>
            </a:pPr>
            <a:r>
              <a:rPr lang="en-GB"/>
              <a:t>Slide </a:t>
            </a:r>
            <a:fld id="{440F5867-744E-4AA6-B0ED-4C44D2DFBB7B}" type="slidenum">
              <a:rPr lang="en-GB" smtClean="0"/>
              <a:pPr>
                <a:spcAft>
                  <a:spcPts val="600"/>
                </a:spcAft>
              </a:pPr>
              <a:t>5</a:t>
            </a:fld>
            <a:endParaRPr lang="en-GB"/>
          </a:p>
        </p:txBody>
      </p:sp>
      <p:pic>
        <p:nvPicPr>
          <p:cNvPr id="8" name="Picture 7">
            <a:extLst>
              <a:ext uri="{FF2B5EF4-FFF2-40B4-BE49-F238E27FC236}">
                <a16:creationId xmlns:a16="http://schemas.microsoft.com/office/drawing/2014/main" id="{F2EE42E7-CC6E-8BE3-7373-D43235E3ED95}"/>
              </a:ext>
            </a:extLst>
          </p:cNvPr>
          <p:cNvPicPr>
            <a:picLocks noChangeAspect="1"/>
          </p:cNvPicPr>
          <p:nvPr/>
        </p:nvPicPr>
        <p:blipFill>
          <a:blip r:embed="rId2"/>
          <a:stretch>
            <a:fillRect/>
          </a:stretch>
        </p:blipFill>
        <p:spPr>
          <a:xfrm>
            <a:off x="381000" y="1718930"/>
            <a:ext cx="3834714" cy="4343400"/>
          </a:xfrm>
          <a:prstGeom prst="rect">
            <a:avLst/>
          </a:prstGeom>
        </p:spPr>
      </p:pic>
    </p:spTree>
    <p:extLst>
      <p:ext uri="{BB962C8B-B14F-4D97-AF65-F5344CB8AC3E}">
        <p14:creationId xmlns:p14="http://schemas.microsoft.com/office/powerpoint/2010/main" val="3231515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002A9-C545-B799-2F3A-FA5C3E714D0E}"/>
              </a:ext>
            </a:extLst>
          </p:cNvPr>
          <p:cNvSpPr>
            <a:spLocks noGrp="1"/>
          </p:cNvSpPr>
          <p:nvPr>
            <p:ph type="title"/>
          </p:nvPr>
        </p:nvSpPr>
        <p:spPr/>
        <p:txBody>
          <a:bodyPr/>
          <a:lstStyle/>
          <a:p>
            <a:r>
              <a:rPr lang="en-US" dirty="0"/>
              <a:t>Proposal: Shared BPE AP MLD Parameters</a:t>
            </a:r>
          </a:p>
        </p:txBody>
      </p:sp>
      <p:sp>
        <p:nvSpPr>
          <p:cNvPr id="3" name="Content Placeholder 2">
            <a:extLst>
              <a:ext uri="{FF2B5EF4-FFF2-40B4-BE49-F238E27FC236}">
                <a16:creationId xmlns:a16="http://schemas.microsoft.com/office/drawing/2014/main" id="{7D8819E1-DD15-9062-6E30-4200A34793AB}"/>
              </a:ext>
            </a:extLst>
          </p:cNvPr>
          <p:cNvSpPr>
            <a:spLocks noGrp="1"/>
          </p:cNvSpPr>
          <p:nvPr>
            <p:ph idx="1"/>
          </p:nvPr>
        </p:nvSpPr>
        <p:spPr>
          <a:xfrm>
            <a:off x="228600" y="2590800"/>
            <a:ext cx="11734800" cy="3503614"/>
          </a:xfrm>
        </p:spPr>
        <p:txBody>
          <a:bodyPr/>
          <a:lstStyle/>
          <a:p>
            <a:pPr>
              <a:buFont typeface="Arial" panose="020B0604020202020204" pitchFamily="34" charset="0"/>
              <a:buChar char="•"/>
            </a:pPr>
            <a:r>
              <a:rPr lang="en-US" dirty="0"/>
              <a:t>A BPE AP MLD can discoverable by providing the BSSID of the AP MLD for the current and the following epochs</a:t>
            </a:r>
            <a:endParaRPr lang="en-US" b="0" dirty="0"/>
          </a:p>
          <a:p>
            <a:pPr lvl="1">
              <a:buFont typeface="Arial" panose="020B0604020202020204" pitchFamily="34" charset="0"/>
              <a:buChar char="•"/>
            </a:pPr>
            <a:r>
              <a:rPr lang="en-US" dirty="0"/>
              <a:t>The STA may discover, authenticate and associate with the BPE AP during these Epochs</a:t>
            </a:r>
          </a:p>
          <a:p>
            <a:pPr lvl="1">
              <a:buFont typeface="Arial" panose="020B0604020202020204" pitchFamily="34" charset="0"/>
              <a:buChar char="•"/>
            </a:pPr>
            <a:r>
              <a:rPr lang="en-US" dirty="0"/>
              <a:t>The STA obtains the BPE AP MLD identity key during 4-way handshaking. The identity key enables AP discovery during the lifetime of the BPE AP</a:t>
            </a:r>
          </a:p>
          <a:p>
            <a:pPr>
              <a:buFont typeface="Arial" panose="020B0604020202020204" pitchFamily="34" charset="0"/>
              <a:buChar char="•"/>
            </a:pPr>
            <a:r>
              <a:rPr lang="en-US" dirty="0"/>
              <a:t>At least the following BPE AP capabilities and operation elements shall be shared:</a:t>
            </a:r>
          </a:p>
          <a:p>
            <a:pPr marL="914400" lvl="1" indent="-457200">
              <a:buFont typeface="+mj-lt"/>
              <a:buAutoNum type="arabicPeriod"/>
            </a:pPr>
            <a:r>
              <a:rPr lang="en-US" dirty="0"/>
              <a:t>Elements to estimate the BPE AP performance and congestion level (BW, NSS, BSS Load for all Links)</a:t>
            </a:r>
          </a:p>
          <a:p>
            <a:pPr marL="914400" lvl="1" indent="-457200">
              <a:buFont typeface="+mj-lt"/>
              <a:buAutoNum type="arabicPeriod"/>
            </a:pPr>
            <a:r>
              <a:rPr lang="en-US" dirty="0"/>
              <a:t>Elements to identify the BPE AP and select the roaming mechanism (SMD ID, MD ID, BSSIDs, SSID)</a:t>
            </a:r>
          </a:p>
          <a:p>
            <a:pPr marL="914400" lvl="1" indent="-457200">
              <a:buFont typeface="+mj-lt"/>
              <a:buAutoNum type="arabicPeriod"/>
            </a:pPr>
            <a:r>
              <a:rPr lang="en-US" dirty="0"/>
              <a:t>Elements to authenticate and associate with BPE AP (RSNE and RSNXE)</a:t>
            </a:r>
          </a:p>
        </p:txBody>
      </p:sp>
      <p:sp>
        <p:nvSpPr>
          <p:cNvPr id="4" name="Slide Number Placeholder 3">
            <a:extLst>
              <a:ext uri="{FF2B5EF4-FFF2-40B4-BE49-F238E27FC236}">
                <a16:creationId xmlns:a16="http://schemas.microsoft.com/office/drawing/2014/main" id="{E00E66E7-651F-45A1-C832-FE0A56C59DAC}"/>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5" name="Footer Placeholder 4">
            <a:extLst>
              <a:ext uri="{FF2B5EF4-FFF2-40B4-BE49-F238E27FC236}">
                <a16:creationId xmlns:a16="http://schemas.microsoft.com/office/drawing/2014/main" id="{B21C46C1-F855-4669-03BD-4615F5099F7F}"/>
              </a:ext>
            </a:extLst>
          </p:cNvPr>
          <p:cNvSpPr>
            <a:spLocks noGrp="1"/>
          </p:cNvSpPr>
          <p:nvPr>
            <p:ph type="ftr" idx="14"/>
          </p:nvPr>
        </p:nvSpPr>
        <p:spPr/>
        <p:txBody>
          <a:bodyPr/>
          <a:lstStyle/>
          <a:p>
            <a:r>
              <a:rPr lang="en-GB"/>
              <a:t>Jarkko Kneckt, Apple</a:t>
            </a:r>
            <a:endParaRPr lang="en-GB" dirty="0"/>
          </a:p>
        </p:txBody>
      </p:sp>
      <p:sp>
        <p:nvSpPr>
          <p:cNvPr id="6" name="Date Placeholder 5">
            <a:extLst>
              <a:ext uri="{FF2B5EF4-FFF2-40B4-BE49-F238E27FC236}">
                <a16:creationId xmlns:a16="http://schemas.microsoft.com/office/drawing/2014/main" id="{8C0A0383-7B7D-F326-C1A4-51453E8BDF68}"/>
              </a:ext>
            </a:extLst>
          </p:cNvPr>
          <p:cNvSpPr>
            <a:spLocks noGrp="1"/>
          </p:cNvSpPr>
          <p:nvPr>
            <p:ph type="dt" idx="15"/>
          </p:nvPr>
        </p:nvSpPr>
        <p:spPr/>
        <p:txBody>
          <a:bodyPr/>
          <a:lstStyle/>
          <a:p>
            <a:r>
              <a:rPr lang="en-US"/>
              <a:t>April 2025</a:t>
            </a:r>
            <a:endParaRPr lang="en-GB" dirty="0"/>
          </a:p>
        </p:txBody>
      </p:sp>
    </p:spTree>
    <p:extLst>
      <p:ext uri="{BB962C8B-B14F-4D97-AF65-F5344CB8AC3E}">
        <p14:creationId xmlns:p14="http://schemas.microsoft.com/office/powerpoint/2010/main" val="1666854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AD668-ED81-D852-7BAB-EE060C59D970}"/>
              </a:ext>
            </a:extLst>
          </p:cNvPr>
          <p:cNvSpPr>
            <a:spLocks noGrp="1"/>
          </p:cNvSpPr>
          <p:nvPr>
            <p:ph type="title"/>
          </p:nvPr>
        </p:nvSpPr>
        <p:spPr/>
        <p:txBody>
          <a:bodyPr/>
          <a:lstStyle/>
          <a:p>
            <a:r>
              <a:rPr lang="en-US" dirty="0"/>
              <a:t>Authentication and Association with the BPE AP </a:t>
            </a:r>
          </a:p>
        </p:txBody>
      </p:sp>
      <p:sp>
        <p:nvSpPr>
          <p:cNvPr id="3" name="Content Placeholder 2">
            <a:extLst>
              <a:ext uri="{FF2B5EF4-FFF2-40B4-BE49-F238E27FC236}">
                <a16:creationId xmlns:a16="http://schemas.microsoft.com/office/drawing/2014/main" id="{F2306923-C16D-210D-CEFF-C059EF4B67C7}"/>
              </a:ext>
            </a:extLst>
          </p:cNvPr>
          <p:cNvSpPr>
            <a:spLocks noGrp="1"/>
          </p:cNvSpPr>
          <p:nvPr>
            <p:ph idx="1"/>
          </p:nvPr>
        </p:nvSpPr>
        <p:spPr>
          <a:xfrm>
            <a:off x="914400" y="1981201"/>
            <a:ext cx="10591799" cy="4113213"/>
          </a:xfrm>
        </p:spPr>
        <p:txBody>
          <a:bodyPr/>
          <a:lstStyle/>
          <a:p>
            <a:pPr>
              <a:buFont typeface="Arial" panose="020B0604020202020204" pitchFamily="34" charset="0"/>
              <a:buChar char="•"/>
            </a:pPr>
            <a:r>
              <a:rPr lang="en-US" dirty="0"/>
              <a:t>A discovered BPE AP MLD is part of the same ESS as the associated AP</a:t>
            </a:r>
          </a:p>
          <a:p>
            <a:pPr lvl="1">
              <a:buFont typeface="Arial" panose="020B0604020202020204" pitchFamily="34" charset="0"/>
              <a:buChar char="•"/>
            </a:pPr>
            <a:r>
              <a:rPr lang="en-US" dirty="0"/>
              <a:t>The discovered BPE AP and the currently associated AP may use the same authentication keys </a:t>
            </a:r>
          </a:p>
          <a:p>
            <a:pPr lvl="1">
              <a:buFont typeface="Arial" panose="020B0604020202020204" pitchFamily="34" charset="0"/>
              <a:buChar char="•"/>
            </a:pPr>
            <a:r>
              <a:rPr lang="en-US" dirty="0"/>
              <a:t>The RSNE and RSNXE of the discovered BPE AP MLD ensure that all security related settings and parameters are known</a:t>
            </a:r>
          </a:p>
          <a:p>
            <a:pPr>
              <a:buFont typeface="Arial" panose="020B0604020202020204" pitchFamily="34" charset="0"/>
              <a:buChar char="•"/>
            </a:pPr>
            <a:endParaRPr lang="en-US" dirty="0"/>
          </a:p>
          <a:p>
            <a:pPr>
              <a:buFont typeface="Arial" panose="020B0604020202020204" pitchFamily="34" charset="0"/>
              <a:buChar char="•"/>
            </a:pPr>
            <a:r>
              <a:rPr lang="en-US" dirty="0"/>
              <a:t>The complete set of BPE AP MLD parameters is obtained during the protected (re)association signaling</a:t>
            </a:r>
          </a:p>
        </p:txBody>
      </p:sp>
      <p:sp>
        <p:nvSpPr>
          <p:cNvPr id="4" name="Slide Number Placeholder 3">
            <a:extLst>
              <a:ext uri="{FF2B5EF4-FFF2-40B4-BE49-F238E27FC236}">
                <a16:creationId xmlns:a16="http://schemas.microsoft.com/office/drawing/2014/main" id="{B27FE185-1E34-3DC4-A5FE-067CB1656BBD}"/>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5" name="Footer Placeholder 4">
            <a:extLst>
              <a:ext uri="{FF2B5EF4-FFF2-40B4-BE49-F238E27FC236}">
                <a16:creationId xmlns:a16="http://schemas.microsoft.com/office/drawing/2014/main" id="{89D2DC79-BD1A-8898-5757-C9D77E13FE13}"/>
              </a:ext>
            </a:extLst>
          </p:cNvPr>
          <p:cNvSpPr>
            <a:spLocks noGrp="1"/>
          </p:cNvSpPr>
          <p:nvPr>
            <p:ph type="ftr" idx="14"/>
          </p:nvPr>
        </p:nvSpPr>
        <p:spPr/>
        <p:txBody>
          <a:bodyPr/>
          <a:lstStyle/>
          <a:p>
            <a:r>
              <a:rPr lang="en-GB"/>
              <a:t>Jarkko Kneckt, Apple</a:t>
            </a:r>
            <a:endParaRPr lang="en-GB" dirty="0"/>
          </a:p>
        </p:txBody>
      </p:sp>
      <p:sp>
        <p:nvSpPr>
          <p:cNvPr id="6" name="Date Placeholder 5">
            <a:extLst>
              <a:ext uri="{FF2B5EF4-FFF2-40B4-BE49-F238E27FC236}">
                <a16:creationId xmlns:a16="http://schemas.microsoft.com/office/drawing/2014/main" id="{4AA3604C-9577-0CEC-2C38-57D82A8D1E4F}"/>
              </a:ext>
            </a:extLst>
          </p:cNvPr>
          <p:cNvSpPr>
            <a:spLocks noGrp="1"/>
          </p:cNvSpPr>
          <p:nvPr>
            <p:ph type="dt" idx="15"/>
          </p:nvPr>
        </p:nvSpPr>
        <p:spPr/>
        <p:txBody>
          <a:bodyPr/>
          <a:lstStyle/>
          <a:p>
            <a:r>
              <a:rPr lang="en-US"/>
              <a:t>April 2025</a:t>
            </a:r>
            <a:endParaRPr lang="en-GB" dirty="0"/>
          </a:p>
        </p:txBody>
      </p:sp>
    </p:spTree>
    <p:extLst>
      <p:ext uri="{BB962C8B-B14F-4D97-AF65-F5344CB8AC3E}">
        <p14:creationId xmlns:p14="http://schemas.microsoft.com/office/powerpoint/2010/main" val="227966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D7249-CB11-75A3-61A9-E40162848D56}"/>
              </a:ext>
            </a:extLst>
          </p:cNvPr>
          <p:cNvSpPr>
            <a:spLocks noGrp="1"/>
          </p:cNvSpPr>
          <p:nvPr>
            <p:ph type="title"/>
          </p:nvPr>
        </p:nvSpPr>
        <p:spPr/>
        <p:txBody>
          <a:bodyPr/>
          <a:lstStyle/>
          <a:p>
            <a:r>
              <a:rPr lang="en-US" dirty="0"/>
              <a:t>Benefits</a:t>
            </a:r>
          </a:p>
        </p:txBody>
      </p:sp>
      <p:sp>
        <p:nvSpPr>
          <p:cNvPr id="3" name="Content Placeholder 2">
            <a:extLst>
              <a:ext uri="{FF2B5EF4-FFF2-40B4-BE49-F238E27FC236}">
                <a16:creationId xmlns:a16="http://schemas.microsoft.com/office/drawing/2014/main" id="{AD581A3A-FACA-B218-24A7-01E1AC60187F}"/>
              </a:ext>
            </a:extLst>
          </p:cNvPr>
          <p:cNvSpPr>
            <a:spLocks noGrp="1"/>
          </p:cNvSpPr>
          <p:nvPr>
            <p:ph idx="1"/>
          </p:nvPr>
        </p:nvSpPr>
        <p:spPr>
          <a:xfrm>
            <a:off x="990600" y="1830390"/>
            <a:ext cx="10513485" cy="4264024"/>
          </a:xfrm>
        </p:spPr>
        <p:txBody>
          <a:bodyPr/>
          <a:lstStyle/>
          <a:p>
            <a:pPr>
              <a:buFont typeface="Arial" panose="020B0604020202020204" pitchFamily="34" charset="0"/>
              <a:buChar char="•"/>
            </a:pPr>
            <a:r>
              <a:rPr lang="en-US" sz="2800" dirty="0"/>
              <a:t>The BPE AP MLDs may become essential part of larger networks</a:t>
            </a:r>
          </a:p>
          <a:p>
            <a:pPr lvl="1">
              <a:buFont typeface="Arial" panose="020B0604020202020204" pitchFamily="34" charset="0"/>
              <a:buChar char="•"/>
            </a:pPr>
            <a:r>
              <a:rPr lang="en-US" sz="2400" dirty="0"/>
              <a:t>Network operators can offer the best privacy for their customers, while keeping the networks easily discoverable and legacy compatible</a:t>
            </a:r>
          </a:p>
          <a:p>
            <a:pPr lvl="1">
              <a:buFont typeface="Arial" panose="020B0604020202020204" pitchFamily="34" charset="0"/>
              <a:buChar char="•"/>
            </a:pPr>
            <a:r>
              <a:rPr lang="en-US" sz="2400" dirty="0"/>
              <a:t>Residential networks can steer BPE capable devices to BPE AP MLDs supporting maximum privacy </a:t>
            </a:r>
          </a:p>
          <a:p>
            <a:pPr>
              <a:buFont typeface="Arial" panose="020B0604020202020204" pitchFamily="34" charset="0"/>
              <a:buChar char="•"/>
            </a:pPr>
            <a:r>
              <a:rPr lang="en-US" sz="2800" dirty="0"/>
              <a:t>Steering signaling is simple</a:t>
            </a:r>
          </a:p>
          <a:p>
            <a:pPr lvl="1">
              <a:buFont typeface="Arial" panose="020B0604020202020204" pitchFamily="34" charset="0"/>
              <a:buChar char="•"/>
            </a:pPr>
            <a:r>
              <a:rPr lang="en-US" sz="2400" dirty="0"/>
              <a:t>The Identity key of the BPE AP MLD conveyed by the protected individually addressed BTM Request frame</a:t>
            </a:r>
          </a:p>
          <a:p>
            <a:pPr lvl="1">
              <a:buFont typeface="Arial" panose="020B0604020202020204" pitchFamily="34" charset="0"/>
              <a:buChar char="•"/>
            </a:pPr>
            <a:r>
              <a:rPr lang="en-US" sz="2400" dirty="0"/>
              <a:t>Standard compatible steering signaling is used to avoid interoperability issues</a:t>
            </a:r>
            <a:endParaRPr lang="en-US" dirty="0"/>
          </a:p>
        </p:txBody>
      </p:sp>
      <p:sp>
        <p:nvSpPr>
          <p:cNvPr id="4" name="Slide Number Placeholder 3">
            <a:extLst>
              <a:ext uri="{FF2B5EF4-FFF2-40B4-BE49-F238E27FC236}">
                <a16:creationId xmlns:a16="http://schemas.microsoft.com/office/drawing/2014/main" id="{058BD2E4-A0F3-B1DA-3D8D-EDBF35B710C7}"/>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Footer Placeholder 4">
            <a:extLst>
              <a:ext uri="{FF2B5EF4-FFF2-40B4-BE49-F238E27FC236}">
                <a16:creationId xmlns:a16="http://schemas.microsoft.com/office/drawing/2014/main" id="{5C7D2F3D-5EC0-3B85-A623-DFC2B9569468}"/>
              </a:ext>
            </a:extLst>
          </p:cNvPr>
          <p:cNvSpPr>
            <a:spLocks noGrp="1"/>
          </p:cNvSpPr>
          <p:nvPr>
            <p:ph type="ftr" idx="14"/>
          </p:nvPr>
        </p:nvSpPr>
        <p:spPr/>
        <p:txBody>
          <a:bodyPr/>
          <a:lstStyle/>
          <a:p>
            <a:r>
              <a:rPr lang="en-GB"/>
              <a:t>Jarkko Kneckt, Apple</a:t>
            </a:r>
            <a:endParaRPr lang="en-GB" dirty="0"/>
          </a:p>
        </p:txBody>
      </p:sp>
      <p:sp>
        <p:nvSpPr>
          <p:cNvPr id="6" name="Date Placeholder 5">
            <a:extLst>
              <a:ext uri="{FF2B5EF4-FFF2-40B4-BE49-F238E27FC236}">
                <a16:creationId xmlns:a16="http://schemas.microsoft.com/office/drawing/2014/main" id="{6ED3ADED-D8BB-E05B-073C-2E7175F4FE21}"/>
              </a:ext>
            </a:extLst>
          </p:cNvPr>
          <p:cNvSpPr>
            <a:spLocks noGrp="1"/>
          </p:cNvSpPr>
          <p:nvPr>
            <p:ph type="dt" idx="15"/>
          </p:nvPr>
        </p:nvSpPr>
        <p:spPr/>
        <p:txBody>
          <a:bodyPr/>
          <a:lstStyle/>
          <a:p>
            <a:r>
              <a:rPr lang="en-US"/>
              <a:t>April 2025</a:t>
            </a:r>
            <a:endParaRPr lang="en-GB" dirty="0"/>
          </a:p>
        </p:txBody>
      </p:sp>
    </p:spTree>
    <p:extLst>
      <p:ext uri="{BB962C8B-B14F-4D97-AF65-F5344CB8AC3E}">
        <p14:creationId xmlns:p14="http://schemas.microsoft.com/office/powerpoint/2010/main" val="3252578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5C1BE-B759-026F-9EEA-D272E714B5C3}"/>
              </a:ext>
            </a:extLst>
          </p:cNvPr>
          <p:cNvSpPr>
            <a:spLocks noGrp="1"/>
          </p:cNvSpPr>
          <p:nvPr>
            <p:ph type="title"/>
          </p:nvPr>
        </p:nvSpPr>
        <p:spPr>
          <a:xfrm>
            <a:off x="914401" y="685801"/>
            <a:ext cx="10361084" cy="1065213"/>
          </a:xfrm>
        </p:spPr>
        <p:txBody>
          <a:bodyPr wrap="square" anchor="ctr">
            <a:normAutofit/>
          </a:bodyPr>
          <a:lstStyle/>
          <a:p>
            <a:r>
              <a:rPr lang="en-US" dirty="0"/>
              <a:t>ANNEX –  Related CIDs </a:t>
            </a:r>
          </a:p>
        </p:txBody>
      </p:sp>
      <p:pic>
        <p:nvPicPr>
          <p:cNvPr id="9" name="Content Placeholder 8" descr="A close-up of a paper&#10;&#10;Description automatically generated">
            <a:extLst>
              <a:ext uri="{FF2B5EF4-FFF2-40B4-BE49-F238E27FC236}">
                <a16:creationId xmlns:a16="http://schemas.microsoft.com/office/drawing/2014/main" id="{0FBCD898-CDAC-044A-85C2-065B792497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1" y="2911041"/>
            <a:ext cx="10361084" cy="2253533"/>
          </a:xfrm>
          <a:noFill/>
        </p:spPr>
      </p:pic>
      <p:sp>
        <p:nvSpPr>
          <p:cNvPr id="4" name="Slide Number Placeholder 3">
            <a:extLst>
              <a:ext uri="{FF2B5EF4-FFF2-40B4-BE49-F238E27FC236}">
                <a16:creationId xmlns:a16="http://schemas.microsoft.com/office/drawing/2014/main" id="{B8951F85-7B8A-71C1-5BA1-90F53F1E3514}"/>
              </a:ext>
            </a:extLst>
          </p:cNvPr>
          <p:cNvSpPr>
            <a:spLocks noGrp="1"/>
          </p:cNvSpPr>
          <p:nvPr>
            <p:ph type="sldNum" idx="12"/>
          </p:nvPr>
        </p:nvSpPr>
        <p:spPr>
          <a:xfrm>
            <a:off x="5793318" y="6475414"/>
            <a:ext cx="704849" cy="363537"/>
          </a:xfrm>
        </p:spPr>
        <p:txBody>
          <a:bodyPr wrap="square" anchor="t">
            <a:normAutofit/>
          </a:bodyPr>
          <a:lstStyle/>
          <a:p>
            <a:pPr>
              <a:spcAft>
                <a:spcPts val="600"/>
              </a:spcAft>
            </a:pPr>
            <a:r>
              <a:rPr lang="en-GB"/>
              <a:t>Slide </a:t>
            </a:r>
            <a:fld id="{440F5867-744E-4AA6-B0ED-4C44D2DFBB7B}" type="slidenum">
              <a:rPr lang="en-GB" smtClean="0"/>
              <a:pPr>
                <a:spcAft>
                  <a:spcPts val="600"/>
                </a:spcAft>
              </a:pPr>
              <a:t>9</a:t>
            </a:fld>
            <a:endParaRPr lang="en-GB"/>
          </a:p>
        </p:txBody>
      </p:sp>
      <p:sp>
        <p:nvSpPr>
          <p:cNvPr id="5" name="Footer Placeholder 4">
            <a:extLst>
              <a:ext uri="{FF2B5EF4-FFF2-40B4-BE49-F238E27FC236}">
                <a16:creationId xmlns:a16="http://schemas.microsoft.com/office/drawing/2014/main" id="{977FBD6B-9724-353B-DEF8-BDC77C967C04}"/>
              </a:ext>
            </a:extLst>
          </p:cNvPr>
          <p:cNvSpPr>
            <a:spLocks noGrp="1"/>
          </p:cNvSpPr>
          <p:nvPr>
            <p:ph type="ftr" idx="14"/>
          </p:nvPr>
        </p:nvSpPr>
        <p:spPr>
          <a:xfrm>
            <a:off x="7143757" y="6475414"/>
            <a:ext cx="4246027" cy="180975"/>
          </a:xfrm>
        </p:spPr>
        <p:txBody>
          <a:bodyPr wrap="square" anchor="t">
            <a:normAutofit/>
          </a:bodyPr>
          <a:lstStyle/>
          <a:p>
            <a:pPr>
              <a:lnSpc>
                <a:spcPct val="90000"/>
              </a:lnSpc>
              <a:spcAft>
                <a:spcPts val="600"/>
              </a:spcAft>
            </a:pPr>
            <a:r>
              <a:rPr lang="en-GB"/>
              <a:t>Jarkko Kneckt, Apple</a:t>
            </a:r>
          </a:p>
        </p:txBody>
      </p:sp>
      <p:sp>
        <p:nvSpPr>
          <p:cNvPr id="6" name="Date Placeholder 5">
            <a:extLst>
              <a:ext uri="{FF2B5EF4-FFF2-40B4-BE49-F238E27FC236}">
                <a16:creationId xmlns:a16="http://schemas.microsoft.com/office/drawing/2014/main" id="{23505B56-2765-C10A-9846-41D172E4E50D}"/>
              </a:ext>
            </a:extLst>
          </p:cNvPr>
          <p:cNvSpPr>
            <a:spLocks noGrp="1"/>
          </p:cNvSpPr>
          <p:nvPr>
            <p:ph type="dt" idx="15"/>
          </p:nvPr>
        </p:nvSpPr>
        <p:spPr>
          <a:xfrm>
            <a:off x="929217" y="333375"/>
            <a:ext cx="2499764" cy="273050"/>
          </a:xfrm>
        </p:spPr>
        <p:txBody>
          <a:bodyPr wrap="square" anchor="b">
            <a:normAutofit/>
          </a:bodyPr>
          <a:lstStyle/>
          <a:p>
            <a:pPr>
              <a:lnSpc>
                <a:spcPct val="90000"/>
              </a:lnSpc>
              <a:spcAft>
                <a:spcPts val="600"/>
              </a:spcAft>
            </a:pPr>
            <a:r>
              <a:rPr lang="en-US"/>
              <a:t>April 2025</a:t>
            </a:r>
            <a:endParaRPr lang="en-GB"/>
          </a:p>
        </p:txBody>
      </p:sp>
    </p:spTree>
    <p:extLst>
      <p:ext uri="{BB962C8B-B14F-4D97-AF65-F5344CB8AC3E}">
        <p14:creationId xmlns:p14="http://schemas.microsoft.com/office/powerpoint/2010/main" val="2051898868"/>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potx" id="{39B8279D-3729-4704-AB80-54F0A287AE33}" vid="{CABC245B-FFD7-4563-8595-2F43F99F393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5476</TotalTime>
  <Words>843</Words>
  <Application>Microsoft Macintosh PowerPoint</Application>
  <PresentationFormat>Widescreen</PresentationFormat>
  <Paragraphs>99</Paragraphs>
  <Slides>9</Slides>
  <Notes>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4" baseType="lpstr">
      <vt:lpstr>Arial Unicode MS</vt:lpstr>
      <vt:lpstr>Arial</vt:lpstr>
      <vt:lpstr>Times New Roman</vt:lpstr>
      <vt:lpstr>Office Theme</vt:lpstr>
      <vt:lpstr>Document</vt:lpstr>
      <vt:lpstr>BPE AP MLD as Part of Large Network </vt:lpstr>
      <vt:lpstr>Abstract</vt:lpstr>
      <vt:lpstr>Background: BPE AP MLDs</vt:lpstr>
      <vt:lpstr>Proposal: ESS with Legacy, CPE, and BPE AP MLDs</vt:lpstr>
      <vt:lpstr>Proposal: Assisted Discovery of BPE AP MLDs</vt:lpstr>
      <vt:lpstr>Proposal: Shared BPE AP MLD Parameters</vt:lpstr>
      <vt:lpstr>Authentication and Association with the BPE AP </vt:lpstr>
      <vt:lpstr>Benefits</vt:lpstr>
      <vt:lpstr>ANNEX –  Related CIDs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Jarkko Kneckt</dc:creator>
  <cp:keywords/>
  <cp:lastModifiedBy>Jarkko Kneckt</cp:lastModifiedBy>
  <cp:revision>10</cp:revision>
  <cp:lastPrinted>1601-01-01T00:00:00Z</cp:lastPrinted>
  <dcterms:created xsi:type="dcterms:W3CDTF">2025-02-20T21:32:28Z</dcterms:created>
  <dcterms:modified xsi:type="dcterms:W3CDTF">2025-04-29T16:17:16Z</dcterms:modified>
  <cp:category>Name, Affiliation</cp:category>
</cp:coreProperties>
</file>