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05" r:id="rId2"/>
    <p:sldId id="306" r:id="rId3"/>
    <p:sldId id="327" r:id="rId4"/>
    <p:sldId id="335" r:id="rId5"/>
    <p:sldId id="312" r:id="rId6"/>
    <p:sldId id="33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2A098D-9B8A-994A-4434-DB1F8C3F4172}" name="Wook Bong Lee" initials="" userId="S::wookbong.lee@apple.com::76792eb8-cc2a-44cb-9355-e60de07d3e38" providerId="AD"/>
  <p188:author id="{2FCBD1A4-DF9F-8A4B-DC1A-703B7BB6ED2D}" name="Anuj Batra" initials="" userId="S::anuj.batra@apple.com::89f78797-077a-4152-8471-8f5c1be2600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0" autoAdjust="0"/>
    <p:restoredTop sz="97682"/>
  </p:normalViewPr>
  <p:slideViewPr>
    <p:cSldViewPr>
      <p:cViewPr varScale="1">
        <p:scale>
          <a:sx n="128" d="100"/>
          <a:sy n="128" d="100"/>
        </p:scale>
        <p:origin x="96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802.11-25/0706r0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802.11-25/0706r0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Morteza Mehrnoush, Apple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2025</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2025</a:t>
            </a:r>
            <a:endParaRPr lang="en-GB" dirty="0"/>
          </a:p>
        </p:txBody>
      </p:sp>
      <p:sp>
        <p:nvSpPr>
          <p:cNvPr id="6" name="Footer Placeholder 5"/>
          <p:cNvSpPr>
            <a:spLocks noGrp="1"/>
          </p:cNvSpPr>
          <p:nvPr>
            <p:ph type="ftr" idx="11"/>
          </p:nvPr>
        </p:nvSpPr>
        <p:spPr/>
        <p:txBody>
          <a:bodyPr/>
          <a:lstStyle>
            <a:lvl1pPr>
              <a:defRPr/>
            </a:lvl1pPr>
          </a:lstStyle>
          <a:p>
            <a:r>
              <a:rPr lang="en-GB" dirty="0"/>
              <a:t>Morteza Mehrnoush, Apple</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Morteza Mehrnoush, Apple</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2025</a:t>
            </a:r>
            <a:endParaRPr lang="en-GB" dirty="0"/>
          </a:p>
        </p:txBody>
      </p:sp>
      <p:sp>
        <p:nvSpPr>
          <p:cNvPr id="4" name="Footer Placeholder 3"/>
          <p:cNvSpPr>
            <a:spLocks noGrp="1"/>
          </p:cNvSpPr>
          <p:nvPr>
            <p:ph type="ftr" idx="11"/>
          </p:nvPr>
        </p:nvSpPr>
        <p:spPr/>
        <p:txBody>
          <a:bodyPr/>
          <a:lstStyle>
            <a:lvl1pPr>
              <a:defRPr/>
            </a:lvl1pPr>
          </a:lstStyle>
          <a:p>
            <a:r>
              <a:rPr lang="en-GB" dirty="0"/>
              <a:t>Morteza Mehrnoush, Apple</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2025</a:t>
            </a:r>
            <a:endParaRPr lang="en-GB" dirty="0"/>
          </a:p>
        </p:txBody>
      </p:sp>
      <p:sp>
        <p:nvSpPr>
          <p:cNvPr id="3" name="Footer Placeholder 2"/>
          <p:cNvSpPr>
            <a:spLocks noGrp="1"/>
          </p:cNvSpPr>
          <p:nvPr>
            <p:ph type="ftr" idx="11"/>
          </p:nvPr>
        </p:nvSpPr>
        <p:spPr/>
        <p:txBody>
          <a:bodyPr/>
          <a:lstStyle>
            <a:lvl1pPr>
              <a:defRPr/>
            </a:lvl1pPr>
          </a:lstStyle>
          <a:p>
            <a:r>
              <a:rPr lang="en-GB" dirty="0"/>
              <a:t>Morteza Mehrnoush, Apple</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Morteza Mehrnoush, Apple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802.11-25/0706r0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Microsoft_Word_97_-_2004_Document.doc"/><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486E9316-685F-DCEB-F37C-853F6FBCCC36}"/>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April 2025</a:t>
            </a:r>
            <a:endParaRPr lang="en-GB" dirty="0"/>
          </a:p>
        </p:txBody>
      </p:sp>
      <p:sp>
        <p:nvSpPr>
          <p:cNvPr id="5" name="Footer Placeholder 4">
            <a:extLst>
              <a:ext uri="{FF2B5EF4-FFF2-40B4-BE49-F238E27FC236}">
                <a16:creationId xmlns:a16="http://schemas.microsoft.com/office/drawing/2014/main" id="{3E7829F4-6915-CC57-9D56-A2C4945ED70E}"/>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dirty="0"/>
              <a:t>Morteza Mehrnoush, Apple</a:t>
            </a:r>
          </a:p>
        </p:txBody>
      </p:sp>
      <p:sp>
        <p:nvSpPr>
          <p:cNvPr id="7" name="Rectangle 2">
            <a:extLst>
              <a:ext uri="{FF2B5EF4-FFF2-40B4-BE49-F238E27FC236}">
                <a16:creationId xmlns:a16="http://schemas.microsoft.com/office/drawing/2014/main" id="{63C66C82-D92F-DBD3-4422-5E3CD3A985E3}"/>
              </a:ext>
            </a:extLst>
          </p:cNvPr>
          <p:cNvSpPr txBox="1">
            <a:spLocks noChangeArrowheads="1"/>
          </p:cNvSpPr>
          <p:nvPr/>
        </p:nvSpPr>
        <p:spPr>
          <a:xfrm>
            <a:off x="1828800" y="1463675"/>
            <a:ext cx="8534400" cy="476250"/>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2025-04-20</a:t>
            </a:r>
          </a:p>
        </p:txBody>
      </p:sp>
      <p:sp>
        <p:nvSpPr>
          <p:cNvPr id="10" name="Rectangle 1">
            <a:extLst>
              <a:ext uri="{FF2B5EF4-FFF2-40B4-BE49-F238E27FC236}">
                <a16:creationId xmlns:a16="http://schemas.microsoft.com/office/drawing/2014/main" id="{5AE47FB3-6F41-E4A3-300B-F89C9F2CF1F5}"/>
              </a:ext>
            </a:extLst>
          </p:cNvPr>
          <p:cNvSpPr txBox="1">
            <a:spLocks noChangeArrowheads="1"/>
          </p:cNvSpPr>
          <p:nvPr/>
        </p:nvSpPr>
        <p:spPr>
          <a:xfrm>
            <a:off x="964142" y="828791"/>
            <a:ext cx="10363200" cy="709689"/>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Design and Procedure for DSO, follow up</a:t>
            </a:r>
          </a:p>
        </p:txBody>
      </p:sp>
      <p:graphicFrame>
        <p:nvGraphicFramePr>
          <p:cNvPr id="2" name="Object 3">
            <a:extLst>
              <a:ext uri="{FF2B5EF4-FFF2-40B4-BE49-F238E27FC236}">
                <a16:creationId xmlns:a16="http://schemas.microsoft.com/office/drawing/2014/main" id="{59C8FE25-01A8-4CFD-CEB2-1A0B4BD75103}"/>
              </a:ext>
            </a:extLst>
          </p:cNvPr>
          <p:cNvGraphicFramePr>
            <a:graphicFrameLocks noChangeAspect="1"/>
          </p:cNvGraphicFramePr>
          <p:nvPr>
            <p:extLst>
              <p:ext uri="{D42A27DB-BD31-4B8C-83A1-F6EECF244321}">
                <p14:modId xmlns:p14="http://schemas.microsoft.com/office/powerpoint/2010/main" val="1929745617"/>
              </p:ext>
            </p:extLst>
          </p:nvPr>
        </p:nvGraphicFramePr>
        <p:xfrm>
          <a:off x="1117071" y="2492084"/>
          <a:ext cx="10272713" cy="2681288"/>
        </p:xfrm>
        <a:graphic>
          <a:graphicData uri="http://schemas.openxmlformats.org/presentationml/2006/ole">
            <mc:AlternateContent xmlns:mc="http://schemas.openxmlformats.org/markup-compatibility/2006">
              <mc:Choice xmlns:v="urn:schemas-microsoft-com:vml" Requires="v">
                <p:oleObj name="Document" r:id="rId2" imgW="10439400" imgH="2743200" progId="Word.Document.8">
                  <p:embed/>
                </p:oleObj>
              </mc:Choice>
              <mc:Fallback>
                <p:oleObj name="Document" r:id="rId2" imgW="10439400" imgH="2743200" progId="Word.Document.8">
                  <p:embed/>
                  <p:pic>
                    <p:nvPicPr>
                      <p:cNvPr id="2" name="Object 3">
                        <a:extLst>
                          <a:ext uri="{FF2B5EF4-FFF2-40B4-BE49-F238E27FC236}">
                            <a16:creationId xmlns:a16="http://schemas.microsoft.com/office/drawing/2014/main" id="{7016D437-83A8-1396-5674-E326C443BD70}"/>
                          </a:ext>
                        </a:extLst>
                      </p:cNvPr>
                      <p:cNvPicPr>
                        <a:picLocks noChangeAspect="1" noChangeArrowheads="1"/>
                      </p:cNvPicPr>
                      <p:nvPr/>
                    </p:nvPicPr>
                    <p:blipFill>
                      <a:blip r:embed="rId3"/>
                      <a:srcRect/>
                      <a:stretch>
                        <a:fillRect/>
                      </a:stretch>
                    </p:blipFill>
                    <p:spPr bwMode="auto">
                      <a:xfrm>
                        <a:off x="1117071" y="2492084"/>
                        <a:ext cx="10272713" cy="2681288"/>
                      </a:xfrm>
                      <a:prstGeom prst="rect">
                        <a:avLst/>
                      </a:prstGeom>
                      <a:noFill/>
                    </p:spPr>
                  </p:pic>
                </p:oleObj>
              </mc:Fallback>
            </mc:AlternateContent>
          </a:graphicData>
        </a:graphic>
      </p:graphicFrame>
      <p:sp>
        <p:nvSpPr>
          <p:cNvPr id="3" name="Slide Number Placeholder 2">
            <a:extLst>
              <a:ext uri="{FF2B5EF4-FFF2-40B4-BE49-F238E27FC236}">
                <a16:creationId xmlns:a16="http://schemas.microsoft.com/office/drawing/2014/main" id="{57177CE6-7274-5366-0225-AE2FA75DCEDD}"/>
              </a:ext>
            </a:extLst>
          </p:cNvPr>
          <p:cNvSpPr>
            <a:spLocks noGrp="1"/>
          </p:cNvSpPr>
          <p:nvPr>
            <p:ph type="sldNum" idx="12"/>
          </p:nvPr>
        </p:nvSpPr>
        <p:spPr/>
        <p:txBody>
          <a:bodyPr/>
          <a:lstStyle/>
          <a:p>
            <a:r>
              <a:rPr lang="en-GB"/>
              <a:t>Slide </a:t>
            </a:r>
            <a:fld id="{F5D8E26B-7BCF-4D25-9C89-0168A6618F18}" type="slidenum">
              <a:rPr lang="en-GB" smtClean="0"/>
              <a:pPr/>
              <a:t>1</a:t>
            </a:fld>
            <a:endParaRPr lang="en-GB" dirty="0"/>
          </a:p>
        </p:txBody>
      </p:sp>
    </p:spTree>
    <p:extLst>
      <p:ext uri="{BB962C8B-B14F-4D97-AF65-F5344CB8AC3E}">
        <p14:creationId xmlns:p14="http://schemas.microsoft.com/office/powerpoint/2010/main" val="286773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EFD1F-F89A-DA7C-5E61-61ACAE64DE0F}"/>
              </a:ext>
            </a:extLst>
          </p:cNvPr>
          <p:cNvSpPr>
            <a:spLocks noGrp="1"/>
          </p:cNvSpPr>
          <p:nvPr>
            <p:ph type="title"/>
          </p:nvPr>
        </p:nvSpPr>
        <p:spPr>
          <a:xfrm>
            <a:off x="914401" y="685802"/>
            <a:ext cx="10361084" cy="761996"/>
          </a:xfrm>
        </p:spPr>
        <p:txBody>
          <a:bodyPr/>
          <a:lstStyle/>
          <a:p>
            <a:r>
              <a:rPr lang="en-US" dirty="0"/>
              <a:t>Background and Problem Statement</a:t>
            </a:r>
          </a:p>
        </p:txBody>
      </p:sp>
      <p:sp>
        <p:nvSpPr>
          <p:cNvPr id="3" name="Content Placeholder 2">
            <a:extLst>
              <a:ext uri="{FF2B5EF4-FFF2-40B4-BE49-F238E27FC236}">
                <a16:creationId xmlns:a16="http://schemas.microsoft.com/office/drawing/2014/main" id="{F34CD15A-99E1-491A-3986-2D46FA1BB79F}"/>
              </a:ext>
            </a:extLst>
          </p:cNvPr>
          <p:cNvSpPr>
            <a:spLocks noGrp="1"/>
          </p:cNvSpPr>
          <p:nvPr>
            <p:ph idx="1"/>
          </p:nvPr>
        </p:nvSpPr>
        <p:spPr>
          <a:xfrm>
            <a:off x="914401" y="1600200"/>
            <a:ext cx="10361084" cy="4724400"/>
          </a:xfrm>
        </p:spPr>
        <p:txBody>
          <a:bodyPr/>
          <a:lstStyle/>
          <a:p>
            <a:pPr>
              <a:buFont typeface="Arial" panose="020B0604020202020204" pitchFamily="34" charset="0"/>
              <a:buChar char="•"/>
            </a:pPr>
            <a:r>
              <a:rPr lang="en-US" sz="2000" dirty="0">
                <a:latin typeface="+mj-lt"/>
              </a:rPr>
              <a:t>Recap of DSO:</a:t>
            </a:r>
          </a:p>
          <a:p>
            <a:pPr lvl="1">
              <a:buFont typeface="Arial" panose="020B0604020202020204" pitchFamily="34" charset="0"/>
              <a:buChar char="•"/>
            </a:pPr>
            <a:r>
              <a:rPr lang="en-US" sz="1600" dirty="0">
                <a:latin typeface="+mj-lt"/>
              </a:rPr>
              <a:t>DSO feature enables the AP to schedule narrower BW STAs within its larger BW to improve the spectrum efficiency </a:t>
            </a:r>
          </a:p>
          <a:p>
            <a:pPr lvl="1">
              <a:buFont typeface="Arial" panose="020B0604020202020204" pitchFamily="34" charset="0"/>
              <a:buChar char="•"/>
            </a:pPr>
            <a:r>
              <a:rPr lang="en-US" sz="1600" dirty="0">
                <a:latin typeface="+mj-lt"/>
              </a:rPr>
              <a:t>AP initiates the TXOP with an ICF with enough padding to allow the STAs to switch channel outside of current operating BW (secondary channel) to continue the TXOP</a:t>
            </a:r>
          </a:p>
          <a:p>
            <a:pPr lvl="1">
              <a:buFont typeface="Arial" panose="020B0604020202020204" pitchFamily="34" charset="0"/>
              <a:buChar char="•"/>
            </a:pPr>
            <a:r>
              <a:rPr lang="en-US" sz="1600" dirty="0">
                <a:latin typeface="+mj-lt"/>
              </a:rPr>
              <a:t>This frequency resource allocation is on per-TXOP basis</a:t>
            </a:r>
          </a:p>
          <a:p>
            <a:pPr>
              <a:buFont typeface="Arial" panose="020B0604020202020204" pitchFamily="34" charset="0"/>
              <a:buChar char="•"/>
            </a:pPr>
            <a:r>
              <a:rPr lang="en-US" sz="2000" dirty="0">
                <a:latin typeface="+mj-lt"/>
              </a:rPr>
              <a:t>This proposal discusses some details on DSO frame exchange rule</a:t>
            </a:r>
            <a:endParaRPr lang="en-US" sz="1600" dirty="0">
              <a:latin typeface="+mj-lt"/>
            </a:endParaRPr>
          </a:p>
        </p:txBody>
      </p:sp>
      <p:sp>
        <p:nvSpPr>
          <p:cNvPr id="5" name="Footer Placeholder 4">
            <a:extLst>
              <a:ext uri="{FF2B5EF4-FFF2-40B4-BE49-F238E27FC236}">
                <a16:creationId xmlns:a16="http://schemas.microsoft.com/office/drawing/2014/main" id="{E0185590-72C4-FB2F-9080-7A254973080E}"/>
              </a:ext>
            </a:extLst>
          </p:cNvPr>
          <p:cNvSpPr>
            <a:spLocks noGrp="1"/>
          </p:cNvSpPr>
          <p:nvPr>
            <p:ph type="ftr" idx="14"/>
          </p:nvPr>
        </p:nvSpPr>
        <p:spPr/>
        <p:txBody>
          <a:bodyPr/>
          <a:lstStyle/>
          <a:p>
            <a:r>
              <a:rPr lang="en-GB" dirty="0"/>
              <a:t>Morteza Mehrnoush, Apple</a:t>
            </a:r>
          </a:p>
        </p:txBody>
      </p:sp>
      <p:sp>
        <p:nvSpPr>
          <p:cNvPr id="6" name="Date Placeholder 5">
            <a:extLst>
              <a:ext uri="{FF2B5EF4-FFF2-40B4-BE49-F238E27FC236}">
                <a16:creationId xmlns:a16="http://schemas.microsoft.com/office/drawing/2014/main" id="{CDFE47E9-AFB7-0342-C56D-D73844E0AA37}"/>
              </a:ext>
            </a:extLst>
          </p:cNvPr>
          <p:cNvSpPr>
            <a:spLocks noGrp="1"/>
          </p:cNvSpPr>
          <p:nvPr>
            <p:ph type="dt" idx="15"/>
          </p:nvPr>
        </p:nvSpPr>
        <p:spPr/>
        <p:txBody>
          <a:bodyPr/>
          <a:lstStyle/>
          <a:p>
            <a:r>
              <a:rPr lang="en-US"/>
              <a:t>April 2025</a:t>
            </a:r>
            <a:endParaRPr lang="en-GB" dirty="0"/>
          </a:p>
        </p:txBody>
      </p:sp>
      <p:sp>
        <p:nvSpPr>
          <p:cNvPr id="8" name="Slide Number Placeholder 7">
            <a:extLst>
              <a:ext uri="{FF2B5EF4-FFF2-40B4-BE49-F238E27FC236}">
                <a16:creationId xmlns:a16="http://schemas.microsoft.com/office/drawing/2014/main" id="{8D8492DB-E8BF-9DB6-5104-9A70984A7B9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86238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A2D8-CDDC-87DD-BC4C-9DA7409D04A5}"/>
              </a:ext>
            </a:extLst>
          </p:cNvPr>
          <p:cNvSpPr>
            <a:spLocks noGrp="1"/>
          </p:cNvSpPr>
          <p:nvPr>
            <p:ph type="title"/>
          </p:nvPr>
        </p:nvSpPr>
        <p:spPr/>
        <p:txBody>
          <a:bodyPr/>
          <a:lstStyle/>
          <a:p>
            <a:r>
              <a:rPr lang="en-US" dirty="0"/>
              <a:t>RU Allocation in DSO Frame Exchange (1)</a:t>
            </a:r>
          </a:p>
        </p:txBody>
      </p:sp>
      <p:sp>
        <p:nvSpPr>
          <p:cNvPr id="3" name="Content Placeholder 2">
            <a:extLst>
              <a:ext uri="{FF2B5EF4-FFF2-40B4-BE49-F238E27FC236}">
                <a16:creationId xmlns:a16="http://schemas.microsoft.com/office/drawing/2014/main" id="{FCA8242B-2152-D66F-7E93-168BCB490425}"/>
              </a:ext>
            </a:extLst>
          </p:cNvPr>
          <p:cNvSpPr>
            <a:spLocks noGrp="1"/>
          </p:cNvSpPr>
          <p:nvPr>
            <p:ph idx="1"/>
          </p:nvPr>
        </p:nvSpPr>
        <p:spPr>
          <a:xfrm>
            <a:off x="914401" y="1830390"/>
            <a:ext cx="10361084" cy="4494209"/>
          </a:xfrm>
        </p:spPr>
        <p:txBody>
          <a:bodyPr/>
          <a:lstStyle/>
          <a:p>
            <a:pPr>
              <a:buFont typeface="Arial" panose="020B0604020202020204" pitchFamily="34" charset="0"/>
              <a:buChar char="•"/>
            </a:pPr>
            <a:r>
              <a:rPr lang="en-US" sz="2000" dirty="0">
                <a:latin typeface="+mj-lt"/>
              </a:rPr>
              <a:t>AP follows the current rule for RU allocation to the DSO STAs</a:t>
            </a:r>
          </a:p>
          <a:p>
            <a:pPr lvl="1">
              <a:buFont typeface="Arial" panose="020B0604020202020204" pitchFamily="34" charset="0"/>
              <a:buChar char="•"/>
            </a:pPr>
            <a:r>
              <a:rPr lang="en-US" sz="1600" dirty="0">
                <a:latin typeface="+mj-lt"/>
              </a:rPr>
              <a:t>UL BW subfield, PS160, and RU Allocation subfield (B0 and B7-B1) can indicate the size and location of RU</a:t>
            </a:r>
          </a:p>
          <a:p>
            <a:pPr lvl="1">
              <a:buFont typeface="Arial" panose="020B0604020202020204" pitchFamily="34" charset="0"/>
              <a:buChar char="•"/>
            </a:pPr>
            <a:r>
              <a:rPr lang="en-US" sz="1600" dirty="0">
                <a:latin typeface="+mj-lt"/>
              </a:rPr>
              <a:t>B0 and PS160 indicates the secondary 80MHz and 160MHz channels </a:t>
            </a:r>
          </a:p>
          <a:p>
            <a:pPr>
              <a:buFont typeface="Arial" panose="020B0604020202020204" pitchFamily="34" charset="0"/>
              <a:buChar char="•"/>
            </a:pPr>
            <a:r>
              <a:rPr lang="en-US" sz="2000" dirty="0">
                <a:latin typeface="+mj-lt"/>
              </a:rPr>
              <a:t>After ICF/ICR exchange, AP shall allocate RU index in DSO Subband(s) with reference to BSS primary channel</a:t>
            </a:r>
          </a:p>
          <a:p>
            <a:pPr lvl="1">
              <a:buFont typeface="Arial" panose="020B0604020202020204" pitchFamily="34" charset="0"/>
              <a:buChar char="•"/>
            </a:pPr>
            <a:r>
              <a:rPr lang="en-US" sz="1600" dirty="0">
                <a:latin typeface="+mj-lt"/>
              </a:rPr>
              <a:t>When a DSO STA switches to DSO Subband, it needs to map the RU allocation in the triggering frames (any trigger frame during the TXOP) with reference to BSS primary channel to derive its allocated RU</a:t>
            </a:r>
          </a:p>
        </p:txBody>
      </p:sp>
      <p:sp>
        <p:nvSpPr>
          <p:cNvPr id="5" name="Footer Placeholder 4">
            <a:extLst>
              <a:ext uri="{FF2B5EF4-FFF2-40B4-BE49-F238E27FC236}">
                <a16:creationId xmlns:a16="http://schemas.microsoft.com/office/drawing/2014/main" id="{0A454899-F225-1B5B-B446-C6BB7295135A}"/>
              </a:ext>
            </a:extLst>
          </p:cNvPr>
          <p:cNvSpPr>
            <a:spLocks noGrp="1"/>
          </p:cNvSpPr>
          <p:nvPr>
            <p:ph type="ftr" idx="14"/>
          </p:nvPr>
        </p:nvSpPr>
        <p:spPr/>
        <p:txBody>
          <a:bodyPr/>
          <a:lstStyle/>
          <a:p>
            <a:r>
              <a:rPr lang="en-GB" dirty="0"/>
              <a:t>Morteza Mehrnoush, Apple</a:t>
            </a:r>
          </a:p>
        </p:txBody>
      </p:sp>
      <p:sp>
        <p:nvSpPr>
          <p:cNvPr id="6" name="Date Placeholder 5">
            <a:extLst>
              <a:ext uri="{FF2B5EF4-FFF2-40B4-BE49-F238E27FC236}">
                <a16:creationId xmlns:a16="http://schemas.microsoft.com/office/drawing/2014/main" id="{DBEC1805-FB1A-6972-4335-F972E1337FF6}"/>
              </a:ext>
            </a:extLst>
          </p:cNvPr>
          <p:cNvSpPr>
            <a:spLocks noGrp="1"/>
          </p:cNvSpPr>
          <p:nvPr>
            <p:ph type="dt" idx="15"/>
          </p:nvPr>
        </p:nvSpPr>
        <p:spPr/>
        <p:txBody>
          <a:bodyPr/>
          <a:lstStyle/>
          <a:p>
            <a:r>
              <a:rPr lang="en-US"/>
              <a:t>April 2025</a:t>
            </a:r>
            <a:endParaRPr lang="en-GB" dirty="0"/>
          </a:p>
        </p:txBody>
      </p:sp>
      <p:pic>
        <p:nvPicPr>
          <p:cNvPr id="7" name="Picture 6">
            <a:extLst>
              <a:ext uri="{FF2B5EF4-FFF2-40B4-BE49-F238E27FC236}">
                <a16:creationId xmlns:a16="http://schemas.microsoft.com/office/drawing/2014/main" id="{AE5BF5EA-1734-3FC2-AC09-4100C25152DF}"/>
              </a:ext>
            </a:extLst>
          </p:cNvPr>
          <p:cNvPicPr>
            <a:picLocks noChangeAspect="1"/>
          </p:cNvPicPr>
          <p:nvPr/>
        </p:nvPicPr>
        <p:blipFill>
          <a:blip r:embed="rId2"/>
          <a:stretch>
            <a:fillRect/>
          </a:stretch>
        </p:blipFill>
        <p:spPr>
          <a:xfrm>
            <a:off x="2514600" y="4331462"/>
            <a:ext cx="5867400" cy="2137326"/>
          </a:xfrm>
          <a:prstGeom prst="rect">
            <a:avLst/>
          </a:prstGeom>
        </p:spPr>
      </p:pic>
      <p:sp>
        <p:nvSpPr>
          <p:cNvPr id="8" name="Slide Number Placeholder 7">
            <a:extLst>
              <a:ext uri="{FF2B5EF4-FFF2-40B4-BE49-F238E27FC236}">
                <a16:creationId xmlns:a16="http://schemas.microsoft.com/office/drawing/2014/main" id="{E2C0F665-370A-E6A2-13F6-BEAE4598FC0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9610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A2D8-CDDC-87DD-BC4C-9DA7409D04A5}"/>
              </a:ext>
            </a:extLst>
          </p:cNvPr>
          <p:cNvSpPr>
            <a:spLocks noGrp="1"/>
          </p:cNvSpPr>
          <p:nvPr>
            <p:ph type="title"/>
          </p:nvPr>
        </p:nvSpPr>
        <p:spPr/>
        <p:txBody>
          <a:bodyPr/>
          <a:lstStyle/>
          <a:p>
            <a:r>
              <a:rPr lang="en-US" dirty="0"/>
              <a:t>RU Allocation in DSO Frame Exchange (2)</a:t>
            </a:r>
          </a:p>
        </p:txBody>
      </p:sp>
      <p:sp>
        <p:nvSpPr>
          <p:cNvPr id="3" name="Content Placeholder 2">
            <a:extLst>
              <a:ext uri="{FF2B5EF4-FFF2-40B4-BE49-F238E27FC236}">
                <a16:creationId xmlns:a16="http://schemas.microsoft.com/office/drawing/2014/main" id="{FCA8242B-2152-D66F-7E93-168BCB490425}"/>
              </a:ext>
            </a:extLst>
          </p:cNvPr>
          <p:cNvSpPr>
            <a:spLocks noGrp="1"/>
          </p:cNvSpPr>
          <p:nvPr>
            <p:ph idx="1"/>
          </p:nvPr>
        </p:nvSpPr>
        <p:spPr>
          <a:xfrm>
            <a:off x="914401" y="1830390"/>
            <a:ext cx="10361084" cy="4494209"/>
          </a:xfrm>
        </p:spPr>
        <p:txBody>
          <a:bodyPr/>
          <a:lstStyle/>
          <a:p>
            <a:pPr>
              <a:buFont typeface="Arial" panose="020B0604020202020204" pitchFamily="34" charset="0"/>
              <a:buChar char="•"/>
            </a:pPr>
            <a:r>
              <a:rPr lang="en-US" sz="2000" dirty="0">
                <a:latin typeface="+mj-lt"/>
              </a:rPr>
              <a:t>AP shall allocate the RU for DSO STA to be within the DSO </a:t>
            </a:r>
            <a:r>
              <a:rPr lang="en-US" sz="2000" dirty="0" err="1">
                <a:latin typeface="+mj-lt"/>
              </a:rPr>
              <a:t>subband</a:t>
            </a:r>
            <a:r>
              <a:rPr lang="en-US" sz="2000" dirty="0">
                <a:latin typeface="+mj-lt"/>
              </a:rPr>
              <a:t> to which the DSO STA has switched to after receiving the ICF/ICR in all triggering frames and DL MU PPDUs</a:t>
            </a:r>
          </a:p>
          <a:p>
            <a:pPr>
              <a:buFont typeface="Arial" panose="020B0604020202020204" pitchFamily="34" charset="0"/>
              <a:buChar char="•"/>
            </a:pPr>
            <a:r>
              <a:rPr lang="en-US" sz="2000" b="1" dirty="0">
                <a:latin typeface="+mj-lt"/>
                <a:cs typeface="+mn-cs"/>
              </a:rPr>
              <a:t>MU-RTS cannot be used as trigger frame </a:t>
            </a:r>
          </a:p>
          <a:p>
            <a:pPr lvl="1">
              <a:buFont typeface="Arial" panose="020B0604020202020204" pitchFamily="34" charset="0"/>
              <a:buChar char="•"/>
            </a:pPr>
            <a:r>
              <a:rPr lang="en-US" sz="1800" dirty="0">
                <a:latin typeface="+mj-lt"/>
                <a:cs typeface="+mn-cs"/>
              </a:rPr>
              <a:t>MU-RTS requires additional changes in spec to support DSO mode RU allocation on DSO </a:t>
            </a:r>
            <a:r>
              <a:rPr lang="en-US" sz="1800" dirty="0" err="1">
                <a:latin typeface="+mj-lt"/>
                <a:cs typeface="+mn-cs"/>
              </a:rPr>
              <a:t>subband</a:t>
            </a:r>
            <a:endParaRPr lang="en-US" sz="1800" dirty="0">
              <a:latin typeface="+mj-lt"/>
              <a:cs typeface="+mn-cs"/>
            </a:endParaRPr>
          </a:p>
          <a:p>
            <a:pPr marL="457200" lvl="1" indent="0"/>
            <a:endParaRPr lang="en-US" sz="1600" dirty="0"/>
          </a:p>
        </p:txBody>
      </p:sp>
      <p:sp>
        <p:nvSpPr>
          <p:cNvPr id="5" name="Footer Placeholder 4">
            <a:extLst>
              <a:ext uri="{FF2B5EF4-FFF2-40B4-BE49-F238E27FC236}">
                <a16:creationId xmlns:a16="http://schemas.microsoft.com/office/drawing/2014/main" id="{0A454899-F225-1B5B-B446-C6BB7295135A}"/>
              </a:ext>
            </a:extLst>
          </p:cNvPr>
          <p:cNvSpPr>
            <a:spLocks noGrp="1"/>
          </p:cNvSpPr>
          <p:nvPr>
            <p:ph type="ftr" idx="14"/>
          </p:nvPr>
        </p:nvSpPr>
        <p:spPr/>
        <p:txBody>
          <a:bodyPr/>
          <a:lstStyle/>
          <a:p>
            <a:r>
              <a:rPr lang="en-GB" dirty="0"/>
              <a:t>Morteza Mehrnoush, Apple</a:t>
            </a:r>
          </a:p>
        </p:txBody>
      </p:sp>
      <p:sp>
        <p:nvSpPr>
          <p:cNvPr id="6" name="Date Placeholder 5">
            <a:extLst>
              <a:ext uri="{FF2B5EF4-FFF2-40B4-BE49-F238E27FC236}">
                <a16:creationId xmlns:a16="http://schemas.microsoft.com/office/drawing/2014/main" id="{DBEC1805-FB1A-6972-4335-F972E1337FF6}"/>
              </a:ext>
            </a:extLst>
          </p:cNvPr>
          <p:cNvSpPr>
            <a:spLocks noGrp="1"/>
          </p:cNvSpPr>
          <p:nvPr>
            <p:ph type="dt" idx="15"/>
          </p:nvPr>
        </p:nvSpPr>
        <p:spPr/>
        <p:txBody>
          <a:bodyPr/>
          <a:lstStyle/>
          <a:p>
            <a:r>
              <a:rPr lang="en-US"/>
              <a:t>April 2025</a:t>
            </a:r>
            <a:endParaRPr lang="en-GB" dirty="0"/>
          </a:p>
        </p:txBody>
      </p:sp>
      <p:sp>
        <p:nvSpPr>
          <p:cNvPr id="4" name="Slide Number Placeholder 3">
            <a:extLst>
              <a:ext uri="{FF2B5EF4-FFF2-40B4-BE49-F238E27FC236}">
                <a16:creationId xmlns:a16="http://schemas.microsoft.com/office/drawing/2014/main" id="{F7E8BDEF-2FCC-59EB-01F3-8FAFFE8AD45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03406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CE5B-C5FF-67B7-2F91-A4B81542BA3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65475AB-8DB5-3888-7966-1DBA547F47FA}"/>
              </a:ext>
            </a:extLst>
          </p:cNvPr>
          <p:cNvSpPr>
            <a:spLocks noGrp="1"/>
          </p:cNvSpPr>
          <p:nvPr>
            <p:ph idx="1"/>
          </p:nvPr>
        </p:nvSpPr>
        <p:spPr>
          <a:xfrm>
            <a:off x="914401" y="1830390"/>
            <a:ext cx="10210800" cy="4113213"/>
          </a:xfrm>
        </p:spPr>
        <p:txBody>
          <a:bodyPr/>
          <a:lstStyle/>
          <a:p>
            <a:pPr>
              <a:buFont typeface="Arial" panose="020B0604020202020204" pitchFamily="34" charset="0"/>
              <a:buChar char="•"/>
            </a:pPr>
            <a:r>
              <a:rPr lang="en-US" sz="2000" dirty="0"/>
              <a:t>In this presentation we discussed the next level of details on how the DSO AP allocates the RU in a DSO frame exchange </a:t>
            </a:r>
          </a:p>
          <a:p>
            <a:pPr marL="0" indent="0"/>
            <a:endParaRPr lang="en-US" sz="2000" dirty="0"/>
          </a:p>
        </p:txBody>
      </p:sp>
      <p:sp>
        <p:nvSpPr>
          <p:cNvPr id="5" name="Footer Placeholder 4">
            <a:extLst>
              <a:ext uri="{FF2B5EF4-FFF2-40B4-BE49-F238E27FC236}">
                <a16:creationId xmlns:a16="http://schemas.microsoft.com/office/drawing/2014/main" id="{808B09E2-E87F-B8A4-DBF0-A3319187B6CF}"/>
              </a:ext>
            </a:extLst>
          </p:cNvPr>
          <p:cNvSpPr>
            <a:spLocks noGrp="1"/>
          </p:cNvSpPr>
          <p:nvPr>
            <p:ph type="ftr" idx="14"/>
          </p:nvPr>
        </p:nvSpPr>
        <p:spPr/>
        <p:txBody>
          <a:bodyPr/>
          <a:lstStyle/>
          <a:p>
            <a:r>
              <a:rPr lang="en-GB" dirty="0"/>
              <a:t>Morteza Mehrnoush, Apple</a:t>
            </a:r>
          </a:p>
        </p:txBody>
      </p:sp>
      <p:sp>
        <p:nvSpPr>
          <p:cNvPr id="6" name="Date Placeholder 5">
            <a:extLst>
              <a:ext uri="{FF2B5EF4-FFF2-40B4-BE49-F238E27FC236}">
                <a16:creationId xmlns:a16="http://schemas.microsoft.com/office/drawing/2014/main" id="{D1127090-6E60-E35F-407F-5E1FA88CF761}"/>
              </a:ext>
            </a:extLst>
          </p:cNvPr>
          <p:cNvSpPr>
            <a:spLocks noGrp="1"/>
          </p:cNvSpPr>
          <p:nvPr>
            <p:ph type="dt" idx="15"/>
          </p:nvPr>
        </p:nvSpPr>
        <p:spPr/>
        <p:txBody>
          <a:bodyPr/>
          <a:lstStyle/>
          <a:p>
            <a:r>
              <a:rPr lang="en-US"/>
              <a:t>April 2025</a:t>
            </a:r>
            <a:endParaRPr lang="en-GB" dirty="0"/>
          </a:p>
        </p:txBody>
      </p:sp>
      <p:sp>
        <p:nvSpPr>
          <p:cNvPr id="7" name="Slide Number Placeholder 6">
            <a:extLst>
              <a:ext uri="{FF2B5EF4-FFF2-40B4-BE49-F238E27FC236}">
                <a16:creationId xmlns:a16="http://schemas.microsoft.com/office/drawing/2014/main" id="{52A3F896-4848-18DC-69D9-5A82BC3B19F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8560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EA52E-B3B0-E773-B651-AB8545C7C98C}"/>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5ECA24BA-920D-1107-C0E5-08951D23B40C}"/>
              </a:ext>
            </a:extLst>
          </p:cNvPr>
          <p:cNvSpPr>
            <a:spLocks noGrp="1"/>
          </p:cNvSpPr>
          <p:nvPr>
            <p:ph idx="1"/>
          </p:nvPr>
        </p:nvSpPr>
        <p:spPr/>
        <p:txBody>
          <a:bodyPr/>
          <a:lstStyle/>
          <a:p>
            <a:pPr marL="0" indent="0">
              <a:buNone/>
            </a:pPr>
            <a:r>
              <a:rPr lang="en-US" sz="2000" b="1" kern="0" dirty="0"/>
              <a:t>Do you support that after ICF/ICR exchange and until the DSO non-AP STA switches back for a DSO non-AP STA, the DSO AP shall:</a:t>
            </a:r>
          </a:p>
          <a:p>
            <a:pPr lvl="1">
              <a:buFont typeface="Arial" panose="020B0604020202020204" pitchFamily="34" charset="0"/>
              <a:buChar char="•"/>
            </a:pPr>
            <a:r>
              <a:rPr lang="en-US" sz="1800" kern="0" dirty="0"/>
              <a:t>indicate the RU allocations for the DSO non-AP STA with reference to the BSS primary channel in all triggering frames, and</a:t>
            </a:r>
          </a:p>
          <a:p>
            <a:pPr lvl="1">
              <a:buFont typeface="Arial" panose="020B0604020202020204" pitchFamily="34" charset="0"/>
              <a:buChar char="•"/>
            </a:pPr>
            <a:r>
              <a:rPr lang="en-US" sz="1800" kern="0" dirty="0"/>
              <a:t>indicate the RU allocations for the DSO non-AP STA to be within the DSO sub-band to which the DSO non-AP STA has switched in all triggering frames and DL MU PPDUs, and</a:t>
            </a:r>
          </a:p>
          <a:p>
            <a:pPr lvl="1">
              <a:buFont typeface="Arial" panose="020B0604020202020204" pitchFamily="34" charset="0"/>
              <a:buChar char="•"/>
            </a:pPr>
            <a:r>
              <a:rPr lang="en-US" sz="1800" kern="0" dirty="0"/>
              <a:t>not use the MU-RTS as the trigger frame.</a:t>
            </a:r>
          </a:p>
          <a:p>
            <a:pPr marL="0" indent="0">
              <a:buNone/>
            </a:pPr>
            <a:endParaRPr lang="en-US" sz="2000" b="1" kern="0" dirty="0"/>
          </a:p>
          <a:p>
            <a:endParaRPr lang="en-US" sz="2000" dirty="0"/>
          </a:p>
        </p:txBody>
      </p:sp>
      <p:sp>
        <p:nvSpPr>
          <p:cNvPr id="4" name="Footer Placeholder 3">
            <a:extLst>
              <a:ext uri="{FF2B5EF4-FFF2-40B4-BE49-F238E27FC236}">
                <a16:creationId xmlns:a16="http://schemas.microsoft.com/office/drawing/2014/main" id="{BF150092-664E-B033-E5AA-D9A171C34B3B}"/>
              </a:ext>
            </a:extLst>
          </p:cNvPr>
          <p:cNvSpPr>
            <a:spLocks noGrp="1"/>
          </p:cNvSpPr>
          <p:nvPr>
            <p:ph type="ftr" idx="14"/>
          </p:nvPr>
        </p:nvSpPr>
        <p:spPr/>
        <p:txBody>
          <a:bodyPr/>
          <a:lstStyle/>
          <a:p>
            <a:r>
              <a:rPr lang="en-GB"/>
              <a:t>Morteza Mehrnoush, Apple</a:t>
            </a:r>
            <a:endParaRPr lang="en-GB" dirty="0"/>
          </a:p>
        </p:txBody>
      </p:sp>
      <p:sp>
        <p:nvSpPr>
          <p:cNvPr id="5" name="Date Placeholder 4">
            <a:extLst>
              <a:ext uri="{FF2B5EF4-FFF2-40B4-BE49-F238E27FC236}">
                <a16:creationId xmlns:a16="http://schemas.microsoft.com/office/drawing/2014/main" id="{4DFBDFF1-7468-259F-CE54-07DDDEE26856}"/>
              </a:ext>
            </a:extLst>
          </p:cNvPr>
          <p:cNvSpPr>
            <a:spLocks noGrp="1"/>
          </p:cNvSpPr>
          <p:nvPr>
            <p:ph type="dt" idx="15"/>
          </p:nvPr>
        </p:nvSpPr>
        <p:spPr/>
        <p:txBody>
          <a:bodyPr/>
          <a:lstStyle/>
          <a:p>
            <a:r>
              <a:rPr lang="en-US"/>
              <a:t>April 2025</a:t>
            </a:r>
            <a:endParaRPr lang="en-GB" dirty="0"/>
          </a:p>
        </p:txBody>
      </p:sp>
      <p:sp>
        <p:nvSpPr>
          <p:cNvPr id="6" name="Slide Number Placeholder 5">
            <a:extLst>
              <a:ext uri="{FF2B5EF4-FFF2-40B4-BE49-F238E27FC236}">
                <a16:creationId xmlns:a16="http://schemas.microsoft.com/office/drawing/2014/main" id="{A1EC4AE7-4514-2EAC-F5AB-119A05C47A6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93319736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367246</TotalTime>
  <Words>435</Words>
  <Application>Microsoft Macintosh PowerPoint</Application>
  <PresentationFormat>Widescreen</PresentationFormat>
  <Paragraphs>43</Paragraphs>
  <Slides>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Microsoft Word 97 - 2004 Document</vt:lpstr>
      <vt:lpstr>PowerPoint Presentation</vt:lpstr>
      <vt:lpstr>Background and Problem Statement</vt:lpstr>
      <vt:lpstr>RU Allocation in DSO Frame Exchange (1)</vt:lpstr>
      <vt:lpstr>RU Allocation in DSO Frame Exchange (2)</vt:lpstr>
      <vt:lpstr>Summary</vt:lpstr>
      <vt:lpstr>Straw Polls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Wook Bong Lee</dc:creator>
  <cp:lastModifiedBy>Morteza Mehrnoush</cp:lastModifiedBy>
  <cp:revision>316</cp:revision>
  <cp:lastPrinted>1601-01-01T00:00:00Z</cp:lastPrinted>
  <dcterms:created xsi:type="dcterms:W3CDTF">2023-03-29T21:45:11Z</dcterms:created>
  <dcterms:modified xsi:type="dcterms:W3CDTF">2025-05-05T19:39:53Z</dcterms:modified>
</cp:coreProperties>
</file>