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40" r:id="rId3"/>
    <p:sldId id="342" r:id="rId4"/>
    <p:sldId id="359" r:id="rId5"/>
    <p:sldId id="347" r:id="rId6"/>
    <p:sldId id="357" r:id="rId7"/>
    <p:sldId id="360" r:id="rId8"/>
    <p:sldId id="350" r:id="rId9"/>
    <p:sldId id="356" r:id="rId10"/>
    <p:sldId id="361" r:id="rId11"/>
    <p:sldId id="362" r:id="rId12"/>
    <p:sldId id="345"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 id="2" name="Shimi Shilo (TRC)" initials="SS(" lastIdx="1" clrIdx="1">
    <p:extLst>
      <p:ext uri="{19B8F6BF-5375-455C-9EA6-DF929625EA0E}">
        <p15:presenceInfo xmlns:p15="http://schemas.microsoft.com/office/powerpoint/2012/main" userId="S-1-5-21-147214757-305610072-1517763936-4623788" providerId="AD"/>
      </p:ext>
    </p:extLst>
  </p:cmAuthor>
  <p:cmAuthor id="3" name="Arik Klein" initials="AK" lastIdx="1" clrIdx="2">
    <p:extLst>
      <p:ext uri="{19B8F6BF-5375-455C-9EA6-DF929625EA0E}">
        <p15:presenceInfo xmlns:p15="http://schemas.microsoft.com/office/powerpoint/2012/main" userId="S-1-5-21-147214757-305610072-1517763936-75252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00FF00"/>
    <a:srgbClr val="00CC00"/>
    <a:srgbClr val="FFFF99"/>
    <a:srgbClr val="1E1EFA"/>
    <a:srgbClr val="DFB7D9"/>
    <a:srgbClr val="C2C2FE"/>
    <a:srgbClr val="90FA93"/>
    <a:srgbClr val="F490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73" d="100"/>
          <a:sy n="73" d="100"/>
        </p:scale>
        <p:origin x="1064"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936"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624151" y="332601"/>
            <a:ext cx="282135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802.11-25/0704r0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dirty="0"/>
              <a:t>May 2025</a:t>
            </a:r>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Genadiy Tsodik,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w="9525">
            <a:noFill/>
            <a:miter lim="800000"/>
            <a:headEnd/>
            <a:tailEnd/>
          </a:ln>
          <a:effectLst/>
        </p:spPr>
        <p:txBody>
          <a:bodyPr vert="horz" wrap="square" lIns="92075" tIns="46038" rIns="92075" bIns="46038" numCol="1" anchor="ctr" anchorCtr="0" compatLnSpc="1">
            <a:prstTxWarp prst="textNoShape">
              <a:avLst/>
            </a:prstTxWarp>
          </a:bodyPr>
          <a:lstStyle/>
          <a:p>
            <a:pPr eaLnBrk="1" hangingPunct="1">
              <a:lnSpc>
                <a:spcPct val="120000"/>
              </a:lnSpc>
            </a:pPr>
            <a:r>
              <a:rPr lang="en-US" dirty="0"/>
              <a:t>Simultaneous </a:t>
            </a:r>
            <a:r>
              <a:rPr lang="en-US" dirty="0" err="1"/>
              <a:t>CoBF</a:t>
            </a:r>
            <a:r>
              <a:rPr lang="en-US" dirty="0"/>
              <a:t> ACK Transmission</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a:t> 2025-05-11</a:t>
            </a:r>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1563008436"/>
              </p:ext>
            </p:extLst>
          </p:nvPr>
        </p:nvGraphicFramePr>
        <p:xfrm>
          <a:off x="647700" y="2819400"/>
          <a:ext cx="8115299" cy="2504440"/>
        </p:xfrm>
        <a:graphic>
          <a:graphicData uri="http://schemas.openxmlformats.org/drawingml/2006/table">
            <a:tbl>
              <a:tblPr firstRow="1" bandRow="1">
                <a:tableStyleId>{5940675A-B579-460E-94D1-54222C63F5DA}</a:tableStyleId>
              </a:tblPr>
              <a:tblGrid>
                <a:gridCol w="1786143">
                  <a:extLst>
                    <a:ext uri="{9D8B030D-6E8A-4147-A177-3AD203B41FA5}">
                      <a16:colId xmlns:a16="http://schemas.microsoft.com/office/drawing/2014/main" val="20000"/>
                    </a:ext>
                  </a:extLst>
                </a:gridCol>
                <a:gridCol w="1444446">
                  <a:extLst>
                    <a:ext uri="{9D8B030D-6E8A-4147-A177-3AD203B41FA5}">
                      <a16:colId xmlns:a16="http://schemas.microsoft.com/office/drawing/2014/main" val="20001"/>
                    </a:ext>
                  </a:extLst>
                </a:gridCol>
                <a:gridCol w="1615293">
                  <a:extLst>
                    <a:ext uri="{9D8B030D-6E8A-4147-A177-3AD203B41FA5}">
                      <a16:colId xmlns:a16="http://schemas.microsoft.com/office/drawing/2014/main" val="20002"/>
                    </a:ext>
                  </a:extLst>
                </a:gridCol>
                <a:gridCol w="978495">
                  <a:extLst>
                    <a:ext uri="{9D8B030D-6E8A-4147-A177-3AD203B41FA5}">
                      <a16:colId xmlns:a16="http://schemas.microsoft.com/office/drawing/2014/main" val="20003"/>
                    </a:ext>
                  </a:extLst>
                </a:gridCol>
                <a:gridCol w="2290922">
                  <a:extLst>
                    <a:ext uri="{9D8B030D-6E8A-4147-A177-3AD203B41FA5}">
                      <a16:colId xmlns:a16="http://schemas.microsoft.com/office/drawing/2014/main"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185420">
                <a:tc>
                  <a:txBody>
                    <a:bodyPr/>
                    <a:lstStyle/>
                    <a:p>
                      <a:pPr algn="ctr"/>
                      <a:r>
                        <a:rPr lang="en-US" altLang="zh-CN" sz="1400" dirty="0"/>
                        <a:t>Genadiy Tsodik</a:t>
                      </a:r>
                    </a:p>
                  </a:txBody>
                  <a:tcPr anchor="ctr"/>
                </a:tc>
                <a:tc rowSpan="7">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9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Genadiy.tsodik@huawei.com</a:t>
                      </a:r>
                      <a:endParaRPr lang="zh-CN" altLang="en-US" sz="1400" dirty="0"/>
                    </a:p>
                  </a:txBody>
                  <a:tcPr anchor="ctr"/>
                </a:tc>
                <a:extLst>
                  <a:ext uri="{0D108BD9-81ED-4DB2-BD59-A6C34878D82A}">
                    <a16:rowId xmlns:a16="http://schemas.microsoft.com/office/drawing/2014/main" val="10001"/>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Shimi Shilo</a:t>
                      </a:r>
                    </a:p>
                  </a:txBody>
                  <a:tcPr anchor="ctr"/>
                </a:tc>
                <a:tc vMerge="1">
                  <a:txBody>
                    <a:bodyPr/>
                    <a:lstStyle/>
                    <a:p>
                      <a:endParaRPr lang="en-US"/>
                    </a:p>
                  </a:txBody>
                  <a:tcP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84478803"/>
                  </a:ext>
                </a:extLst>
              </a:tr>
              <a:tr h="185420">
                <a:tc>
                  <a:txBody>
                    <a:bodyPr/>
                    <a:lstStyle/>
                    <a:p>
                      <a:pPr marL="0" algn="ctr" defTabSz="457200" rtl="0" eaLnBrk="1" latinLnBrk="0" hangingPunct="1"/>
                      <a:r>
                        <a:rPr lang="en-US" altLang="zh-CN" sz="1400" kern="1200" dirty="0">
                          <a:solidFill>
                            <a:schemeClr val="tx1"/>
                          </a:solidFill>
                          <a:latin typeface="+mn-lt"/>
                          <a:ea typeface="+mn-ea"/>
                          <a:cs typeface="+mn-cs"/>
                        </a:rPr>
                        <a:t>Arik Klein</a:t>
                      </a:r>
                      <a:endParaRPr lang="zh-CN" altLang="en-US" sz="1400" kern="1200" dirty="0">
                        <a:solidFill>
                          <a:schemeClr val="tx1"/>
                        </a:solidFill>
                        <a:latin typeface="+mn-lt"/>
                        <a:ea typeface="+mn-ea"/>
                        <a:cs typeface="+mn-cs"/>
                      </a:endParaRPr>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2"/>
                  </a:ext>
                </a:extLst>
              </a:tr>
              <a:tr h="185420">
                <a:tc>
                  <a:txBody>
                    <a:bodyPr/>
                    <a:lstStyle/>
                    <a:p>
                      <a:pPr marL="0" algn="ctr" defTabSz="457200" rtl="0" eaLnBrk="1" latinLnBrk="0" hangingPunct="1"/>
                      <a:r>
                        <a:rPr lang="en-US" altLang="zh-CN" sz="1400" kern="1200" dirty="0">
                          <a:solidFill>
                            <a:schemeClr val="tx1"/>
                          </a:solidFill>
                          <a:latin typeface="+mn-lt"/>
                          <a:ea typeface="+mn-ea"/>
                          <a:cs typeface="+mn-cs"/>
                        </a:rPr>
                        <a:t>Oded Redlich</a:t>
                      </a:r>
                      <a:endParaRPr lang="zh-CN" altLang="en-US" sz="1400" kern="1200" dirty="0">
                        <a:solidFill>
                          <a:schemeClr val="tx1"/>
                        </a:solidFill>
                        <a:latin typeface="+mn-lt"/>
                        <a:ea typeface="+mn-ea"/>
                        <a:cs typeface="+mn-cs"/>
                      </a:endParaRPr>
                    </a:p>
                  </a:txBody>
                  <a:tcPr anchor="ctr"/>
                </a:tc>
                <a:tc vMerge="1">
                  <a:txBody>
                    <a:bodyPr/>
                    <a:lstStyle/>
                    <a:p>
                      <a:endParaRPr lang="en-US"/>
                    </a:p>
                  </a:txBody>
                  <a:tcP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520264678"/>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endParaRPr lang="en-US"/>
                    </a:p>
                  </a:txBody>
                  <a:tcP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123602544"/>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endParaRPr lang="en-US"/>
                    </a:p>
                  </a:txBody>
                  <a:tcP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3066549201"/>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1"/>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zh-CN" sz="2000" dirty="0"/>
              <a:t>Which option do you prefer:</a:t>
            </a:r>
          </a:p>
          <a:p>
            <a:pPr marL="0" indent="0">
              <a:buNone/>
            </a:pPr>
            <a:endParaRPr lang="en-US" altLang="zh-CN" sz="2000" dirty="0"/>
          </a:p>
          <a:p>
            <a:pPr lvl="1"/>
            <a:r>
              <a:rPr lang="en-US" sz="1600" dirty="0"/>
              <a:t>Option 1: RU allocation for simultaneous ACK based on TB PPDU OFDMA format may be negotiated by Sharing AP and Shared AP before </a:t>
            </a:r>
            <a:r>
              <a:rPr lang="en-US" sz="1600" dirty="0" err="1"/>
              <a:t>CoBF</a:t>
            </a:r>
            <a:r>
              <a:rPr lang="en-US" sz="1600" dirty="0"/>
              <a:t> DL PPDU transmission using Invite/Response frames</a:t>
            </a:r>
          </a:p>
          <a:p>
            <a:pPr lvl="1"/>
            <a:endParaRPr lang="en-US" sz="1600" dirty="0"/>
          </a:p>
          <a:p>
            <a:pPr lvl="1"/>
            <a:r>
              <a:rPr lang="en-US" sz="1600" dirty="0"/>
              <a:t>Option 2: RU allocation for simultaneous ACK based on TB PPDU OFDMA format is constant (e.g. Sharing AP is always allocated with lower half of the entire BW and Shared AP is always allocated with the upper half of the entire BW)</a:t>
            </a:r>
          </a:p>
          <a:p>
            <a:pPr lvl="2"/>
            <a:endParaRPr lang="en-US"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10</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Straw Poll #2</a:t>
            </a:r>
            <a:endParaRPr lang="zh-CN" altLang="en-US" kern="0" dirty="0"/>
          </a:p>
        </p:txBody>
      </p:sp>
    </p:spTree>
    <p:extLst>
      <p:ext uri="{BB962C8B-B14F-4D97-AF65-F5344CB8AC3E}">
        <p14:creationId xmlns:p14="http://schemas.microsoft.com/office/powerpoint/2010/main" val="3152039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1"/>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zh-CN" sz="2000" dirty="0"/>
              <a:t>Which option do you prefer for U-SIG content alignment in </a:t>
            </a:r>
            <a:r>
              <a:rPr lang="en-US" altLang="zh-CN" sz="2000" dirty="0" err="1"/>
              <a:t>CoBF</a:t>
            </a:r>
            <a:r>
              <a:rPr lang="en-US" altLang="zh-CN" sz="2000" dirty="0"/>
              <a:t> simultaneous ACK:</a:t>
            </a:r>
          </a:p>
          <a:p>
            <a:pPr marL="0" indent="0">
              <a:buNone/>
            </a:pPr>
            <a:endParaRPr lang="en-US" altLang="zh-CN" sz="2000" dirty="0"/>
          </a:p>
          <a:p>
            <a:pPr lvl="1"/>
            <a:r>
              <a:rPr lang="en-US" sz="1600" dirty="0"/>
              <a:t>Option 1: All the STAs use BSS Color 0</a:t>
            </a:r>
          </a:p>
          <a:p>
            <a:pPr lvl="1"/>
            <a:r>
              <a:rPr lang="en-US" sz="1600" dirty="0"/>
              <a:t>Option 2: All the STAs use BSS Color of Sharing AP</a:t>
            </a:r>
          </a:p>
          <a:p>
            <a:pPr lvl="1"/>
            <a:r>
              <a:rPr lang="en-US" sz="1600" dirty="0"/>
              <a:t>Option 3: All the STAs use two BSS Colors of Sharing AP and Shared AP (second BSS Color is indicated using disregards bits)</a:t>
            </a:r>
          </a:p>
          <a:p>
            <a:pPr lvl="2"/>
            <a:endParaRPr lang="en-US"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11</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Straw Poll #3</a:t>
            </a:r>
            <a:endParaRPr lang="zh-CN" altLang="en-US" kern="0" dirty="0"/>
          </a:p>
        </p:txBody>
      </p:sp>
    </p:spTree>
    <p:extLst>
      <p:ext uri="{BB962C8B-B14F-4D97-AF65-F5344CB8AC3E}">
        <p14:creationId xmlns:p14="http://schemas.microsoft.com/office/powerpoint/2010/main" val="751694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3000"/>
              </a:spcBef>
              <a:spcAft>
                <a:spcPts val="0"/>
              </a:spcAft>
            </a:pPr>
            <a:endParaRPr lang="en-US" sz="18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12</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References</a:t>
            </a:r>
            <a:endParaRPr lang="zh-CN" altLang="en-US" kern="0" dirty="0"/>
          </a:p>
        </p:txBody>
      </p:sp>
      <p:sp>
        <p:nvSpPr>
          <p:cNvPr id="6" name="内容占位符 1">
            <a:extLst>
              <a:ext uri="{FF2B5EF4-FFF2-40B4-BE49-F238E27FC236}">
                <a16:creationId xmlns:a16="http://schemas.microsoft.com/office/drawing/2014/main" id="{30F20293-8EE5-47D7-BE66-92BFA4E0E3B9}"/>
              </a:ext>
            </a:extLst>
          </p:cNvPr>
          <p:cNvSpPr txBox="1">
            <a:spLocks/>
          </p:cNvSpPr>
          <p:nvPr/>
        </p:nvSpPr>
        <p:spPr bwMode="auto">
          <a:xfrm>
            <a:off x="685799" y="1447801"/>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spcBef>
                <a:spcPts val="3000"/>
              </a:spcBef>
              <a:spcAft>
                <a:spcPts val="0"/>
              </a:spcAft>
              <a:buNone/>
            </a:pPr>
            <a:r>
              <a:rPr lang="en-US" sz="1800" dirty="0"/>
              <a:t>[1] 11-23-1871-02-00bn-m-ap-coordinated-transmission-framework</a:t>
            </a:r>
          </a:p>
          <a:p>
            <a:pPr marL="0" indent="0">
              <a:spcBef>
                <a:spcPts val="3000"/>
              </a:spcBef>
              <a:spcAft>
                <a:spcPts val="0"/>
              </a:spcAft>
              <a:buNone/>
            </a:pPr>
            <a:r>
              <a:rPr lang="en-US" sz="1800" dirty="0"/>
              <a:t>[2] 11-24-1542-04-00bn-sounding-schemes-for-coordinated-beamforming</a:t>
            </a:r>
          </a:p>
          <a:p>
            <a:pPr marL="0" indent="0">
              <a:spcBef>
                <a:spcPts val="3000"/>
              </a:spcBef>
              <a:spcAft>
                <a:spcPts val="0"/>
              </a:spcAft>
              <a:buNone/>
            </a:pPr>
            <a:r>
              <a:rPr lang="en-US" sz="1800" dirty="0"/>
              <a:t>[3] 11-24-1822-03-00bn-cobf-design-for-uhr</a:t>
            </a:r>
          </a:p>
          <a:p>
            <a:pPr marL="0" indent="0">
              <a:spcBef>
                <a:spcPts val="3000"/>
              </a:spcBef>
              <a:spcAft>
                <a:spcPts val="0"/>
              </a:spcAft>
              <a:buNone/>
            </a:pPr>
            <a:r>
              <a:rPr lang="en-US" sz="1800" dirty="0"/>
              <a:t>[4] 11-23-0776-01-0uhr-performance-of-c-bf-and-c-sr</a:t>
            </a:r>
          </a:p>
          <a:p>
            <a:pPr marL="0" indent="0">
              <a:spcBef>
                <a:spcPts val="3000"/>
              </a:spcBef>
              <a:spcAft>
                <a:spcPts val="0"/>
              </a:spcAft>
              <a:buNone/>
            </a:pPr>
            <a:r>
              <a:rPr lang="en-US" sz="1800" dirty="0"/>
              <a:t>[5] 11-24-1211-01-00bn-coordinated-bf-goodput-discussion</a:t>
            </a:r>
          </a:p>
          <a:p>
            <a:pPr marL="0" indent="0">
              <a:spcBef>
                <a:spcPts val="3000"/>
              </a:spcBef>
              <a:spcAft>
                <a:spcPts val="0"/>
              </a:spcAft>
              <a:buNone/>
            </a:pPr>
            <a:r>
              <a:rPr lang="en-US" sz="1800" dirty="0"/>
              <a:t>[6] 11-25-0412-03-00bn-cobf-frame-sequences-and-signaling-details.pptx</a:t>
            </a:r>
          </a:p>
        </p:txBody>
      </p:sp>
    </p:spTree>
    <p:extLst>
      <p:ext uri="{BB962C8B-B14F-4D97-AF65-F5344CB8AC3E}">
        <p14:creationId xmlns:p14="http://schemas.microsoft.com/office/powerpoint/2010/main" val="3532587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Coordinated BF was accepted as one of the TXOP based M-AP Cooperation schemes in 802.11bn</a:t>
            </a:r>
          </a:p>
          <a:p>
            <a:pPr>
              <a:spcBef>
                <a:spcPts val="2400"/>
              </a:spcBef>
              <a:spcAft>
                <a:spcPts val="0"/>
              </a:spcAft>
            </a:pPr>
            <a:r>
              <a:rPr lang="en-US" sz="1800" dirty="0"/>
              <a:t>Several contributions discussed the principles of the </a:t>
            </a:r>
            <a:r>
              <a:rPr lang="en-US" sz="1800" dirty="0" err="1"/>
              <a:t>CoBF</a:t>
            </a:r>
            <a:r>
              <a:rPr lang="en-US" sz="1800" dirty="0"/>
              <a:t> scheme and introduced the design of </a:t>
            </a:r>
            <a:r>
              <a:rPr lang="en-US" sz="1800" dirty="0" err="1"/>
              <a:t>CoBF</a:t>
            </a:r>
            <a:r>
              <a:rPr lang="en-US" sz="1800" dirty="0"/>
              <a:t> procedures and PPDU format [1]-[5]</a:t>
            </a:r>
          </a:p>
          <a:p>
            <a:pPr>
              <a:spcBef>
                <a:spcPts val="2400"/>
              </a:spcBef>
              <a:spcAft>
                <a:spcPts val="0"/>
              </a:spcAft>
            </a:pPr>
            <a:r>
              <a:rPr lang="en-US" sz="1800" dirty="0"/>
              <a:t>In this contribution we want to discuss the modes of ACK transmission for </a:t>
            </a:r>
            <a:r>
              <a:rPr lang="en-US" sz="1800" dirty="0" err="1"/>
              <a:t>CoBF</a:t>
            </a:r>
            <a:r>
              <a:rPr lang="en-US" sz="1800" dirty="0"/>
              <a:t> DL PPDU </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latin typeface="FrutigerNext LT Medium" pitchFamily="34" charset="0"/>
              </a:rPr>
              <a:t>Recap</a:t>
            </a:r>
            <a:endParaRPr lang="zh-CN" altLang="en-US" kern="0" dirty="0"/>
          </a:p>
        </p:txBody>
      </p:sp>
    </p:spTree>
    <p:extLst>
      <p:ext uri="{BB962C8B-B14F-4D97-AF65-F5344CB8AC3E}">
        <p14:creationId xmlns:p14="http://schemas.microsoft.com/office/powerpoint/2010/main" val="379788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1"/>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3000"/>
              </a:spcBef>
              <a:spcAft>
                <a:spcPts val="0"/>
              </a:spcAft>
            </a:pPr>
            <a:r>
              <a:rPr lang="en-US" sz="1800" dirty="0"/>
              <a:t>As shown in contributions [4], [5] CoBF scheme </a:t>
            </a:r>
            <a:br>
              <a:rPr lang="en-US" sz="1800" dirty="0"/>
            </a:br>
            <a:r>
              <a:rPr lang="en-US" sz="1800" dirty="0"/>
              <a:t>is mainly relevant when mutual interference between the</a:t>
            </a:r>
            <a:br>
              <a:rPr lang="en-US" sz="1800" dirty="0"/>
            </a:br>
            <a:r>
              <a:rPr lang="en-US" sz="1800" dirty="0"/>
              <a:t>overlapping BSSs in DL transmission is high or medium</a:t>
            </a:r>
          </a:p>
          <a:p>
            <a:pPr>
              <a:spcBef>
                <a:spcPts val="3000"/>
              </a:spcBef>
              <a:spcAft>
                <a:spcPts val="0"/>
              </a:spcAft>
            </a:pPr>
            <a:r>
              <a:rPr lang="en-US" sz="1800" dirty="0"/>
              <a:t>Based on reciprocity we may assume that mutual </a:t>
            </a:r>
            <a:br>
              <a:rPr lang="en-US" sz="1800" dirty="0"/>
            </a:br>
            <a:r>
              <a:rPr lang="en-US" sz="1800" dirty="0"/>
              <a:t>interference in UL transmission is also dominant </a:t>
            </a:r>
            <a:br>
              <a:rPr lang="en-US" sz="1800" dirty="0"/>
            </a:br>
            <a:r>
              <a:rPr lang="en-US" sz="1800" dirty="0"/>
              <a:t>and may degrade the UL signal detection at the</a:t>
            </a:r>
            <a:br>
              <a:rPr lang="en-US" sz="1800" dirty="0"/>
            </a:br>
            <a:r>
              <a:rPr lang="en-US" sz="1800" dirty="0"/>
              <a:t>participating APs</a:t>
            </a:r>
          </a:p>
          <a:p>
            <a:pPr>
              <a:spcBef>
                <a:spcPts val="3000"/>
              </a:spcBef>
              <a:spcAft>
                <a:spcPts val="0"/>
              </a:spcAft>
            </a:pPr>
            <a:r>
              <a:rPr lang="en-US" sz="1800" dirty="0"/>
              <a:t>Thus APs need to coordinate the UL ACK transmission,</a:t>
            </a:r>
            <a:br>
              <a:rPr lang="en-US" sz="1800" dirty="0"/>
            </a:br>
            <a:r>
              <a:rPr lang="en-US" sz="1800" dirty="0"/>
              <a:t>i.e. UL resources should be divided between Sharing AP and Shared AP</a:t>
            </a:r>
          </a:p>
          <a:p>
            <a:pPr>
              <a:spcBef>
                <a:spcPts val="3000"/>
              </a:spcBef>
              <a:spcAft>
                <a:spcPts val="0"/>
              </a:spcAft>
            </a:pPr>
            <a:r>
              <a:rPr lang="en-US" sz="1800" dirty="0"/>
              <a:t>In the next slides we review several options for how to divide the</a:t>
            </a:r>
            <a:br>
              <a:rPr lang="en-US" sz="1800" dirty="0"/>
            </a:br>
            <a:r>
              <a:rPr lang="en-US" sz="1800" dirty="0"/>
              <a:t>resources between the participating APs for an UL transmission</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3</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Main Issue in </a:t>
            </a:r>
            <a:r>
              <a:rPr lang="en-IE" altLang="zh-CN" kern="0" dirty="0" err="1">
                <a:latin typeface="FrutigerNext LT Medium" pitchFamily="34" charset="0"/>
              </a:rPr>
              <a:t>CoBF</a:t>
            </a:r>
            <a:r>
              <a:rPr lang="en-IE" altLang="zh-CN" kern="0" dirty="0">
                <a:latin typeface="FrutigerNext LT Medium" pitchFamily="34" charset="0"/>
              </a:rPr>
              <a:t> UL Transmission</a:t>
            </a:r>
            <a:endParaRPr lang="zh-CN" altLang="en-US" kern="0" dirty="0"/>
          </a:p>
        </p:txBody>
      </p:sp>
      <p:sp>
        <p:nvSpPr>
          <p:cNvPr id="22" name="Oval 21">
            <a:extLst>
              <a:ext uri="{FF2B5EF4-FFF2-40B4-BE49-F238E27FC236}">
                <a16:creationId xmlns:a16="http://schemas.microsoft.com/office/drawing/2014/main" id="{5C1EFB2C-7C64-4F65-B58B-67CA5998A456}"/>
              </a:ext>
            </a:extLst>
          </p:cNvPr>
          <p:cNvSpPr/>
          <p:nvPr/>
        </p:nvSpPr>
        <p:spPr bwMode="auto">
          <a:xfrm>
            <a:off x="7010400" y="1371600"/>
            <a:ext cx="1524000" cy="1447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6" name="Oval 135">
            <a:extLst>
              <a:ext uri="{FF2B5EF4-FFF2-40B4-BE49-F238E27FC236}">
                <a16:creationId xmlns:a16="http://schemas.microsoft.com/office/drawing/2014/main" id="{E72F0ECC-6C8F-48A0-B8A2-79A2FDD93780}"/>
              </a:ext>
            </a:extLst>
          </p:cNvPr>
          <p:cNvSpPr/>
          <p:nvPr/>
        </p:nvSpPr>
        <p:spPr bwMode="auto">
          <a:xfrm>
            <a:off x="7010400" y="2908789"/>
            <a:ext cx="1524000" cy="1447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Oval 22">
            <a:extLst>
              <a:ext uri="{FF2B5EF4-FFF2-40B4-BE49-F238E27FC236}">
                <a16:creationId xmlns:a16="http://schemas.microsoft.com/office/drawing/2014/main" id="{F5777E02-6C0C-4951-9EF8-0B27C9F966CD}"/>
              </a:ext>
            </a:extLst>
          </p:cNvPr>
          <p:cNvSpPr/>
          <p:nvPr/>
        </p:nvSpPr>
        <p:spPr bwMode="auto">
          <a:xfrm>
            <a:off x="7696200" y="2016034"/>
            <a:ext cx="152400" cy="15893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7" name="Oval 136">
            <a:extLst>
              <a:ext uri="{FF2B5EF4-FFF2-40B4-BE49-F238E27FC236}">
                <a16:creationId xmlns:a16="http://schemas.microsoft.com/office/drawing/2014/main" id="{E5B021D3-99A0-4288-96F6-86971EF3BFD8}"/>
              </a:ext>
            </a:extLst>
          </p:cNvPr>
          <p:cNvSpPr/>
          <p:nvPr/>
        </p:nvSpPr>
        <p:spPr bwMode="auto">
          <a:xfrm>
            <a:off x="7696200" y="3549832"/>
            <a:ext cx="152400" cy="158931"/>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Oval 137">
            <a:extLst>
              <a:ext uri="{FF2B5EF4-FFF2-40B4-BE49-F238E27FC236}">
                <a16:creationId xmlns:a16="http://schemas.microsoft.com/office/drawing/2014/main" id="{A5B73B62-C7E4-430C-8014-B493A8713C65}"/>
              </a:ext>
            </a:extLst>
          </p:cNvPr>
          <p:cNvSpPr/>
          <p:nvPr/>
        </p:nvSpPr>
        <p:spPr bwMode="auto">
          <a:xfrm>
            <a:off x="7505500" y="3118339"/>
            <a:ext cx="114500" cy="108552"/>
          </a:xfrm>
          <a:prstGeom prst="ellipse">
            <a:avLst/>
          </a:prstGeom>
          <a:solidFill>
            <a:srgbClr val="FF0000">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0" name="Oval 139">
            <a:extLst>
              <a:ext uri="{FF2B5EF4-FFF2-40B4-BE49-F238E27FC236}">
                <a16:creationId xmlns:a16="http://schemas.microsoft.com/office/drawing/2014/main" id="{699AA99B-C5F5-4484-8C04-B3E9E4CDFDD1}"/>
              </a:ext>
            </a:extLst>
          </p:cNvPr>
          <p:cNvSpPr/>
          <p:nvPr/>
        </p:nvSpPr>
        <p:spPr bwMode="auto">
          <a:xfrm>
            <a:off x="8002359" y="2457121"/>
            <a:ext cx="114500" cy="108552"/>
          </a:xfrm>
          <a:prstGeom prst="ellipse">
            <a:avLst/>
          </a:prstGeom>
          <a:solidFill>
            <a:srgbClr val="00FF00">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4" name="TextBox 23">
            <a:extLst>
              <a:ext uri="{FF2B5EF4-FFF2-40B4-BE49-F238E27FC236}">
                <a16:creationId xmlns:a16="http://schemas.microsoft.com/office/drawing/2014/main" id="{29AC2674-41AA-407F-B89F-1D10C018115A}"/>
              </a:ext>
            </a:extLst>
          </p:cNvPr>
          <p:cNvSpPr txBox="1"/>
          <p:nvPr/>
        </p:nvSpPr>
        <p:spPr>
          <a:xfrm>
            <a:off x="7584855" y="1731154"/>
            <a:ext cx="457176" cy="276999"/>
          </a:xfrm>
          <a:prstGeom prst="rect">
            <a:avLst/>
          </a:prstGeom>
          <a:noFill/>
        </p:spPr>
        <p:txBody>
          <a:bodyPr wrap="none" rtlCol="0">
            <a:spAutoFit/>
          </a:bodyPr>
          <a:lstStyle/>
          <a:p>
            <a:r>
              <a:rPr lang="en-US" dirty="0"/>
              <a:t>AP1</a:t>
            </a:r>
          </a:p>
        </p:txBody>
      </p:sp>
      <p:sp>
        <p:nvSpPr>
          <p:cNvPr id="142" name="TextBox 141">
            <a:extLst>
              <a:ext uri="{FF2B5EF4-FFF2-40B4-BE49-F238E27FC236}">
                <a16:creationId xmlns:a16="http://schemas.microsoft.com/office/drawing/2014/main" id="{BD703B02-085E-4632-8605-8619DB4912B9}"/>
              </a:ext>
            </a:extLst>
          </p:cNvPr>
          <p:cNvSpPr txBox="1"/>
          <p:nvPr/>
        </p:nvSpPr>
        <p:spPr>
          <a:xfrm>
            <a:off x="7657924" y="3659652"/>
            <a:ext cx="457176" cy="276999"/>
          </a:xfrm>
          <a:prstGeom prst="rect">
            <a:avLst/>
          </a:prstGeom>
          <a:noFill/>
        </p:spPr>
        <p:txBody>
          <a:bodyPr wrap="none" rtlCol="0">
            <a:spAutoFit/>
          </a:bodyPr>
          <a:lstStyle/>
          <a:p>
            <a:r>
              <a:rPr lang="en-US" dirty="0"/>
              <a:t>AP2</a:t>
            </a:r>
          </a:p>
        </p:txBody>
      </p:sp>
      <p:sp>
        <p:nvSpPr>
          <p:cNvPr id="143" name="TextBox 142">
            <a:extLst>
              <a:ext uri="{FF2B5EF4-FFF2-40B4-BE49-F238E27FC236}">
                <a16:creationId xmlns:a16="http://schemas.microsoft.com/office/drawing/2014/main" id="{E17EF187-0A74-4C4E-9D86-CDFD21A0F10E}"/>
              </a:ext>
            </a:extLst>
          </p:cNvPr>
          <p:cNvSpPr txBox="1"/>
          <p:nvPr/>
        </p:nvSpPr>
        <p:spPr>
          <a:xfrm>
            <a:off x="7136345" y="3181308"/>
            <a:ext cx="539443" cy="276999"/>
          </a:xfrm>
          <a:prstGeom prst="rect">
            <a:avLst/>
          </a:prstGeom>
          <a:noFill/>
        </p:spPr>
        <p:txBody>
          <a:bodyPr wrap="none" rtlCol="0">
            <a:spAutoFit/>
          </a:bodyPr>
          <a:lstStyle/>
          <a:p>
            <a:r>
              <a:rPr lang="en-US" dirty="0"/>
              <a:t>STA2</a:t>
            </a:r>
          </a:p>
        </p:txBody>
      </p:sp>
      <p:sp>
        <p:nvSpPr>
          <p:cNvPr id="144" name="TextBox 143">
            <a:extLst>
              <a:ext uri="{FF2B5EF4-FFF2-40B4-BE49-F238E27FC236}">
                <a16:creationId xmlns:a16="http://schemas.microsoft.com/office/drawing/2014/main" id="{A248DA66-E0FD-4FF8-B9AD-7CAD467263E4}"/>
              </a:ext>
            </a:extLst>
          </p:cNvPr>
          <p:cNvSpPr txBox="1"/>
          <p:nvPr/>
        </p:nvSpPr>
        <p:spPr>
          <a:xfrm>
            <a:off x="7924800" y="2204451"/>
            <a:ext cx="539443" cy="276999"/>
          </a:xfrm>
          <a:prstGeom prst="rect">
            <a:avLst/>
          </a:prstGeom>
          <a:noFill/>
        </p:spPr>
        <p:txBody>
          <a:bodyPr wrap="none" rtlCol="0">
            <a:spAutoFit/>
          </a:bodyPr>
          <a:lstStyle/>
          <a:p>
            <a:r>
              <a:rPr lang="en-US" dirty="0"/>
              <a:t>STA1</a:t>
            </a:r>
          </a:p>
        </p:txBody>
      </p:sp>
      <p:cxnSp>
        <p:nvCxnSpPr>
          <p:cNvPr id="33" name="Straight Arrow Connector 32">
            <a:extLst>
              <a:ext uri="{FF2B5EF4-FFF2-40B4-BE49-F238E27FC236}">
                <a16:creationId xmlns:a16="http://schemas.microsoft.com/office/drawing/2014/main" id="{A10FE9AC-0580-46A6-93A6-A1CDB27094BD}"/>
              </a:ext>
            </a:extLst>
          </p:cNvPr>
          <p:cNvCxnSpPr>
            <a:cxnSpLocks/>
          </p:cNvCxnSpPr>
          <p:nvPr/>
        </p:nvCxnSpPr>
        <p:spPr bwMode="auto">
          <a:xfrm flipH="1">
            <a:off x="7860136" y="2659910"/>
            <a:ext cx="187796" cy="778198"/>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46" name="Straight Arrow Connector 145">
            <a:extLst>
              <a:ext uri="{FF2B5EF4-FFF2-40B4-BE49-F238E27FC236}">
                <a16:creationId xmlns:a16="http://schemas.microsoft.com/office/drawing/2014/main" id="{C569EBF6-1106-47B6-9849-8DB4AFED5FE4}"/>
              </a:ext>
            </a:extLst>
          </p:cNvPr>
          <p:cNvCxnSpPr>
            <a:cxnSpLocks/>
          </p:cNvCxnSpPr>
          <p:nvPr/>
        </p:nvCxnSpPr>
        <p:spPr bwMode="auto">
          <a:xfrm flipV="1">
            <a:off x="7769483" y="2618989"/>
            <a:ext cx="186277" cy="798276"/>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48" name="Straight Arrow Connector 147">
            <a:extLst>
              <a:ext uri="{FF2B5EF4-FFF2-40B4-BE49-F238E27FC236}">
                <a16:creationId xmlns:a16="http://schemas.microsoft.com/office/drawing/2014/main" id="{2090B449-0564-443C-8177-3F92157674CC}"/>
              </a:ext>
            </a:extLst>
          </p:cNvPr>
          <p:cNvCxnSpPr>
            <a:cxnSpLocks/>
          </p:cNvCxnSpPr>
          <p:nvPr/>
        </p:nvCxnSpPr>
        <p:spPr bwMode="auto">
          <a:xfrm flipV="1">
            <a:off x="7526589" y="2212731"/>
            <a:ext cx="186277" cy="79827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49" name="Straight Arrow Connector 148">
            <a:extLst>
              <a:ext uri="{FF2B5EF4-FFF2-40B4-BE49-F238E27FC236}">
                <a16:creationId xmlns:a16="http://schemas.microsoft.com/office/drawing/2014/main" id="{A250C14D-DC36-4BDA-A5CC-D266CECB83A5}"/>
              </a:ext>
            </a:extLst>
          </p:cNvPr>
          <p:cNvCxnSpPr>
            <a:cxnSpLocks/>
          </p:cNvCxnSpPr>
          <p:nvPr/>
        </p:nvCxnSpPr>
        <p:spPr bwMode="auto">
          <a:xfrm flipH="1">
            <a:off x="7615723" y="2253479"/>
            <a:ext cx="187796" cy="778198"/>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Tree>
    <p:extLst>
      <p:ext uri="{BB962C8B-B14F-4D97-AF65-F5344CB8AC3E}">
        <p14:creationId xmlns:p14="http://schemas.microsoft.com/office/powerpoint/2010/main" val="1123722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1"/>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3000"/>
              </a:spcBef>
              <a:spcAft>
                <a:spcPts val="0"/>
              </a:spcAft>
            </a:pPr>
            <a:r>
              <a:rPr lang="en-US" sz="1800" dirty="0"/>
              <a:t>UHR Non-AP STAs that participate in CoBF shall support</a:t>
            </a:r>
            <a:br>
              <a:rPr lang="en-US" sz="1800" dirty="0"/>
            </a:br>
            <a:r>
              <a:rPr lang="en-US" sz="1800" dirty="0"/>
              <a:t>reception of new UHR DL MU PPDU with modified</a:t>
            </a:r>
            <a:br>
              <a:rPr lang="en-US" sz="1800" dirty="0"/>
            </a:br>
            <a:r>
              <a:rPr lang="en-US" sz="1800" dirty="0"/>
              <a:t>U-SIG (two BSS colors and etc.)</a:t>
            </a:r>
          </a:p>
          <a:p>
            <a:pPr>
              <a:spcBef>
                <a:spcPts val="3000"/>
              </a:spcBef>
              <a:spcAft>
                <a:spcPts val="0"/>
              </a:spcAft>
            </a:pPr>
            <a:r>
              <a:rPr lang="en-US" sz="1800" dirty="0"/>
              <a:t>Currently more that single Acknowledgement method is</a:t>
            </a:r>
            <a:br>
              <a:rPr lang="en-US" sz="1800" dirty="0"/>
            </a:br>
            <a:r>
              <a:rPr lang="en-US" sz="1800" dirty="0"/>
              <a:t>supported by 802.11 specification (for all pre-UHR STAs)</a:t>
            </a:r>
          </a:p>
          <a:p>
            <a:pPr lvl="1">
              <a:spcBef>
                <a:spcPts val="3000"/>
              </a:spcBef>
              <a:spcAft>
                <a:spcPts val="0"/>
              </a:spcAft>
            </a:pPr>
            <a:r>
              <a:rPr lang="en-US" sz="1400" dirty="0"/>
              <a:t>Implicit BAR – TF is part of DL PPDU, ACK/BACK response is </a:t>
            </a:r>
            <a:br>
              <a:rPr lang="en-US" sz="1400" dirty="0"/>
            </a:br>
            <a:r>
              <a:rPr lang="en-US" sz="1400" dirty="0"/>
              <a:t>transmitted within SIFS</a:t>
            </a:r>
          </a:p>
          <a:p>
            <a:pPr lvl="1">
              <a:spcBef>
                <a:spcPts val="3000"/>
              </a:spcBef>
              <a:spcAft>
                <a:spcPts val="0"/>
              </a:spcAft>
            </a:pPr>
            <a:r>
              <a:rPr lang="en-US" sz="1400" dirty="0"/>
              <a:t>Explicit BAR  – using MU-BAR TF (with ACK/BACK carried in TB PPDU, </a:t>
            </a:r>
            <a:br>
              <a:rPr lang="en-US" sz="1400" dirty="0"/>
            </a:br>
            <a:r>
              <a:rPr lang="en-US" sz="1400" dirty="0"/>
              <a:t>OFDMA or non-OFDMA), or a BAR frame soliciting sequential SU response</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4</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Assumptions</a:t>
            </a:r>
            <a:endParaRPr lang="zh-CN" altLang="en-US" kern="0" dirty="0"/>
          </a:p>
        </p:txBody>
      </p:sp>
      <p:sp>
        <p:nvSpPr>
          <p:cNvPr id="22" name="Oval 21">
            <a:extLst>
              <a:ext uri="{FF2B5EF4-FFF2-40B4-BE49-F238E27FC236}">
                <a16:creationId xmlns:a16="http://schemas.microsoft.com/office/drawing/2014/main" id="{5C1EFB2C-7C64-4F65-B58B-67CA5998A456}"/>
              </a:ext>
            </a:extLst>
          </p:cNvPr>
          <p:cNvSpPr/>
          <p:nvPr/>
        </p:nvSpPr>
        <p:spPr bwMode="auto">
          <a:xfrm>
            <a:off x="7239000" y="1485901"/>
            <a:ext cx="1524000" cy="1447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6" name="Oval 135">
            <a:extLst>
              <a:ext uri="{FF2B5EF4-FFF2-40B4-BE49-F238E27FC236}">
                <a16:creationId xmlns:a16="http://schemas.microsoft.com/office/drawing/2014/main" id="{E72F0ECC-6C8F-48A0-B8A2-79A2FDD93780}"/>
              </a:ext>
            </a:extLst>
          </p:cNvPr>
          <p:cNvSpPr/>
          <p:nvPr/>
        </p:nvSpPr>
        <p:spPr bwMode="auto">
          <a:xfrm>
            <a:off x="7239000" y="3023090"/>
            <a:ext cx="1524000" cy="1447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Oval 22">
            <a:extLst>
              <a:ext uri="{FF2B5EF4-FFF2-40B4-BE49-F238E27FC236}">
                <a16:creationId xmlns:a16="http://schemas.microsoft.com/office/drawing/2014/main" id="{F5777E02-6C0C-4951-9EF8-0B27C9F966CD}"/>
              </a:ext>
            </a:extLst>
          </p:cNvPr>
          <p:cNvSpPr/>
          <p:nvPr/>
        </p:nvSpPr>
        <p:spPr bwMode="auto">
          <a:xfrm>
            <a:off x="7924800" y="2130335"/>
            <a:ext cx="152400" cy="158931"/>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7" name="Oval 136">
            <a:extLst>
              <a:ext uri="{FF2B5EF4-FFF2-40B4-BE49-F238E27FC236}">
                <a16:creationId xmlns:a16="http://schemas.microsoft.com/office/drawing/2014/main" id="{E5B021D3-99A0-4288-96F6-86971EF3BFD8}"/>
              </a:ext>
            </a:extLst>
          </p:cNvPr>
          <p:cNvSpPr/>
          <p:nvPr/>
        </p:nvSpPr>
        <p:spPr bwMode="auto">
          <a:xfrm>
            <a:off x="7924800" y="3664133"/>
            <a:ext cx="152400" cy="158931"/>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Oval 137">
            <a:extLst>
              <a:ext uri="{FF2B5EF4-FFF2-40B4-BE49-F238E27FC236}">
                <a16:creationId xmlns:a16="http://schemas.microsoft.com/office/drawing/2014/main" id="{A5B73B62-C7E4-430C-8014-B493A8713C65}"/>
              </a:ext>
            </a:extLst>
          </p:cNvPr>
          <p:cNvSpPr/>
          <p:nvPr/>
        </p:nvSpPr>
        <p:spPr bwMode="auto">
          <a:xfrm>
            <a:off x="7734100" y="3232640"/>
            <a:ext cx="114500" cy="108552"/>
          </a:xfrm>
          <a:prstGeom prst="ellipse">
            <a:avLst/>
          </a:prstGeom>
          <a:solidFill>
            <a:srgbClr val="FF0000">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0" name="Oval 139">
            <a:extLst>
              <a:ext uri="{FF2B5EF4-FFF2-40B4-BE49-F238E27FC236}">
                <a16:creationId xmlns:a16="http://schemas.microsoft.com/office/drawing/2014/main" id="{699AA99B-C5F5-4484-8C04-B3E9E4CDFDD1}"/>
              </a:ext>
            </a:extLst>
          </p:cNvPr>
          <p:cNvSpPr/>
          <p:nvPr/>
        </p:nvSpPr>
        <p:spPr bwMode="auto">
          <a:xfrm>
            <a:off x="8230959" y="2571422"/>
            <a:ext cx="114500" cy="108552"/>
          </a:xfrm>
          <a:prstGeom prst="ellipse">
            <a:avLst/>
          </a:prstGeom>
          <a:solidFill>
            <a:srgbClr val="00FF00">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4" name="TextBox 23">
            <a:extLst>
              <a:ext uri="{FF2B5EF4-FFF2-40B4-BE49-F238E27FC236}">
                <a16:creationId xmlns:a16="http://schemas.microsoft.com/office/drawing/2014/main" id="{29AC2674-41AA-407F-B89F-1D10C018115A}"/>
              </a:ext>
            </a:extLst>
          </p:cNvPr>
          <p:cNvSpPr txBox="1"/>
          <p:nvPr/>
        </p:nvSpPr>
        <p:spPr>
          <a:xfrm>
            <a:off x="7813455" y="1845455"/>
            <a:ext cx="457176" cy="276999"/>
          </a:xfrm>
          <a:prstGeom prst="rect">
            <a:avLst/>
          </a:prstGeom>
          <a:noFill/>
        </p:spPr>
        <p:txBody>
          <a:bodyPr wrap="none" rtlCol="0">
            <a:spAutoFit/>
          </a:bodyPr>
          <a:lstStyle/>
          <a:p>
            <a:r>
              <a:rPr lang="en-US" dirty="0"/>
              <a:t>AP1</a:t>
            </a:r>
          </a:p>
        </p:txBody>
      </p:sp>
      <p:sp>
        <p:nvSpPr>
          <p:cNvPr id="142" name="TextBox 141">
            <a:extLst>
              <a:ext uri="{FF2B5EF4-FFF2-40B4-BE49-F238E27FC236}">
                <a16:creationId xmlns:a16="http://schemas.microsoft.com/office/drawing/2014/main" id="{BD703B02-085E-4632-8605-8619DB4912B9}"/>
              </a:ext>
            </a:extLst>
          </p:cNvPr>
          <p:cNvSpPr txBox="1"/>
          <p:nvPr/>
        </p:nvSpPr>
        <p:spPr>
          <a:xfrm>
            <a:off x="7886524" y="3773953"/>
            <a:ext cx="457176" cy="276999"/>
          </a:xfrm>
          <a:prstGeom prst="rect">
            <a:avLst/>
          </a:prstGeom>
          <a:noFill/>
        </p:spPr>
        <p:txBody>
          <a:bodyPr wrap="none" rtlCol="0">
            <a:spAutoFit/>
          </a:bodyPr>
          <a:lstStyle/>
          <a:p>
            <a:r>
              <a:rPr lang="en-US" dirty="0"/>
              <a:t>AP2</a:t>
            </a:r>
          </a:p>
        </p:txBody>
      </p:sp>
      <p:sp>
        <p:nvSpPr>
          <p:cNvPr id="143" name="TextBox 142">
            <a:extLst>
              <a:ext uri="{FF2B5EF4-FFF2-40B4-BE49-F238E27FC236}">
                <a16:creationId xmlns:a16="http://schemas.microsoft.com/office/drawing/2014/main" id="{E17EF187-0A74-4C4E-9D86-CDFD21A0F10E}"/>
              </a:ext>
            </a:extLst>
          </p:cNvPr>
          <p:cNvSpPr txBox="1"/>
          <p:nvPr/>
        </p:nvSpPr>
        <p:spPr>
          <a:xfrm>
            <a:off x="7364945" y="3295609"/>
            <a:ext cx="539443" cy="276999"/>
          </a:xfrm>
          <a:prstGeom prst="rect">
            <a:avLst/>
          </a:prstGeom>
          <a:noFill/>
        </p:spPr>
        <p:txBody>
          <a:bodyPr wrap="none" rtlCol="0">
            <a:spAutoFit/>
          </a:bodyPr>
          <a:lstStyle/>
          <a:p>
            <a:r>
              <a:rPr lang="en-US" dirty="0"/>
              <a:t>STA2</a:t>
            </a:r>
          </a:p>
        </p:txBody>
      </p:sp>
      <p:sp>
        <p:nvSpPr>
          <p:cNvPr id="144" name="TextBox 143">
            <a:extLst>
              <a:ext uri="{FF2B5EF4-FFF2-40B4-BE49-F238E27FC236}">
                <a16:creationId xmlns:a16="http://schemas.microsoft.com/office/drawing/2014/main" id="{A248DA66-E0FD-4FF8-B9AD-7CAD467263E4}"/>
              </a:ext>
            </a:extLst>
          </p:cNvPr>
          <p:cNvSpPr txBox="1"/>
          <p:nvPr/>
        </p:nvSpPr>
        <p:spPr>
          <a:xfrm>
            <a:off x="8153400" y="2318752"/>
            <a:ext cx="539443" cy="276999"/>
          </a:xfrm>
          <a:prstGeom prst="rect">
            <a:avLst/>
          </a:prstGeom>
          <a:noFill/>
        </p:spPr>
        <p:txBody>
          <a:bodyPr wrap="none" rtlCol="0">
            <a:spAutoFit/>
          </a:bodyPr>
          <a:lstStyle/>
          <a:p>
            <a:r>
              <a:rPr lang="en-US" dirty="0"/>
              <a:t>STA1</a:t>
            </a:r>
          </a:p>
        </p:txBody>
      </p:sp>
      <p:cxnSp>
        <p:nvCxnSpPr>
          <p:cNvPr id="33" name="Straight Arrow Connector 32">
            <a:extLst>
              <a:ext uri="{FF2B5EF4-FFF2-40B4-BE49-F238E27FC236}">
                <a16:creationId xmlns:a16="http://schemas.microsoft.com/office/drawing/2014/main" id="{A10FE9AC-0580-46A6-93A6-A1CDB27094BD}"/>
              </a:ext>
            </a:extLst>
          </p:cNvPr>
          <p:cNvCxnSpPr>
            <a:cxnSpLocks/>
          </p:cNvCxnSpPr>
          <p:nvPr/>
        </p:nvCxnSpPr>
        <p:spPr bwMode="auto">
          <a:xfrm flipH="1">
            <a:off x="8088736" y="2774211"/>
            <a:ext cx="187796" cy="778198"/>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46" name="Straight Arrow Connector 145">
            <a:extLst>
              <a:ext uri="{FF2B5EF4-FFF2-40B4-BE49-F238E27FC236}">
                <a16:creationId xmlns:a16="http://schemas.microsoft.com/office/drawing/2014/main" id="{C569EBF6-1106-47B6-9849-8DB4AFED5FE4}"/>
              </a:ext>
            </a:extLst>
          </p:cNvPr>
          <p:cNvCxnSpPr>
            <a:cxnSpLocks/>
          </p:cNvCxnSpPr>
          <p:nvPr/>
        </p:nvCxnSpPr>
        <p:spPr bwMode="auto">
          <a:xfrm flipV="1">
            <a:off x="7998083" y="2733290"/>
            <a:ext cx="186277" cy="798276"/>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48" name="Straight Arrow Connector 147">
            <a:extLst>
              <a:ext uri="{FF2B5EF4-FFF2-40B4-BE49-F238E27FC236}">
                <a16:creationId xmlns:a16="http://schemas.microsoft.com/office/drawing/2014/main" id="{2090B449-0564-443C-8177-3F92157674CC}"/>
              </a:ext>
            </a:extLst>
          </p:cNvPr>
          <p:cNvCxnSpPr>
            <a:cxnSpLocks/>
          </p:cNvCxnSpPr>
          <p:nvPr/>
        </p:nvCxnSpPr>
        <p:spPr bwMode="auto">
          <a:xfrm flipV="1">
            <a:off x="7755189" y="2327032"/>
            <a:ext cx="186277" cy="79827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49" name="Straight Arrow Connector 148">
            <a:extLst>
              <a:ext uri="{FF2B5EF4-FFF2-40B4-BE49-F238E27FC236}">
                <a16:creationId xmlns:a16="http://schemas.microsoft.com/office/drawing/2014/main" id="{A250C14D-DC36-4BDA-A5CC-D266CECB83A5}"/>
              </a:ext>
            </a:extLst>
          </p:cNvPr>
          <p:cNvCxnSpPr>
            <a:cxnSpLocks/>
          </p:cNvCxnSpPr>
          <p:nvPr/>
        </p:nvCxnSpPr>
        <p:spPr bwMode="auto">
          <a:xfrm flipH="1">
            <a:off x="7844323" y="2367780"/>
            <a:ext cx="187796" cy="778198"/>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Tree>
    <p:extLst>
      <p:ext uri="{BB962C8B-B14F-4D97-AF65-F5344CB8AC3E}">
        <p14:creationId xmlns:p14="http://schemas.microsoft.com/office/powerpoint/2010/main" val="1815562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91393" y="1256296"/>
            <a:ext cx="8001001" cy="3884907"/>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200"/>
              </a:spcBef>
              <a:spcAft>
                <a:spcPts val="0"/>
              </a:spcAft>
            </a:pPr>
            <a:r>
              <a:rPr lang="en-US" sz="1800" dirty="0"/>
              <a:t>Sequential ACK transmission method was presented in Joint session [6]</a:t>
            </a:r>
          </a:p>
          <a:p>
            <a:pPr>
              <a:spcBef>
                <a:spcPts val="1200"/>
              </a:spcBef>
              <a:spcAft>
                <a:spcPts val="0"/>
              </a:spcAft>
            </a:pPr>
            <a:r>
              <a:rPr lang="en-US" sz="1800" dirty="0"/>
              <a:t>The following SP was proposed (deferred during March F2F)</a:t>
            </a:r>
          </a:p>
          <a:p>
            <a:pPr>
              <a:spcBef>
                <a:spcPts val="1200"/>
              </a:spcBef>
              <a:spcAft>
                <a:spcPts val="0"/>
              </a:spcAft>
            </a:pPr>
            <a:endParaRPr lang="en-US" sz="1800" dirty="0"/>
          </a:p>
          <a:p>
            <a:pPr>
              <a:spcBef>
                <a:spcPts val="1200"/>
              </a:spcBef>
              <a:spcAft>
                <a:spcPts val="0"/>
              </a:spcAft>
            </a:pPr>
            <a:endParaRPr lang="en-US" sz="1800" dirty="0"/>
          </a:p>
          <a:p>
            <a:pPr>
              <a:spcBef>
                <a:spcPts val="1200"/>
              </a:spcBef>
              <a:spcAft>
                <a:spcPts val="0"/>
              </a:spcAft>
            </a:pPr>
            <a:endParaRPr lang="en-US" sz="1800" dirty="0"/>
          </a:p>
          <a:p>
            <a:pPr>
              <a:spcBef>
                <a:spcPts val="1200"/>
              </a:spcBef>
              <a:spcAft>
                <a:spcPts val="0"/>
              </a:spcAft>
            </a:pPr>
            <a:endParaRPr lang="en-US" sz="1800" dirty="0"/>
          </a:p>
          <a:p>
            <a:pPr>
              <a:spcBef>
                <a:spcPts val="1200"/>
              </a:spcBef>
              <a:spcAft>
                <a:spcPts val="0"/>
              </a:spcAft>
            </a:pPr>
            <a:endParaRPr lang="en-US" sz="1800" dirty="0"/>
          </a:p>
          <a:p>
            <a:pPr>
              <a:spcBef>
                <a:spcPts val="1200"/>
              </a:spcBef>
              <a:spcAft>
                <a:spcPts val="0"/>
              </a:spcAft>
            </a:pPr>
            <a:endParaRPr lang="en-US" sz="1800" dirty="0"/>
          </a:p>
          <a:p>
            <a:pPr marL="0" indent="0">
              <a:spcBef>
                <a:spcPts val="1200"/>
              </a:spcBef>
              <a:spcAft>
                <a:spcPts val="0"/>
              </a:spcAft>
              <a:buNone/>
            </a:pPr>
            <a:endParaRPr lang="en-US" sz="1800" dirty="0"/>
          </a:p>
          <a:p>
            <a:pPr>
              <a:spcBef>
                <a:spcPts val="1200"/>
              </a:spcBef>
              <a:spcAft>
                <a:spcPts val="0"/>
              </a:spcAft>
            </a:pPr>
            <a:r>
              <a:rPr lang="en-US" sz="1800" dirty="0"/>
              <a:t>It is also mentioned in the SP that simultaneous ACK is TBD based on PHY group discussion </a:t>
            </a:r>
          </a:p>
          <a:p>
            <a:pPr>
              <a:spcBef>
                <a:spcPts val="1200"/>
              </a:spcBef>
              <a:spcAft>
                <a:spcPts val="0"/>
              </a:spcAft>
            </a:pPr>
            <a:r>
              <a:rPr lang="en-US" sz="1800" dirty="0"/>
              <a:t>Therefore we want to discuss the simultaneous ACK transmission</a:t>
            </a:r>
            <a:endParaRPr lang="en-US" sz="1200" dirty="0"/>
          </a:p>
          <a:p>
            <a:pPr lvl="1">
              <a:spcBef>
                <a:spcPts val="1200"/>
              </a:spcBef>
              <a:spcAft>
                <a:spcPts val="0"/>
              </a:spcAft>
            </a:pPr>
            <a:endParaRPr lang="en-US"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5</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err="1">
                <a:latin typeface="FrutigerNext LT Medium" pitchFamily="34" charset="0"/>
              </a:rPr>
              <a:t>CoBF</a:t>
            </a:r>
            <a:r>
              <a:rPr lang="en-IE" altLang="zh-CN" kern="0" dirty="0">
                <a:latin typeface="FrutigerNext LT Medium" pitchFamily="34" charset="0"/>
              </a:rPr>
              <a:t> ACK Discussion Recap </a:t>
            </a:r>
            <a:endParaRPr lang="zh-CN" altLang="en-US" kern="0" dirty="0"/>
          </a:p>
        </p:txBody>
      </p:sp>
      <p:pic>
        <p:nvPicPr>
          <p:cNvPr id="9" name="Picture 8">
            <a:extLst>
              <a:ext uri="{FF2B5EF4-FFF2-40B4-BE49-F238E27FC236}">
                <a16:creationId xmlns:a16="http://schemas.microsoft.com/office/drawing/2014/main" id="{A2D05F67-29F4-46EE-814F-16D3C74C78D0}"/>
              </a:ext>
            </a:extLst>
          </p:cNvPr>
          <p:cNvPicPr>
            <a:picLocks noChangeAspect="1"/>
          </p:cNvPicPr>
          <p:nvPr/>
        </p:nvPicPr>
        <p:blipFill>
          <a:blip r:embed="rId2"/>
          <a:stretch>
            <a:fillRect/>
          </a:stretch>
        </p:blipFill>
        <p:spPr>
          <a:xfrm>
            <a:off x="2541615" y="2286000"/>
            <a:ext cx="4060771" cy="2518429"/>
          </a:xfrm>
          <a:prstGeom prst="rect">
            <a:avLst/>
          </a:prstGeom>
        </p:spPr>
      </p:pic>
    </p:spTree>
    <p:extLst>
      <p:ext uri="{BB962C8B-B14F-4D97-AF65-F5344CB8AC3E}">
        <p14:creationId xmlns:p14="http://schemas.microsoft.com/office/powerpoint/2010/main" val="81115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1"/>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600"/>
              </a:spcBef>
              <a:spcAft>
                <a:spcPts val="0"/>
              </a:spcAft>
            </a:pPr>
            <a:r>
              <a:rPr lang="en-US" sz="1800" dirty="0"/>
              <a:t>Transmitting ACK simultaneously by all the STAs that participate in </a:t>
            </a:r>
            <a:r>
              <a:rPr lang="en-US" sz="1800" dirty="0" err="1"/>
              <a:t>CoBF</a:t>
            </a:r>
            <a:r>
              <a:rPr lang="en-US" sz="1800" dirty="0"/>
              <a:t> DL PPDU transmission can be more efficient in terms of number of frames and time overhead</a:t>
            </a:r>
          </a:p>
          <a:p>
            <a:pPr>
              <a:spcBef>
                <a:spcPts val="600"/>
              </a:spcBef>
              <a:spcAft>
                <a:spcPts val="0"/>
              </a:spcAft>
            </a:pPr>
            <a:r>
              <a:rPr lang="en-US" sz="1800" dirty="0"/>
              <a:t>Thus we propose to use TB PPDU OFDMA format for ACK transmission where the STA of both APs are allocated with different RUs and transmit in parallel</a:t>
            </a:r>
          </a:p>
          <a:p>
            <a:pPr>
              <a:spcBef>
                <a:spcPts val="600"/>
              </a:spcBef>
              <a:spcAft>
                <a:spcPts val="0"/>
              </a:spcAft>
            </a:pPr>
            <a:r>
              <a:rPr lang="en-US" sz="1800" dirty="0"/>
              <a:t>Each AP triggers its STAs independently by the TF transmitted within </a:t>
            </a:r>
            <a:r>
              <a:rPr lang="en-US" sz="1800" dirty="0" err="1"/>
              <a:t>CoBF</a:t>
            </a:r>
            <a:r>
              <a:rPr lang="en-US" sz="1800" dirty="0"/>
              <a:t> DL PPDU</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Simultaneous ACK</a:t>
            </a:r>
            <a:endParaRPr lang="zh-CN" altLang="en-US" kern="0" dirty="0"/>
          </a:p>
        </p:txBody>
      </p:sp>
      <p:cxnSp>
        <p:nvCxnSpPr>
          <p:cNvPr id="27" name="Straight Connector 26">
            <a:extLst>
              <a:ext uri="{FF2B5EF4-FFF2-40B4-BE49-F238E27FC236}">
                <a16:creationId xmlns:a16="http://schemas.microsoft.com/office/drawing/2014/main" id="{C3F1BF2D-4E8F-4D7F-972F-922AA597FD29}"/>
              </a:ext>
            </a:extLst>
          </p:cNvPr>
          <p:cNvCxnSpPr>
            <a:cxnSpLocks/>
          </p:cNvCxnSpPr>
          <p:nvPr/>
        </p:nvCxnSpPr>
        <p:spPr>
          <a:xfrm flipH="1">
            <a:off x="2048609" y="5860725"/>
            <a:ext cx="6333391" cy="6675"/>
          </a:xfrm>
          <a:prstGeom prst="line">
            <a:avLst/>
          </a:prstGeom>
          <a:noFill/>
          <a:ln w="6350" cap="flat" cmpd="sng" algn="ctr">
            <a:solidFill>
              <a:schemeClr val="tx1"/>
            </a:solidFill>
            <a:prstDash val="solid"/>
            <a:miter lim="800000"/>
            <a:headEnd type="triangle" w="med" len="med"/>
            <a:tailEnd type="none" w="med" len="med"/>
          </a:ln>
          <a:effectLst/>
        </p:spPr>
      </p:cxnSp>
      <p:sp>
        <p:nvSpPr>
          <p:cNvPr id="33" name="Rectangle 32">
            <a:extLst>
              <a:ext uri="{FF2B5EF4-FFF2-40B4-BE49-F238E27FC236}">
                <a16:creationId xmlns:a16="http://schemas.microsoft.com/office/drawing/2014/main" id="{BC4D2AB9-D880-411E-9F9C-264F69AE4D50}"/>
              </a:ext>
            </a:extLst>
          </p:cNvPr>
          <p:cNvSpPr/>
          <p:nvPr/>
        </p:nvSpPr>
        <p:spPr>
          <a:xfrm>
            <a:off x="2133600" y="4270941"/>
            <a:ext cx="457200" cy="283885"/>
          </a:xfrm>
          <a:prstGeom prst="rect">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Calibri" panose="020F0502020204030204"/>
              </a:rPr>
              <a:t>Invite</a:t>
            </a:r>
          </a:p>
        </p:txBody>
      </p:sp>
      <p:cxnSp>
        <p:nvCxnSpPr>
          <p:cNvPr id="51" name="Straight Connector 50">
            <a:extLst>
              <a:ext uri="{FF2B5EF4-FFF2-40B4-BE49-F238E27FC236}">
                <a16:creationId xmlns:a16="http://schemas.microsoft.com/office/drawing/2014/main" id="{370DF3DF-4371-4E7B-855C-9A9E95D8D031}"/>
              </a:ext>
            </a:extLst>
          </p:cNvPr>
          <p:cNvCxnSpPr/>
          <p:nvPr/>
        </p:nvCxnSpPr>
        <p:spPr bwMode="auto">
          <a:xfrm>
            <a:off x="2022984" y="4583146"/>
            <a:ext cx="6054216" cy="0"/>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18" name="TextBox 17">
            <a:extLst>
              <a:ext uri="{FF2B5EF4-FFF2-40B4-BE49-F238E27FC236}">
                <a16:creationId xmlns:a16="http://schemas.microsoft.com/office/drawing/2014/main" id="{B93EA513-C5C0-46DB-A5C0-704BE8A3506C}"/>
              </a:ext>
            </a:extLst>
          </p:cNvPr>
          <p:cNvSpPr txBox="1"/>
          <p:nvPr/>
        </p:nvSpPr>
        <p:spPr>
          <a:xfrm>
            <a:off x="1057435" y="4295108"/>
            <a:ext cx="771365" cy="253916"/>
          </a:xfrm>
          <a:prstGeom prst="rect">
            <a:avLst/>
          </a:prstGeom>
          <a:noFill/>
        </p:spPr>
        <p:txBody>
          <a:bodyPr wrap="none" rtlCol="0">
            <a:spAutoFit/>
          </a:bodyPr>
          <a:lstStyle/>
          <a:p>
            <a:pPr algn="ctr" fontAlgn="auto">
              <a:spcBef>
                <a:spcPts val="0"/>
              </a:spcBef>
              <a:spcAft>
                <a:spcPts val="0"/>
              </a:spcAft>
            </a:pPr>
            <a:r>
              <a:rPr lang="en-US" sz="1050" dirty="0">
                <a:latin typeface="Calibri" panose="020F0502020204030204"/>
              </a:rPr>
              <a:t>Sharing AP</a:t>
            </a:r>
          </a:p>
        </p:txBody>
      </p:sp>
      <p:sp>
        <p:nvSpPr>
          <p:cNvPr id="19" name="TextBox 18">
            <a:extLst>
              <a:ext uri="{FF2B5EF4-FFF2-40B4-BE49-F238E27FC236}">
                <a16:creationId xmlns:a16="http://schemas.microsoft.com/office/drawing/2014/main" id="{9C0FE2F6-819D-4F96-8AEC-D2D7B43C1DBF}"/>
              </a:ext>
            </a:extLst>
          </p:cNvPr>
          <p:cNvSpPr txBox="1"/>
          <p:nvPr/>
        </p:nvSpPr>
        <p:spPr>
          <a:xfrm>
            <a:off x="1071060" y="5062972"/>
            <a:ext cx="744114" cy="253916"/>
          </a:xfrm>
          <a:prstGeom prst="rect">
            <a:avLst/>
          </a:prstGeom>
          <a:noFill/>
        </p:spPr>
        <p:txBody>
          <a:bodyPr wrap="none" rtlCol="0">
            <a:spAutoFit/>
          </a:bodyPr>
          <a:lstStyle/>
          <a:p>
            <a:pPr algn="ctr" fontAlgn="auto">
              <a:spcBef>
                <a:spcPts val="0"/>
              </a:spcBef>
              <a:spcAft>
                <a:spcPts val="0"/>
              </a:spcAft>
            </a:pPr>
            <a:r>
              <a:rPr lang="en-US" sz="1050" dirty="0">
                <a:latin typeface="Calibri" panose="020F0502020204030204"/>
                <a:ea typeface="+mn-ea"/>
              </a:rPr>
              <a:t>Shared AP</a:t>
            </a:r>
          </a:p>
        </p:txBody>
      </p:sp>
      <p:sp>
        <p:nvSpPr>
          <p:cNvPr id="20" name="TextBox 19">
            <a:extLst>
              <a:ext uri="{FF2B5EF4-FFF2-40B4-BE49-F238E27FC236}">
                <a16:creationId xmlns:a16="http://schemas.microsoft.com/office/drawing/2014/main" id="{F89721E3-B3C2-4E89-8158-A815105B3A0D}"/>
              </a:ext>
            </a:extLst>
          </p:cNvPr>
          <p:cNvSpPr txBox="1"/>
          <p:nvPr/>
        </p:nvSpPr>
        <p:spPr>
          <a:xfrm>
            <a:off x="1226552" y="4681972"/>
            <a:ext cx="460382" cy="253916"/>
          </a:xfrm>
          <a:prstGeom prst="rect">
            <a:avLst/>
          </a:prstGeom>
          <a:noFill/>
        </p:spPr>
        <p:txBody>
          <a:bodyPr wrap="none" rtlCol="0">
            <a:spAutoFit/>
          </a:bodyPr>
          <a:lstStyle/>
          <a:p>
            <a:pPr algn="ctr" fontAlgn="auto">
              <a:spcBef>
                <a:spcPts val="0"/>
              </a:spcBef>
              <a:spcAft>
                <a:spcPts val="0"/>
              </a:spcAft>
            </a:pPr>
            <a:r>
              <a:rPr lang="en-US" sz="1050" dirty="0">
                <a:latin typeface="Calibri" panose="020F0502020204030204"/>
              </a:rPr>
              <a:t>STA1</a:t>
            </a:r>
          </a:p>
        </p:txBody>
      </p:sp>
      <p:sp>
        <p:nvSpPr>
          <p:cNvPr id="21" name="TextBox 20">
            <a:extLst>
              <a:ext uri="{FF2B5EF4-FFF2-40B4-BE49-F238E27FC236}">
                <a16:creationId xmlns:a16="http://schemas.microsoft.com/office/drawing/2014/main" id="{0547DB33-B976-4230-AED4-52E4D1FCF74A}"/>
              </a:ext>
            </a:extLst>
          </p:cNvPr>
          <p:cNvSpPr txBox="1"/>
          <p:nvPr/>
        </p:nvSpPr>
        <p:spPr>
          <a:xfrm>
            <a:off x="1226552" y="5499703"/>
            <a:ext cx="460382" cy="253916"/>
          </a:xfrm>
          <a:prstGeom prst="rect">
            <a:avLst/>
          </a:prstGeom>
          <a:noFill/>
        </p:spPr>
        <p:txBody>
          <a:bodyPr wrap="none" rtlCol="0">
            <a:spAutoFit/>
          </a:bodyPr>
          <a:lstStyle/>
          <a:p>
            <a:pPr algn="ctr" fontAlgn="auto">
              <a:spcBef>
                <a:spcPts val="0"/>
              </a:spcBef>
              <a:spcAft>
                <a:spcPts val="0"/>
              </a:spcAft>
            </a:pPr>
            <a:r>
              <a:rPr lang="en-US" sz="1050" dirty="0">
                <a:latin typeface="Calibri" panose="020F0502020204030204"/>
              </a:rPr>
              <a:t>STA2</a:t>
            </a:r>
          </a:p>
        </p:txBody>
      </p:sp>
      <p:sp>
        <p:nvSpPr>
          <p:cNvPr id="22" name="Rectangle 21">
            <a:extLst>
              <a:ext uri="{FF2B5EF4-FFF2-40B4-BE49-F238E27FC236}">
                <a16:creationId xmlns:a16="http://schemas.microsoft.com/office/drawing/2014/main" id="{837AF897-4B66-4C8E-B9F4-A7E25203E0BF}"/>
              </a:ext>
            </a:extLst>
          </p:cNvPr>
          <p:cNvSpPr/>
          <p:nvPr/>
        </p:nvSpPr>
        <p:spPr>
          <a:xfrm>
            <a:off x="2723119" y="5042855"/>
            <a:ext cx="457200" cy="283885"/>
          </a:xfrm>
          <a:prstGeom prst="rect">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000" kern="0" dirty="0">
              <a:solidFill>
                <a:prstClr val="black"/>
              </a:solidFill>
              <a:latin typeface="Calibri" panose="020F0502020204030204"/>
            </a:endParaRPr>
          </a:p>
        </p:txBody>
      </p:sp>
      <p:cxnSp>
        <p:nvCxnSpPr>
          <p:cNvPr id="24" name="Straight Connector 23">
            <a:extLst>
              <a:ext uri="{FF2B5EF4-FFF2-40B4-BE49-F238E27FC236}">
                <a16:creationId xmlns:a16="http://schemas.microsoft.com/office/drawing/2014/main" id="{0D8EE333-09AE-4A92-B1E9-A2223CCEE0CC}"/>
              </a:ext>
            </a:extLst>
          </p:cNvPr>
          <p:cNvCxnSpPr/>
          <p:nvPr/>
        </p:nvCxnSpPr>
        <p:spPr bwMode="auto">
          <a:xfrm>
            <a:off x="2048608" y="4986772"/>
            <a:ext cx="6054216" cy="0"/>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25" name="Straight Connector 24">
            <a:extLst>
              <a:ext uri="{FF2B5EF4-FFF2-40B4-BE49-F238E27FC236}">
                <a16:creationId xmlns:a16="http://schemas.microsoft.com/office/drawing/2014/main" id="{3D67A625-3EBD-40B4-93AF-A76AC437EB49}"/>
              </a:ext>
            </a:extLst>
          </p:cNvPr>
          <p:cNvCxnSpPr/>
          <p:nvPr/>
        </p:nvCxnSpPr>
        <p:spPr bwMode="auto">
          <a:xfrm>
            <a:off x="2048608" y="5385356"/>
            <a:ext cx="6054216" cy="0"/>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26" name="TextBox 25">
            <a:extLst>
              <a:ext uri="{FF2B5EF4-FFF2-40B4-BE49-F238E27FC236}">
                <a16:creationId xmlns:a16="http://schemas.microsoft.com/office/drawing/2014/main" id="{9ADD071F-7CF9-4A2D-9E41-DB15ED45121C}"/>
              </a:ext>
            </a:extLst>
          </p:cNvPr>
          <p:cNvSpPr txBox="1"/>
          <p:nvPr/>
        </p:nvSpPr>
        <p:spPr>
          <a:xfrm>
            <a:off x="2667000" y="5080193"/>
            <a:ext cx="587020" cy="215444"/>
          </a:xfrm>
          <a:prstGeom prst="rect">
            <a:avLst/>
          </a:prstGeom>
          <a:noFill/>
        </p:spPr>
        <p:txBody>
          <a:bodyPr wrap="none" rtlCol="0">
            <a:spAutoFit/>
          </a:bodyPr>
          <a:lstStyle/>
          <a:p>
            <a:pPr algn="ctr" fontAlgn="auto">
              <a:spcBef>
                <a:spcPts val="0"/>
              </a:spcBef>
              <a:spcAft>
                <a:spcPts val="0"/>
              </a:spcAft>
            </a:pPr>
            <a:r>
              <a:rPr lang="en-US" sz="800" dirty="0">
                <a:latin typeface="Calibri" panose="020F0502020204030204"/>
                <a:ea typeface="+mn-ea"/>
              </a:rPr>
              <a:t>Response</a:t>
            </a:r>
          </a:p>
        </p:txBody>
      </p:sp>
      <p:sp>
        <p:nvSpPr>
          <p:cNvPr id="28" name="Rectangle 27">
            <a:extLst>
              <a:ext uri="{FF2B5EF4-FFF2-40B4-BE49-F238E27FC236}">
                <a16:creationId xmlns:a16="http://schemas.microsoft.com/office/drawing/2014/main" id="{8B9CC237-8929-4729-AA6D-4F1112D7BD54}"/>
              </a:ext>
            </a:extLst>
          </p:cNvPr>
          <p:cNvSpPr/>
          <p:nvPr/>
        </p:nvSpPr>
        <p:spPr>
          <a:xfrm>
            <a:off x="3200400" y="4274073"/>
            <a:ext cx="457200" cy="283885"/>
          </a:xfrm>
          <a:prstGeom prst="rect">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Calibri" panose="020F0502020204030204"/>
              </a:rPr>
              <a:t>Sync</a:t>
            </a:r>
          </a:p>
        </p:txBody>
      </p:sp>
      <p:sp>
        <p:nvSpPr>
          <p:cNvPr id="29" name="Rectangle 28">
            <a:extLst>
              <a:ext uri="{FF2B5EF4-FFF2-40B4-BE49-F238E27FC236}">
                <a16:creationId xmlns:a16="http://schemas.microsoft.com/office/drawing/2014/main" id="{CEADD3AB-4687-40C6-9D64-CF23B0A65296}"/>
              </a:ext>
            </a:extLst>
          </p:cNvPr>
          <p:cNvSpPr/>
          <p:nvPr/>
        </p:nvSpPr>
        <p:spPr>
          <a:xfrm>
            <a:off x="3945820" y="4278394"/>
            <a:ext cx="2912180" cy="283885"/>
          </a:xfrm>
          <a:prstGeom prst="rect">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100" kern="0" dirty="0" err="1">
                <a:solidFill>
                  <a:prstClr val="black"/>
                </a:solidFill>
                <a:latin typeface="Calibri" panose="020F0502020204030204"/>
              </a:rPr>
              <a:t>CoBF</a:t>
            </a:r>
            <a:r>
              <a:rPr lang="en-US" sz="1100" kern="0" dirty="0">
                <a:solidFill>
                  <a:prstClr val="black"/>
                </a:solidFill>
                <a:latin typeface="Calibri" panose="020F0502020204030204"/>
              </a:rPr>
              <a:t> PPDU</a:t>
            </a:r>
          </a:p>
        </p:txBody>
      </p:sp>
      <p:sp>
        <p:nvSpPr>
          <p:cNvPr id="34" name="Rectangle 33">
            <a:extLst>
              <a:ext uri="{FF2B5EF4-FFF2-40B4-BE49-F238E27FC236}">
                <a16:creationId xmlns:a16="http://schemas.microsoft.com/office/drawing/2014/main" id="{F9FDC5BD-DCE8-43B4-A470-90EEF91FFDF5}"/>
              </a:ext>
            </a:extLst>
          </p:cNvPr>
          <p:cNvSpPr/>
          <p:nvPr/>
        </p:nvSpPr>
        <p:spPr>
          <a:xfrm>
            <a:off x="3960474" y="5053376"/>
            <a:ext cx="2912180" cy="283885"/>
          </a:xfrm>
          <a:prstGeom prst="rect">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100" kern="0" dirty="0" err="1">
                <a:solidFill>
                  <a:prstClr val="black"/>
                </a:solidFill>
                <a:latin typeface="Calibri" panose="020F0502020204030204"/>
              </a:rPr>
              <a:t>CoBF</a:t>
            </a:r>
            <a:r>
              <a:rPr lang="en-US" sz="1100" kern="0" dirty="0">
                <a:solidFill>
                  <a:prstClr val="black"/>
                </a:solidFill>
                <a:latin typeface="Calibri" panose="020F0502020204030204"/>
              </a:rPr>
              <a:t> PPDU</a:t>
            </a:r>
          </a:p>
        </p:txBody>
      </p:sp>
      <p:sp>
        <p:nvSpPr>
          <p:cNvPr id="35" name="Rectangle 34">
            <a:extLst>
              <a:ext uri="{FF2B5EF4-FFF2-40B4-BE49-F238E27FC236}">
                <a16:creationId xmlns:a16="http://schemas.microsoft.com/office/drawing/2014/main" id="{760F27DE-ED19-44C3-8653-E84C8FD3D000}"/>
              </a:ext>
            </a:extLst>
          </p:cNvPr>
          <p:cNvSpPr/>
          <p:nvPr/>
        </p:nvSpPr>
        <p:spPr>
          <a:xfrm>
            <a:off x="7049974" y="4655784"/>
            <a:ext cx="867473" cy="283885"/>
          </a:xfrm>
          <a:prstGeom prst="rect">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Calibri" panose="020F0502020204030204"/>
              </a:rPr>
              <a:t>ACK/BACK</a:t>
            </a:r>
          </a:p>
        </p:txBody>
      </p:sp>
      <p:sp>
        <p:nvSpPr>
          <p:cNvPr id="36" name="Rectangle 35">
            <a:extLst>
              <a:ext uri="{FF2B5EF4-FFF2-40B4-BE49-F238E27FC236}">
                <a16:creationId xmlns:a16="http://schemas.microsoft.com/office/drawing/2014/main" id="{CDB477E9-2802-4ADC-9789-06A7AAB558B0}"/>
              </a:ext>
            </a:extLst>
          </p:cNvPr>
          <p:cNvSpPr/>
          <p:nvPr/>
        </p:nvSpPr>
        <p:spPr>
          <a:xfrm>
            <a:off x="7049973" y="5484719"/>
            <a:ext cx="867473" cy="283885"/>
          </a:xfrm>
          <a:prstGeom prst="rect">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Calibri" panose="020F0502020204030204"/>
              </a:rPr>
              <a:t>ACK/BACK</a:t>
            </a:r>
          </a:p>
        </p:txBody>
      </p:sp>
    </p:spTree>
    <p:extLst>
      <p:ext uri="{BB962C8B-B14F-4D97-AF65-F5344CB8AC3E}">
        <p14:creationId xmlns:p14="http://schemas.microsoft.com/office/powerpoint/2010/main" val="618547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1"/>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800"/>
              </a:spcBef>
              <a:spcAft>
                <a:spcPts val="0"/>
              </a:spcAft>
            </a:pPr>
            <a:r>
              <a:rPr lang="en-US" sz="1800" dirty="0"/>
              <a:t>BW Allocation</a:t>
            </a:r>
          </a:p>
          <a:p>
            <a:pPr lvl="1">
              <a:spcBef>
                <a:spcPts val="1800"/>
              </a:spcBef>
              <a:spcAft>
                <a:spcPts val="0"/>
              </a:spcAft>
            </a:pPr>
            <a:r>
              <a:rPr lang="en-US" sz="1400" dirty="0"/>
              <a:t>Option 1: Sharing AP and Shared AP may negotiate RU allocation in Invite/Response frames of </a:t>
            </a:r>
            <a:r>
              <a:rPr lang="en-US" sz="1400" dirty="0" err="1"/>
              <a:t>CoBF</a:t>
            </a:r>
            <a:r>
              <a:rPr lang="en-US" sz="1400" dirty="0"/>
              <a:t> DL PPDU – some new fields might be defined </a:t>
            </a:r>
          </a:p>
          <a:p>
            <a:pPr lvl="1">
              <a:spcBef>
                <a:spcPts val="1800"/>
              </a:spcBef>
              <a:spcAft>
                <a:spcPts val="0"/>
              </a:spcAft>
            </a:pPr>
            <a:r>
              <a:rPr lang="en-US" sz="1400" dirty="0"/>
              <a:t>Option 2: Constant allocation – for example, Sharing AP will be allocated with lower half of the BW and Shared AP with the upper half of the BW, in this case no need for further info exchange</a:t>
            </a:r>
          </a:p>
          <a:p>
            <a:pPr>
              <a:spcBef>
                <a:spcPts val="1800"/>
              </a:spcBef>
              <a:spcAft>
                <a:spcPts val="0"/>
              </a:spcAft>
            </a:pPr>
            <a:r>
              <a:rPr lang="en-US" sz="1800" dirty="0"/>
              <a:t>Transmit Parameters Alignment</a:t>
            </a:r>
          </a:p>
          <a:p>
            <a:pPr lvl="1">
              <a:spcBef>
                <a:spcPts val="1800"/>
              </a:spcBef>
              <a:spcAft>
                <a:spcPts val="0"/>
              </a:spcAft>
            </a:pPr>
            <a:r>
              <a:rPr lang="en-US" sz="1400" dirty="0"/>
              <a:t>Sharing AP and Shared AP need to align transmit parameters during the Invite/Response frames to make sure all the STAs transmit TB PPDU correctly as in single BSS case (details are TBD)</a:t>
            </a:r>
          </a:p>
          <a:p>
            <a:pPr>
              <a:spcBef>
                <a:spcPts val="1800"/>
              </a:spcBef>
              <a:spcAft>
                <a:spcPts val="0"/>
              </a:spcAft>
            </a:pPr>
            <a:r>
              <a:rPr lang="en-US" sz="1800" dirty="0"/>
              <a:t>U-SIG content alignment is required (BSS Color)</a:t>
            </a:r>
          </a:p>
          <a:p>
            <a:pPr lvl="1">
              <a:spcBef>
                <a:spcPts val="1800"/>
              </a:spcBef>
              <a:spcAft>
                <a:spcPts val="0"/>
              </a:spcAft>
            </a:pPr>
            <a:r>
              <a:rPr lang="en-US" sz="1400" dirty="0"/>
              <a:t>Option 1: Use BSS Color 0 (simple for implementation)</a:t>
            </a:r>
          </a:p>
          <a:p>
            <a:pPr lvl="1">
              <a:spcBef>
                <a:spcPts val="1800"/>
              </a:spcBef>
              <a:spcAft>
                <a:spcPts val="0"/>
              </a:spcAft>
            </a:pPr>
            <a:r>
              <a:rPr lang="en-US" sz="1400" dirty="0"/>
              <a:t>Option 2: Use 2 BSS Colors in U-SIG – requires minor design modifications similar to </a:t>
            </a:r>
            <a:r>
              <a:rPr lang="en-US" sz="1400" dirty="0" err="1"/>
              <a:t>CoBF</a:t>
            </a:r>
            <a:r>
              <a:rPr lang="en-US" sz="1400" dirty="0"/>
              <a:t> DL PPDU (will be implemented only by STAs that support </a:t>
            </a:r>
            <a:r>
              <a:rPr lang="en-US" sz="1400" dirty="0" err="1"/>
              <a:t>CoBF</a:t>
            </a:r>
            <a:r>
              <a:rPr lang="en-US" sz="1400" dirty="0"/>
              <a:t>)</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Simultaneous ACK Parameters</a:t>
            </a:r>
            <a:endParaRPr lang="zh-CN" altLang="en-US" kern="0" dirty="0"/>
          </a:p>
        </p:txBody>
      </p:sp>
    </p:spTree>
    <p:extLst>
      <p:ext uri="{BB962C8B-B14F-4D97-AF65-F5344CB8AC3E}">
        <p14:creationId xmlns:p14="http://schemas.microsoft.com/office/powerpoint/2010/main" val="3729336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800"/>
              </a:spcBef>
              <a:spcAft>
                <a:spcPts val="0"/>
              </a:spcAft>
            </a:pPr>
            <a:r>
              <a:rPr lang="en-US" sz="1800" dirty="0" err="1"/>
              <a:t>CoBF</a:t>
            </a:r>
            <a:r>
              <a:rPr lang="en-US" sz="1800" dirty="0"/>
              <a:t> ACK transmission should be coordinated between the participating APs</a:t>
            </a:r>
          </a:p>
          <a:p>
            <a:pPr>
              <a:spcBef>
                <a:spcPts val="1800"/>
              </a:spcBef>
              <a:spcAft>
                <a:spcPts val="0"/>
              </a:spcAft>
            </a:pPr>
            <a:r>
              <a:rPr lang="en-US" sz="1800" dirty="0"/>
              <a:t>We want to follow current spec principle that allows several ACK transmission methods which may be selected by the AP for the relevant scenario </a:t>
            </a:r>
          </a:p>
          <a:p>
            <a:pPr>
              <a:spcBef>
                <a:spcPts val="1800"/>
              </a:spcBef>
              <a:spcAft>
                <a:spcPts val="0"/>
              </a:spcAft>
            </a:pPr>
            <a:r>
              <a:rPr lang="en-US" sz="1800" dirty="0"/>
              <a:t>In order to reduce the overhead and increase the efficiency we propose to allow to transmit ACK simultaneously by all the STAs using TB PPDU OFDMA format</a:t>
            </a:r>
          </a:p>
          <a:p>
            <a:pPr>
              <a:spcBef>
                <a:spcPts val="1800"/>
              </a:spcBef>
              <a:spcAft>
                <a:spcPts val="0"/>
              </a:spcAft>
            </a:pPr>
            <a:r>
              <a:rPr lang="en-US" sz="1800" dirty="0"/>
              <a:t>APs need to agree on the TB PPDU parameters before starting the CoBF DL PPDU transmission – Sharing AP shall include agreed parameters in </a:t>
            </a:r>
            <a:r>
              <a:rPr lang="en-US" sz="1800" dirty="0" err="1"/>
              <a:t>CoBF</a:t>
            </a:r>
            <a:r>
              <a:rPr lang="en-US" sz="1800" dirty="0"/>
              <a:t> Sync frame</a:t>
            </a:r>
          </a:p>
          <a:p>
            <a:pPr lvl="1">
              <a:spcBef>
                <a:spcPts val="1800"/>
              </a:spcBef>
              <a:spcAft>
                <a:spcPts val="0"/>
              </a:spcAft>
            </a:pPr>
            <a:endParaRPr lang="en-US"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Summary</a:t>
            </a:r>
            <a:endParaRPr lang="zh-CN" altLang="en-US" kern="0" dirty="0"/>
          </a:p>
        </p:txBody>
      </p:sp>
    </p:spTree>
    <p:extLst>
      <p:ext uri="{BB962C8B-B14F-4D97-AF65-F5344CB8AC3E}">
        <p14:creationId xmlns:p14="http://schemas.microsoft.com/office/powerpoint/2010/main" val="1621376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1"/>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zh-CN" sz="2000" dirty="0"/>
              <a:t>Do you support the following:</a:t>
            </a:r>
          </a:p>
          <a:p>
            <a:pPr lvl="1"/>
            <a:r>
              <a:rPr lang="en-US" sz="1600" dirty="0"/>
              <a:t>The simultaneous ACK/BACK transmission corresponding to a </a:t>
            </a:r>
            <a:r>
              <a:rPr lang="en-US" sz="1600" dirty="0" err="1"/>
              <a:t>CoBF</a:t>
            </a:r>
            <a:r>
              <a:rPr lang="en-US" sz="1600" dirty="0"/>
              <a:t> DL PPDU is allowed </a:t>
            </a:r>
          </a:p>
          <a:p>
            <a:pPr lvl="2"/>
            <a:r>
              <a:rPr lang="en-US" dirty="0"/>
              <a:t>Simultaneous ACK/BACK is transmitted by all the STAs associated with both Sharing AP and Shared AP using TB PPDU OFDMA format</a:t>
            </a:r>
          </a:p>
          <a:p>
            <a:pPr lvl="2"/>
            <a:r>
              <a:rPr lang="en-US" dirty="0"/>
              <a:t>The content of the preamble of the TB PPDU shall be same for all the STAs </a:t>
            </a:r>
          </a:p>
          <a:p>
            <a:pPr lvl="2"/>
            <a:endParaRPr lang="en-US"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9</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Straw Poll #1</a:t>
            </a:r>
            <a:endParaRPr lang="zh-CN" altLang="en-US" kern="0" dirty="0"/>
          </a:p>
        </p:txBody>
      </p:sp>
    </p:spTree>
    <p:extLst>
      <p:ext uri="{BB962C8B-B14F-4D97-AF65-F5344CB8AC3E}">
        <p14:creationId xmlns:p14="http://schemas.microsoft.com/office/powerpoint/2010/main" val="42157788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183480</TotalTime>
  <Words>984</Words>
  <Application>Microsoft Office PowerPoint</Application>
  <PresentationFormat>On-screen Show (4:3)</PresentationFormat>
  <Paragraphs>117</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MS Gothic</vt:lpstr>
      <vt:lpstr>ＭＳ Ｐゴシック</vt:lpstr>
      <vt:lpstr>宋体</vt:lpstr>
      <vt:lpstr>Arial Unicode MS</vt:lpstr>
      <vt:lpstr>Calibri</vt:lpstr>
      <vt:lpstr>FrutigerNext LT Medium</vt:lpstr>
      <vt:lpstr>Times New Roman</vt:lpstr>
      <vt:lpstr>802-11-Submission</vt:lpstr>
      <vt:lpstr>Simultaneous CoBF ACK Transmission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Ross Jian Yu</dc:creator>
  <cp:lastModifiedBy>Genadiy Tsodik(TRC)</cp:lastModifiedBy>
  <cp:revision>2022</cp:revision>
  <cp:lastPrinted>1998-02-10T13:28:06Z</cp:lastPrinted>
  <dcterms:created xsi:type="dcterms:W3CDTF">2013-11-12T18:41:50Z</dcterms:created>
  <dcterms:modified xsi:type="dcterms:W3CDTF">2025-05-11T12:42:45Z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(3)bElqFjbOwhQiUvfRImr2nP03P5nNmwqbxbCzqHk1CD6OSj6FGYIcW9merwXcOvvuXU9IwzTJ
BpoAqwxTzz6FTQyclUCGUvsWU/XqifJGgedod7AEYBp9BrQlaSV2bRZ++rFwbSQM2/kPkweO
v1fG8e/rLNE9RWeAxkU6IP21gjpseO7skvSkzQrsbXQK6mPnihTRP59j8aLH1Ti/Pispdsit
33iTNaorY9KeB+Fl5o</vt:lpwstr>
  </property>
  <property fmtid="{D5CDD505-2E9C-101B-9397-08002B2CF9AE}" pid="4" name="_2015_ms_pID_7253431">
    <vt:lpwstr>xigtXeuKWX1gDQivRdQQ9cZezfv5IsPZbUqUYpXF624tzNrHJ2ecjM
5///soP4NdfWpv8tIBrYZwj69Eqfay6uJ9jEs9rMxKB9jLAAnBV3pMMQgGoLu8lVFBYKVbjL
aN0UTFboC7TB8Io2s4qkImSvyU4OsVnYNLEOL68YaXJJltIg5e7qzuWEZJDmw6v9LNDG1lUh
dlz8bPfTo1XO90XKKOMBoqMo1cIPPXADn2Tm</vt:lpwstr>
  </property>
  <property fmtid="{D5CDD505-2E9C-101B-9397-08002B2CF9AE}" pid="5" name="_2015_ms_pID_7253432">
    <vt:lpwstr>rNgJHIrgbFV82gVLtSFtY8Y=</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1698054819</vt:lpwstr>
  </property>
</Properties>
</file>