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370" r:id="rId2"/>
    <p:sldId id="372" r:id="rId3"/>
    <p:sldId id="376" r:id="rId4"/>
    <p:sldId id="357" r:id="rId5"/>
    <p:sldId id="377" r:id="rId6"/>
    <p:sldId id="375" r:id="rId7"/>
    <p:sldId id="355" r:id="rId8"/>
    <p:sldId id="356" r:id="rId9"/>
    <p:sldId id="347" r:id="rId10"/>
    <p:sldId id="349" r:id="rId11"/>
    <p:sldId id="350" r:id="rId12"/>
    <p:sldId id="351" r:id="rId13"/>
    <p:sldId id="378" r:id="rId14"/>
    <p:sldId id="374" r:id="rId15"/>
    <p:sldId id="367" r:id="rId16"/>
    <p:sldId id="3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I5 802.11-yy/xxxxr0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414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802.11-25/0700r2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TGbq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timeline proposal - follow 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2025-05-12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33747"/>
              </p:ext>
            </p:extLst>
          </p:nvPr>
        </p:nvGraphicFramePr>
        <p:xfrm>
          <a:off x="1020763" y="2424113"/>
          <a:ext cx="9682162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10281987" imgH="3841557" progId="Word.Document.8">
                  <p:embed/>
                </p:oleObj>
              </mc:Choice>
              <mc:Fallback>
                <p:oleObj name="Document" r:id="rId4" imgW="10281987" imgH="384155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2424113"/>
                        <a:ext cx="9682162" cy="3600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559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Service Period or </a:t>
            </a:r>
            <a:br>
              <a:rPr lang="en-US" dirty="0" smtClean="0"/>
            </a:br>
            <a:r>
              <a:rPr lang="en-US" dirty="0" smtClean="0"/>
              <a:t>Contention-based Service Period?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Whether to </a:t>
            </a:r>
            <a:r>
              <a:rPr lang="en-US" dirty="0"/>
              <a:t>allow contention-based channel access or strictly adhere to scheduled-based operation depends on the specific use case and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Contention-based channel access</a:t>
            </a:r>
            <a:endParaRPr lang="en-US" dirty="0"/>
          </a:p>
          <a:p>
            <a:pPr lvl="2"/>
            <a:r>
              <a:rPr lang="en-US" dirty="0" smtClean="0"/>
              <a:t>Flexibility, low overhead, and low latency</a:t>
            </a:r>
          </a:p>
          <a:p>
            <a:pPr lvl="2"/>
            <a:r>
              <a:rPr lang="en-US" dirty="0" smtClean="0"/>
              <a:t>Question: Are </a:t>
            </a:r>
            <a:r>
              <a:rPr lang="en-US" dirty="0"/>
              <a:t>there any unexpected (non-periodic, thus </a:t>
            </a:r>
            <a:r>
              <a:rPr lang="en-US" dirty="0" err="1" smtClean="0"/>
              <a:t>unschedulable</a:t>
            </a:r>
            <a:r>
              <a:rPr lang="en-US" dirty="0"/>
              <a:t>) low-latency traffic or applications that must be transmitted via the IMMW link?"</a:t>
            </a:r>
            <a:endParaRPr lang="en-US" dirty="0" smtClean="0"/>
          </a:p>
          <a:p>
            <a:pPr lvl="1"/>
            <a:r>
              <a:rPr lang="en-US" dirty="0" smtClean="0"/>
              <a:t>Scheduled-based channel access with sub-7GHz </a:t>
            </a:r>
            <a:r>
              <a:rPr lang="en-US" dirty="0"/>
              <a:t>Link </a:t>
            </a:r>
            <a:r>
              <a:rPr lang="en-US" dirty="0" smtClean="0"/>
              <a:t>assistance</a:t>
            </a:r>
            <a:r>
              <a:rPr lang="en-US" dirty="0"/>
              <a:t>:</a:t>
            </a:r>
            <a:endParaRPr lang="en-US" b="0" dirty="0"/>
          </a:p>
          <a:p>
            <a:pPr lvl="2"/>
            <a:r>
              <a:rPr lang="en-US" dirty="0" smtClean="0"/>
              <a:t>Efficiency. But limited capacity</a:t>
            </a:r>
          </a:p>
          <a:p>
            <a:r>
              <a:rPr lang="en-US" dirty="0" smtClean="0"/>
              <a:t>Scheduled-based </a:t>
            </a:r>
            <a:r>
              <a:rPr lang="en-US" dirty="0"/>
              <a:t>operation with sub-7GHz link assistance </a:t>
            </a:r>
            <a:r>
              <a:rPr lang="en-US" dirty="0" smtClean="0"/>
              <a:t>seems appropriate</a:t>
            </a:r>
          </a:p>
          <a:p>
            <a:pPr lvl="1"/>
            <a:r>
              <a:rPr lang="en-US" b="0" dirty="0" smtClean="0"/>
              <a:t>IMMW </a:t>
            </a:r>
            <a:r>
              <a:rPr lang="en-US" b="0" dirty="0"/>
              <a:t>devices can operate predictably and efficiently, leveraging the sub-7GHz link to manage scheduling and resource allocation. </a:t>
            </a:r>
            <a:endParaRPr lang="en-US" b="0" dirty="0" smtClean="0"/>
          </a:p>
          <a:p>
            <a:pPr lvl="1"/>
            <a:r>
              <a:rPr lang="en-US" b="0" dirty="0" smtClean="0"/>
              <a:t>However</a:t>
            </a:r>
            <a:r>
              <a:rPr lang="en-US" b="0" dirty="0"/>
              <a:t>, if there are specific scenarios where flexibility is required, a hybrid approach </a:t>
            </a:r>
            <a:r>
              <a:rPr lang="en-US" dirty="0" smtClean="0"/>
              <a:t>which allows</a:t>
            </a:r>
            <a:r>
              <a:rPr lang="en-US" b="0" dirty="0" smtClean="0"/>
              <a:t> </a:t>
            </a:r>
            <a:r>
              <a:rPr lang="en-US" b="0" dirty="0"/>
              <a:t>limited contention-based </a:t>
            </a:r>
            <a:r>
              <a:rPr lang="en-US" b="0" dirty="0" smtClean="0"/>
              <a:t>access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3650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IMMW beam management and update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number of </a:t>
            </a:r>
            <a:r>
              <a:rPr lang="en-US" dirty="0" err="1" smtClean="0"/>
              <a:t>Tx</a:t>
            </a:r>
            <a:r>
              <a:rPr lang="en-US" dirty="0" smtClean="0"/>
              <a:t>/Rx </a:t>
            </a:r>
            <a:r>
              <a:rPr lang="en-US" dirty="0"/>
              <a:t>sectors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narrow should the TX beam be?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many </a:t>
            </a:r>
            <a:r>
              <a:rPr lang="en-US" dirty="0" smtClean="0"/>
              <a:t>RX </a:t>
            </a:r>
            <a:r>
              <a:rPr lang="en-US" dirty="0"/>
              <a:t>sectors would be ideal? </a:t>
            </a:r>
            <a:endParaRPr lang="en-US" dirty="0" smtClean="0"/>
          </a:p>
          <a:p>
            <a:pPr lvl="1"/>
            <a:r>
              <a:rPr lang="en-US" dirty="0" smtClean="0"/>
              <a:t>Considering </a:t>
            </a:r>
            <a:r>
              <a:rPr lang="en-US" dirty="0"/>
              <a:t>the overhead and time required for beam training, how many </a:t>
            </a:r>
            <a:r>
              <a:rPr lang="en-US" dirty="0" smtClean="0"/>
              <a:t>TX/RX sectors </a:t>
            </a:r>
            <a:r>
              <a:rPr lang="en-US" dirty="0"/>
              <a:t>would be realistic?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300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consideration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the mobility of </a:t>
            </a:r>
            <a:r>
              <a:rPr lang="en-US" dirty="0" smtClean="0"/>
              <a:t>the IMMW </a:t>
            </a:r>
            <a:r>
              <a:rPr lang="en-US" dirty="0"/>
              <a:t>STA be considered? Will the IMMW device be used in scenarios where a </a:t>
            </a:r>
            <a:r>
              <a:rPr lang="en-US" dirty="0" smtClean="0"/>
              <a:t>user </a:t>
            </a:r>
            <a:r>
              <a:rPr lang="en-US" dirty="0"/>
              <a:t>is walking or </a:t>
            </a:r>
            <a:r>
              <a:rPr lang="en-US" dirty="0" smtClean="0"/>
              <a:t>running, </a:t>
            </a:r>
            <a:r>
              <a:rPr lang="en-US" dirty="0"/>
              <a:t>or will it move within a certain fixed location along a trajectory </a:t>
            </a:r>
            <a:r>
              <a:rPr lang="en-US" dirty="0" smtClean="0"/>
              <a:t>such as a VR/XR case?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/>
              <a:t>How many IMMW STAs can realistically be supported </a:t>
            </a:r>
            <a:r>
              <a:rPr lang="en-US" dirty="0" smtClean="0"/>
              <a:t>simultaneously per each AP?</a:t>
            </a:r>
          </a:p>
          <a:p>
            <a:pPr lvl="1"/>
            <a:r>
              <a:rPr lang="en-US" dirty="0"/>
              <a:t>Or should we consider scenarios where a large number of IMMW devices are simultaneously served in a specific area? Are we considering dense environments that cannot be resolved through channelization alone?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1481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the harmonized timeline in consideration of the followings:</a:t>
            </a:r>
            <a:br>
              <a:rPr lang="en-US" dirty="0" smtClean="0"/>
            </a:br>
            <a:r>
              <a:rPr lang="en-US" dirty="0" smtClean="0"/>
              <a:t>1) Sufficient technical discussion time required to get D0.1,</a:t>
            </a:r>
            <a:br>
              <a:rPr lang="en-US" dirty="0" smtClean="0"/>
            </a:br>
            <a:r>
              <a:rPr lang="en-US" dirty="0" smtClean="0"/>
              <a:t>2) 8 months circulation time for D1.0</a:t>
            </a:r>
            <a:br>
              <a:rPr lang="en-US" dirty="0" smtClean="0"/>
            </a:br>
            <a:r>
              <a:rPr lang="en-US" dirty="0" smtClean="0"/>
              <a:t>3) 6 months recirculation time for D2.0, D3.0 and D4.0</a:t>
            </a:r>
            <a:br>
              <a:rPr lang="en-US" dirty="0" smtClean="0"/>
            </a:br>
            <a:r>
              <a:rPr lang="en-US" dirty="0" smtClean="0"/>
              <a:t>4) Total 4.5 years from the PAR approval to the final 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</a:p>
          <a:p>
            <a:pPr lvl="2"/>
            <a:r>
              <a:rPr lang="en-US" dirty="0"/>
              <a:t>D0.1: </a:t>
            </a:r>
            <a:r>
              <a:rPr lang="en-US" dirty="0" smtClean="0"/>
              <a:t>Jul. </a:t>
            </a:r>
            <a:r>
              <a:rPr lang="en-US" dirty="0"/>
              <a:t>2026</a:t>
            </a:r>
          </a:p>
          <a:p>
            <a:pPr lvl="2"/>
            <a:r>
              <a:rPr lang="en-US" dirty="0"/>
              <a:t>D1.0: Mar. </a:t>
            </a:r>
            <a:r>
              <a:rPr lang="en-US" dirty="0" smtClean="0"/>
              <a:t>2027</a:t>
            </a:r>
          </a:p>
          <a:p>
            <a:pPr lvl="2"/>
            <a:r>
              <a:rPr lang="en-US" dirty="0" smtClean="0"/>
              <a:t>D2.0: Sep. 2027 (Initial SA Ballots)</a:t>
            </a:r>
          </a:p>
          <a:p>
            <a:pPr lvl="2"/>
            <a:r>
              <a:rPr lang="en-US" dirty="0" smtClean="0"/>
              <a:t>D3.0: Mar. 2028</a:t>
            </a:r>
            <a:endParaRPr lang="en-US" dirty="0"/>
          </a:p>
          <a:p>
            <a:pPr lvl="2"/>
            <a:r>
              <a:rPr lang="en-US" dirty="0" smtClean="0"/>
              <a:t>D4.0: Sep. 2028</a:t>
            </a:r>
            <a:endParaRPr lang="en-US" dirty="0"/>
          </a:p>
          <a:p>
            <a:pPr lvl="2"/>
            <a:r>
              <a:rPr lang="en-US" dirty="0"/>
              <a:t>Final 802.11 WG Approval: </a:t>
            </a:r>
            <a:r>
              <a:rPr lang="en-US" dirty="0" smtClean="0"/>
              <a:t>May 2029</a:t>
            </a:r>
          </a:p>
          <a:p>
            <a:pPr lvl="2"/>
            <a:r>
              <a:rPr lang="en-US" dirty="0" err="1" smtClean="0"/>
              <a:t>RevCom</a:t>
            </a:r>
            <a:r>
              <a:rPr lang="en-US" dirty="0" smtClean="0"/>
              <a:t> Approval</a:t>
            </a:r>
            <a:r>
              <a:rPr lang="en-US" dirty="0"/>
              <a:t>: </a:t>
            </a:r>
            <a:r>
              <a:rPr lang="en-US" dirty="0" smtClean="0"/>
              <a:t>Jul. 2029</a:t>
            </a:r>
          </a:p>
          <a:p>
            <a:pPr marL="857230" lvl="2" indent="0">
              <a:buNone/>
            </a:pPr>
            <a:r>
              <a:rPr lang="en-US" dirty="0"/>
              <a:t>[Note] The above timeline is a result of harmonizing between 11-25/0952r0 and 11-25/0700r1</a:t>
            </a:r>
          </a:p>
          <a:p>
            <a:pPr marL="85723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06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you agree with the following timeline </a:t>
            </a:r>
            <a:r>
              <a:rPr lang="en-US" altLang="zh-CN" dirty="0">
                <a:ea typeface="MS Gothic" panose="020B0609070205080204" pitchFamily="49" charset="-128"/>
              </a:rPr>
              <a:t>as the initial time estimation for the development of P802.11bq amendment?</a:t>
            </a:r>
          </a:p>
          <a:p>
            <a:pPr lvl="1"/>
            <a:r>
              <a:rPr lang="en-US" dirty="0" err="1" smtClean="0"/>
              <a:t>TGbq</a:t>
            </a:r>
            <a:r>
              <a:rPr lang="en-US" dirty="0" smtClean="0"/>
              <a:t> timeline</a:t>
            </a:r>
          </a:p>
          <a:p>
            <a:pPr lvl="2"/>
            <a:r>
              <a:rPr lang="en-US" dirty="0"/>
              <a:t>D0.1: Jul. 2026</a:t>
            </a:r>
          </a:p>
          <a:p>
            <a:pPr lvl="2"/>
            <a:r>
              <a:rPr lang="en-US" dirty="0"/>
              <a:t>D1.0: Mar. 2027</a:t>
            </a:r>
          </a:p>
          <a:p>
            <a:pPr lvl="2"/>
            <a:r>
              <a:rPr lang="en-US" dirty="0"/>
              <a:t>D2.0: </a:t>
            </a:r>
            <a:r>
              <a:rPr lang="en-US" dirty="0" smtClean="0"/>
              <a:t>Sep. </a:t>
            </a:r>
            <a:r>
              <a:rPr lang="en-US" dirty="0"/>
              <a:t>2027 (Initial SA Ballots)</a:t>
            </a:r>
          </a:p>
          <a:p>
            <a:pPr lvl="2"/>
            <a:r>
              <a:rPr lang="en-US" dirty="0"/>
              <a:t>D3.0: Mar. 2028</a:t>
            </a:r>
          </a:p>
          <a:p>
            <a:pPr lvl="2"/>
            <a:r>
              <a:rPr lang="en-US" dirty="0"/>
              <a:t>D4.0: </a:t>
            </a:r>
            <a:r>
              <a:rPr lang="en-US" dirty="0" smtClean="0"/>
              <a:t>Sep. </a:t>
            </a:r>
            <a:r>
              <a:rPr lang="en-US" dirty="0"/>
              <a:t>2028</a:t>
            </a:r>
          </a:p>
          <a:p>
            <a:pPr lvl="2"/>
            <a:r>
              <a:rPr lang="en-US" dirty="0"/>
              <a:t>Final 802.11 WG Approval: May 2029</a:t>
            </a:r>
          </a:p>
          <a:p>
            <a:pPr lvl="2"/>
            <a:r>
              <a:rPr lang="en-US" dirty="0" err="1"/>
              <a:t>RevCom</a:t>
            </a:r>
            <a:r>
              <a:rPr lang="en-US" dirty="0"/>
              <a:t> Approval: Jul. </a:t>
            </a:r>
            <a:r>
              <a:rPr lang="en-US" dirty="0" smtClean="0"/>
              <a:t>2029</a:t>
            </a:r>
          </a:p>
          <a:p>
            <a:pPr marL="857230" lvl="2" indent="0">
              <a:buNone/>
            </a:pPr>
            <a:r>
              <a:rPr lang="en-US" dirty="0" smtClean="0"/>
              <a:t>[Note] The above timeline is a result of harmonizing between 11-25/0952r0 and 11-25/0700r1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2882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78280"/>
            <a:ext cx="10363200" cy="46177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 smtClean="0"/>
              <a:t>[1]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11-25/0261r2, </a:t>
            </a:r>
            <a:r>
              <a:rPr lang="en-US" altLang="ko-KR" sz="1600" dirty="0" smtClean="0"/>
              <a:t>IMMW </a:t>
            </a:r>
            <a:r>
              <a:rPr lang="en-US" altLang="ko-KR" sz="1600" dirty="0"/>
              <a:t>for Consumer Device and </a:t>
            </a:r>
            <a:r>
              <a:rPr lang="en-US" altLang="ko-KR" sz="1600" dirty="0" err="1"/>
              <a:t>TGbq</a:t>
            </a:r>
            <a:r>
              <a:rPr lang="en-US" altLang="ko-KR" sz="1600" dirty="0"/>
              <a:t> timeline</a:t>
            </a:r>
            <a:endParaRPr lang="en-US" altLang="ko-KR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[2] </a:t>
            </a:r>
            <a:r>
              <a:rPr lang="en-US" sz="1600" dirty="0"/>
              <a:t>11-25/0238r1, IMMW System Reuses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[3] </a:t>
            </a:r>
            <a:r>
              <a:rPr lang="en-US" sz="1600" dirty="0"/>
              <a:t>11-25/0179r0, 802.11ac waveform transmission over </a:t>
            </a:r>
            <a:r>
              <a:rPr lang="en-US" sz="1600" dirty="0" err="1"/>
              <a:t>mmWave</a:t>
            </a:r>
            <a:r>
              <a:rPr lang="en-US" sz="1600" dirty="0"/>
              <a:t> carrier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[4] </a:t>
            </a:r>
            <a:r>
              <a:rPr lang="en-US" sz="1600" dirty="0"/>
              <a:t>11-25/0360r0, High-level thoughts on IMMW PHY Design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[5] </a:t>
            </a:r>
            <a:r>
              <a:rPr lang="en-US" sz="1600" dirty="0"/>
              <a:t>11-25/0366r0, Simulation of Indoor Millimeter-Wave Signal Received Power Using an Omnidirectional Antenna </a:t>
            </a:r>
            <a:r>
              <a:rPr lang="en-US" sz="1600" dirty="0" smtClean="0"/>
              <a:t>Pattern</a:t>
            </a:r>
          </a:p>
          <a:p>
            <a:pPr>
              <a:lnSpc>
                <a:spcPct val="120000"/>
              </a:lnSpc>
            </a:pPr>
            <a:r>
              <a:rPr lang="en-US" sz="1600" dirty="0" smtClean="0"/>
              <a:t>[</a:t>
            </a:r>
            <a:r>
              <a:rPr lang="en-US" sz="1600" dirty="0"/>
              <a:t>6</a:t>
            </a:r>
            <a:r>
              <a:rPr lang="en-US" sz="1600"/>
              <a:t>] </a:t>
            </a:r>
            <a:r>
              <a:rPr lang="en-US" sz="1600" smtClean="0"/>
              <a:t>11-25/0632r1, </a:t>
            </a:r>
            <a:r>
              <a:rPr lang="en-US" sz="1600" dirty="0"/>
              <a:t>Anchor Link for ML Operation with </a:t>
            </a:r>
            <a:r>
              <a:rPr lang="en-US" sz="1600" dirty="0" err="1"/>
              <a:t>mmWave</a:t>
            </a:r>
            <a:r>
              <a:rPr lang="en-US" sz="1600" dirty="0"/>
              <a:t> Link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4849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Other </a:t>
            </a:r>
            <a:r>
              <a:rPr lang="en-US" dirty="0"/>
              <a:t>TGs’ Timelines (as a reference)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914396" y="2043734"/>
          <a:ext cx="10363204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640">
                  <a:extLst>
                    <a:ext uri="{9D8B030D-6E8A-4147-A177-3AD203B41FA5}">
                      <a16:colId xmlns:a16="http://schemas.microsoft.com/office/drawing/2014/main" val="512551610"/>
                    </a:ext>
                  </a:extLst>
                </a:gridCol>
                <a:gridCol w="2333424">
                  <a:extLst>
                    <a:ext uri="{9D8B030D-6E8A-4147-A177-3AD203B41FA5}">
                      <a16:colId xmlns:a16="http://schemas.microsoft.com/office/drawing/2014/main" val="426210758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230029112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181065662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144058184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576789852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97051653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77157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 approved 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TG meeting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WG</a:t>
                      </a:r>
                      <a:r>
                        <a:rPr lang="en-US" sz="1200" b="1" baseline="0" dirty="0"/>
                        <a:t> Letter Ballots (</a:t>
                      </a:r>
                      <a:r>
                        <a:rPr lang="en-US" sz="1200" b="1" dirty="0"/>
                        <a:t>D1.0)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SA Ballot</a:t>
                      </a:r>
                      <a:r>
                        <a:rPr lang="en-US" sz="1200" b="1" baseline="0" dirty="0"/>
                        <a:t> (D3.0/4.0/5.0)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Final 802.11</a:t>
                      </a:r>
                      <a:r>
                        <a:rPr lang="en-US" sz="1200" b="1" baseline="0" dirty="0"/>
                        <a:t> </a:t>
                      </a:r>
                      <a:r>
                        <a:rPr lang="en-US" sz="1200" b="1" dirty="0"/>
                        <a:t>WG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RevCom</a:t>
                      </a:r>
                      <a:r>
                        <a:rPr lang="en-US" sz="1200" b="1" dirty="0"/>
                        <a:t>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4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Very High Throughput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2008-12-10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2010-10-24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2012-01-05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2012-10-23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Next Generation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2015-03-26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2018-01-07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2020-01-09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2020-11-01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2021-03-01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1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WLAN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2020-09-25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2020-08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2024-06-12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8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Randomized and Changing MAC Addresses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2024-05-09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7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Enhanced Data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2025-01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3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320 MHz 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2024-11-10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Ambient Power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2024-03-19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2024-05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2026-02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2027-08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2028-05</a:t>
                      </a:r>
                      <a:endParaRPr lang="en-US" sz="1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70109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398477"/>
            <a:ext cx="10477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first TG meeting to D1.0: 1-3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D1.0 to 11 WG approval: 1-2 years</a:t>
            </a:r>
          </a:p>
        </p:txBody>
      </p:sp>
    </p:spTree>
    <p:extLst>
      <p:ext uri="{BB962C8B-B14F-4D97-AF65-F5344CB8AC3E}">
        <p14:creationId xmlns:p14="http://schemas.microsoft.com/office/powerpoint/2010/main" val="409089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[Recap] Proposal</a:t>
            </a:r>
            <a:r>
              <a:rPr lang="en-US" dirty="0"/>
              <a:t>: </a:t>
            </a:r>
            <a:r>
              <a:rPr lang="en-US" dirty="0" err="1"/>
              <a:t>TGbq</a:t>
            </a:r>
            <a:r>
              <a:rPr lang="en-US" dirty="0"/>
              <a:t> Timeline </a:t>
            </a:r>
            <a:r>
              <a:rPr lang="en-US" dirty="0" smtClean="0"/>
              <a:t>Adjustment [1]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6327" y="1626562"/>
            <a:ext cx="11310664" cy="4477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err="1"/>
              <a:t>TGbq</a:t>
            </a:r>
            <a:r>
              <a:rPr lang="en-US" sz="1400" dirty="0"/>
              <a:t> timeline needs to be adjusted and PAR extension may be required considering </a:t>
            </a:r>
            <a:r>
              <a:rPr lang="en-US" sz="1400" u="sng" dirty="0"/>
              <a:t>the start date of </a:t>
            </a:r>
            <a:r>
              <a:rPr lang="en-US" sz="1400" u="sng" dirty="0" err="1"/>
              <a:t>TGbq</a:t>
            </a:r>
            <a:r>
              <a:rPr lang="en-US" sz="1400" u="sng" dirty="0"/>
              <a:t> (Feb. '25)</a:t>
            </a:r>
            <a:r>
              <a:rPr lang="en-US" sz="1400" dirty="0"/>
              <a:t>, </a:t>
            </a:r>
            <a:r>
              <a:rPr lang="en-US" sz="1400" u="sng" dirty="0"/>
              <a:t>sufficient technical discussions period (1-2 years)</a:t>
            </a:r>
            <a:r>
              <a:rPr lang="en-US" sz="1400" dirty="0"/>
              <a:t>, </a:t>
            </a:r>
            <a:r>
              <a:rPr lang="en-US" sz="1400" u="sng" dirty="0"/>
              <a:t>the practical letter ballot period (1-2 years), and SA ballot period (0.5 year)</a:t>
            </a:r>
          </a:p>
          <a:p>
            <a:pPr lvl="1">
              <a:lnSpc>
                <a:spcPct val="150000"/>
              </a:lnSpc>
            </a:pPr>
            <a:r>
              <a:rPr lang="en-US" sz="1200" u="sng" dirty="0"/>
              <a:t>Roughly we have three options, i.e., Option 1 (maintaining PAR timeline, the expected completion time: Mar. 2027), Option 2 (+ 1 year, e.g., a timeline for compact spec. feature set, the expected completion time: Apr. 2028), and Option 3 (+ 2 years, e.g., </a:t>
            </a:r>
            <a:r>
              <a:rPr lang="en-US" altLang="ko-KR" sz="1200" u="sng" dirty="0"/>
              <a:t>a timeline for big spec. feature set</a:t>
            </a:r>
            <a:r>
              <a:rPr lang="en-US" sz="1200" u="sng" dirty="0"/>
              <a:t>, the expected completion time: Apr. 2029)</a:t>
            </a:r>
          </a:p>
          <a:p>
            <a:pPr lvl="1"/>
            <a:endParaRPr lang="en-US" sz="12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9" name="직사각형 48"/>
          <p:cNvSpPr/>
          <p:nvPr/>
        </p:nvSpPr>
        <p:spPr>
          <a:xfrm>
            <a:off x="2054112" y="5892794"/>
            <a:ext cx="1117459" cy="2911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맑은 고딕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7267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05780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42377" y="618396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18002" y="616633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60" name="직선 연결선 59"/>
          <p:cNvCxnSpPr/>
          <p:nvPr/>
        </p:nvCxnSpPr>
        <p:spPr>
          <a:xfrm>
            <a:off x="449246" y="6040994"/>
            <a:ext cx="11590354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62" name="직선 연결선 61"/>
          <p:cNvCxnSpPr/>
          <p:nvPr/>
        </p:nvCxnSpPr>
        <p:spPr>
          <a:xfrm>
            <a:off x="7203473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3" name="직선 연결선 62"/>
          <p:cNvCxnSpPr/>
          <p:nvPr/>
        </p:nvCxnSpPr>
        <p:spPr>
          <a:xfrm>
            <a:off x="732335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4" name="직선 연결선 63"/>
          <p:cNvCxnSpPr/>
          <p:nvPr/>
        </p:nvCxnSpPr>
        <p:spPr>
          <a:xfrm>
            <a:off x="2886451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5" name="직선 연결선 64"/>
          <p:cNvCxnSpPr/>
          <p:nvPr/>
        </p:nvCxnSpPr>
        <p:spPr>
          <a:xfrm>
            <a:off x="5023048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71" name="직선 화살표 연결선 70"/>
          <p:cNvCxnSpPr/>
          <p:nvPr/>
        </p:nvCxnSpPr>
        <p:spPr>
          <a:xfrm flipH="1">
            <a:off x="436327" y="3694176"/>
            <a:ext cx="8681" cy="234991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3" name="직선 화살표 연결선 72"/>
          <p:cNvCxnSpPr>
            <a:cxnSpLocks/>
          </p:cNvCxnSpPr>
          <p:nvPr/>
        </p:nvCxnSpPr>
        <p:spPr>
          <a:xfrm flipH="1">
            <a:off x="2046819" y="3724656"/>
            <a:ext cx="1437" cy="229123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4" name="직선 화살표 연결선 73"/>
          <p:cNvCxnSpPr>
            <a:cxnSpLocks/>
          </p:cNvCxnSpPr>
          <p:nvPr/>
        </p:nvCxnSpPr>
        <p:spPr>
          <a:xfrm flipH="1">
            <a:off x="3169920" y="4107180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75" name="직선 화살표 연결선 74"/>
          <p:cNvCxnSpPr>
            <a:cxnSpLocks/>
          </p:cNvCxnSpPr>
          <p:nvPr/>
        </p:nvCxnSpPr>
        <p:spPr>
          <a:xfrm flipH="1">
            <a:off x="6354530" y="4058969"/>
            <a:ext cx="10622" cy="197577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364910" y="5661389"/>
            <a:ext cx="120029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en-US" altLang="ko-KR" sz="1200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Break</a:t>
            </a:r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76" name="직선 연결선 75"/>
          <p:cNvCxnSpPr/>
          <p:nvPr/>
        </p:nvCxnSpPr>
        <p:spPr>
          <a:xfrm>
            <a:off x="9393679" y="594616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8998427" y="614403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76486" y="3073582"/>
            <a:ext cx="1431620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PAR/CSD 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approved in WG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(Jul.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'24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250" y="3175658"/>
            <a:ext cx="829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IMMW SG</a:t>
            </a: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(Nov. '23)</a:t>
            </a:r>
          </a:p>
        </p:txBody>
      </p:sp>
      <p:cxnSp>
        <p:nvCxnSpPr>
          <p:cNvPr id="70" name="직선 화살표 연결선 69"/>
          <p:cNvCxnSpPr/>
          <p:nvPr/>
        </p:nvCxnSpPr>
        <p:spPr>
          <a:xfrm>
            <a:off x="467879" y="3694176"/>
            <a:ext cx="1617214" cy="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95008" y="3687221"/>
            <a:ext cx="1879155" cy="2616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34 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contributions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 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discussed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3128" y="3583731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First </a:t>
            </a:r>
            <a:r>
              <a:rPr lang="en-US" sz="1100" b="1" dirty="0" err="1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TGbq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Feb.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'25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3152965" y="3375028"/>
            <a:ext cx="5105646" cy="695391"/>
            <a:chOff x="3427452" y="2983554"/>
            <a:chExt cx="5105646" cy="695391"/>
          </a:xfrm>
        </p:grpSpPr>
        <p:sp>
          <p:nvSpPr>
            <p:cNvPr id="55" name="TextBox 54"/>
            <p:cNvSpPr txBox="1"/>
            <p:nvPr/>
          </p:nvSpPr>
          <p:spPr>
            <a:xfrm>
              <a:off x="5724212" y="2983554"/>
              <a:ext cx="1830666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Initial SA Ballot</a:t>
              </a:r>
              <a:br>
                <a:rPr lang="en-US" sz="1100" b="1" dirty="0">
                  <a:latin typeface="Arial"/>
                  <a:ea typeface="맑은 고딕"/>
                  <a:cs typeface="Arial"/>
                </a:rPr>
              </a:br>
              <a:r>
                <a:rPr lang="en-US" sz="1100" b="1" dirty="0">
                  <a:latin typeface="Arial"/>
                  <a:ea typeface="맑은 고딕"/>
                  <a:cs typeface="Arial"/>
                </a:rPr>
                <a:t>(D4.0)</a:t>
              </a: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</a:t>
              </a:r>
              <a:r>
                <a:rPr lang="en-US" sz="1100" b="1" dirty="0">
                  <a:solidFill>
                    <a:prstClr val="black"/>
                  </a:solidFill>
                  <a:latin typeface="Arial"/>
                  <a:ea typeface="맑은 고딕"/>
                  <a:cs typeface="Arial"/>
                </a:rPr>
                <a:t>Jul.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'26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  <p:cxnSp>
          <p:nvCxnSpPr>
            <p:cNvPr id="77" name="직선 화살표 연결선 76"/>
            <p:cNvCxnSpPr>
              <a:cxnSpLocks/>
            </p:cNvCxnSpPr>
            <p:nvPr/>
          </p:nvCxnSpPr>
          <p:spPr>
            <a:xfrm flipV="1">
              <a:off x="3427452" y="3667495"/>
              <a:ext cx="3181200" cy="1046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78" name="직선 화살표 연결선 77"/>
            <p:cNvCxnSpPr>
              <a:cxnSpLocks/>
            </p:cNvCxnSpPr>
            <p:nvPr/>
          </p:nvCxnSpPr>
          <p:spPr>
            <a:xfrm>
              <a:off x="6639639" y="3672875"/>
              <a:ext cx="121584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95437" y="3401946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16 month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654854" y="3381489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8 month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354616" y="3032294"/>
              <a:ext cx="1178482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Submittal to </a:t>
              </a:r>
              <a:r>
                <a:rPr lang="en-US" sz="1100" b="1" dirty="0" err="1">
                  <a:latin typeface="Arial"/>
                  <a:ea typeface="맑은 고딕"/>
                  <a:cs typeface="Arial"/>
                </a:rPr>
                <a:t>RevCom</a:t>
              </a:r>
              <a:endParaRPr lang="en-US" sz="1100" b="1" dirty="0">
                <a:latin typeface="Arial"/>
                <a:ea typeface="맑은 고딕"/>
                <a:cs typeface="Arial"/>
              </a:endParaRP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(Mar.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</p:grpSp>
      <p:cxnSp>
        <p:nvCxnSpPr>
          <p:cNvPr id="99" name="직선 화살표 연결선 98"/>
          <p:cNvCxnSpPr>
            <a:cxnSpLocks/>
          </p:cNvCxnSpPr>
          <p:nvPr/>
        </p:nvCxnSpPr>
        <p:spPr>
          <a:xfrm>
            <a:off x="5213279" y="4806410"/>
            <a:ext cx="0" cy="121640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2" name="직선 화살표 연결선 111"/>
          <p:cNvCxnSpPr>
            <a:cxnSpLocks/>
          </p:cNvCxnSpPr>
          <p:nvPr/>
        </p:nvCxnSpPr>
        <p:spPr>
          <a:xfrm flipH="1">
            <a:off x="7585358" y="4069429"/>
            <a:ext cx="3586" cy="19533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4" name="직선 화살표 연결선 113"/>
          <p:cNvCxnSpPr>
            <a:cxnSpLocks/>
          </p:cNvCxnSpPr>
          <p:nvPr/>
        </p:nvCxnSpPr>
        <p:spPr>
          <a:xfrm flipH="1">
            <a:off x="8485339" y="4817966"/>
            <a:ext cx="7184" cy="120552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7" name="직선 화살표 연결선 16"/>
          <p:cNvCxnSpPr>
            <a:cxnSpLocks/>
          </p:cNvCxnSpPr>
          <p:nvPr/>
        </p:nvCxnSpPr>
        <p:spPr bwMode="auto">
          <a:xfrm>
            <a:off x="3305773" y="4807110"/>
            <a:ext cx="1890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3810920" y="4549754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10 month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584201" y="4271864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  <a:b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(Jan. '26)</a:t>
            </a:r>
          </a:p>
        </p:txBody>
      </p:sp>
      <p:cxnSp>
        <p:nvCxnSpPr>
          <p:cNvPr id="102" name="직선 화살표 연결선 101"/>
          <p:cNvCxnSpPr>
            <a:cxnSpLocks/>
          </p:cNvCxnSpPr>
          <p:nvPr/>
        </p:nvCxnSpPr>
        <p:spPr bwMode="auto">
          <a:xfrm>
            <a:off x="5236845" y="4807110"/>
            <a:ext cx="1108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7986254" y="4271864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cxnSp>
        <p:nvCxnSpPr>
          <p:cNvPr id="105" name="직선 화살표 연결선 104"/>
          <p:cNvCxnSpPr>
            <a:cxnSpLocks/>
          </p:cNvCxnSpPr>
          <p:nvPr/>
        </p:nvCxnSpPr>
        <p:spPr bwMode="auto">
          <a:xfrm>
            <a:off x="8521700" y="4807110"/>
            <a:ext cx="12331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9194290" y="4205402"/>
            <a:ext cx="1129142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C0000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'28)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6392" y="4647631"/>
            <a:ext cx="211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C00000"/>
                </a:solidFill>
              </a:rPr>
              <a:t>Option 2 (+1 year)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389637" y="4552162"/>
            <a:ext cx="782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652372" y="4521937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717348" y="4265586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1" name="직선 화살표 연결선 110"/>
          <p:cNvCxnSpPr>
            <a:cxnSpLocks/>
          </p:cNvCxnSpPr>
          <p:nvPr/>
        </p:nvCxnSpPr>
        <p:spPr bwMode="auto">
          <a:xfrm>
            <a:off x="6353606" y="4807018"/>
            <a:ext cx="21317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017555" y="4541342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12 month</a:t>
            </a:r>
          </a:p>
        </p:txBody>
      </p:sp>
      <p:cxnSp>
        <p:nvCxnSpPr>
          <p:cNvPr id="118" name="직선 화살표 연결선 117"/>
          <p:cNvCxnSpPr>
            <a:cxnSpLocks/>
            <a:stCxn id="106" idx="2"/>
          </p:cNvCxnSpPr>
          <p:nvPr/>
        </p:nvCxnSpPr>
        <p:spPr>
          <a:xfrm flipH="1">
            <a:off x="9754019" y="4805566"/>
            <a:ext cx="4842" cy="121032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9" name="직선 연결선 78"/>
          <p:cNvCxnSpPr/>
          <p:nvPr/>
        </p:nvCxnSpPr>
        <p:spPr>
          <a:xfrm>
            <a:off x="11181309" y="595409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10793381" y="614127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01325" y="3987335"/>
            <a:ext cx="201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Option 1 (PAR timeline)</a:t>
            </a:r>
          </a:p>
        </p:txBody>
      </p:sp>
      <p:cxnSp>
        <p:nvCxnSpPr>
          <p:cNvPr id="87" name="직선 화살표 연결선 86"/>
          <p:cNvCxnSpPr>
            <a:cxnSpLocks/>
          </p:cNvCxnSpPr>
          <p:nvPr/>
        </p:nvCxnSpPr>
        <p:spPr bwMode="auto">
          <a:xfrm>
            <a:off x="3305773" y="5559226"/>
            <a:ext cx="30592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686949" y="5282227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16 month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013558" y="5093645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6494" y="5344858"/>
            <a:ext cx="2288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0C0"/>
                </a:solidFill>
              </a:rPr>
              <a:t>Option 3 (+2 years)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713319" y="5080625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3" name="직선 화살표 연결선 112"/>
          <p:cNvCxnSpPr>
            <a:cxnSpLocks/>
          </p:cNvCxnSpPr>
          <p:nvPr/>
        </p:nvCxnSpPr>
        <p:spPr bwMode="auto">
          <a:xfrm>
            <a:off x="6366722" y="5567064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7028119" y="5293458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9879678" y="5081342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'28)</a:t>
            </a:r>
          </a:p>
        </p:txBody>
      </p:sp>
      <p:cxnSp>
        <p:nvCxnSpPr>
          <p:cNvPr id="119" name="직선 화살표 연결선 118"/>
          <p:cNvCxnSpPr>
            <a:cxnSpLocks/>
          </p:cNvCxnSpPr>
          <p:nvPr/>
        </p:nvCxnSpPr>
        <p:spPr bwMode="auto">
          <a:xfrm>
            <a:off x="10470231" y="5574367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1059389" y="4917945"/>
            <a:ext cx="1015037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'29)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0526701" y="5293458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122" name="직선 화살표 연결선 121"/>
          <p:cNvCxnSpPr>
            <a:cxnSpLocks/>
          </p:cNvCxnSpPr>
          <p:nvPr/>
        </p:nvCxnSpPr>
        <p:spPr bwMode="auto">
          <a:xfrm>
            <a:off x="8492523" y="5574367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9092323" y="5300761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cxnSp>
        <p:nvCxnSpPr>
          <p:cNvPr id="124" name="직선 화살표 연결선 123"/>
          <p:cNvCxnSpPr>
            <a:cxnSpLocks/>
          </p:cNvCxnSpPr>
          <p:nvPr/>
        </p:nvCxnSpPr>
        <p:spPr>
          <a:xfrm>
            <a:off x="10470083" y="5567754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32" name="직선 화살표 연결선 131"/>
          <p:cNvCxnSpPr>
            <a:cxnSpLocks/>
          </p:cNvCxnSpPr>
          <p:nvPr/>
        </p:nvCxnSpPr>
        <p:spPr>
          <a:xfrm>
            <a:off x="11545297" y="5632842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332000" y="3561398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93814" y="3556202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 flipH="1">
            <a:off x="3298153" y="4076406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D6D963-543F-A7EF-6552-50EF30F5EBD8}"/>
              </a:ext>
            </a:extLst>
          </p:cNvPr>
          <p:cNvSpPr txBox="1"/>
          <p:nvPr/>
        </p:nvSpPr>
        <p:spPr>
          <a:xfrm>
            <a:off x="2840932" y="4078694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Mar. </a:t>
            </a:r>
            <a:r>
              <a:rPr lang="en-US" altLang="ko-KR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25 (now)</a:t>
            </a:r>
          </a:p>
        </p:txBody>
      </p:sp>
    </p:spTree>
    <p:extLst>
      <p:ext uri="{BB962C8B-B14F-4D97-AF65-F5344CB8AC3E}">
        <p14:creationId xmlns:p14="http://schemas.microsoft.com/office/powerpoint/2010/main" val="11668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</a:t>
            </a:r>
            <a:r>
              <a:rPr lang="en-US" dirty="0" smtClean="0"/>
              <a:t>timeline – Option A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026323"/>
              </p:ext>
            </p:extLst>
          </p:nvPr>
        </p:nvGraphicFramePr>
        <p:xfrm>
          <a:off x="1039964" y="1484027"/>
          <a:ext cx="10248896" cy="301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 </a:t>
                      </a:r>
                      <a:r>
                        <a:rPr lang="en-US" sz="1600" dirty="0" smtClean="0"/>
                        <a:t>2026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 technical </a:t>
                      </a:r>
                      <a:r>
                        <a:rPr lang="en-US" sz="1600" dirty="0" smtClean="0"/>
                        <a:t>discussions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D1.0 (Initial</a:t>
                      </a:r>
                      <a:r>
                        <a:rPr lang="en-US" sz="1600" baseline="0" dirty="0" smtClean="0"/>
                        <a:t> WG LB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2027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r>
                        <a:rPr lang="en-US" sz="1600" baseline="0" dirty="0" smtClean="0"/>
                        <a:t> months </a:t>
                      </a:r>
                      <a:r>
                        <a:rPr lang="en-US" sz="1600" baseline="0" dirty="0" smtClean="0"/>
                        <a:t>for comment </a:t>
                      </a:r>
                      <a:r>
                        <a:rPr lang="en-US" sz="1600" baseline="0" dirty="0" smtClean="0"/>
                        <a:t>resolution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SA Ballots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Jan. </a:t>
                      </a:r>
                      <a:r>
                        <a:rPr lang="en-US" sz="1600" dirty="0" smtClean="0"/>
                        <a:t>2028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 the time required for recirculation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0971759" y="588170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2879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00125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19465" y="4971070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'27)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7712" y="4996110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5865032" y="5495366"/>
            <a:ext cx="1838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441295" y="522107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10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63524" y="4972749"/>
            <a:ext cx="1634218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Initial SA Ballots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</a:p>
        </p:txBody>
      </p:sp>
      <p:cxnSp>
        <p:nvCxnSpPr>
          <p:cNvPr id="26" name="직선 화살표 연결선 25"/>
          <p:cNvCxnSpPr>
            <a:cxnSpLocks/>
          </p:cNvCxnSpPr>
          <p:nvPr/>
        </p:nvCxnSpPr>
        <p:spPr bwMode="auto">
          <a:xfrm>
            <a:off x="9458325" y="5501979"/>
            <a:ext cx="18774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879345" y="4877537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17549" y="5263372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29" name="직선 화살표 연결선 28"/>
          <p:cNvCxnSpPr>
            <a:cxnSpLocks/>
          </p:cNvCxnSpPr>
          <p:nvPr/>
        </p:nvCxnSpPr>
        <p:spPr bwMode="auto">
          <a:xfrm>
            <a:off x="7703987" y="5501979"/>
            <a:ext cx="17543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441181" y="523670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10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31" name="직선 화살표 연결선 30"/>
          <p:cNvCxnSpPr>
            <a:cxnSpLocks/>
          </p:cNvCxnSpPr>
          <p:nvPr/>
        </p:nvCxnSpPr>
        <p:spPr>
          <a:xfrm>
            <a:off x="9451884" y="5445101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320251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5865032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7673976" y="5236700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0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</a:t>
            </a:r>
            <a:r>
              <a:rPr lang="en-US" dirty="0" smtClean="0"/>
              <a:t>timeline - Option B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859901"/>
              </p:ext>
            </p:extLst>
          </p:nvPr>
        </p:nvGraphicFramePr>
        <p:xfrm>
          <a:off x="1039964" y="1484027"/>
          <a:ext cx="10248896" cy="322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Allocate more time for </a:t>
                      </a:r>
                      <a:r>
                        <a:rPr lang="en-US" sz="1600" dirty="0" smtClean="0"/>
                        <a:t>technical </a:t>
                      </a:r>
                      <a:r>
                        <a:rPr lang="en-US" sz="1600" dirty="0" smtClean="0"/>
                        <a:t>discussions</a:t>
                      </a:r>
                    </a:p>
                    <a:p>
                      <a:pPr algn="ctr"/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(examples:</a:t>
                      </a:r>
                      <a:r>
                        <a:rPr lang="en-US" sz="1600" baseline="0" dirty="0" smtClean="0"/>
                        <a:t> see slides 4-10)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D1.0 (Initial</a:t>
                      </a:r>
                      <a:r>
                        <a:rPr lang="en-US" sz="1600" baseline="0" dirty="0" smtClean="0"/>
                        <a:t> WG LB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</a:t>
                      </a:r>
                      <a:r>
                        <a:rPr lang="en-US" sz="1600" baseline="0" dirty="0" smtClean="0"/>
                        <a:t> 2027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Allocate more time </a:t>
                      </a:r>
                      <a:r>
                        <a:rPr lang="en-US" sz="1600" baseline="0" dirty="0" smtClean="0"/>
                        <a:t>to </a:t>
                      </a:r>
                      <a:r>
                        <a:rPr lang="en-US" sz="1600" baseline="0" dirty="0" smtClean="0"/>
                        <a:t>get a technically stable D1.0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SA Ballots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 the time required for recirculation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0971759" y="588170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564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477399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04008" y="5021257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3769" y="5008237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6157172" y="5494676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818569" y="522107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29955" y="5008954"/>
            <a:ext cx="144939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Initial SA Ballots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</a:p>
        </p:txBody>
      </p:sp>
      <p:cxnSp>
        <p:nvCxnSpPr>
          <p:cNvPr id="26" name="직선 화살표 연결선 25"/>
          <p:cNvCxnSpPr>
            <a:cxnSpLocks/>
          </p:cNvCxnSpPr>
          <p:nvPr/>
        </p:nvCxnSpPr>
        <p:spPr bwMode="auto">
          <a:xfrm>
            <a:off x="10260681" y="5501979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879345" y="4877537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17151" y="5221070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29" name="직선 화살표 연결선 28"/>
          <p:cNvCxnSpPr>
            <a:cxnSpLocks/>
          </p:cNvCxnSpPr>
          <p:nvPr/>
        </p:nvCxnSpPr>
        <p:spPr bwMode="auto">
          <a:xfrm>
            <a:off x="8282973" y="5501979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882773" y="5228373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31" name="직선 화살표 연결선 30"/>
          <p:cNvCxnSpPr>
            <a:cxnSpLocks/>
          </p:cNvCxnSpPr>
          <p:nvPr/>
        </p:nvCxnSpPr>
        <p:spPr>
          <a:xfrm>
            <a:off x="10260533" y="5495366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320251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6144980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8275789" y="5250701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4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</a:t>
            </a:r>
            <a:r>
              <a:rPr lang="en-US" dirty="0" smtClean="0"/>
              <a:t>timeline – Option C (harmonized one)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531643"/>
              </p:ext>
            </p:extLst>
          </p:nvPr>
        </p:nvGraphicFramePr>
        <p:xfrm>
          <a:off x="1039964" y="1484027"/>
          <a:ext cx="10248896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D0.1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Jul. 2026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Sufficient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discussion time for D0.1 (same as D1.0)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D1.0 (Initial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WG LB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Mar.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2027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months for comment resolution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D2.0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Sep. 2027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 months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332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D3.0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Mar. 2028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 months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395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D4.0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Sep.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2028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 months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1039772" y="586514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564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477399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70393" y="4918187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(Mar.'27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3769" y="5008237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6157172" y="5494676"/>
            <a:ext cx="13977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449760" y="5231689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941594" y="4882656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537965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6144980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7554915" y="5276258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30670" y="4903812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D2.0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(Sep.'27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3" name="직선 화살표 연결선 42"/>
          <p:cNvCxnSpPr>
            <a:cxnSpLocks/>
          </p:cNvCxnSpPr>
          <p:nvPr/>
        </p:nvCxnSpPr>
        <p:spPr bwMode="auto">
          <a:xfrm>
            <a:off x="7526741" y="5488033"/>
            <a:ext cx="1065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26180" y="5231689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6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46" name="직선 화살표 연결선 45"/>
          <p:cNvCxnSpPr>
            <a:cxnSpLocks/>
          </p:cNvCxnSpPr>
          <p:nvPr/>
        </p:nvCxnSpPr>
        <p:spPr>
          <a:xfrm>
            <a:off x="8592337" y="5276258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189635" y="4895763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D3.0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(Mar.'27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8" name="직선 화살표 연결선 47"/>
          <p:cNvCxnSpPr>
            <a:cxnSpLocks/>
          </p:cNvCxnSpPr>
          <p:nvPr/>
        </p:nvCxnSpPr>
        <p:spPr bwMode="auto">
          <a:xfrm>
            <a:off x="8585706" y="5479984"/>
            <a:ext cx="1065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8785145" y="522364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6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50" name="직선 화살표 연결선 49"/>
          <p:cNvCxnSpPr>
            <a:cxnSpLocks/>
          </p:cNvCxnSpPr>
          <p:nvPr/>
        </p:nvCxnSpPr>
        <p:spPr>
          <a:xfrm>
            <a:off x="9651302" y="5268209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0267860" y="4898161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(Sep.'27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52" name="직선 화살표 연결선 51"/>
          <p:cNvCxnSpPr>
            <a:cxnSpLocks/>
          </p:cNvCxnSpPr>
          <p:nvPr/>
        </p:nvCxnSpPr>
        <p:spPr bwMode="auto">
          <a:xfrm>
            <a:off x="9663931" y="5482382"/>
            <a:ext cx="1065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9863370" y="5226038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6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54" name="직선 화살표 연결선 53"/>
          <p:cNvCxnSpPr>
            <a:cxnSpLocks/>
          </p:cNvCxnSpPr>
          <p:nvPr/>
        </p:nvCxnSpPr>
        <p:spPr>
          <a:xfrm>
            <a:off x="10729527" y="5270607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69689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second half of next year...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</a:t>
            </a:r>
            <a:r>
              <a:rPr lang="en-US" dirty="0" smtClean="0"/>
              <a:t>getting </a:t>
            </a:r>
            <a:r>
              <a:rPr lang="en-US" dirty="0"/>
              <a:t>D0.1, it is necessary to have in-depth discussions on the following topics and select from multiple design </a:t>
            </a:r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Baseline PHY for IMMW and numerology</a:t>
            </a:r>
          </a:p>
          <a:p>
            <a:pPr lvl="1"/>
            <a:r>
              <a:rPr lang="en-US" dirty="0" smtClean="0"/>
              <a:t>Bandwidth range, channelization, Preamble/PPDU design</a:t>
            </a:r>
          </a:p>
          <a:p>
            <a:pPr lvl="1"/>
            <a:r>
              <a:rPr lang="en-US" dirty="0" smtClean="0"/>
              <a:t>IMMW link establishment and management</a:t>
            </a:r>
          </a:p>
          <a:p>
            <a:pPr lvl="1"/>
            <a:r>
              <a:rPr lang="en-US" dirty="0" smtClean="0"/>
              <a:t>Beam training details</a:t>
            </a:r>
          </a:p>
          <a:p>
            <a:pPr lvl="1"/>
            <a:r>
              <a:rPr lang="en-US" dirty="0" smtClean="0"/>
              <a:t>Target performance (throughput, capacity …)</a:t>
            </a:r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287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on IMMW PHY (11ac vs. 11ax/be)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Upclocking</a:t>
            </a:r>
            <a:r>
              <a:rPr lang="en-US" dirty="0" smtClean="0"/>
              <a:t> 11ac PHY vs. </a:t>
            </a:r>
            <a:r>
              <a:rPr lang="en-US" dirty="0" err="1" smtClean="0"/>
              <a:t>upclocking</a:t>
            </a:r>
            <a:r>
              <a:rPr lang="en-US" dirty="0" smtClean="0"/>
              <a:t> 11ax/be/</a:t>
            </a:r>
            <a:r>
              <a:rPr lang="en-US" dirty="0" err="1" smtClean="0"/>
              <a:t>bn</a:t>
            </a:r>
            <a:r>
              <a:rPr lang="en-US" dirty="0" smtClean="0"/>
              <a:t> [2]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do not have any performance issues that </a:t>
            </a:r>
            <a:r>
              <a:rPr lang="en-US" dirty="0" smtClean="0"/>
              <a:t>can only be addressed by using 11ax/be </a:t>
            </a:r>
            <a:r>
              <a:rPr lang="en-US" dirty="0"/>
              <a:t>PHY as a </a:t>
            </a:r>
            <a:r>
              <a:rPr lang="en-US" dirty="0" smtClean="0"/>
              <a:t>baseline</a:t>
            </a:r>
            <a:r>
              <a:rPr lang="en-US" dirty="0"/>
              <a:t>, </a:t>
            </a:r>
            <a:r>
              <a:rPr lang="en-US" dirty="0" smtClean="0"/>
              <a:t>it might be preferred </a:t>
            </a:r>
            <a:r>
              <a:rPr lang="en-US" dirty="0"/>
              <a:t>to use </a:t>
            </a:r>
            <a:r>
              <a:rPr lang="en-US" dirty="0" smtClean="0"/>
              <a:t>11ac as a baseline due to its stable performance [3][4]</a:t>
            </a:r>
          </a:p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Minimum bandwidth can be determined by </a:t>
            </a:r>
            <a:r>
              <a:rPr lang="en-US" dirty="0" err="1" smtClean="0"/>
              <a:t>upclocking</a:t>
            </a:r>
            <a:r>
              <a:rPr lang="en-US" dirty="0" smtClean="0"/>
              <a:t> factor</a:t>
            </a:r>
          </a:p>
          <a:p>
            <a:pPr lvl="1"/>
            <a:r>
              <a:rPr lang="en-US" dirty="0" smtClean="0"/>
              <a:t>Target maximum throughput is taken into account for maximum bandwidth</a:t>
            </a:r>
          </a:p>
          <a:p>
            <a:r>
              <a:rPr lang="en-US" dirty="0" smtClean="0"/>
              <a:t>Channelization </a:t>
            </a:r>
          </a:p>
          <a:p>
            <a:r>
              <a:rPr lang="en-US" dirty="0" smtClean="0"/>
              <a:t>IMMW Preamble design, IMMW-specific PPDU format [4]</a:t>
            </a:r>
          </a:p>
          <a:p>
            <a:r>
              <a:rPr lang="en-US" dirty="0" smtClean="0"/>
              <a:t>Antenna pattern</a:t>
            </a:r>
          </a:p>
          <a:p>
            <a:pPr lvl="1"/>
            <a:r>
              <a:rPr lang="en-US" dirty="0" smtClean="0"/>
              <a:t>Omni-directional antenna [5]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572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MAC dependency?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appears </a:t>
            </a:r>
            <a:r>
              <a:rPr lang="en-US" dirty="0"/>
              <a:t>that there are </a:t>
            </a:r>
            <a:r>
              <a:rPr lang="en-US" dirty="0" smtClean="0"/>
              <a:t>few UHR MAC </a:t>
            </a:r>
            <a:r>
              <a:rPr lang="en-US" dirty="0"/>
              <a:t>functions that are absolutely essential for IMMW. Therefore, EHT MAC </a:t>
            </a:r>
            <a:r>
              <a:rPr lang="en-US" dirty="0" smtClean="0"/>
              <a:t>might </a:t>
            </a:r>
            <a:r>
              <a:rPr lang="en-US" dirty="0"/>
              <a:t>be sufficient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Following representative UHR MAC features that improve channel access efficiency and latency reduction on sub-7GHz links, however, they may not be particularly necessary for integrated </a:t>
            </a:r>
            <a:r>
              <a:rPr lang="en-US" dirty="0" err="1" smtClean="0"/>
              <a:t>mmWave</a:t>
            </a:r>
            <a:r>
              <a:rPr lang="en-US" dirty="0" smtClean="0"/>
              <a:t> link</a:t>
            </a:r>
          </a:p>
          <a:p>
            <a:pPr lvl="2"/>
            <a:r>
              <a:rPr lang="en-US" dirty="0" smtClean="0"/>
              <a:t>Seamless roaming</a:t>
            </a:r>
          </a:p>
          <a:p>
            <a:pPr lvl="2"/>
            <a:r>
              <a:rPr lang="en-US" dirty="0" smtClean="0"/>
              <a:t>Prioritized-EDCA</a:t>
            </a:r>
          </a:p>
          <a:p>
            <a:pPr lvl="2"/>
            <a:r>
              <a:rPr lang="en-US" dirty="0" smtClean="0"/>
              <a:t>Non Primary Channel Access (NPCA), Dynamic Sub-band Operation (DSO)</a:t>
            </a:r>
          </a:p>
          <a:p>
            <a:pPr lvl="2"/>
            <a:r>
              <a:rPr lang="en-US" dirty="0" smtClean="0"/>
              <a:t>Dynamic Power Save (DPS)</a:t>
            </a:r>
          </a:p>
          <a:p>
            <a:pPr lvl="2"/>
            <a:r>
              <a:rPr lang="en-US" dirty="0" smtClean="0"/>
              <a:t>Dynamic/Periodic Unavailability Operation (DUO, PUO), In-Device Coexistence (IDC)</a:t>
            </a:r>
          </a:p>
          <a:p>
            <a:pPr lvl="2"/>
            <a:r>
              <a:rPr lang="en-US" dirty="0" smtClean="0"/>
              <a:t>Multi-AP Coordination schemes (Co-TDMA, Co-RTWT …)</a:t>
            </a:r>
          </a:p>
          <a:p>
            <a:pPr lvl="1"/>
            <a:r>
              <a:rPr lang="en-US" dirty="0" smtClean="0"/>
              <a:t>UHR MAC-enabled sub-7GHz link may improve the overall performance of IMMW device</a:t>
            </a:r>
            <a:endParaRPr lang="en-US" dirty="0"/>
          </a:p>
          <a:p>
            <a:pPr lvl="1"/>
            <a:r>
              <a:rPr lang="en-US" dirty="0" smtClean="0"/>
              <a:t>UHR ICF/ICR format may be useful to contain IMMW-specific information via sub-7GHz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170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and initial Link Setup for IMMW link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Beacon design for IMMW link</a:t>
            </a:r>
          </a:p>
          <a:p>
            <a:pPr lvl="1"/>
            <a:r>
              <a:rPr lang="en-US" dirty="0"/>
              <a:t>Maximize offloading to sub-7GHz link beacons and use IMMW beacons only for information that must be transmitted via IMMW </a:t>
            </a:r>
            <a:r>
              <a:rPr lang="en-US" dirty="0" smtClean="0"/>
              <a:t>link [6]</a:t>
            </a:r>
          </a:p>
          <a:p>
            <a:r>
              <a:rPr lang="en-US" dirty="0" smtClean="0"/>
              <a:t>IMMW link association procedure</a:t>
            </a:r>
          </a:p>
          <a:p>
            <a:pPr lvl="1"/>
            <a:r>
              <a:rPr lang="en-US" dirty="0" smtClean="0"/>
              <a:t>IMMW link establishment with the assistance of sub-7GHz link</a:t>
            </a:r>
          </a:p>
          <a:p>
            <a:pPr lvl="2"/>
            <a:r>
              <a:rPr lang="en-US" dirty="0" smtClean="0"/>
              <a:t>Sub-7GHz probe request/response frame with Multi-Link element</a:t>
            </a:r>
          </a:p>
          <a:p>
            <a:pPr lvl="1"/>
            <a:r>
              <a:rPr lang="en-US" dirty="0" smtClean="0"/>
              <a:t>Criteria for the IMMW link to establish </a:t>
            </a:r>
            <a:r>
              <a:rPr lang="en-US" dirty="0"/>
              <a:t>a connection </a:t>
            </a:r>
            <a:r>
              <a:rPr lang="en-US" dirty="0" smtClean="0"/>
              <a:t>with the AP independently </a:t>
            </a:r>
            <a:r>
              <a:rPr lang="en-US" dirty="0"/>
              <a:t>without the assistance of sub-7 </a:t>
            </a:r>
            <a:r>
              <a:rPr lang="en-US" dirty="0" smtClean="0"/>
              <a:t>GHz</a:t>
            </a:r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26530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123549</TotalTime>
  <Words>1855</Words>
  <Application>Microsoft Office PowerPoint</Application>
  <PresentationFormat>와이드스크린</PresentationFormat>
  <Paragraphs>366</Paragraphs>
  <Slides>16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MS Gothic</vt:lpstr>
      <vt:lpstr>굴림</vt:lpstr>
      <vt:lpstr>맑은 고딕</vt:lpstr>
      <vt:lpstr>Arial</vt:lpstr>
      <vt:lpstr>Times New Roman</vt:lpstr>
      <vt:lpstr>802-11-Submission</vt:lpstr>
      <vt:lpstr>Document</vt:lpstr>
      <vt:lpstr>TGbq timeline proposal - follow up</vt:lpstr>
      <vt:lpstr>[Recap] Proposal: TGbq Timeline Adjustment [1]</vt:lpstr>
      <vt:lpstr>Proposed TGbq timeline – Option A</vt:lpstr>
      <vt:lpstr>Proposed TGbq timeline - Option B</vt:lpstr>
      <vt:lpstr>Proposed TGbq timeline – Option C (harmonized one)</vt:lpstr>
      <vt:lpstr>By the second half of next year...</vt:lpstr>
      <vt:lpstr>Decision on IMMW PHY (11ac vs. 11ax/be)</vt:lpstr>
      <vt:lpstr>UHR MAC dependency?</vt:lpstr>
      <vt:lpstr>Discovery and initial Link Setup for IMMW link</vt:lpstr>
      <vt:lpstr>Dedicated Service Period or  Contention-based Service Period?</vt:lpstr>
      <vt:lpstr>IMMW beam management and update</vt:lpstr>
      <vt:lpstr>Practical consideration</vt:lpstr>
      <vt:lpstr>Conclusion</vt:lpstr>
      <vt:lpstr>SP</vt:lpstr>
      <vt:lpstr>Reference</vt:lpstr>
      <vt:lpstr>Appendix: Other TGs’ Timelines (as a reference)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IMMW for Mobile Device and TGbq timeline</dc:title>
  <dc:creator>Jonghoe Koo</dc:creator>
  <cp:lastModifiedBy>Jonghoe Koo</cp:lastModifiedBy>
  <cp:revision>735</cp:revision>
  <dcterms:created xsi:type="dcterms:W3CDTF">2024-02-21T05:50:27Z</dcterms:created>
  <dcterms:modified xsi:type="dcterms:W3CDTF">2025-05-13T16:39:28Z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FLCMData">
    <vt:lpwstr>6DB3CF5D69794B6B58AB7ADBE9EFA8472F84C42318000E5BE827C5A7E5E5E46243036C0C349B057BFC6432497BEDC298E3590440373986A3EA2F06241F8EE8E3</vt:lpwstr>
  </property>
</Properties>
</file>