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370" r:id="rId2"/>
    <p:sldId id="372" r:id="rId3"/>
    <p:sldId id="357" r:id="rId4"/>
    <p:sldId id="375" r:id="rId5"/>
    <p:sldId id="355" r:id="rId6"/>
    <p:sldId id="356" r:id="rId7"/>
    <p:sldId id="347" r:id="rId8"/>
    <p:sldId id="349" r:id="rId9"/>
    <p:sldId id="350" r:id="rId10"/>
    <p:sldId id="351" r:id="rId11"/>
    <p:sldId id="373" r:id="rId12"/>
    <p:sldId id="374" r:id="rId13"/>
    <p:sldId id="367" r:id="rId14"/>
    <p:sldId id="3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1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3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1" y="9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1F74C-3BAD-4F0B-AAAA-7F3560C94EA7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99758-8884-42A0-8416-D505F230DC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54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I5 802.11-yy/xxxxr0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414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87968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24707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00599" y="6475414"/>
            <a:ext cx="21913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Jonghoe</a:t>
            </a:r>
            <a:r>
              <a:rPr lang="en-US" altLang="ko-KR" dirty="0"/>
              <a:t> Koo, Samsung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4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20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802.11-25/0700r0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97467" y="606879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3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97472" y="294734"/>
            <a:ext cx="968214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38592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>
                <a:solidFill>
                  <a:schemeClr val="tx1"/>
                </a:solidFill>
                <a:ea typeface="굴림" panose="020B0600000101010101" pitchFamily="50" charset="-127"/>
              </a:rPr>
              <a:t>TGbq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 timeline proposal - follow 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2025-05-12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133747"/>
              </p:ext>
            </p:extLst>
          </p:nvPr>
        </p:nvGraphicFramePr>
        <p:xfrm>
          <a:off x="1020763" y="2424113"/>
          <a:ext cx="9682162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" r:id="rId4" imgW="10281987" imgH="3841557" progId="Word.Document.8">
                  <p:embed/>
                </p:oleObj>
              </mc:Choice>
              <mc:Fallback>
                <p:oleObj name="Document" r:id="rId4" imgW="10281987" imgH="3841557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3" y="2424113"/>
                        <a:ext cx="9682162" cy="3600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555920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consideration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Mobility</a:t>
            </a:r>
          </a:p>
          <a:p>
            <a:pPr lvl="1"/>
            <a:r>
              <a:rPr lang="en-US" dirty="0" smtClean="0"/>
              <a:t>Should </a:t>
            </a:r>
            <a:r>
              <a:rPr lang="en-US" dirty="0"/>
              <a:t>the mobility of </a:t>
            </a:r>
            <a:r>
              <a:rPr lang="en-US" dirty="0" smtClean="0"/>
              <a:t>the IMMW </a:t>
            </a:r>
            <a:r>
              <a:rPr lang="en-US" dirty="0"/>
              <a:t>STA be considered? Will the IMMW device be used in scenarios where a </a:t>
            </a:r>
            <a:r>
              <a:rPr lang="en-US" dirty="0" smtClean="0"/>
              <a:t>user </a:t>
            </a:r>
            <a:r>
              <a:rPr lang="en-US" dirty="0"/>
              <a:t>is walking or </a:t>
            </a:r>
            <a:r>
              <a:rPr lang="en-US" dirty="0" smtClean="0"/>
              <a:t>running, </a:t>
            </a:r>
            <a:r>
              <a:rPr lang="en-US" dirty="0"/>
              <a:t>or will it move within a certain fixed location along a trajectory </a:t>
            </a:r>
            <a:r>
              <a:rPr lang="en-US" dirty="0" smtClean="0"/>
              <a:t>such as a VR/XR case?</a:t>
            </a:r>
          </a:p>
          <a:p>
            <a:r>
              <a:rPr lang="en-US" dirty="0" smtClean="0"/>
              <a:t>Scalability</a:t>
            </a:r>
          </a:p>
          <a:p>
            <a:pPr lvl="1"/>
            <a:r>
              <a:rPr lang="en-US" dirty="0"/>
              <a:t>How many IMMW STAs can realistically be supported </a:t>
            </a:r>
            <a:r>
              <a:rPr lang="en-US" dirty="0" smtClean="0"/>
              <a:t>simultaneously per each AP?</a:t>
            </a:r>
          </a:p>
          <a:p>
            <a:pPr lvl="1"/>
            <a:r>
              <a:rPr lang="en-US" dirty="0"/>
              <a:t>Or should we consider scenarios where a large number of IMMW devices are simultaneously served in a specific area? Are we considering dense environments that cannot be resolved through channelization alone?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11481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briefly mentioning the topics to be discussed in </a:t>
            </a:r>
            <a:r>
              <a:rPr lang="en-US" dirty="0" err="1"/>
              <a:t>TGbq</a:t>
            </a:r>
            <a:r>
              <a:rPr lang="en-US" dirty="0"/>
              <a:t>, </a:t>
            </a:r>
            <a:r>
              <a:rPr lang="en-US" dirty="0" smtClean="0"/>
              <a:t>we </a:t>
            </a:r>
            <a:r>
              <a:rPr lang="en-US" dirty="0"/>
              <a:t>proposed a </a:t>
            </a:r>
            <a:r>
              <a:rPr lang="en-US" dirty="0" err="1" smtClean="0"/>
              <a:t>TGbq</a:t>
            </a:r>
            <a:r>
              <a:rPr lang="en-US" dirty="0" smtClean="0"/>
              <a:t> timeline </a:t>
            </a:r>
            <a:r>
              <a:rPr lang="en-US" dirty="0"/>
              <a:t>that includes </a:t>
            </a:r>
            <a:r>
              <a:rPr lang="en-US" dirty="0" smtClean="0"/>
              <a:t>achieving </a:t>
            </a:r>
            <a:r>
              <a:rPr lang="en-US" dirty="0"/>
              <a:t>D0.1 </a:t>
            </a:r>
            <a:r>
              <a:rPr lang="en-US" dirty="0" smtClean="0"/>
              <a:t>by </a:t>
            </a:r>
            <a:r>
              <a:rPr lang="en-US" dirty="0"/>
              <a:t>the second half of next year and allocating about one year for D1.0.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37036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</a:t>
            </a:r>
            <a:r>
              <a:rPr lang="en-US" dirty="0" smtClean="0"/>
              <a:t>following proposed timeline for </a:t>
            </a:r>
            <a:r>
              <a:rPr lang="en-US" dirty="0" err="1" smtClean="0"/>
              <a:t>TGbq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Expected completion time: Mar. 2029</a:t>
            </a:r>
          </a:p>
          <a:p>
            <a:pPr lvl="2"/>
            <a:r>
              <a:rPr lang="en-US" dirty="0" smtClean="0"/>
              <a:t>D0.1: Jul. 2026</a:t>
            </a:r>
          </a:p>
          <a:p>
            <a:pPr lvl="2"/>
            <a:r>
              <a:rPr lang="en-US" dirty="0" smtClean="0"/>
              <a:t>D1.0: Jul. 2027</a:t>
            </a:r>
          </a:p>
          <a:p>
            <a:pPr lvl="2"/>
            <a:r>
              <a:rPr lang="en-US" dirty="0" smtClean="0"/>
              <a:t>Initial SA Ballots: Jul. 2028</a:t>
            </a:r>
          </a:p>
          <a:p>
            <a:pPr lvl="2"/>
            <a:r>
              <a:rPr lang="en-US" dirty="0" smtClean="0"/>
              <a:t>Final 802.11 WG Approval: Mar. 2029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2882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478280"/>
            <a:ext cx="10363200" cy="461772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600" dirty="0" smtClean="0"/>
              <a:t>[1]</a:t>
            </a:r>
            <a:r>
              <a:rPr lang="ko-KR" altLang="en-US" sz="1600" dirty="0" smtClean="0"/>
              <a:t> </a:t>
            </a:r>
            <a:r>
              <a:rPr lang="en-US" sz="1600" dirty="0" smtClean="0"/>
              <a:t>11-25/0261r2, </a:t>
            </a:r>
            <a:r>
              <a:rPr lang="en-US" altLang="ko-KR" sz="1600" dirty="0" smtClean="0"/>
              <a:t>IMMW </a:t>
            </a:r>
            <a:r>
              <a:rPr lang="en-US" altLang="ko-KR" sz="1600" dirty="0"/>
              <a:t>for Consumer Device and </a:t>
            </a:r>
            <a:r>
              <a:rPr lang="en-US" altLang="ko-KR" sz="1600" dirty="0" err="1"/>
              <a:t>TGbq</a:t>
            </a:r>
            <a:r>
              <a:rPr lang="en-US" altLang="ko-KR" sz="1600" dirty="0"/>
              <a:t> timeline</a:t>
            </a:r>
            <a:endParaRPr lang="en-US" altLang="ko-KR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[2] </a:t>
            </a:r>
            <a:r>
              <a:rPr lang="en-US" sz="1600" dirty="0"/>
              <a:t>11-25/0238r1, IMMW System Reuses</a:t>
            </a:r>
            <a:endParaRPr lang="en-US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[3] </a:t>
            </a:r>
            <a:r>
              <a:rPr lang="en-US" sz="1600" dirty="0"/>
              <a:t>11-25/0179r0, 802.11ac waveform transmission over </a:t>
            </a:r>
            <a:r>
              <a:rPr lang="en-US" sz="1600" dirty="0" err="1"/>
              <a:t>mmWave</a:t>
            </a:r>
            <a:r>
              <a:rPr lang="en-US" sz="1600" dirty="0"/>
              <a:t> carrier</a:t>
            </a:r>
            <a:endParaRPr lang="en-US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[4] </a:t>
            </a:r>
            <a:r>
              <a:rPr lang="en-US" sz="1600" dirty="0"/>
              <a:t>11-25/0360r0, High-level thoughts on IMMW PHY Design</a:t>
            </a:r>
            <a:endParaRPr lang="en-US" sz="1600" dirty="0" smtClean="0"/>
          </a:p>
          <a:p>
            <a:pPr>
              <a:lnSpc>
                <a:spcPct val="120000"/>
              </a:lnSpc>
            </a:pPr>
            <a:r>
              <a:rPr lang="en-US" sz="1600" dirty="0" smtClean="0"/>
              <a:t>[5] </a:t>
            </a:r>
            <a:r>
              <a:rPr lang="en-US" sz="1600" dirty="0"/>
              <a:t>11-25/0366r0, Simulation of Indoor Millimeter-Wave Signal Received Power Using an Omnidirectional Antenna </a:t>
            </a:r>
            <a:r>
              <a:rPr lang="en-US" sz="1600" dirty="0" smtClean="0"/>
              <a:t>Pattern</a:t>
            </a:r>
          </a:p>
          <a:p>
            <a:pPr>
              <a:lnSpc>
                <a:spcPct val="120000"/>
              </a:lnSpc>
            </a:pPr>
            <a:r>
              <a:rPr lang="en-US" sz="1600" dirty="0" smtClean="0"/>
              <a:t>[</a:t>
            </a:r>
            <a:r>
              <a:rPr lang="en-US" sz="1600" dirty="0"/>
              <a:t>6</a:t>
            </a:r>
            <a:r>
              <a:rPr lang="en-US" sz="1600"/>
              <a:t>] </a:t>
            </a:r>
            <a:r>
              <a:rPr lang="en-US" sz="1600" smtClean="0"/>
              <a:t>11-25/0632r1, </a:t>
            </a:r>
            <a:r>
              <a:rPr lang="en-US" sz="1600" dirty="0"/>
              <a:t>Anchor Link for ML Operation with </a:t>
            </a:r>
            <a:r>
              <a:rPr lang="en-US" sz="1600" dirty="0" err="1"/>
              <a:t>mmWave</a:t>
            </a:r>
            <a:r>
              <a:rPr lang="en-US" sz="1600" dirty="0"/>
              <a:t> Link</a:t>
            </a:r>
            <a:endParaRPr 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44849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Other </a:t>
            </a:r>
            <a:r>
              <a:rPr lang="en-US" dirty="0"/>
              <a:t>TGs’ Timelines (as a reference)</a:t>
            </a: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/>
          </p:nvPr>
        </p:nvGraphicFramePr>
        <p:xfrm>
          <a:off x="914396" y="2043734"/>
          <a:ext cx="10363204" cy="313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1640">
                  <a:extLst>
                    <a:ext uri="{9D8B030D-6E8A-4147-A177-3AD203B41FA5}">
                      <a16:colId xmlns:a16="http://schemas.microsoft.com/office/drawing/2014/main" val="512551610"/>
                    </a:ext>
                  </a:extLst>
                </a:gridCol>
                <a:gridCol w="2333424">
                  <a:extLst>
                    <a:ext uri="{9D8B030D-6E8A-4147-A177-3AD203B41FA5}">
                      <a16:colId xmlns:a16="http://schemas.microsoft.com/office/drawing/2014/main" val="4262107586"/>
                    </a:ext>
                  </a:extLst>
                </a:gridCol>
                <a:gridCol w="1026416">
                  <a:extLst>
                    <a:ext uri="{9D8B030D-6E8A-4147-A177-3AD203B41FA5}">
                      <a16:colId xmlns:a16="http://schemas.microsoft.com/office/drawing/2014/main" val="2300291126"/>
                    </a:ext>
                  </a:extLst>
                </a:gridCol>
                <a:gridCol w="1026416">
                  <a:extLst>
                    <a:ext uri="{9D8B030D-6E8A-4147-A177-3AD203B41FA5}">
                      <a16:colId xmlns:a16="http://schemas.microsoft.com/office/drawing/2014/main" val="1810656629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1440581849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576789852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2597051653"/>
                    </a:ext>
                  </a:extLst>
                </a:gridCol>
                <a:gridCol w="1333827">
                  <a:extLst>
                    <a:ext uri="{9D8B030D-6E8A-4147-A177-3AD203B41FA5}">
                      <a16:colId xmlns:a16="http://schemas.microsoft.com/office/drawing/2014/main" val="2577157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PAR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PAR approved 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First TG meeting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WG</a:t>
                      </a:r>
                      <a:r>
                        <a:rPr lang="en-US" sz="1200" b="1" baseline="0" dirty="0"/>
                        <a:t> Letter Ballots (</a:t>
                      </a:r>
                      <a:r>
                        <a:rPr lang="en-US" sz="1200" b="1" dirty="0"/>
                        <a:t>D1.0)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SA Ballot</a:t>
                      </a:r>
                      <a:r>
                        <a:rPr lang="en-US" sz="1200" b="1" baseline="0" dirty="0"/>
                        <a:t> (D3.0/4.0/5.0)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Final 802.11</a:t>
                      </a:r>
                      <a:r>
                        <a:rPr lang="en-US" sz="1200" b="1" baseline="0" dirty="0"/>
                        <a:t> </a:t>
                      </a:r>
                      <a:r>
                        <a:rPr lang="en-US" sz="1200" b="1" dirty="0"/>
                        <a:t>WG Approval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RevCom</a:t>
                      </a:r>
                      <a:r>
                        <a:rPr lang="en-US" sz="1200" b="1" dirty="0"/>
                        <a:t> Approval</a:t>
                      </a:r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45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Very High Throughput 60GHz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2008-12-10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2010-10-24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2012-01-05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2012-10-23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57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Next Generation 60GHz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2015-03-26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2018-01-07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2020-01-09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2020-11-01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2021-03-01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713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WLAN Sensing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2020-09-25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2020-08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2023-03-02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2024-06-12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68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Randomized and Changing MAC Addresses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2024-05-09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2024-07-01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171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Enhanced Data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2021-02-10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2025-01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43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320 MHz Positioning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2022-12-03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2023-12-28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2024-11-10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362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Ambient Power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2024-03-19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2024-05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2026-02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2027-08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2028-01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2028-05</a:t>
                      </a:r>
                      <a:endParaRPr lang="en-US" sz="12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701094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398477"/>
            <a:ext cx="10477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from first TG meeting to D1.0: 1-3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from D1.0 to 11 WG approval: 1-2 years</a:t>
            </a:r>
          </a:p>
        </p:txBody>
      </p:sp>
    </p:spTree>
    <p:extLst>
      <p:ext uri="{BB962C8B-B14F-4D97-AF65-F5344CB8AC3E}">
        <p14:creationId xmlns:p14="http://schemas.microsoft.com/office/powerpoint/2010/main" val="409089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[Recap] Proposal</a:t>
            </a:r>
            <a:r>
              <a:rPr lang="en-US" dirty="0"/>
              <a:t>: </a:t>
            </a:r>
            <a:r>
              <a:rPr lang="en-US" dirty="0" err="1"/>
              <a:t>TGbq</a:t>
            </a:r>
            <a:r>
              <a:rPr lang="en-US" dirty="0"/>
              <a:t> Timeline </a:t>
            </a:r>
            <a:r>
              <a:rPr lang="en-US" dirty="0" smtClean="0"/>
              <a:t>Adjustment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6327" y="1626562"/>
            <a:ext cx="11310664" cy="447705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dirty="0" err="1"/>
              <a:t>TGbq</a:t>
            </a:r>
            <a:r>
              <a:rPr lang="en-US" sz="1400" dirty="0"/>
              <a:t> timeline needs to be adjusted and PAR extension may be required considering </a:t>
            </a:r>
            <a:r>
              <a:rPr lang="en-US" sz="1400" u="sng" dirty="0"/>
              <a:t>the start date of </a:t>
            </a:r>
            <a:r>
              <a:rPr lang="en-US" sz="1400" u="sng" dirty="0" err="1"/>
              <a:t>TGbq</a:t>
            </a:r>
            <a:r>
              <a:rPr lang="en-US" sz="1400" u="sng" dirty="0"/>
              <a:t> (Feb. '25)</a:t>
            </a:r>
            <a:r>
              <a:rPr lang="en-US" sz="1400" dirty="0"/>
              <a:t>, </a:t>
            </a:r>
            <a:r>
              <a:rPr lang="en-US" sz="1400" u="sng" dirty="0"/>
              <a:t>sufficient technical discussions period (1-2 years)</a:t>
            </a:r>
            <a:r>
              <a:rPr lang="en-US" sz="1400" dirty="0"/>
              <a:t>, </a:t>
            </a:r>
            <a:r>
              <a:rPr lang="en-US" sz="1400" u="sng" dirty="0"/>
              <a:t>the practical letter ballot period (1-2 years), and SA ballot period (0.5 year)</a:t>
            </a:r>
          </a:p>
          <a:p>
            <a:pPr lvl="1">
              <a:lnSpc>
                <a:spcPct val="150000"/>
              </a:lnSpc>
            </a:pPr>
            <a:r>
              <a:rPr lang="en-US" sz="1200" u="sng" dirty="0"/>
              <a:t>Roughly we have three options, i.e., Option 1 (maintaining PAR timeline, the expected completion time: Mar. 2027), Option 2 (+ 1 year, e.g., a timeline for compact spec. feature set, the expected completion time: Apr. 2028), and Option 3 (+ 2 years, e.g., </a:t>
            </a:r>
            <a:r>
              <a:rPr lang="en-US" altLang="ko-KR" sz="1200" u="sng" dirty="0"/>
              <a:t>a timeline for big spec. feature set</a:t>
            </a:r>
            <a:r>
              <a:rPr lang="en-US" sz="1200" u="sng" dirty="0"/>
              <a:t>, the expected completion time: Apr. 2029)</a:t>
            </a:r>
          </a:p>
          <a:p>
            <a:pPr lvl="1"/>
            <a:endParaRPr lang="en-US" sz="1200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Jonghoe Koo, Samsung Electronics</a:t>
            </a:r>
            <a:endParaRPr lang="en-US" altLang="ko-KR" dirty="0"/>
          </a:p>
        </p:txBody>
      </p:sp>
      <p:sp>
        <p:nvSpPr>
          <p:cNvPr id="49" name="직사각형 48"/>
          <p:cNvSpPr/>
          <p:nvPr/>
        </p:nvSpPr>
        <p:spPr>
          <a:xfrm>
            <a:off x="2054112" y="5892794"/>
            <a:ext cx="1117459" cy="291171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맑은 고딕"/>
              <a:cs typeface="Aria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7267" y="618396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805780" y="618396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942377" y="6183965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18002" y="6166336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2027</a:t>
            </a:r>
          </a:p>
        </p:txBody>
      </p:sp>
      <p:cxnSp>
        <p:nvCxnSpPr>
          <p:cNvPr id="60" name="직선 연결선 59"/>
          <p:cNvCxnSpPr/>
          <p:nvPr/>
        </p:nvCxnSpPr>
        <p:spPr>
          <a:xfrm>
            <a:off x="449246" y="6040994"/>
            <a:ext cx="11590354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62" name="직선 연결선 61"/>
          <p:cNvCxnSpPr/>
          <p:nvPr/>
        </p:nvCxnSpPr>
        <p:spPr>
          <a:xfrm>
            <a:off x="7203473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3" name="직선 연결선 62"/>
          <p:cNvCxnSpPr/>
          <p:nvPr/>
        </p:nvCxnSpPr>
        <p:spPr>
          <a:xfrm>
            <a:off x="732335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4" name="직선 연결선 63"/>
          <p:cNvCxnSpPr/>
          <p:nvPr/>
        </p:nvCxnSpPr>
        <p:spPr>
          <a:xfrm>
            <a:off x="2886451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65" name="직선 연결선 64"/>
          <p:cNvCxnSpPr/>
          <p:nvPr/>
        </p:nvCxnSpPr>
        <p:spPr>
          <a:xfrm>
            <a:off x="5023048" y="59487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71" name="직선 화살표 연결선 70"/>
          <p:cNvCxnSpPr/>
          <p:nvPr/>
        </p:nvCxnSpPr>
        <p:spPr>
          <a:xfrm flipH="1">
            <a:off x="436327" y="3694176"/>
            <a:ext cx="8681" cy="234991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3" name="직선 화살표 연결선 72"/>
          <p:cNvCxnSpPr>
            <a:cxnSpLocks/>
          </p:cNvCxnSpPr>
          <p:nvPr/>
        </p:nvCxnSpPr>
        <p:spPr>
          <a:xfrm flipH="1">
            <a:off x="2046819" y="3724656"/>
            <a:ext cx="1437" cy="2291232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4" name="직선 화살표 연결선 73"/>
          <p:cNvCxnSpPr>
            <a:cxnSpLocks/>
          </p:cNvCxnSpPr>
          <p:nvPr/>
        </p:nvCxnSpPr>
        <p:spPr>
          <a:xfrm flipH="1">
            <a:off x="3169920" y="4107180"/>
            <a:ext cx="7620" cy="195834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cxnSp>
        <p:nvCxnSpPr>
          <p:cNvPr id="75" name="직선 화살표 연결선 74"/>
          <p:cNvCxnSpPr>
            <a:cxnSpLocks/>
          </p:cNvCxnSpPr>
          <p:nvPr/>
        </p:nvCxnSpPr>
        <p:spPr>
          <a:xfrm flipH="1">
            <a:off x="6354530" y="4058969"/>
            <a:ext cx="10622" cy="197577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2364910" y="5661389"/>
            <a:ext cx="1200293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latinLnBrk="1"/>
            <a:r>
              <a:rPr lang="en-US" altLang="ko-KR" sz="1200" dirty="0">
                <a:solidFill>
                  <a:prstClr val="black"/>
                </a:solidFill>
                <a:latin typeface="Arial"/>
                <a:ea typeface="맑은 고딕"/>
                <a:cs typeface="Arial"/>
              </a:rPr>
              <a:t>Break</a:t>
            </a:r>
            <a:endParaRPr lang="ko-KR" altLang="en-US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76" name="직선 연결선 75"/>
          <p:cNvCxnSpPr/>
          <p:nvPr/>
        </p:nvCxnSpPr>
        <p:spPr>
          <a:xfrm>
            <a:off x="9393679" y="5946161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8998427" y="614403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76486" y="3073582"/>
            <a:ext cx="1431620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PAR/CSD </a:t>
            </a:r>
            <a:endParaRPr lang="ko-KR" alt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approved in WG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(Jul.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'24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2250" y="3175658"/>
            <a:ext cx="8291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IMMW SG</a:t>
            </a:r>
          </a:p>
          <a:p>
            <a:pPr algn="ctr" defTabSz="914400"/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(Nov. '23)</a:t>
            </a:r>
          </a:p>
        </p:txBody>
      </p:sp>
      <p:cxnSp>
        <p:nvCxnSpPr>
          <p:cNvPr id="70" name="직선 화살표 연결선 69"/>
          <p:cNvCxnSpPr/>
          <p:nvPr/>
        </p:nvCxnSpPr>
        <p:spPr>
          <a:xfrm>
            <a:off x="467879" y="3694176"/>
            <a:ext cx="1617214" cy="0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295008" y="3687221"/>
            <a:ext cx="1879155" cy="26161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latinLnBrk="1"/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34 </a:t>
            </a:r>
            <a:r>
              <a:rPr lang="ko-KR" altLang="en-US" sz="1100" dirty="0" err="1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contributions</a:t>
            </a: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 </a:t>
            </a:r>
            <a:r>
              <a:rPr lang="ko-KR" altLang="en-US" sz="1100" dirty="0" err="1">
                <a:solidFill>
                  <a:schemeClr val="bg1">
                    <a:lumMod val="50000"/>
                  </a:schemeClr>
                </a:solidFill>
                <a:latin typeface="Arial"/>
                <a:ea typeface="맑은 고딕"/>
                <a:cs typeface="Arial"/>
              </a:rPr>
              <a:t>discussed</a:t>
            </a:r>
            <a:endParaRPr lang="ko-KR" altLang="en-US" sz="1100" dirty="0">
              <a:solidFill>
                <a:schemeClr val="bg1">
                  <a:lumMod val="50000"/>
                </a:schemeClr>
              </a:solidFill>
              <a:latin typeface="Arial"/>
              <a:ea typeface="맑은 고딕"/>
              <a:cs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83128" y="3583731"/>
            <a:ext cx="1028099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First </a:t>
            </a:r>
            <a:r>
              <a:rPr lang="en-US" sz="1100" b="1" dirty="0" err="1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TGbq</a:t>
            </a:r>
            <a:endParaRPr lang="en-US" sz="1100" b="1" dirty="0"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</a:t>
            </a:r>
            <a:r>
              <a:rPr lang="en-US" sz="1100" b="1" dirty="0">
                <a:solidFill>
                  <a:prstClr val="black"/>
                </a:solidFill>
                <a:latin typeface="Arial"/>
                <a:ea typeface="맑은 고딕"/>
                <a:cs typeface="Arial"/>
              </a:rPr>
              <a:t>Feb. </a:t>
            </a:r>
            <a:r>
              <a:rPr lang="en-US" sz="11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'25</a:t>
            </a:r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7" name="그룹 6"/>
          <p:cNvGrpSpPr/>
          <p:nvPr/>
        </p:nvGrpSpPr>
        <p:grpSpPr>
          <a:xfrm>
            <a:off x="3152965" y="3375028"/>
            <a:ext cx="5105646" cy="695391"/>
            <a:chOff x="3427452" y="2983554"/>
            <a:chExt cx="5105646" cy="695391"/>
          </a:xfrm>
        </p:grpSpPr>
        <p:sp>
          <p:nvSpPr>
            <p:cNvPr id="55" name="TextBox 54"/>
            <p:cNvSpPr txBox="1"/>
            <p:nvPr/>
          </p:nvSpPr>
          <p:spPr>
            <a:xfrm>
              <a:off x="5724212" y="2983554"/>
              <a:ext cx="1830666" cy="6001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Initial SA Ballot</a:t>
              </a:r>
              <a:br>
                <a:rPr lang="en-US" sz="1100" b="1" dirty="0">
                  <a:latin typeface="Arial"/>
                  <a:ea typeface="맑은 고딕"/>
                  <a:cs typeface="Arial"/>
                </a:rPr>
              </a:br>
              <a:r>
                <a:rPr lang="en-US" sz="1100" b="1" dirty="0">
                  <a:latin typeface="Arial"/>
                  <a:ea typeface="맑은 고딕"/>
                  <a:cs typeface="Arial"/>
                </a:rPr>
                <a:t>(D4.0)</a:t>
              </a:r>
            </a:p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(</a:t>
              </a:r>
              <a:r>
                <a:rPr lang="en-US" sz="1100" b="1" dirty="0">
                  <a:solidFill>
                    <a:prstClr val="black"/>
                  </a:solidFill>
                  <a:latin typeface="Arial"/>
                  <a:ea typeface="맑은 고딕"/>
                  <a:cs typeface="Arial"/>
                </a:rPr>
                <a:t>Jul. </a:t>
              </a:r>
              <a:r>
                <a:rPr lang="en-US" sz="1100" b="1" dirty="0">
                  <a:solidFill>
                    <a:prstClr val="black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'26</a:t>
              </a:r>
              <a:r>
                <a:rPr lang="en-US" sz="1100" b="1" dirty="0">
                  <a:latin typeface="Arial"/>
                  <a:ea typeface="맑은 고딕"/>
                  <a:cs typeface="Arial"/>
                </a:rPr>
                <a:t>)</a:t>
              </a:r>
            </a:p>
          </p:txBody>
        </p:sp>
        <p:cxnSp>
          <p:nvCxnSpPr>
            <p:cNvPr id="77" name="직선 화살표 연결선 76"/>
            <p:cNvCxnSpPr>
              <a:cxnSpLocks/>
            </p:cNvCxnSpPr>
            <p:nvPr/>
          </p:nvCxnSpPr>
          <p:spPr>
            <a:xfrm flipV="1">
              <a:off x="3427452" y="3667495"/>
              <a:ext cx="3181200" cy="1046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78" name="직선 화살표 연결선 77"/>
            <p:cNvCxnSpPr>
              <a:cxnSpLocks/>
            </p:cNvCxnSpPr>
            <p:nvPr/>
          </p:nvCxnSpPr>
          <p:spPr>
            <a:xfrm>
              <a:off x="6639639" y="3672875"/>
              <a:ext cx="1215845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595437" y="3401946"/>
              <a:ext cx="121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16 month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654854" y="3381489"/>
              <a:ext cx="121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8 month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354616" y="3032294"/>
              <a:ext cx="1178482" cy="6001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Submittal to </a:t>
              </a:r>
              <a:r>
                <a:rPr lang="en-US" sz="1100" b="1" dirty="0" err="1">
                  <a:latin typeface="Arial"/>
                  <a:ea typeface="맑은 고딕"/>
                  <a:cs typeface="Arial"/>
                </a:rPr>
                <a:t>RevCom</a:t>
              </a:r>
              <a:endParaRPr lang="en-US" sz="1100" b="1" dirty="0">
                <a:latin typeface="Arial"/>
                <a:ea typeface="맑은 고딕"/>
                <a:cs typeface="Arial"/>
              </a:endParaRPr>
            </a:p>
            <a:p>
              <a:pPr algn="ctr" defTabSz="914400"/>
              <a:r>
                <a:rPr lang="en-US" sz="1100" b="1" dirty="0">
                  <a:latin typeface="Arial"/>
                  <a:ea typeface="맑은 고딕"/>
                  <a:cs typeface="Arial"/>
                </a:rPr>
                <a:t>(Mar. </a:t>
              </a:r>
              <a:r>
                <a:rPr lang="en-US" sz="1100" b="1" dirty="0">
                  <a:solidFill>
                    <a:prstClr val="black"/>
                  </a:solidFill>
                  <a:latin typeface="Arial" panose="020B0604020202020204" pitchFamily="34" charset="0"/>
                  <a:ea typeface="맑은 고딕"/>
                  <a:cs typeface="Arial" panose="020B0604020202020204" pitchFamily="34" charset="0"/>
                </a:rPr>
                <a:t>'27</a:t>
              </a:r>
              <a:r>
                <a:rPr lang="en-US" sz="1100" b="1" dirty="0">
                  <a:latin typeface="Arial"/>
                  <a:ea typeface="맑은 고딕"/>
                  <a:cs typeface="Arial"/>
                </a:rPr>
                <a:t>)</a:t>
              </a:r>
            </a:p>
          </p:txBody>
        </p:sp>
      </p:grpSp>
      <p:cxnSp>
        <p:nvCxnSpPr>
          <p:cNvPr id="99" name="직선 화살표 연결선 98"/>
          <p:cNvCxnSpPr>
            <a:cxnSpLocks/>
          </p:cNvCxnSpPr>
          <p:nvPr/>
        </p:nvCxnSpPr>
        <p:spPr>
          <a:xfrm>
            <a:off x="5213279" y="4806410"/>
            <a:ext cx="0" cy="121640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12" name="직선 화살표 연결선 111"/>
          <p:cNvCxnSpPr>
            <a:cxnSpLocks/>
          </p:cNvCxnSpPr>
          <p:nvPr/>
        </p:nvCxnSpPr>
        <p:spPr>
          <a:xfrm flipH="1">
            <a:off x="7585358" y="4069429"/>
            <a:ext cx="3586" cy="1953386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14" name="직선 화살표 연결선 113"/>
          <p:cNvCxnSpPr>
            <a:cxnSpLocks/>
          </p:cNvCxnSpPr>
          <p:nvPr/>
        </p:nvCxnSpPr>
        <p:spPr>
          <a:xfrm flipH="1">
            <a:off x="8485339" y="4817966"/>
            <a:ext cx="7184" cy="1205520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7" name="직선 화살표 연결선 16"/>
          <p:cNvCxnSpPr>
            <a:cxnSpLocks/>
          </p:cNvCxnSpPr>
          <p:nvPr/>
        </p:nvCxnSpPr>
        <p:spPr bwMode="auto">
          <a:xfrm>
            <a:off x="3305773" y="4807110"/>
            <a:ext cx="1890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3810920" y="4549754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10 month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584201" y="4271864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  <a:b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</a:br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(Jan. '26)</a:t>
            </a:r>
          </a:p>
        </p:txBody>
      </p:sp>
      <p:cxnSp>
        <p:nvCxnSpPr>
          <p:cNvPr id="102" name="직선 화살표 연결선 101"/>
          <p:cNvCxnSpPr>
            <a:cxnSpLocks/>
          </p:cNvCxnSpPr>
          <p:nvPr/>
        </p:nvCxnSpPr>
        <p:spPr bwMode="auto">
          <a:xfrm>
            <a:off x="5236845" y="4807110"/>
            <a:ext cx="1108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7986254" y="4271864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D4.0</a:t>
            </a:r>
          </a:p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'27)</a:t>
            </a:r>
          </a:p>
        </p:txBody>
      </p:sp>
      <p:cxnSp>
        <p:nvCxnSpPr>
          <p:cNvPr id="105" name="직선 화살표 연결선 104"/>
          <p:cNvCxnSpPr>
            <a:cxnSpLocks/>
          </p:cNvCxnSpPr>
          <p:nvPr/>
        </p:nvCxnSpPr>
        <p:spPr bwMode="auto">
          <a:xfrm>
            <a:off x="8521700" y="4807110"/>
            <a:ext cx="123312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9194290" y="4205402"/>
            <a:ext cx="1129142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Submittal to </a:t>
            </a:r>
            <a:r>
              <a:rPr lang="en-US" sz="1100" b="1" dirty="0" err="1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RevCom</a:t>
            </a:r>
            <a:endParaRPr lang="en-US" sz="1100" b="1" dirty="0">
              <a:solidFill>
                <a:srgbClr val="C0000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'28)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6392" y="4647631"/>
            <a:ext cx="211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C00000"/>
                </a:solidFill>
              </a:rPr>
              <a:t>Option 2 (+1 year)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389637" y="4552162"/>
            <a:ext cx="7829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6 month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8652372" y="4521937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6 month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717348" y="4265586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'26)</a:t>
            </a:r>
          </a:p>
        </p:txBody>
      </p:sp>
      <p:cxnSp>
        <p:nvCxnSpPr>
          <p:cNvPr id="111" name="직선 화살표 연결선 110"/>
          <p:cNvCxnSpPr>
            <a:cxnSpLocks/>
          </p:cNvCxnSpPr>
          <p:nvPr/>
        </p:nvCxnSpPr>
        <p:spPr bwMode="auto">
          <a:xfrm>
            <a:off x="6353606" y="4807018"/>
            <a:ext cx="213173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7017555" y="4541342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12 month</a:t>
            </a:r>
          </a:p>
        </p:txBody>
      </p:sp>
      <p:cxnSp>
        <p:nvCxnSpPr>
          <p:cNvPr id="118" name="직선 화살표 연결선 117"/>
          <p:cNvCxnSpPr>
            <a:cxnSpLocks/>
            <a:stCxn id="106" idx="2"/>
          </p:cNvCxnSpPr>
          <p:nvPr/>
        </p:nvCxnSpPr>
        <p:spPr>
          <a:xfrm flipH="1">
            <a:off x="9754019" y="4805566"/>
            <a:ext cx="4842" cy="1210322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79" name="직선 연결선 78"/>
          <p:cNvCxnSpPr/>
          <p:nvPr/>
        </p:nvCxnSpPr>
        <p:spPr>
          <a:xfrm>
            <a:off x="11181309" y="5954091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10793381" y="6141275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2029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901325" y="3987335"/>
            <a:ext cx="2018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/>
              <a:t>Option 1 (PAR timeline)</a:t>
            </a:r>
          </a:p>
        </p:txBody>
      </p:sp>
      <p:cxnSp>
        <p:nvCxnSpPr>
          <p:cNvPr id="87" name="직선 화살표 연결선 86"/>
          <p:cNvCxnSpPr>
            <a:cxnSpLocks/>
          </p:cNvCxnSpPr>
          <p:nvPr/>
        </p:nvCxnSpPr>
        <p:spPr bwMode="auto">
          <a:xfrm>
            <a:off x="3305773" y="5559226"/>
            <a:ext cx="30592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4686949" y="5282227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16 month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013558" y="5093645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'27)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6494" y="5344858"/>
            <a:ext cx="2288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0070C0"/>
                </a:solidFill>
              </a:rPr>
              <a:t>Option 3 (+2 years)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713319" y="5080625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'26)</a:t>
            </a:r>
          </a:p>
        </p:txBody>
      </p:sp>
      <p:cxnSp>
        <p:nvCxnSpPr>
          <p:cNvPr id="113" name="직선 화살표 연결선 112"/>
          <p:cNvCxnSpPr>
            <a:cxnSpLocks/>
          </p:cNvCxnSpPr>
          <p:nvPr/>
        </p:nvCxnSpPr>
        <p:spPr bwMode="auto">
          <a:xfrm>
            <a:off x="6366722" y="5567064"/>
            <a:ext cx="21186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7028119" y="5293458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12 month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9879678" y="5081342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D4.0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'28)</a:t>
            </a:r>
          </a:p>
        </p:txBody>
      </p:sp>
      <p:cxnSp>
        <p:nvCxnSpPr>
          <p:cNvPr id="119" name="직선 화살표 연결선 118"/>
          <p:cNvCxnSpPr>
            <a:cxnSpLocks/>
          </p:cNvCxnSpPr>
          <p:nvPr/>
        </p:nvCxnSpPr>
        <p:spPr bwMode="auto">
          <a:xfrm>
            <a:off x="10470231" y="5574367"/>
            <a:ext cx="10750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11059389" y="4917945"/>
            <a:ext cx="1015037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Submittal to </a:t>
            </a:r>
            <a:r>
              <a:rPr lang="en-US" sz="1100" b="1" dirty="0" err="1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RevCom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'29)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0526701" y="5293458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8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122" name="직선 화살표 연결선 121"/>
          <p:cNvCxnSpPr>
            <a:cxnSpLocks/>
          </p:cNvCxnSpPr>
          <p:nvPr/>
        </p:nvCxnSpPr>
        <p:spPr bwMode="auto">
          <a:xfrm>
            <a:off x="8492523" y="5574367"/>
            <a:ext cx="19616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9092323" y="5300761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12 month</a:t>
            </a:r>
          </a:p>
        </p:txBody>
      </p:sp>
      <p:cxnSp>
        <p:nvCxnSpPr>
          <p:cNvPr id="124" name="직선 화살표 연결선 123"/>
          <p:cNvCxnSpPr>
            <a:cxnSpLocks/>
          </p:cNvCxnSpPr>
          <p:nvPr/>
        </p:nvCxnSpPr>
        <p:spPr>
          <a:xfrm>
            <a:off x="10470083" y="5567754"/>
            <a:ext cx="1" cy="450414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132" name="직선 화살표 연결선 131"/>
          <p:cNvCxnSpPr>
            <a:cxnSpLocks/>
          </p:cNvCxnSpPr>
          <p:nvPr/>
        </p:nvCxnSpPr>
        <p:spPr>
          <a:xfrm>
            <a:off x="11545297" y="5632842"/>
            <a:ext cx="1190" cy="411249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4332000" y="3561398"/>
            <a:ext cx="542702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293814" y="3556202"/>
            <a:ext cx="542702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 flipH="1">
            <a:off x="3298153" y="4076406"/>
            <a:ext cx="7620" cy="195834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9D6D963-543F-A7EF-6552-50EF30F5EBD8}"/>
              </a:ext>
            </a:extLst>
          </p:cNvPr>
          <p:cNvSpPr txBox="1"/>
          <p:nvPr/>
        </p:nvSpPr>
        <p:spPr>
          <a:xfrm>
            <a:off x="2840932" y="4078694"/>
            <a:ext cx="1028099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Mar. </a:t>
            </a:r>
            <a:r>
              <a:rPr lang="en-US" altLang="ko-KR" sz="11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</a:t>
            </a:r>
            <a:r>
              <a:rPr lang="en-US" sz="1100" b="1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25 (now)</a:t>
            </a:r>
          </a:p>
        </p:txBody>
      </p:sp>
    </p:spTree>
    <p:extLst>
      <p:ext uri="{BB962C8B-B14F-4D97-AF65-F5344CB8AC3E}">
        <p14:creationId xmlns:p14="http://schemas.microsoft.com/office/powerpoint/2010/main" val="116683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err="1" smtClean="0"/>
              <a:t>TGbq</a:t>
            </a:r>
            <a:r>
              <a:rPr lang="en-US" dirty="0" smtClean="0"/>
              <a:t> timeline</a:t>
            </a:r>
            <a:endParaRPr 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925943"/>
              </p:ext>
            </p:extLst>
          </p:nvPr>
        </p:nvGraphicFramePr>
        <p:xfrm>
          <a:off x="1039964" y="1484027"/>
          <a:ext cx="10248896" cy="322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7458">
                  <a:extLst>
                    <a:ext uri="{9D8B030D-6E8A-4147-A177-3AD203B41FA5}">
                      <a16:colId xmlns:a16="http://schemas.microsoft.com/office/drawing/2014/main" val="4122273581"/>
                    </a:ext>
                  </a:extLst>
                </a:gridCol>
                <a:gridCol w="2256817">
                  <a:extLst>
                    <a:ext uri="{9D8B030D-6E8A-4147-A177-3AD203B41FA5}">
                      <a16:colId xmlns:a16="http://schemas.microsoft.com/office/drawing/2014/main" val="3045638176"/>
                    </a:ext>
                  </a:extLst>
                </a:gridCol>
                <a:gridCol w="4954621">
                  <a:extLst>
                    <a:ext uri="{9D8B030D-6E8A-4147-A177-3AD203B41FA5}">
                      <a16:colId xmlns:a16="http://schemas.microsoft.com/office/drawing/2014/main" val="3848016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(Expected)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503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TGbq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PAR approved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2024-12-11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07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 </a:t>
                      </a:r>
                      <a:r>
                        <a:rPr lang="en-US" sz="1600" dirty="0" smtClean="0"/>
                        <a:t>2026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For </a:t>
                      </a:r>
                      <a:r>
                        <a:rPr lang="en-US" sz="1600" dirty="0" smtClean="0"/>
                        <a:t>technical </a:t>
                      </a:r>
                      <a:r>
                        <a:rPr lang="en-US" sz="1600" dirty="0" smtClean="0"/>
                        <a:t>discussions (examples:</a:t>
                      </a:r>
                      <a:r>
                        <a:rPr lang="en-US" sz="1600" baseline="0" dirty="0" smtClean="0"/>
                        <a:t> see slides 4-10)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821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D1.0 (Initial</a:t>
                      </a:r>
                      <a:r>
                        <a:rPr lang="en-US" sz="1600" baseline="0" dirty="0" smtClean="0"/>
                        <a:t> WG LB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</a:t>
                      </a:r>
                      <a:r>
                        <a:rPr lang="en-US" sz="1600" baseline="0" dirty="0" smtClean="0"/>
                        <a:t> 2027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Adjusted based on</a:t>
                      </a:r>
                      <a:r>
                        <a:rPr lang="en-US" sz="1600" baseline="0" dirty="0" smtClean="0"/>
                        <a:t> time required for comment </a:t>
                      </a:r>
                      <a:r>
                        <a:rPr lang="en-US" sz="1600" baseline="0" dirty="0" smtClean="0"/>
                        <a:t>resolution in order to get a technically stable </a:t>
                      </a:r>
                      <a:r>
                        <a:rPr lang="en-US" sz="1600" baseline="0" dirty="0" smtClean="0"/>
                        <a:t>D1.0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22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Initial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SA Ballots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Jul. </a:t>
                      </a:r>
                      <a:r>
                        <a:rPr lang="en-US" sz="1600" dirty="0" smtClean="0"/>
                        <a:t>2028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Adjusted based on the time required for recirculation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19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Final</a:t>
                      </a:r>
                      <a:r>
                        <a:rPr lang="en-US" sz="1600" baseline="0" dirty="0" smtClean="0"/>
                        <a:t> 802.11 WG </a:t>
                      </a:r>
                      <a:r>
                        <a:rPr lang="en-US" sz="1600" baseline="0" dirty="0" smtClean="0"/>
                        <a:t>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Mar. 2029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Determined in accordance with standard administrative procedures.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782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RevCom</a:t>
                      </a:r>
                      <a:r>
                        <a:rPr lang="en-US" sz="1600" baseline="0" dirty="0" smtClean="0"/>
                        <a:t>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Determined in accordance with standard administrative procedures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461485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596230" y="611157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2827" y="611157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8452" y="6093948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2027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239696" y="5968606"/>
            <a:ext cx="11440115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11" name="직선 연결선 10"/>
          <p:cNvCxnSpPr/>
          <p:nvPr/>
        </p:nvCxnSpPr>
        <p:spPr>
          <a:xfrm>
            <a:off x="6993923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2" name="직선 연결선 11"/>
          <p:cNvCxnSpPr/>
          <p:nvPr/>
        </p:nvCxnSpPr>
        <p:spPr>
          <a:xfrm>
            <a:off x="2676901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3" name="직선 연결선 12"/>
          <p:cNvCxnSpPr/>
          <p:nvPr/>
        </p:nvCxnSpPr>
        <p:spPr>
          <a:xfrm>
            <a:off x="4813498" y="5876338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cxnSp>
        <p:nvCxnSpPr>
          <p:cNvPr id="14" name="직선 연결선 13"/>
          <p:cNvCxnSpPr/>
          <p:nvPr/>
        </p:nvCxnSpPr>
        <p:spPr>
          <a:xfrm>
            <a:off x="9184129" y="5873773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8788877" y="6071649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2028</a:t>
            </a:r>
          </a:p>
        </p:txBody>
      </p:sp>
      <p:cxnSp>
        <p:nvCxnSpPr>
          <p:cNvPr id="16" name="직선 연결선 15"/>
          <p:cNvCxnSpPr/>
          <p:nvPr/>
        </p:nvCxnSpPr>
        <p:spPr>
          <a:xfrm>
            <a:off x="10971759" y="5881703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0583831" y="6068887"/>
            <a:ext cx="7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2029</a:t>
            </a:r>
          </a:p>
        </p:txBody>
      </p:sp>
      <p:cxnSp>
        <p:nvCxnSpPr>
          <p:cNvPr id="18" name="직선 화살표 연결선 17"/>
          <p:cNvCxnSpPr>
            <a:cxnSpLocks/>
          </p:cNvCxnSpPr>
          <p:nvPr/>
        </p:nvCxnSpPr>
        <p:spPr bwMode="auto">
          <a:xfrm>
            <a:off x="3591199" y="5486838"/>
            <a:ext cx="256430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477399" y="5209839"/>
            <a:ext cx="1218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14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04008" y="5021257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D1.0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'27)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03769" y="5008237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D0.1</a:t>
            </a:r>
          </a:p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'26)</a:t>
            </a:r>
          </a:p>
        </p:txBody>
      </p:sp>
      <p:cxnSp>
        <p:nvCxnSpPr>
          <p:cNvPr id="23" name="직선 화살표 연결선 22"/>
          <p:cNvCxnSpPr>
            <a:cxnSpLocks/>
          </p:cNvCxnSpPr>
          <p:nvPr/>
        </p:nvCxnSpPr>
        <p:spPr bwMode="auto">
          <a:xfrm>
            <a:off x="6157172" y="5494676"/>
            <a:ext cx="21186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818569" y="5221070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12 month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70128" y="5008954"/>
            <a:ext cx="969044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D4.0</a:t>
            </a: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(Jul.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'28)</a:t>
            </a:r>
          </a:p>
        </p:txBody>
      </p:sp>
      <p:cxnSp>
        <p:nvCxnSpPr>
          <p:cNvPr id="26" name="직선 화살표 연결선 25"/>
          <p:cNvCxnSpPr>
            <a:cxnSpLocks/>
          </p:cNvCxnSpPr>
          <p:nvPr/>
        </p:nvCxnSpPr>
        <p:spPr bwMode="auto">
          <a:xfrm>
            <a:off x="10260681" y="5501979"/>
            <a:ext cx="10750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0879345" y="4877537"/>
            <a:ext cx="1169234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Final 802.11 </a:t>
            </a:r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WG Approval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(Mar. </a:t>
            </a:r>
            <a:r>
              <a:rPr lang="en-US" sz="1100" b="1" dirty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'29)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317151" y="5221070"/>
            <a:ext cx="87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8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29" name="직선 화살표 연결선 28"/>
          <p:cNvCxnSpPr>
            <a:cxnSpLocks/>
          </p:cNvCxnSpPr>
          <p:nvPr/>
        </p:nvCxnSpPr>
        <p:spPr bwMode="auto">
          <a:xfrm>
            <a:off x="8282973" y="5501979"/>
            <a:ext cx="19616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8882773" y="5228373"/>
            <a:ext cx="885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70C0"/>
                </a:solidFill>
              </a:rPr>
              <a:t>12 </a:t>
            </a:r>
            <a:r>
              <a:rPr lang="en-US" sz="1200" b="1" dirty="0">
                <a:solidFill>
                  <a:srgbClr val="0070C0"/>
                </a:solidFill>
              </a:rPr>
              <a:t>month</a:t>
            </a:r>
          </a:p>
        </p:txBody>
      </p:sp>
      <p:cxnSp>
        <p:nvCxnSpPr>
          <p:cNvPr id="31" name="직선 화살표 연결선 30"/>
          <p:cNvCxnSpPr>
            <a:cxnSpLocks/>
          </p:cNvCxnSpPr>
          <p:nvPr/>
        </p:nvCxnSpPr>
        <p:spPr>
          <a:xfrm>
            <a:off x="10260533" y="5495366"/>
            <a:ext cx="1" cy="450414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2" name="직선 화살표 연결선 31"/>
          <p:cNvCxnSpPr>
            <a:cxnSpLocks/>
          </p:cNvCxnSpPr>
          <p:nvPr/>
        </p:nvCxnSpPr>
        <p:spPr>
          <a:xfrm>
            <a:off x="11320251" y="5550654"/>
            <a:ext cx="1190" cy="411249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2582767" y="5348338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cxnSp>
        <p:nvCxnSpPr>
          <p:cNvPr id="38" name="직선 화살표 연결선 37"/>
          <p:cNvCxnSpPr>
            <a:cxnSpLocks/>
          </p:cNvCxnSpPr>
          <p:nvPr/>
        </p:nvCxnSpPr>
        <p:spPr>
          <a:xfrm flipH="1">
            <a:off x="6144980" y="5228373"/>
            <a:ext cx="19432" cy="733985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cxnSp>
        <p:nvCxnSpPr>
          <p:cNvPr id="39" name="직선 화살표 연결선 38"/>
          <p:cNvCxnSpPr>
            <a:cxnSpLocks/>
          </p:cNvCxnSpPr>
          <p:nvPr/>
        </p:nvCxnSpPr>
        <p:spPr>
          <a:xfrm>
            <a:off x="8275789" y="5250701"/>
            <a:ext cx="0" cy="700397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miter lim="800000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893337" y="5035258"/>
            <a:ext cx="129542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PAR approved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(Dec. '24)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52A4E974-48B1-8CCB-DAEE-BF3D43C7EF81}"/>
              </a:ext>
            </a:extLst>
          </p:cNvPr>
          <p:cNvCxnSpPr>
            <a:cxnSpLocks/>
          </p:cNvCxnSpPr>
          <p:nvPr/>
        </p:nvCxnSpPr>
        <p:spPr>
          <a:xfrm>
            <a:off x="3591199" y="5368914"/>
            <a:ext cx="0" cy="6027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078036" y="4859054"/>
            <a:ext cx="1026326" cy="6001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2025 May Interim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  <a:p>
            <a:pPr algn="ctr" defTabSz="914400"/>
            <a:r>
              <a:rPr lang="en-US" sz="1100" b="1" dirty="0" smtClean="0">
                <a:solidFill>
                  <a:srgbClr val="0070C0"/>
                </a:solidFill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(May '25)</a:t>
            </a: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ea typeface="맑은 고딕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4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the second half of next year...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</a:t>
            </a:r>
            <a:r>
              <a:rPr lang="en-US" dirty="0" smtClean="0"/>
              <a:t>getting </a:t>
            </a:r>
            <a:r>
              <a:rPr lang="en-US" dirty="0"/>
              <a:t>D0.1, it is necessary to have in-depth discussions on the following topics and select from multiple design </a:t>
            </a:r>
            <a:r>
              <a:rPr lang="en-US" dirty="0" smtClean="0"/>
              <a:t>options</a:t>
            </a:r>
            <a:endParaRPr lang="en-US" dirty="0"/>
          </a:p>
          <a:p>
            <a:pPr lvl="1"/>
            <a:r>
              <a:rPr lang="en-US" dirty="0" smtClean="0"/>
              <a:t>Baseline PHY for IMMW and numerology</a:t>
            </a:r>
          </a:p>
          <a:p>
            <a:pPr lvl="1"/>
            <a:r>
              <a:rPr lang="en-US" dirty="0" smtClean="0"/>
              <a:t>Bandwidth range, channelization, Preamble/PPDU design</a:t>
            </a:r>
          </a:p>
          <a:p>
            <a:pPr lvl="1"/>
            <a:r>
              <a:rPr lang="en-US" dirty="0" smtClean="0"/>
              <a:t>IMMW link establishment and management</a:t>
            </a:r>
          </a:p>
          <a:p>
            <a:pPr lvl="1"/>
            <a:r>
              <a:rPr lang="en-US" dirty="0" smtClean="0"/>
              <a:t>Beam training details</a:t>
            </a:r>
          </a:p>
          <a:p>
            <a:pPr lvl="1"/>
            <a:r>
              <a:rPr lang="en-US" dirty="0" smtClean="0"/>
              <a:t>Target performance (throughput, capacity …)</a:t>
            </a:r>
          </a:p>
          <a:p>
            <a:pPr lvl="1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8287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on IMMW PHY (11ac vs. </a:t>
            </a:r>
            <a:r>
              <a:rPr lang="en-US" dirty="0" smtClean="0"/>
              <a:t>11ax/be)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Upclocking</a:t>
            </a:r>
            <a:r>
              <a:rPr lang="en-US" dirty="0" smtClean="0"/>
              <a:t> 11ac PHY vs. </a:t>
            </a:r>
            <a:r>
              <a:rPr lang="en-US" dirty="0" err="1" smtClean="0"/>
              <a:t>upclocking</a:t>
            </a:r>
            <a:r>
              <a:rPr lang="en-US" dirty="0" smtClean="0"/>
              <a:t> 11ax/be/</a:t>
            </a:r>
            <a:r>
              <a:rPr lang="en-US" dirty="0" err="1" smtClean="0"/>
              <a:t>bn</a:t>
            </a:r>
            <a:r>
              <a:rPr lang="en-US" dirty="0" smtClean="0"/>
              <a:t> </a:t>
            </a:r>
            <a:r>
              <a:rPr lang="en-US" dirty="0" smtClean="0"/>
              <a:t>[2]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we do not have any performance issues that </a:t>
            </a:r>
            <a:r>
              <a:rPr lang="en-US" dirty="0" smtClean="0"/>
              <a:t>can only be addressed by using 11ax/be </a:t>
            </a:r>
            <a:r>
              <a:rPr lang="en-US" dirty="0"/>
              <a:t>PHY as a </a:t>
            </a:r>
            <a:r>
              <a:rPr lang="en-US" dirty="0" smtClean="0"/>
              <a:t>baseline</a:t>
            </a:r>
            <a:r>
              <a:rPr lang="en-US" dirty="0"/>
              <a:t>, </a:t>
            </a:r>
            <a:r>
              <a:rPr lang="en-US" dirty="0" smtClean="0"/>
              <a:t>it </a:t>
            </a:r>
            <a:r>
              <a:rPr lang="en-US" dirty="0" smtClean="0"/>
              <a:t>might be </a:t>
            </a:r>
            <a:r>
              <a:rPr lang="en-US" dirty="0" smtClean="0"/>
              <a:t>preferred </a:t>
            </a:r>
            <a:r>
              <a:rPr lang="en-US" dirty="0"/>
              <a:t>to use </a:t>
            </a:r>
            <a:r>
              <a:rPr lang="en-US" dirty="0" smtClean="0"/>
              <a:t>11ac as a baseline </a:t>
            </a:r>
            <a:r>
              <a:rPr lang="en-US" dirty="0" smtClean="0"/>
              <a:t>due to its stable performance</a:t>
            </a:r>
            <a:r>
              <a:rPr lang="en-US" dirty="0" smtClean="0"/>
              <a:t> [3][4]</a:t>
            </a:r>
            <a:endParaRPr lang="en-US" dirty="0" smtClean="0"/>
          </a:p>
          <a:p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Minimum bandwidth can be determined by </a:t>
            </a:r>
            <a:r>
              <a:rPr lang="en-US" dirty="0" err="1" smtClean="0"/>
              <a:t>upclocking</a:t>
            </a:r>
            <a:r>
              <a:rPr lang="en-US" dirty="0" smtClean="0"/>
              <a:t> factor</a:t>
            </a:r>
          </a:p>
          <a:p>
            <a:pPr lvl="1"/>
            <a:r>
              <a:rPr lang="en-US" dirty="0" smtClean="0"/>
              <a:t>Target maximum throughput is taken into account fo</a:t>
            </a:r>
            <a:r>
              <a:rPr lang="en-US" dirty="0" smtClean="0"/>
              <a:t>r maximum bandwidth</a:t>
            </a:r>
            <a:endParaRPr lang="en-US" dirty="0" smtClean="0"/>
          </a:p>
          <a:p>
            <a:r>
              <a:rPr lang="en-US" dirty="0" smtClean="0"/>
              <a:t>Channelization </a:t>
            </a:r>
          </a:p>
          <a:p>
            <a:r>
              <a:rPr lang="en-US" dirty="0" smtClean="0"/>
              <a:t>IMMW Preamble design, IMMW-specific PPDU format </a:t>
            </a:r>
            <a:r>
              <a:rPr lang="en-US" dirty="0" smtClean="0"/>
              <a:t>[4]</a:t>
            </a:r>
            <a:endParaRPr lang="en-US" dirty="0" smtClean="0"/>
          </a:p>
          <a:p>
            <a:r>
              <a:rPr lang="en-US" dirty="0" smtClean="0"/>
              <a:t>Antenna </a:t>
            </a:r>
            <a:r>
              <a:rPr lang="en-US" dirty="0" smtClean="0"/>
              <a:t>pattern</a:t>
            </a:r>
          </a:p>
          <a:p>
            <a:pPr lvl="1"/>
            <a:r>
              <a:rPr lang="en-US" dirty="0" smtClean="0"/>
              <a:t>Omni-directional </a:t>
            </a:r>
            <a:r>
              <a:rPr lang="en-US" dirty="0" smtClean="0"/>
              <a:t>antenna </a:t>
            </a:r>
            <a:r>
              <a:rPr lang="en-US" dirty="0" smtClean="0"/>
              <a:t>[5]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65721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UHR MAC </a:t>
            </a:r>
            <a:r>
              <a:rPr lang="en-US" dirty="0" smtClean="0"/>
              <a:t>dependency?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appears </a:t>
            </a:r>
            <a:r>
              <a:rPr lang="en-US" dirty="0"/>
              <a:t>that there are </a:t>
            </a:r>
            <a:r>
              <a:rPr lang="en-US" dirty="0" smtClean="0"/>
              <a:t>few UHR MAC </a:t>
            </a:r>
            <a:r>
              <a:rPr lang="en-US" dirty="0"/>
              <a:t>functions that are absolutely essential for IMMW. Therefore, EHT MAC </a:t>
            </a:r>
            <a:r>
              <a:rPr lang="en-US" dirty="0" smtClean="0"/>
              <a:t>might </a:t>
            </a:r>
            <a:r>
              <a:rPr lang="en-US" dirty="0"/>
              <a:t>be sufficient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Following representative UHR MAC features that improve channel access efficiency and latency reduction on sub-7GHz links, however, they may not be particularly necessary for integrated </a:t>
            </a:r>
            <a:r>
              <a:rPr lang="en-US" dirty="0" err="1" smtClean="0"/>
              <a:t>mmWave</a:t>
            </a:r>
            <a:r>
              <a:rPr lang="en-US" dirty="0" smtClean="0"/>
              <a:t> link</a:t>
            </a:r>
          </a:p>
          <a:p>
            <a:pPr lvl="2"/>
            <a:r>
              <a:rPr lang="en-US" dirty="0" smtClean="0"/>
              <a:t>Seamless roaming</a:t>
            </a:r>
          </a:p>
          <a:p>
            <a:pPr lvl="2"/>
            <a:r>
              <a:rPr lang="en-US" dirty="0" smtClean="0"/>
              <a:t>Prioritized-EDCA</a:t>
            </a:r>
          </a:p>
          <a:p>
            <a:pPr lvl="2"/>
            <a:r>
              <a:rPr lang="en-US" dirty="0" smtClean="0"/>
              <a:t>Non Primary Channel Access (NPCA), Dynamic Sub-band Operation (DSO)</a:t>
            </a:r>
          </a:p>
          <a:p>
            <a:pPr lvl="2"/>
            <a:r>
              <a:rPr lang="en-US" dirty="0" smtClean="0"/>
              <a:t>Dynamic Power Save (DPS)</a:t>
            </a:r>
          </a:p>
          <a:p>
            <a:pPr lvl="2"/>
            <a:r>
              <a:rPr lang="en-US" dirty="0" smtClean="0"/>
              <a:t>Dynamic/Periodic Unavailability Operation (DUO, PUO), In-Device Coexistence (IDC)</a:t>
            </a:r>
          </a:p>
          <a:p>
            <a:pPr lvl="2"/>
            <a:r>
              <a:rPr lang="en-US" dirty="0" smtClean="0"/>
              <a:t>Multi-AP Coordination schemes (Co-TDMA, Co-RTWT …)</a:t>
            </a:r>
          </a:p>
          <a:p>
            <a:pPr lvl="1"/>
            <a:r>
              <a:rPr lang="en-US" dirty="0" smtClean="0"/>
              <a:t>UHR </a:t>
            </a:r>
            <a:r>
              <a:rPr lang="en-US" dirty="0" smtClean="0"/>
              <a:t>MAC-enabled sub-7GHz link may improve the overall performance of IMMW </a:t>
            </a:r>
            <a:r>
              <a:rPr lang="en-US" dirty="0" smtClean="0"/>
              <a:t>device</a:t>
            </a:r>
            <a:endParaRPr lang="en-US" dirty="0"/>
          </a:p>
          <a:p>
            <a:pPr lvl="1"/>
            <a:r>
              <a:rPr lang="en-US" dirty="0" smtClean="0"/>
              <a:t>UHR ICF/ICR format may be useful to contain IMMW-specific information via sub-7GHz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1709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and initial Link Setup for </a:t>
            </a:r>
            <a:r>
              <a:rPr lang="en-US" dirty="0" smtClean="0"/>
              <a:t>IMMW </a:t>
            </a:r>
            <a:r>
              <a:rPr lang="en-US" dirty="0" smtClean="0"/>
              <a:t>link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Beacon design for IMMW link</a:t>
            </a:r>
          </a:p>
          <a:p>
            <a:pPr lvl="1"/>
            <a:r>
              <a:rPr lang="en-US" dirty="0"/>
              <a:t>Maximize offloading to sub-7GHz link beacons and use IMMW beacons only for information that must be transmitted via IMMW </a:t>
            </a:r>
            <a:r>
              <a:rPr lang="en-US" dirty="0" smtClean="0"/>
              <a:t>link </a:t>
            </a:r>
            <a:r>
              <a:rPr lang="en-US" dirty="0" smtClean="0"/>
              <a:t>[6]</a:t>
            </a:r>
          </a:p>
          <a:p>
            <a:r>
              <a:rPr lang="en-US" dirty="0" smtClean="0"/>
              <a:t>IMMW link association procedure</a:t>
            </a:r>
          </a:p>
          <a:p>
            <a:pPr lvl="1"/>
            <a:r>
              <a:rPr lang="en-US" dirty="0" smtClean="0"/>
              <a:t>IMMW link establishment with the assistance of sub-7GHz link</a:t>
            </a:r>
          </a:p>
          <a:p>
            <a:pPr lvl="2"/>
            <a:r>
              <a:rPr lang="en-US" dirty="0" smtClean="0"/>
              <a:t>Sub-7GHz probe request/response frame with Multi-Link element</a:t>
            </a:r>
          </a:p>
          <a:p>
            <a:pPr lvl="1"/>
            <a:r>
              <a:rPr lang="en-US" dirty="0" smtClean="0"/>
              <a:t>Criteria for the IMMW link to establish </a:t>
            </a:r>
            <a:r>
              <a:rPr lang="en-US" dirty="0"/>
              <a:t>a connection </a:t>
            </a:r>
            <a:r>
              <a:rPr lang="en-US" dirty="0" smtClean="0"/>
              <a:t>with the AP independently </a:t>
            </a:r>
            <a:r>
              <a:rPr lang="en-US" dirty="0"/>
              <a:t>without the assistance of sub-7 </a:t>
            </a:r>
            <a:r>
              <a:rPr lang="en-US" dirty="0" smtClean="0"/>
              <a:t>GHz</a:t>
            </a:r>
            <a:r>
              <a:rPr lang="en-US" dirty="0"/>
              <a:t>?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265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Dedicated Service Period </a:t>
            </a:r>
            <a:r>
              <a:rPr lang="en-US" dirty="0" smtClean="0"/>
              <a:t>or </a:t>
            </a:r>
            <a:br>
              <a:rPr lang="en-US" dirty="0" smtClean="0"/>
            </a:br>
            <a:r>
              <a:rPr lang="en-US" dirty="0" smtClean="0"/>
              <a:t>Contention-based Service Period?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Whether to </a:t>
            </a:r>
            <a:r>
              <a:rPr lang="en-US" dirty="0"/>
              <a:t>allow contention-based channel access or strictly adhere to scheduled-based operation depends on the specific use case and </a:t>
            </a:r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Contention-based channel access</a:t>
            </a:r>
            <a:endParaRPr lang="en-US" dirty="0"/>
          </a:p>
          <a:p>
            <a:pPr lvl="2"/>
            <a:r>
              <a:rPr lang="en-US" dirty="0" smtClean="0"/>
              <a:t>Flexibility, low overhead, and </a:t>
            </a:r>
            <a:r>
              <a:rPr lang="en-US" dirty="0" smtClean="0"/>
              <a:t>low latency</a:t>
            </a:r>
          </a:p>
          <a:p>
            <a:pPr lvl="2"/>
            <a:r>
              <a:rPr lang="en-US" dirty="0" smtClean="0"/>
              <a:t>Question: Are </a:t>
            </a:r>
            <a:r>
              <a:rPr lang="en-US" dirty="0"/>
              <a:t>there any unexpected (non-periodic, thus </a:t>
            </a:r>
            <a:r>
              <a:rPr lang="en-US" dirty="0" err="1" smtClean="0"/>
              <a:t>unschedulable</a:t>
            </a:r>
            <a:r>
              <a:rPr lang="en-US" dirty="0"/>
              <a:t>) low-latency traffic or applications that must be transmitted via the IMMW link?"</a:t>
            </a:r>
            <a:endParaRPr lang="en-US" dirty="0" smtClean="0"/>
          </a:p>
          <a:p>
            <a:pPr lvl="1"/>
            <a:r>
              <a:rPr lang="en-US" dirty="0" smtClean="0"/>
              <a:t>Scheduled-based channel access with sub-7GHz </a:t>
            </a:r>
            <a:r>
              <a:rPr lang="en-US" dirty="0"/>
              <a:t>Link </a:t>
            </a:r>
            <a:r>
              <a:rPr lang="en-US" dirty="0" smtClean="0"/>
              <a:t>assistance</a:t>
            </a:r>
            <a:r>
              <a:rPr lang="en-US" dirty="0"/>
              <a:t>:</a:t>
            </a:r>
            <a:endParaRPr lang="en-US" b="0" dirty="0"/>
          </a:p>
          <a:p>
            <a:pPr lvl="2"/>
            <a:r>
              <a:rPr lang="en-US" dirty="0" smtClean="0"/>
              <a:t>Efficiency. But limited capacity</a:t>
            </a:r>
            <a:endParaRPr lang="en-US" dirty="0" smtClean="0"/>
          </a:p>
          <a:p>
            <a:r>
              <a:rPr lang="en-US" dirty="0" smtClean="0"/>
              <a:t>Scheduled-based </a:t>
            </a:r>
            <a:r>
              <a:rPr lang="en-US" dirty="0"/>
              <a:t>operation with sub-7GHz link assistance </a:t>
            </a:r>
            <a:r>
              <a:rPr lang="en-US" dirty="0" smtClean="0"/>
              <a:t>seems appropriate</a:t>
            </a:r>
            <a:endParaRPr lang="en-US" dirty="0" smtClean="0"/>
          </a:p>
          <a:p>
            <a:pPr lvl="1"/>
            <a:r>
              <a:rPr lang="en-US" b="0" dirty="0" smtClean="0"/>
              <a:t>IMMW </a:t>
            </a:r>
            <a:r>
              <a:rPr lang="en-US" b="0" dirty="0"/>
              <a:t>devices can operate predictably and efficiently, leveraging the sub-7GHz link to manage scheduling and resource allocation. </a:t>
            </a:r>
            <a:endParaRPr lang="en-US" b="0" dirty="0" smtClean="0"/>
          </a:p>
          <a:p>
            <a:pPr lvl="1"/>
            <a:r>
              <a:rPr lang="en-US" b="0" dirty="0" smtClean="0"/>
              <a:t>However</a:t>
            </a:r>
            <a:r>
              <a:rPr lang="en-US" b="0" dirty="0"/>
              <a:t>, if there are specific scenarios where flexibility is required, a hybrid approach </a:t>
            </a:r>
            <a:r>
              <a:rPr lang="en-US" dirty="0" smtClean="0"/>
              <a:t>which allows</a:t>
            </a:r>
            <a:r>
              <a:rPr lang="en-US" b="0" dirty="0" smtClean="0"/>
              <a:t> </a:t>
            </a:r>
            <a:r>
              <a:rPr lang="en-US" b="0" dirty="0"/>
              <a:t>limited contention-based </a:t>
            </a:r>
            <a:r>
              <a:rPr lang="en-US" b="0" dirty="0" smtClean="0"/>
              <a:t>access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3650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IMMW beam management and update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Practical number of </a:t>
            </a:r>
            <a:r>
              <a:rPr lang="en-US" dirty="0" err="1" smtClean="0"/>
              <a:t>Tx</a:t>
            </a:r>
            <a:r>
              <a:rPr lang="en-US" dirty="0" smtClean="0"/>
              <a:t>/Rx </a:t>
            </a:r>
            <a:r>
              <a:rPr lang="en-US" dirty="0"/>
              <a:t>sectors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narrow should the TX beam be?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many </a:t>
            </a:r>
            <a:r>
              <a:rPr lang="en-US" dirty="0" smtClean="0"/>
              <a:t>RX </a:t>
            </a:r>
            <a:r>
              <a:rPr lang="en-US" dirty="0"/>
              <a:t>sectors would be ideal? </a:t>
            </a:r>
            <a:endParaRPr lang="en-US" dirty="0" smtClean="0"/>
          </a:p>
          <a:p>
            <a:pPr lvl="1"/>
            <a:r>
              <a:rPr lang="en-US" dirty="0" smtClean="0"/>
              <a:t>Considering </a:t>
            </a:r>
            <a:r>
              <a:rPr lang="en-US" dirty="0"/>
              <a:t>the overhead and time required for beam training, how many </a:t>
            </a:r>
            <a:r>
              <a:rPr lang="en-US" dirty="0" smtClean="0"/>
              <a:t>TX/RX sectors </a:t>
            </a:r>
            <a:r>
              <a:rPr lang="en-US" dirty="0"/>
              <a:t>would be realistic?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Jonghoe Koo, Samsung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30062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123168</TotalTime>
  <Words>1439</Words>
  <Application>Microsoft Office PowerPoint</Application>
  <PresentationFormat>와이드스크린</PresentationFormat>
  <Paragraphs>253</Paragraphs>
  <Slides>14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Document</vt:lpstr>
      <vt:lpstr>TGbq timeline proposal - follow up</vt:lpstr>
      <vt:lpstr>[Recap] Proposal: TGbq Timeline Adjustment [1]</vt:lpstr>
      <vt:lpstr>Proposed TGbq timeline</vt:lpstr>
      <vt:lpstr>By the second half of next year...</vt:lpstr>
      <vt:lpstr>Decision on IMMW PHY (11ac vs. 11ax/be)</vt:lpstr>
      <vt:lpstr>UHR MAC dependency?</vt:lpstr>
      <vt:lpstr>Discovery and initial Link Setup for IMMW link</vt:lpstr>
      <vt:lpstr>Dedicated Service Period or  Contention-based Service Period?</vt:lpstr>
      <vt:lpstr>IMMW beam management and update</vt:lpstr>
      <vt:lpstr>Practical consideration</vt:lpstr>
      <vt:lpstr>Conclusion</vt:lpstr>
      <vt:lpstr>SP</vt:lpstr>
      <vt:lpstr>Reference</vt:lpstr>
      <vt:lpstr>Appendix: Other TGs’ Timelines (as a reference)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IMMW for Mobile Device and TGbq timeline</dc:title>
  <dc:creator>Jonghoe Koo</dc:creator>
  <cp:lastModifiedBy>Jonghoe Koo</cp:lastModifiedBy>
  <cp:revision>715</cp:revision>
  <dcterms:created xsi:type="dcterms:W3CDTF">2024-02-21T05:50:27Z</dcterms:created>
  <dcterms:modified xsi:type="dcterms:W3CDTF">2025-05-12T15:20:19Z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FLCMData">
    <vt:lpwstr>54B511F1FCDF0E158872BCD2CEF89DF16656C9F4E05F6CB2E8DD8151A489A404FFF9E4B375FC8F48E2D46F12AC55546583D437C5E515F7BE019C6D729A232271</vt:lpwstr>
  </property>
</Properties>
</file>