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90" r:id="rId3"/>
    <p:sldId id="321" r:id="rId4"/>
    <p:sldId id="314" r:id="rId5"/>
    <p:sldId id="310" r:id="rId6"/>
    <p:sldId id="318" r:id="rId7"/>
    <p:sldId id="302" r:id="rId8"/>
    <p:sldId id="303" r:id="rId9"/>
    <p:sldId id="274" r:id="rId10"/>
    <p:sldId id="275" r:id="rId11"/>
    <p:sldId id="315" r:id="rId12"/>
    <p:sldId id="316" r:id="rId13"/>
    <p:sldId id="308" r:id="rId14"/>
    <p:sldId id="30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正文" id="{E85284DE-F51E-458C-A5ED-7061D275E5D9}">
          <p14:sldIdLst>
            <p14:sldId id="256"/>
            <p14:sldId id="290"/>
            <p14:sldId id="321"/>
            <p14:sldId id="314"/>
            <p14:sldId id="310"/>
            <p14:sldId id="318"/>
            <p14:sldId id="302"/>
            <p14:sldId id="303"/>
            <p14:sldId id="274"/>
            <p14:sldId id="275"/>
            <p14:sldId id="315"/>
            <p14:sldId id="316"/>
            <p14:sldId id="308"/>
            <p14:sldId id="309"/>
          </p14:sldIdLst>
        </p14:section>
      </p14:sectionLst>
    </p:ext>
    <p:ext uri="{EFAFB233-063F-42B5-8137-9DF3F51BA10A}">
      <p15:sldGuideLst xmlns:p15="http://schemas.microsoft.com/office/powerpoint/2012/main">
        <p15:guide id="1" orient="horz" pos="125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DDDD"/>
    <a:srgbClr val="CCECFF"/>
    <a:srgbClr val="FF7979"/>
    <a:srgbClr val="FF5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76671" autoAdjust="0"/>
  </p:normalViewPr>
  <p:slideViewPr>
    <p:cSldViewPr>
      <p:cViewPr varScale="1">
        <p:scale>
          <a:sx n="65" d="100"/>
          <a:sy n="65" d="100"/>
        </p:scale>
        <p:origin x="1002" y="66"/>
      </p:cViewPr>
      <p:guideLst>
        <p:guide orient="horz" pos="1253"/>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smtClean="0"/>
              <a:t>April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Yanshen Cui, et al., TP-Link Systems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smtClean="0"/>
              <a:t>April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Yanshen Cui, et al., TP-Link Systems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ltLang="zh-CN" smtClean="0"/>
              <a:t>April 2025</a:t>
            </a:r>
            <a:endParaRPr lang="en-US"/>
          </a:p>
        </p:txBody>
      </p:sp>
      <p:sp>
        <p:nvSpPr>
          <p:cNvPr id="6" name="Rectangle 6"/>
          <p:cNvSpPr>
            <a:spLocks noGrp="1" noChangeArrowheads="1"/>
          </p:cNvSpPr>
          <p:nvPr>
            <p:ph type="ftr"/>
          </p:nvPr>
        </p:nvSpPr>
        <p:spPr>
          <a:ln/>
        </p:spPr>
        <p:txBody>
          <a:bodyPr/>
          <a:lstStyle/>
          <a:p>
            <a:r>
              <a:rPr lang="en-US" smtClean="0"/>
              <a:t>Yanshen Cui, et al., TP-Link Systems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ltLang="zh-CN" smtClean="0"/>
              <a:t>April 2025</a:t>
            </a:r>
            <a:endParaRPr lang="en-US"/>
          </a:p>
        </p:txBody>
      </p:sp>
      <p:sp>
        <p:nvSpPr>
          <p:cNvPr id="6" name="页脚占位符 5"/>
          <p:cNvSpPr>
            <a:spLocks noGrp="1"/>
          </p:cNvSpPr>
          <p:nvPr>
            <p:ph type="ftr"/>
          </p:nvPr>
        </p:nvSpPr>
        <p:spPr/>
        <p:txBody>
          <a:bodyPr/>
          <a:lstStyle/>
          <a:p>
            <a:r>
              <a:rPr lang="en-US" smtClean="0"/>
              <a:t>Yanshen Cui, et al., TP-Link Systems Inc.</a:t>
            </a:r>
            <a:endParaRPr lang="en-US"/>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46526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FB0-6ABA-D24C-DB21-9D0173F9FCC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D844CA0-575F-23A2-A7AB-D68F3990BC9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2870E42B-43B0-8A88-6953-28D0B1BE7B6E}"/>
              </a:ext>
            </a:extLst>
          </p:cNvPr>
          <p:cNvSpPr>
            <a:spLocks noGrp="1"/>
          </p:cNvSpPr>
          <p:nvPr>
            <p:ph type="body" idx="1"/>
          </p:nvPr>
        </p:nvSpPr>
        <p:spPr/>
        <p:txBody>
          <a:bodyPr/>
          <a:lstStyle/>
          <a:p>
            <a:endParaRPr lang="zh-CN" altLang="en-US" dirty="0"/>
          </a:p>
        </p:txBody>
      </p:sp>
      <p:sp>
        <p:nvSpPr>
          <p:cNvPr id="4" name="页眉占位符 3">
            <a:extLst>
              <a:ext uri="{FF2B5EF4-FFF2-40B4-BE49-F238E27FC236}">
                <a16:creationId xmlns:a16="http://schemas.microsoft.com/office/drawing/2014/main" id="{E3A7B77A-9992-B88C-7EDF-514283205863}"/>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8A133AF6-BD98-B7B6-AF88-9E07C46CD17E}"/>
              </a:ext>
            </a:extLst>
          </p:cNvPr>
          <p:cNvSpPr>
            <a:spLocks noGrp="1"/>
          </p:cNvSpPr>
          <p:nvPr>
            <p:ph type="dt"/>
          </p:nvPr>
        </p:nvSpPr>
        <p:spPr/>
        <p:txBody>
          <a:bodyPr/>
          <a:lstStyle/>
          <a:p>
            <a:r>
              <a:rPr lang="en-US" altLang="zh-CN" smtClean="0"/>
              <a:t>April 2025</a:t>
            </a:r>
            <a:endParaRPr lang="en-US"/>
          </a:p>
        </p:txBody>
      </p:sp>
      <p:sp>
        <p:nvSpPr>
          <p:cNvPr id="6" name="页脚占位符 5">
            <a:extLst>
              <a:ext uri="{FF2B5EF4-FFF2-40B4-BE49-F238E27FC236}">
                <a16:creationId xmlns:a16="http://schemas.microsoft.com/office/drawing/2014/main" id="{8A89135A-9293-19FC-998D-F51CEA13CD16}"/>
              </a:ext>
            </a:extLst>
          </p:cNvPr>
          <p:cNvSpPr>
            <a:spLocks noGrp="1"/>
          </p:cNvSpPr>
          <p:nvPr>
            <p:ph type="ftr"/>
          </p:nvPr>
        </p:nvSpPr>
        <p:spPr/>
        <p:txBody>
          <a:bodyPr/>
          <a:lstStyle/>
          <a:p>
            <a:r>
              <a:rPr lang="en-US" smtClean="0"/>
              <a:t>Yanshen Cui, et al., TP-Link Systems Inc.</a:t>
            </a:r>
            <a:endParaRPr lang="en-US"/>
          </a:p>
        </p:txBody>
      </p:sp>
      <p:sp>
        <p:nvSpPr>
          <p:cNvPr id="7" name="灯片编号占位符 6">
            <a:extLst>
              <a:ext uri="{FF2B5EF4-FFF2-40B4-BE49-F238E27FC236}">
                <a16:creationId xmlns:a16="http://schemas.microsoft.com/office/drawing/2014/main" id="{5147CA5B-2F10-BCB5-EA1F-08DD535C9511}"/>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418218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2D964-24DF-C20E-9F46-805C2BFD551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B42739D-42FF-1D68-3344-F044DA902369}"/>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9F8408CC-19CD-77DA-0D99-AAE9E7627B26}"/>
              </a:ext>
            </a:extLst>
          </p:cNvPr>
          <p:cNvSpPr>
            <a:spLocks noGrp="1"/>
          </p:cNvSpPr>
          <p:nvPr>
            <p:ph type="body" idx="1"/>
          </p:nvPr>
        </p:nvSpPr>
        <p:spPr/>
        <p:txBody>
          <a:bodyPr/>
          <a:lstStyle/>
          <a:p>
            <a:endParaRPr lang="zh-CN" altLang="en-US" dirty="0"/>
          </a:p>
        </p:txBody>
      </p:sp>
      <p:sp>
        <p:nvSpPr>
          <p:cNvPr id="4" name="页眉占位符 3">
            <a:extLst>
              <a:ext uri="{FF2B5EF4-FFF2-40B4-BE49-F238E27FC236}">
                <a16:creationId xmlns:a16="http://schemas.microsoft.com/office/drawing/2014/main" id="{D436DED0-18D9-42C2-3009-978F9CBCAF44}"/>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543BB7FE-60F2-6426-EB45-2F4A38CB2D59}"/>
              </a:ext>
            </a:extLst>
          </p:cNvPr>
          <p:cNvSpPr>
            <a:spLocks noGrp="1"/>
          </p:cNvSpPr>
          <p:nvPr>
            <p:ph type="dt"/>
          </p:nvPr>
        </p:nvSpPr>
        <p:spPr/>
        <p:txBody>
          <a:bodyPr/>
          <a:lstStyle/>
          <a:p>
            <a:r>
              <a:rPr lang="en-US" altLang="zh-CN" smtClean="0"/>
              <a:t>April 2025</a:t>
            </a:r>
            <a:endParaRPr lang="en-US"/>
          </a:p>
        </p:txBody>
      </p:sp>
      <p:sp>
        <p:nvSpPr>
          <p:cNvPr id="6" name="页脚占位符 5">
            <a:extLst>
              <a:ext uri="{FF2B5EF4-FFF2-40B4-BE49-F238E27FC236}">
                <a16:creationId xmlns:a16="http://schemas.microsoft.com/office/drawing/2014/main" id="{8D26D46C-F61A-A106-AC42-5097FBE4DFF4}"/>
              </a:ext>
            </a:extLst>
          </p:cNvPr>
          <p:cNvSpPr>
            <a:spLocks noGrp="1"/>
          </p:cNvSpPr>
          <p:nvPr>
            <p:ph type="ftr"/>
          </p:nvPr>
        </p:nvSpPr>
        <p:spPr/>
        <p:txBody>
          <a:bodyPr/>
          <a:lstStyle/>
          <a:p>
            <a:r>
              <a:rPr lang="en-US" smtClean="0"/>
              <a:t>Yanshen Cui, et al., TP-Link Systems Inc.</a:t>
            </a:r>
            <a:endParaRPr lang="en-US"/>
          </a:p>
        </p:txBody>
      </p:sp>
      <p:sp>
        <p:nvSpPr>
          <p:cNvPr id="7" name="灯片编号占位符 6">
            <a:extLst>
              <a:ext uri="{FF2B5EF4-FFF2-40B4-BE49-F238E27FC236}">
                <a16:creationId xmlns:a16="http://schemas.microsoft.com/office/drawing/2014/main" id="{E6AF3CB5-4C18-D16A-1920-05CB4EDF8196}"/>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427622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E09DF-4706-5E1F-83E1-8FF7DA38160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D77286C-E0DB-D884-9596-ED113D536DE9}"/>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6AD6DD1E-0CF9-3C0D-58C2-6963F59EC0EB}"/>
              </a:ext>
            </a:extLst>
          </p:cNvPr>
          <p:cNvSpPr>
            <a:spLocks noGrp="1"/>
          </p:cNvSpPr>
          <p:nvPr>
            <p:ph type="body" idx="1"/>
          </p:nvPr>
        </p:nvSpPr>
        <p:spPr/>
        <p:txBody>
          <a:bodyPr/>
          <a:lstStyle/>
          <a:p>
            <a:endParaRPr lang="zh-CN" altLang="en-US" dirty="0"/>
          </a:p>
        </p:txBody>
      </p:sp>
      <p:sp>
        <p:nvSpPr>
          <p:cNvPr id="4" name="页眉占位符 3">
            <a:extLst>
              <a:ext uri="{FF2B5EF4-FFF2-40B4-BE49-F238E27FC236}">
                <a16:creationId xmlns:a16="http://schemas.microsoft.com/office/drawing/2014/main" id="{B68ED2C6-F059-4FAE-FB6A-59D3F6F61355}"/>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BE0ACD96-02B8-66EE-C4D5-5611D61C437E}"/>
              </a:ext>
            </a:extLst>
          </p:cNvPr>
          <p:cNvSpPr>
            <a:spLocks noGrp="1"/>
          </p:cNvSpPr>
          <p:nvPr>
            <p:ph type="dt"/>
          </p:nvPr>
        </p:nvSpPr>
        <p:spPr/>
        <p:txBody>
          <a:bodyPr/>
          <a:lstStyle/>
          <a:p>
            <a:r>
              <a:rPr lang="en-US" altLang="zh-CN" smtClean="0"/>
              <a:t>April 2025</a:t>
            </a:r>
            <a:endParaRPr lang="en-US"/>
          </a:p>
        </p:txBody>
      </p:sp>
      <p:sp>
        <p:nvSpPr>
          <p:cNvPr id="6" name="页脚占位符 5">
            <a:extLst>
              <a:ext uri="{FF2B5EF4-FFF2-40B4-BE49-F238E27FC236}">
                <a16:creationId xmlns:a16="http://schemas.microsoft.com/office/drawing/2014/main" id="{528076D9-7703-E096-3731-98EF965EF348}"/>
              </a:ext>
            </a:extLst>
          </p:cNvPr>
          <p:cNvSpPr>
            <a:spLocks noGrp="1"/>
          </p:cNvSpPr>
          <p:nvPr>
            <p:ph type="ftr"/>
          </p:nvPr>
        </p:nvSpPr>
        <p:spPr/>
        <p:txBody>
          <a:bodyPr/>
          <a:lstStyle/>
          <a:p>
            <a:r>
              <a:rPr lang="en-US" smtClean="0"/>
              <a:t>Yanshen Cui, et al., TP-Link Systems Inc.</a:t>
            </a:r>
            <a:endParaRPr lang="en-US"/>
          </a:p>
        </p:txBody>
      </p:sp>
      <p:sp>
        <p:nvSpPr>
          <p:cNvPr id="7" name="灯片编号占位符 6">
            <a:extLst>
              <a:ext uri="{FF2B5EF4-FFF2-40B4-BE49-F238E27FC236}">
                <a16:creationId xmlns:a16="http://schemas.microsoft.com/office/drawing/2014/main" id="{1A91492A-5142-6F91-33FA-53B5D053C029}"/>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84789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ltLang="zh-CN" smtClean="0"/>
              <a:t>April 2025</a:t>
            </a:r>
            <a:endParaRPr lang="en-US"/>
          </a:p>
        </p:txBody>
      </p:sp>
      <p:sp>
        <p:nvSpPr>
          <p:cNvPr id="6" name="页脚占位符 5"/>
          <p:cNvSpPr>
            <a:spLocks noGrp="1"/>
          </p:cNvSpPr>
          <p:nvPr>
            <p:ph type="ftr"/>
          </p:nvPr>
        </p:nvSpPr>
        <p:spPr/>
        <p:txBody>
          <a:bodyPr/>
          <a:lstStyle/>
          <a:p>
            <a:r>
              <a:rPr lang="en-US" smtClean="0"/>
              <a:t>Yanshen Cui, et al., TP-Link Systems Inc.</a:t>
            </a:r>
            <a:endParaRPr lang="en-US"/>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09891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单击以编辑母版副标题样式</a:t>
            </a:r>
            <a:endParaRPr lang="en-GB" dirty="0"/>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dirty="0"/>
          </a:p>
        </p:txBody>
      </p:sp>
      <p:sp>
        <p:nvSpPr>
          <p:cNvPr id="3" name="Content Placeholder 2"/>
          <p:cNvSpPr>
            <a:spLocks noGrp="1"/>
          </p:cNvSpPr>
          <p:nvPr>
            <p:ph idx="1"/>
          </p:nvPr>
        </p:nvSpPr>
        <p:spPr/>
        <p:txBody>
          <a:bodyPr/>
          <a:lstStyle>
            <a:lvl1pPr marL="0" indent="0">
              <a:defRPr sz="2000"/>
            </a:lvl1pPr>
            <a:lvl2pPr marL="449263" indent="0">
              <a:defRPr sz="1800"/>
            </a:lvl2pPr>
            <a:lvl3pPr marL="896938" indent="0">
              <a:defRPr sz="1600"/>
            </a:lvl3pPr>
            <a:lvl4pPr marL="1346200" indent="0">
              <a:defRPr sz="1400"/>
            </a:lvl4pPr>
            <a:lvl5pPr marL="1793875" indent="0">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smtClean="0"/>
              <a:t>Yanshen Cui, et al., TP-Link Systems Inc.</a:t>
            </a:r>
            <a:endParaRPr lang="en-GB" altLang="zh-CN"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April 2025</a:t>
            </a:r>
            <a:endParaRPr lang="en-GB" altLang="zh-CN"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5" name="Date Placeholder 4"/>
          <p:cNvSpPr>
            <a:spLocks noGrp="1"/>
          </p:cNvSpPr>
          <p:nvPr>
            <p:ph type="dt" idx="10"/>
          </p:nvPr>
        </p:nvSpPr>
        <p:spPr/>
        <p:txBody>
          <a:bodyPr/>
          <a:lstStyle>
            <a:lvl1pPr>
              <a:defRPr/>
            </a:lvl1pPr>
          </a:lstStyle>
          <a:p>
            <a:r>
              <a:rPr lang="en-US" altLang="zh-CN" smtClean="0"/>
              <a:t>April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7" name="Date Placeholder 6"/>
          <p:cNvSpPr>
            <a:spLocks noGrp="1"/>
          </p:cNvSpPr>
          <p:nvPr>
            <p:ph type="dt" idx="10"/>
          </p:nvPr>
        </p:nvSpPr>
        <p:spPr/>
        <p:txBody>
          <a:bodyPr/>
          <a:lstStyle>
            <a:lvl1pPr>
              <a:defRPr/>
            </a:lvl1pPr>
          </a:lstStyle>
          <a:p>
            <a:r>
              <a:rPr lang="en-US" altLang="zh-CN" smtClean="0"/>
              <a:t>April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smtClean="0"/>
              <a:t>Yanshen Cui, et al., TP-Link Systems Inc.</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April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April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lvl1pPr>
              <a:defRPr sz="2000"/>
            </a:lvl1pPr>
            <a:lvl2pPr>
              <a:defRPr sz="1800"/>
            </a:lvl2pPr>
            <a:lvl3pPr>
              <a:defRPr sz="1600"/>
            </a:lvl3pPr>
            <a:lvl4pPr>
              <a:defRPr sz="1400"/>
            </a:lvl4pPr>
            <a:lvl5pPr>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dirty="0"/>
          </a:p>
        </p:txBody>
      </p:sp>
      <p:sp>
        <p:nvSpPr>
          <p:cNvPr id="3" name="Vertical Text Placeholder 2"/>
          <p:cNvSpPr>
            <a:spLocks noGrp="1"/>
          </p:cNvSpPr>
          <p:nvPr>
            <p:ph type="body" orient="vert" idx="1"/>
          </p:nvPr>
        </p:nvSpPr>
        <p:spPr>
          <a:xfrm>
            <a:off x="914400" y="685801"/>
            <a:ext cx="7569200" cy="5408613"/>
          </a:xfrm>
        </p:spPr>
        <p:txBody>
          <a:bodyPr vert="eaVert"/>
          <a:lstStyle>
            <a:lvl1pPr>
              <a:defRPr sz="2000"/>
            </a:lvl1pPr>
            <a:lvl2pPr>
              <a:defRPr sz="1800"/>
            </a:lvl2pPr>
            <a:lvl3pPr>
              <a:defRPr sz="1600"/>
            </a:lvl3pPr>
            <a:lvl4pPr>
              <a:defRPr sz="1400"/>
            </a:lvl4pPr>
            <a:lvl5pPr>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smtClean="0"/>
              <a:t>Yanshen Cui, et al., TP-Link Systems Inc.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802.11-25/0699r0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Simultaneous DL </a:t>
            </a:r>
            <a:r>
              <a:rPr lang="en-GB" dirty="0"/>
              <a:t>for Seamless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2025-04-22</a:t>
            </a:r>
            <a:endParaRPr lang="en-GB" sz="2000" b="0" dirty="0"/>
          </a:p>
        </p:txBody>
      </p:sp>
      <p:sp>
        <p:nvSpPr>
          <p:cNvPr id="6" name="Date Placeholder 3"/>
          <p:cNvSpPr>
            <a:spLocks noGrp="1"/>
          </p:cNvSpPr>
          <p:nvPr>
            <p:ph type="dt" idx="10"/>
          </p:nvPr>
        </p:nvSpPr>
        <p:spPr/>
        <p:txBody>
          <a:bodyPr/>
          <a:lstStyle/>
          <a:p>
            <a:r>
              <a:rPr lang="en-US" altLang="zh-CN" smtClean="0"/>
              <a:t>April 2025</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表格 8"/>
          <p:cNvGraphicFramePr>
            <a:graphicFrameLocks noGrp="1"/>
          </p:cNvGraphicFramePr>
          <p:nvPr>
            <p:extLst>
              <p:ext uri="{D42A27DB-BD31-4B8C-83A1-F6EECF244321}">
                <p14:modId xmlns:p14="http://schemas.microsoft.com/office/powerpoint/2010/main" val="663367507"/>
              </p:ext>
            </p:extLst>
          </p:nvPr>
        </p:nvGraphicFramePr>
        <p:xfrm>
          <a:off x="1127448" y="2402824"/>
          <a:ext cx="10150152" cy="3337560"/>
        </p:xfrm>
        <a:graphic>
          <a:graphicData uri="http://schemas.openxmlformats.org/drawingml/2006/table">
            <a:tbl>
              <a:tblPr firstRow="1" bandRow="1">
                <a:tableStyleId>{F5AB1C69-6EDB-4FF4-983F-18BD219EF322}</a:tableStyleId>
              </a:tblPr>
              <a:tblGrid>
                <a:gridCol w="2030030">
                  <a:extLst>
                    <a:ext uri="{9D8B030D-6E8A-4147-A177-3AD203B41FA5}">
                      <a16:colId xmlns:a16="http://schemas.microsoft.com/office/drawing/2014/main" val="2596506394"/>
                    </a:ext>
                  </a:extLst>
                </a:gridCol>
                <a:gridCol w="2146434">
                  <a:extLst>
                    <a:ext uri="{9D8B030D-6E8A-4147-A177-3AD203B41FA5}">
                      <a16:colId xmlns:a16="http://schemas.microsoft.com/office/drawing/2014/main" val="669767501"/>
                    </a:ext>
                  </a:extLst>
                </a:gridCol>
                <a:gridCol w="1368152">
                  <a:extLst>
                    <a:ext uri="{9D8B030D-6E8A-4147-A177-3AD203B41FA5}">
                      <a16:colId xmlns:a16="http://schemas.microsoft.com/office/drawing/2014/main" val="2581465772"/>
                    </a:ext>
                  </a:extLst>
                </a:gridCol>
                <a:gridCol w="1335182">
                  <a:extLst>
                    <a:ext uri="{9D8B030D-6E8A-4147-A177-3AD203B41FA5}">
                      <a16:colId xmlns:a16="http://schemas.microsoft.com/office/drawing/2014/main" val="296193713"/>
                    </a:ext>
                  </a:extLst>
                </a:gridCol>
                <a:gridCol w="3270354">
                  <a:extLst>
                    <a:ext uri="{9D8B030D-6E8A-4147-A177-3AD203B41FA5}">
                      <a16:colId xmlns:a16="http://schemas.microsoft.com/office/drawing/2014/main" val="1511950821"/>
                    </a:ext>
                  </a:extLst>
                </a:gridCol>
              </a:tblGrid>
              <a:tr h="370840">
                <a:tc>
                  <a:txBody>
                    <a:bodyPr/>
                    <a:lstStyle/>
                    <a:p>
                      <a:r>
                        <a:rPr lang="en-US" altLang="zh-CN" dirty="0"/>
                        <a:t>Name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Affiliation</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Address</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Phone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Email</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222032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Yaoshen Cui</a:t>
                      </a:r>
                      <a:endParaRPr lang="zh-CN" altLang="zh-CN" sz="1800" dirty="0" smtClean="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rowSpan="8">
                  <a:txBody>
                    <a:bodyPr/>
                    <a:lstStyle/>
                    <a:p>
                      <a:pPr>
                        <a:spcAft>
                          <a:spcPts val="0"/>
                        </a:spcAft>
                      </a:pPr>
                      <a:r>
                        <a:rPr lang="en-GB" altLang="zh-CN" dirty="0" smtClean="0"/>
                        <a:t>TP-Link Systems </a:t>
                      </a:r>
                      <a:r>
                        <a:rPr lang="en-GB" altLang="zh-CN" dirty="0" err="1" smtClean="0"/>
                        <a:t>Inc</a:t>
                      </a:r>
                      <a:r>
                        <a:rPr lang="en-US" altLang="zh-CN" dirty="0" smtClean="0"/>
                        <a:t>.</a:t>
                      </a:r>
                      <a:endParaRPr lang="zh-CN" alt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cuiyaoshen@tp-link.com.hk</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5745924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Yunpeng Yang</a:t>
                      </a:r>
                      <a:r>
                        <a:rPr lang="en-US" altLang="zh-CN" sz="1800" baseline="0" dirty="0" smtClean="0">
                          <a:effectLst/>
                          <a:latin typeface="Times New Roman" panose="02020603050405020304" pitchFamily="18" charset="0"/>
                          <a:ea typeface="等线" panose="02010600030101010101" pitchFamily="2" charset="-122"/>
                        </a:rPr>
                        <a:t> </a:t>
                      </a:r>
                      <a:endParaRPr lang="zh-CN" altLang="zh-CN" sz="1800" dirty="0" smtClean="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yangyunpeng@tp-link.com.hk</a:t>
                      </a:r>
                    </a:p>
                  </a:txBody>
                  <a:tcPr marL="68580" marR="68580" marT="0" marB="0"/>
                </a:tc>
                <a:extLst>
                  <a:ext uri="{0D108BD9-81ED-4DB2-BD59-A6C34878D82A}">
                    <a16:rowId xmlns:a16="http://schemas.microsoft.com/office/drawing/2014/main" val="44828237"/>
                  </a:ext>
                </a:extLst>
              </a:tr>
              <a:tr h="370840">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Yingjie Yan</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37007271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Renfang Zhou</a:t>
                      </a:r>
                      <a:endParaRPr lang="zh-CN" altLang="zh-CN" sz="1800" dirty="0" smtClean="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22286385"/>
                  </a:ext>
                </a:extLst>
              </a:tr>
              <a:tr h="370840">
                <a:tc>
                  <a:txBody>
                    <a:bodyPr/>
                    <a:lstStyle/>
                    <a:p>
                      <a:pPr>
                        <a:spcAft>
                          <a:spcPts val="0"/>
                        </a:spcAft>
                      </a:pPr>
                      <a:r>
                        <a:rPr lang="en-US" altLang="zh-CN" sz="1800" dirty="0" smtClean="0">
                          <a:effectLst/>
                          <a:latin typeface="Times New Roman" panose="02020603050405020304" pitchFamily="18" charset="0"/>
                          <a:ea typeface="等线" panose="02010600030101010101" pitchFamily="2" charset="-122"/>
                        </a:rPr>
                        <a:t>Qingwei Fu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269962435"/>
                  </a:ext>
                </a:extLst>
              </a:tr>
              <a:tr h="370840">
                <a:tc>
                  <a:txBody>
                    <a:bodyPr/>
                    <a:lstStyle/>
                    <a:p>
                      <a:pPr>
                        <a:spcAft>
                          <a:spcPts val="0"/>
                        </a:spcAft>
                      </a:pPr>
                      <a:r>
                        <a:rPr lang="en-US" altLang="zh-CN" sz="1800" dirty="0" smtClean="0">
                          <a:effectLst/>
                          <a:latin typeface="Times New Roman" panose="02020603050405020304" pitchFamily="18" charset="0"/>
                          <a:ea typeface="等线" panose="02010600030101010101" pitchFamily="2" charset="-122"/>
                        </a:rPr>
                        <a:t>Junbin Chen </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031946629"/>
                  </a:ext>
                </a:extLst>
              </a:tr>
              <a:tr h="370840">
                <a:tc>
                  <a:txBody>
                    <a:bodyPr/>
                    <a:lstStyle/>
                    <a:p>
                      <a:pPr>
                        <a:spcAft>
                          <a:spcPts val="0"/>
                        </a:spcAft>
                      </a:pPr>
                      <a:r>
                        <a:rPr lang="en-US" altLang="zh-CN" sz="1800" dirty="0" err="1">
                          <a:effectLst/>
                          <a:latin typeface="Times New Roman" panose="02020603050405020304" pitchFamily="18" charset="0"/>
                          <a:ea typeface="等线" panose="02010600030101010101" pitchFamily="2" charset="-122"/>
                        </a:rPr>
                        <a:t>Shuyu</a:t>
                      </a:r>
                      <a:r>
                        <a:rPr lang="en-US" altLang="zh-CN" sz="1800" dirty="0">
                          <a:effectLst/>
                          <a:latin typeface="Times New Roman" panose="02020603050405020304" pitchFamily="18" charset="0"/>
                          <a:ea typeface="等线" panose="02010600030101010101" pitchFamily="2" charset="-122"/>
                        </a:rPr>
                        <a:t> Shi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669103281"/>
                  </a:ext>
                </a:extLst>
              </a:tr>
              <a:tr h="370840">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Yu Zhu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370225577"/>
                  </a:ext>
                </a:extLst>
              </a:tr>
            </a:tbl>
          </a:graphicData>
        </a:graphic>
      </p:graphicFrame>
      <p:sp>
        <p:nvSpPr>
          <p:cNvPr id="2" name="页脚占位符 1"/>
          <p:cNvSpPr>
            <a:spLocks noGrp="1"/>
          </p:cNvSpPr>
          <p:nvPr>
            <p:ph type="ftr" idx="11"/>
          </p:nvPr>
        </p:nvSpPr>
        <p:spPr/>
        <p:txBody>
          <a:bodyPr/>
          <a:lstStyle/>
          <a:p>
            <a:r>
              <a:rPr lang="en-GB" altLang="zh-CN" smtClean="0"/>
              <a:t>Yanshen Cui, et al., TP-Link Systems Inc.</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E65DE7-C80C-C73B-3368-8AD7DBDF216C}"/>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2C49A547-1748-A2C0-D955-6FDE234E5E90}"/>
              </a:ext>
            </a:extLst>
          </p:cNvPr>
          <p:cNvSpPr>
            <a:spLocks noGrp="1"/>
          </p:cNvSpPr>
          <p:nvPr>
            <p:ph idx="1"/>
          </p:nvPr>
        </p:nvSpPr>
        <p:spPr/>
        <p:txBody>
          <a:bodyPr/>
          <a:lstStyle/>
          <a:p>
            <a:r>
              <a:rPr lang="en-US" altLang="zh-CN" sz="1600" b="0" dirty="0"/>
              <a:t>[1] 11-24/0209	Specification Framework for TGbn</a:t>
            </a:r>
          </a:p>
          <a:p>
            <a:r>
              <a:rPr lang="en-US" altLang="zh-CN" sz="1600" b="0" dirty="0"/>
              <a:t>[2] 11-24/1898	Low Latency Roaming Flow	Pooya </a:t>
            </a:r>
            <a:r>
              <a:rPr lang="en-US" altLang="zh-CN" sz="1600" b="0" dirty="0" err="1"/>
              <a:t>Monajemi</a:t>
            </a:r>
            <a:r>
              <a:rPr lang="en-US" altLang="zh-CN" sz="1600" b="0" dirty="0"/>
              <a:t> et.al., Apple</a:t>
            </a:r>
          </a:p>
          <a:p>
            <a:r>
              <a:rPr lang="en-US" altLang="zh-CN" sz="1600" b="0" dirty="0"/>
              <a:t>[3] 11-24/1528	Details on Data Forwarding for Seamless Roaming	</a:t>
            </a:r>
            <a:r>
              <a:rPr lang="it-IT" altLang="zh-CN" sz="1600" b="0" dirty="0"/>
              <a:t>Ryuichi Hirata et. al., Sony Corporation</a:t>
            </a:r>
          </a:p>
          <a:p>
            <a:r>
              <a:rPr lang="it-IT" altLang="zh-CN" sz="1600" b="0" dirty="0"/>
              <a:t>[4] 11-24/2137	Enable DAPS Transmission for Roaming	Guogang Huang et. al., Huawei</a:t>
            </a:r>
            <a:endParaRPr lang="en-US" altLang="zh-CN" sz="1600" b="0" dirty="0"/>
          </a:p>
        </p:txBody>
      </p:sp>
      <p:sp>
        <p:nvSpPr>
          <p:cNvPr id="4" name="灯片编号占位符 3">
            <a:extLst>
              <a:ext uri="{FF2B5EF4-FFF2-40B4-BE49-F238E27FC236}">
                <a16:creationId xmlns:a16="http://schemas.microsoft.com/office/drawing/2014/main" id="{728457DC-86B6-A388-6A57-FDC1191E74A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日期占位符 5">
            <a:extLst>
              <a:ext uri="{FF2B5EF4-FFF2-40B4-BE49-F238E27FC236}">
                <a16:creationId xmlns:a16="http://schemas.microsoft.com/office/drawing/2014/main" id="{D53FD3A5-C281-37A2-51F1-58DA9D48309F}"/>
              </a:ext>
            </a:extLst>
          </p:cNvPr>
          <p:cNvSpPr>
            <a:spLocks noGrp="1"/>
          </p:cNvSpPr>
          <p:nvPr>
            <p:ph type="dt" idx="15"/>
          </p:nvPr>
        </p:nvSpPr>
        <p:spPr/>
        <p:txBody>
          <a:bodyPr/>
          <a:lstStyle/>
          <a:p>
            <a:r>
              <a:rPr lang="en-US" altLang="zh-CN" smtClean="0"/>
              <a:t>April 2025</a:t>
            </a:r>
            <a:endParaRPr lang="en-GB" altLang="zh-CN" dirty="0"/>
          </a:p>
        </p:txBody>
      </p:sp>
      <p:sp>
        <p:nvSpPr>
          <p:cNvPr id="5" name="页脚占位符 4">
            <a:extLst>
              <a:ext uri="{FF2B5EF4-FFF2-40B4-BE49-F238E27FC236}">
                <a16:creationId xmlns:a16="http://schemas.microsoft.com/office/drawing/2014/main" id="{A160D829-017F-C52E-9A3B-FB6D36F38D1B}"/>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2454319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93B4E-40E0-A7B9-4F99-AEBA0A84F164}"/>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4CA46C24-5D96-3577-9DD0-04F2209358A0}"/>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04B01445-A95B-628F-F2D7-F2D37C8E2A22}"/>
              </a:ext>
            </a:extLst>
          </p:cNvPr>
          <p:cNvSpPr>
            <a:spLocks noGrp="1"/>
          </p:cNvSpPr>
          <p:nvPr>
            <p:ph idx="1"/>
          </p:nvPr>
        </p:nvSpPr>
        <p:spPr/>
        <p:txBody>
          <a:bodyPr/>
          <a:lstStyle/>
          <a:p>
            <a:pPr marL="342900" indent="-342900">
              <a:buFont typeface="Arial" panose="020B0604020202020204" pitchFamily="34" charset="0"/>
              <a:buChar char="•"/>
            </a:pPr>
            <a:r>
              <a:rPr lang="en-US" altLang="zh-CN" dirty="0"/>
              <a:t>Do you agree that the format of DL data forwarding between AP MLDs within same SMD should be MSDU (or A-MSDU) and its SN assigned by current AP MLD?</a:t>
            </a:r>
          </a:p>
          <a:p>
            <a:pPr marL="342900" indent="-342900">
              <a:buFont typeface="Arial" panose="020B0604020202020204" pitchFamily="34" charset="0"/>
              <a:buChar char="•"/>
            </a:pPr>
            <a:endParaRPr lang="zh-CN" altLang="en-US" dirty="0"/>
          </a:p>
        </p:txBody>
      </p:sp>
      <p:sp>
        <p:nvSpPr>
          <p:cNvPr id="4" name="灯片编号占位符 3">
            <a:extLst>
              <a:ext uri="{FF2B5EF4-FFF2-40B4-BE49-F238E27FC236}">
                <a16:creationId xmlns:a16="http://schemas.microsoft.com/office/drawing/2014/main" id="{0A972D72-73ED-218F-29DA-24200BAD84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日期占位符 5">
            <a:extLst>
              <a:ext uri="{FF2B5EF4-FFF2-40B4-BE49-F238E27FC236}">
                <a16:creationId xmlns:a16="http://schemas.microsoft.com/office/drawing/2014/main" id="{91FC99AF-7EBC-4210-F9B6-95A04358AAEB}"/>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60254FE3-BF6F-80F7-2F46-201303FB1A89}"/>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1449678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B7DFD-9DDE-8F01-ECCF-1460CFA1CB67}"/>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318E001F-7CAE-FDE0-853B-51790AFA28C5}"/>
              </a:ext>
            </a:extLst>
          </p:cNvPr>
          <p:cNvSpPr>
            <a:spLocks noGrp="1"/>
          </p:cNvSpPr>
          <p:nvPr>
            <p:ph type="title"/>
          </p:nvPr>
        </p:nvSpPr>
        <p:spPr/>
        <p:txBody>
          <a:bodyPr/>
          <a:lstStyle/>
          <a:p>
            <a:r>
              <a:rPr lang="en-US" altLang="zh-CN" dirty="0"/>
              <a:t>SP2</a:t>
            </a:r>
            <a:endParaRPr lang="zh-CN" altLang="en-US" dirty="0"/>
          </a:p>
        </p:txBody>
      </p:sp>
      <p:sp>
        <p:nvSpPr>
          <p:cNvPr id="3" name="内容占位符 2">
            <a:extLst>
              <a:ext uri="{FF2B5EF4-FFF2-40B4-BE49-F238E27FC236}">
                <a16:creationId xmlns:a16="http://schemas.microsoft.com/office/drawing/2014/main" id="{98629B01-7AE7-014E-0744-520DD38EAFA0}"/>
              </a:ext>
            </a:extLst>
          </p:cNvPr>
          <p:cNvSpPr>
            <a:spLocks noGrp="1"/>
          </p:cNvSpPr>
          <p:nvPr>
            <p:ph idx="1"/>
          </p:nvPr>
        </p:nvSpPr>
        <p:spPr/>
        <p:txBody>
          <a:bodyPr/>
          <a:lstStyle/>
          <a:p>
            <a:pPr marL="342900" indent="-342900">
              <a:buFont typeface="Arial" panose="020B0604020202020204" pitchFamily="34" charset="0"/>
              <a:buChar char="•"/>
            </a:pPr>
            <a:r>
              <a:rPr lang="en-US" altLang="zh-CN" dirty="0"/>
              <a:t>Do you agree that non-AP MLD adopts common scoreboard to record the received MPDUs within same TID from current AP MLD and target AP MLD?</a:t>
            </a:r>
          </a:p>
          <a:p>
            <a:pPr marL="342900" indent="-342900">
              <a:buFont typeface="Arial" panose="020B0604020202020204" pitchFamily="34" charset="0"/>
              <a:buChar char="•"/>
            </a:pPr>
            <a:endParaRPr lang="zh-CN" altLang="en-US" dirty="0"/>
          </a:p>
        </p:txBody>
      </p:sp>
      <p:sp>
        <p:nvSpPr>
          <p:cNvPr id="4" name="灯片编号占位符 3">
            <a:extLst>
              <a:ext uri="{FF2B5EF4-FFF2-40B4-BE49-F238E27FC236}">
                <a16:creationId xmlns:a16="http://schemas.microsoft.com/office/drawing/2014/main" id="{60550801-46FC-50A8-8147-B1CAACFF598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日期占位符 5">
            <a:extLst>
              <a:ext uri="{FF2B5EF4-FFF2-40B4-BE49-F238E27FC236}">
                <a16:creationId xmlns:a16="http://schemas.microsoft.com/office/drawing/2014/main" id="{D2D6F62C-84E2-359F-B365-176838CBB82B}"/>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76A575B6-F004-D89A-846C-37F34731A3C4}"/>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155423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C0A60A-C795-C404-B9D9-CE863CF892B8}"/>
              </a:ext>
            </a:extLst>
          </p:cNvPr>
          <p:cNvSpPr>
            <a:spLocks noGrp="1"/>
          </p:cNvSpPr>
          <p:nvPr>
            <p:ph type="title"/>
          </p:nvPr>
        </p:nvSpPr>
        <p:spPr/>
        <p:txBody>
          <a:bodyPr/>
          <a:lstStyle/>
          <a:p>
            <a:r>
              <a:rPr lang="en-US" altLang="zh-CN" dirty="0"/>
              <a:t>SP3</a:t>
            </a:r>
            <a:endParaRPr lang="zh-CN" altLang="en-US" dirty="0"/>
          </a:p>
        </p:txBody>
      </p:sp>
      <p:sp>
        <p:nvSpPr>
          <p:cNvPr id="3" name="内容占位符 2">
            <a:extLst>
              <a:ext uri="{FF2B5EF4-FFF2-40B4-BE49-F238E27FC236}">
                <a16:creationId xmlns:a16="http://schemas.microsoft.com/office/drawing/2014/main" id="{062A0929-E75A-EDDF-10C6-3C5AE93BBC6D}"/>
              </a:ext>
            </a:extLst>
          </p:cNvPr>
          <p:cNvSpPr>
            <a:spLocks noGrp="1"/>
          </p:cNvSpPr>
          <p:nvPr>
            <p:ph idx="1"/>
          </p:nvPr>
        </p:nvSpPr>
        <p:spPr/>
        <p:txBody>
          <a:bodyPr/>
          <a:lstStyle/>
          <a:p>
            <a:pPr marL="342900" indent="-342900">
              <a:buFont typeface="Arial" panose="020B0604020202020204" pitchFamily="34" charset="0"/>
              <a:buChar char="•"/>
            </a:pPr>
            <a:r>
              <a:rPr lang="en-US" altLang="zh-CN" dirty="0"/>
              <a:t>Do you agree that during the period for current AP MLD to transmit buffered DL data to non-AP MLD, target AP MLD can transmit DL data with different TIDs from current</a:t>
            </a:r>
            <a:r>
              <a:rPr lang="en-US" altLang="zh-CN" sz="2000" dirty="0">
                <a:solidFill>
                  <a:schemeClr val="tx1"/>
                </a:solidFill>
              </a:rPr>
              <a:t> AP MLD </a:t>
            </a:r>
            <a:r>
              <a:rPr lang="en-US" altLang="zh-CN" dirty="0"/>
              <a:t>concurrently?</a:t>
            </a:r>
          </a:p>
          <a:p>
            <a:pPr marL="342900" indent="-342900">
              <a:buFont typeface="Arial" panose="020B0604020202020204" pitchFamily="34" charset="0"/>
              <a:buChar char="•"/>
            </a:pPr>
            <a:endParaRPr lang="zh-CN" altLang="en-US" dirty="0"/>
          </a:p>
        </p:txBody>
      </p:sp>
      <p:sp>
        <p:nvSpPr>
          <p:cNvPr id="4" name="灯片编号占位符 3">
            <a:extLst>
              <a:ext uri="{FF2B5EF4-FFF2-40B4-BE49-F238E27FC236}">
                <a16:creationId xmlns:a16="http://schemas.microsoft.com/office/drawing/2014/main" id="{61789168-0AF7-5B7D-8559-E3BD9C677DD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日期占位符 5">
            <a:extLst>
              <a:ext uri="{FF2B5EF4-FFF2-40B4-BE49-F238E27FC236}">
                <a16:creationId xmlns:a16="http://schemas.microsoft.com/office/drawing/2014/main" id="{18607D8F-2A43-538B-E756-5CC4EEF11AAE}"/>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8669B505-5E6E-23D7-D775-B87BF4F02F4E}"/>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1000817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0740E-0406-86E5-C1BF-45F4D5E32557}"/>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A3545592-0152-F600-2B03-71F71A122A80}"/>
              </a:ext>
            </a:extLst>
          </p:cNvPr>
          <p:cNvSpPr>
            <a:spLocks noGrp="1"/>
          </p:cNvSpPr>
          <p:nvPr>
            <p:ph type="title"/>
          </p:nvPr>
        </p:nvSpPr>
        <p:spPr/>
        <p:txBody>
          <a:bodyPr/>
          <a:lstStyle/>
          <a:p>
            <a:r>
              <a:rPr lang="en-US" altLang="zh-CN" dirty="0"/>
              <a:t>SP4</a:t>
            </a:r>
            <a:endParaRPr lang="zh-CN" altLang="en-US" dirty="0"/>
          </a:p>
        </p:txBody>
      </p:sp>
      <p:sp>
        <p:nvSpPr>
          <p:cNvPr id="3" name="内容占位符 2">
            <a:extLst>
              <a:ext uri="{FF2B5EF4-FFF2-40B4-BE49-F238E27FC236}">
                <a16:creationId xmlns:a16="http://schemas.microsoft.com/office/drawing/2014/main" id="{931C5140-4A82-0211-9AAF-41FF885E8E98}"/>
              </a:ext>
            </a:extLst>
          </p:cNvPr>
          <p:cNvSpPr>
            <a:spLocks noGrp="1"/>
          </p:cNvSpPr>
          <p:nvPr>
            <p:ph idx="1"/>
          </p:nvPr>
        </p:nvSpPr>
        <p:spPr/>
        <p:txBody>
          <a:bodyPr/>
          <a:lstStyle/>
          <a:p>
            <a:pPr marL="342900" indent="-342900">
              <a:buFont typeface="Arial" panose="020B0604020202020204" pitchFamily="34" charset="0"/>
              <a:buChar char="•"/>
            </a:pPr>
            <a:r>
              <a:rPr lang="en-US" altLang="zh-CN" dirty="0"/>
              <a:t>Do you agree that during the period for current AP MLD to transmit buffered DL data to non-AP MLD, target AP MLD can transmit DL data with same TIDs from current</a:t>
            </a:r>
            <a:r>
              <a:rPr lang="en-US" altLang="zh-CN" sz="2000" dirty="0">
                <a:solidFill>
                  <a:schemeClr val="tx1"/>
                </a:solidFill>
              </a:rPr>
              <a:t> AP MLD </a:t>
            </a:r>
            <a:r>
              <a:rPr lang="en-US" altLang="zh-CN" dirty="0"/>
              <a:t>concurrently when buffered data at current AP MLD is forwarded to target AP MLD?</a:t>
            </a:r>
          </a:p>
          <a:p>
            <a:pPr marL="342900" indent="-342900">
              <a:buFont typeface="Arial" panose="020B0604020202020204" pitchFamily="34" charset="0"/>
              <a:buChar char="•"/>
            </a:pPr>
            <a:endParaRPr lang="zh-CN" altLang="en-US" dirty="0"/>
          </a:p>
        </p:txBody>
      </p:sp>
      <p:sp>
        <p:nvSpPr>
          <p:cNvPr id="4" name="灯片编号占位符 3">
            <a:extLst>
              <a:ext uri="{FF2B5EF4-FFF2-40B4-BE49-F238E27FC236}">
                <a16:creationId xmlns:a16="http://schemas.microsoft.com/office/drawing/2014/main" id="{8B19F8BE-F6B5-C912-92F7-372EEF4B844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日期占位符 5">
            <a:extLst>
              <a:ext uri="{FF2B5EF4-FFF2-40B4-BE49-F238E27FC236}">
                <a16:creationId xmlns:a16="http://schemas.microsoft.com/office/drawing/2014/main" id="{A190992D-9D9F-EB27-C040-8D12E454C245}"/>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259D7990-DE72-295C-E3B5-7329BC6E7DD2}"/>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430255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9B516-741F-4093-3BD9-075DB5B25EB7}"/>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55966C4E-E300-C70F-17E4-0700E8103C39}"/>
              </a:ext>
            </a:extLst>
          </p:cNvPr>
          <p:cNvSpPr>
            <a:spLocks noGrp="1"/>
          </p:cNvSpPr>
          <p:nvPr>
            <p:ph type="title"/>
          </p:nvPr>
        </p:nvSpPr>
        <p:spPr/>
        <p:txBody>
          <a:bodyPr/>
          <a:lstStyle/>
          <a:p>
            <a:r>
              <a:rPr lang="en-US" altLang="zh-CN" dirty="0"/>
              <a:t>Introduction</a:t>
            </a:r>
            <a:endParaRPr lang="zh-CN" altLang="en-US" dirty="0"/>
          </a:p>
        </p:txBody>
      </p:sp>
      <p:sp>
        <p:nvSpPr>
          <p:cNvPr id="4" name="灯片编号占位符 3">
            <a:extLst>
              <a:ext uri="{FF2B5EF4-FFF2-40B4-BE49-F238E27FC236}">
                <a16:creationId xmlns:a16="http://schemas.microsoft.com/office/drawing/2014/main" id="{B6F4E378-4A25-0D2C-13E5-6BD414B5342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日期占位符 5">
            <a:extLst>
              <a:ext uri="{FF2B5EF4-FFF2-40B4-BE49-F238E27FC236}">
                <a16:creationId xmlns:a16="http://schemas.microsoft.com/office/drawing/2014/main" id="{204129F9-DEFC-6C37-60FE-0AD7375ED2A2}"/>
              </a:ext>
            </a:extLst>
          </p:cNvPr>
          <p:cNvSpPr>
            <a:spLocks noGrp="1"/>
          </p:cNvSpPr>
          <p:nvPr>
            <p:ph type="dt" idx="15"/>
          </p:nvPr>
        </p:nvSpPr>
        <p:spPr/>
        <p:txBody>
          <a:bodyPr/>
          <a:lstStyle/>
          <a:p>
            <a:r>
              <a:rPr lang="en-US" altLang="zh-CN" smtClean="0"/>
              <a:t>April 2025</a:t>
            </a:r>
            <a:endParaRPr lang="en-GB" altLang="zh-CN" dirty="0"/>
          </a:p>
        </p:txBody>
      </p:sp>
      <p:sp>
        <p:nvSpPr>
          <p:cNvPr id="7" name="内容占位符 6">
            <a:extLst>
              <a:ext uri="{FF2B5EF4-FFF2-40B4-BE49-F238E27FC236}">
                <a16:creationId xmlns:a16="http://schemas.microsoft.com/office/drawing/2014/main" id="{36FB12FC-EC8B-88D0-232C-21C6A676DDEC}"/>
              </a:ext>
            </a:extLst>
          </p:cNvPr>
          <p:cNvSpPr>
            <a:spLocks noGrp="1"/>
          </p:cNvSpPr>
          <p:nvPr>
            <p:ph idx="1"/>
          </p:nvPr>
        </p:nvSpPr>
        <p:spPr>
          <a:xfrm>
            <a:off x="914401" y="1981201"/>
            <a:ext cx="10361084" cy="4400127"/>
          </a:xfrm>
        </p:spPr>
        <p:txBody>
          <a:bodyPr/>
          <a:lstStyle/>
          <a:p>
            <a:pPr marL="342900" indent="-342900">
              <a:buFont typeface="Arial" panose="020B0604020202020204" pitchFamily="34" charset="0"/>
              <a:buChar char="•"/>
            </a:pPr>
            <a:r>
              <a:rPr lang="en-US" altLang="zh-CN" sz="1800" dirty="0"/>
              <a:t>TGbn has</a:t>
            </a:r>
            <a:r>
              <a:rPr lang="zh-CN" altLang="en-US" sz="1800" dirty="0"/>
              <a:t> </a:t>
            </a:r>
            <a:r>
              <a:rPr lang="en-US" altLang="zh-CN" sz="1800" dirty="0"/>
              <a:t>agreed</a:t>
            </a:r>
            <a:r>
              <a:rPr lang="zh-CN" altLang="en-US" sz="1800" dirty="0"/>
              <a:t> </a:t>
            </a:r>
            <a:r>
              <a:rPr lang="en-US" altLang="zh-CN" sz="1800" dirty="0"/>
              <a:t>several schemes to improve reliability of seamless roaming, such as buffered data retrieving after roaming response and DL data forwarding between AP MLDs within same SMD[1].</a:t>
            </a:r>
          </a:p>
          <a:p>
            <a:endParaRPr lang="en-US" altLang="zh-CN" sz="1800" dirty="0"/>
          </a:p>
          <a:p>
            <a:pPr marL="342900" indent="-342900">
              <a:buFont typeface="Arial" panose="020B0604020202020204" pitchFamily="34" charset="0"/>
              <a:buChar char="•"/>
            </a:pPr>
            <a:r>
              <a:rPr lang="en-US" altLang="zh-CN" sz="1800" dirty="0"/>
              <a:t>When performing multi link operation, non-AP MLD is able to exchange DL data with target AP MLD via different link during the period for retrieving buffered data from current AP MLD.  Thus, the two AP MLDs can simultaneously transmit DL data to non-AP MLD.</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r>
              <a:rPr lang="en-US" altLang="zh-CN" sz="1800" dirty="0"/>
              <a:t>The DL data transmitted by both AP MLDs may belong to same TID or only different TIDs. </a:t>
            </a:r>
          </a:p>
          <a:p>
            <a:pPr marL="792163" lvl="1" indent="-342900">
              <a:buFont typeface="Arial" panose="020B0604020202020204" pitchFamily="34" charset="0"/>
              <a:buChar char="•"/>
            </a:pPr>
            <a:r>
              <a:rPr lang="en-US" altLang="zh-CN" sz="1600" dirty="0"/>
              <a:t>Simultaneous DL in same TID should consider the restraint of receive window for that newest data from target AP MLD may impede buffered data from current AP MLD.</a:t>
            </a:r>
          </a:p>
          <a:p>
            <a:pPr marL="792163" lvl="1" indent="-342900">
              <a:buFont typeface="Arial" panose="020B0604020202020204" pitchFamily="34" charset="0"/>
              <a:buChar char="•"/>
            </a:pPr>
            <a:endParaRPr lang="en-US" altLang="zh-CN" sz="1600" dirty="0"/>
          </a:p>
          <a:p>
            <a:pPr marL="342900" indent="-342900">
              <a:buFont typeface="Arial" panose="020B0604020202020204" pitchFamily="34" charset="0"/>
              <a:buChar char="•"/>
            </a:pPr>
            <a:r>
              <a:rPr lang="en-US" altLang="zh-CN" sz="1800" dirty="0"/>
              <a:t>In this presentation, we analysis the simultaneous DL schemes in same TID and in different TIDs during seamless roaming.</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endParaRPr lang="en-US" altLang="zh-CN" sz="1800" dirty="0"/>
          </a:p>
          <a:p>
            <a:endParaRPr lang="zh-CN" altLang="en-US" sz="1800" dirty="0"/>
          </a:p>
        </p:txBody>
      </p:sp>
      <p:sp>
        <p:nvSpPr>
          <p:cNvPr id="3" name="页脚占位符 4">
            <a:extLst>
              <a:ext uri="{FF2B5EF4-FFF2-40B4-BE49-F238E27FC236}">
                <a16:creationId xmlns:a16="http://schemas.microsoft.com/office/drawing/2014/main" id="{D76C114B-E21B-A61D-B323-EE73AE67B4BD}"/>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355502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E48113-717B-434C-4FD0-B6C615D7AA35}"/>
              </a:ext>
            </a:extLst>
          </p:cNvPr>
          <p:cNvSpPr>
            <a:spLocks noGrp="1"/>
          </p:cNvSpPr>
          <p:nvPr>
            <p:ph type="title"/>
          </p:nvPr>
        </p:nvSpPr>
        <p:spPr/>
        <p:txBody>
          <a:bodyPr/>
          <a:lstStyle/>
          <a:p>
            <a:r>
              <a:rPr lang="en-US" altLang="zh-CN" dirty="0"/>
              <a:t>Seamless Roaming Under Multi Link Operation</a:t>
            </a:r>
            <a:endParaRPr lang="zh-CN" altLang="en-US" dirty="0"/>
          </a:p>
        </p:txBody>
      </p:sp>
      <p:sp>
        <p:nvSpPr>
          <p:cNvPr id="3" name="内容占位符 2">
            <a:extLst>
              <a:ext uri="{FF2B5EF4-FFF2-40B4-BE49-F238E27FC236}">
                <a16:creationId xmlns:a16="http://schemas.microsoft.com/office/drawing/2014/main" id="{ECB3BDF8-BF01-6A02-6176-CA997B8B13B1}"/>
              </a:ext>
            </a:extLst>
          </p:cNvPr>
          <p:cNvSpPr>
            <a:spLocks noGrp="1"/>
          </p:cNvSpPr>
          <p:nvPr>
            <p:ph idx="1"/>
          </p:nvPr>
        </p:nvSpPr>
        <p:spPr>
          <a:xfrm>
            <a:off x="914400" y="1981201"/>
            <a:ext cx="10361084" cy="4113213"/>
          </a:xfrm>
        </p:spPr>
        <p:txBody>
          <a:bodyPr/>
          <a:lstStyle/>
          <a:p>
            <a:pPr marL="342900" indent="-342900">
              <a:buFont typeface="Arial" panose="020B0604020202020204" pitchFamily="34" charset="0"/>
              <a:buChar char="•"/>
            </a:pPr>
            <a:r>
              <a:rPr lang="en-US" altLang="zh-CN" sz="1800" b="0" dirty="0"/>
              <a:t>Under </a:t>
            </a:r>
            <a:r>
              <a:rPr lang="en-US" altLang="zh-CN" sz="1800" dirty="0"/>
              <a:t>single link operation</a:t>
            </a:r>
            <a:r>
              <a:rPr lang="en-US" altLang="zh-CN" sz="1800" b="0" dirty="0"/>
              <a:t>, target AP MLD can transmit DL data to non-AP MLD only after current AP stops its transmission. Additional latency or packet loss may occur during the switch interval.</a:t>
            </a:r>
          </a:p>
          <a:p>
            <a:pPr marL="342900" indent="-342900">
              <a:buFont typeface="Arial" panose="020B0604020202020204" pitchFamily="34" charset="0"/>
              <a:buChar char="•"/>
            </a:pPr>
            <a:r>
              <a:rPr lang="en-US" altLang="zh-CN" sz="1800" b="0" dirty="0"/>
              <a:t>When performing </a:t>
            </a:r>
            <a:r>
              <a:rPr lang="en-US" altLang="zh-CN" sz="1800" dirty="0"/>
              <a:t>multi link operation</a:t>
            </a:r>
            <a:r>
              <a:rPr lang="en-US" altLang="zh-CN" sz="1800" b="0" dirty="0"/>
              <a:t>, target AP MLD can transmit DL data to non-AP MLD via different link during the period for retrieving buffered data from current AP MLD. </a:t>
            </a:r>
          </a:p>
          <a:p>
            <a:pPr marL="792163" lvl="1" indent="-342900">
              <a:buFont typeface="Arial" panose="020B0604020202020204" pitchFamily="34" charset="0"/>
              <a:buChar char="•"/>
            </a:pPr>
            <a:r>
              <a:rPr lang="en-US" altLang="zh-CN" sz="1600" b="0" dirty="0"/>
              <a:t>The simultaneous DL of two AP MLDs can improve performance on reliability or latency.</a:t>
            </a:r>
          </a:p>
          <a:p>
            <a:pPr marL="342900" indent="-342900">
              <a:buFont typeface="Arial" panose="020B0604020202020204" pitchFamily="34" charset="0"/>
              <a:buChar char="•"/>
            </a:pPr>
            <a:endParaRPr lang="zh-CN" altLang="en-US" sz="1800" b="0" dirty="0"/>
          </a:p>
        </p:txBody>
      </p:sp>
      <p:sp>
        <p:nvSpPr>
          <p:cNvPr id="4" name="灯片编号占位符 3">
            <a:extLst>
              <a:ext uri="{FF2B5EF4-FFF2-40B4-BE49-F238E27FC236}">
                <a16:creationId xmlns:a16="http://schemas.microsoft.com/office/drawing/2014/main" id="{0DB6C248-D811-73F3-392E-D7A22570C4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日期占位符 5">
            <a:extLst>
              <a:ext uri="{FF2B5EF4-FFF2-40B4-BE49-F238E27FC236}">
                <a16:creationId xmlns:a16="http://schemas.microsoft.com/office/drawing/2014/main" id="{E9C27B73-490C-2EF5-D66B-0503AD35FF7F}"/>
              </a:ext>
            </a:extLst>
          </p:cNvPr>
          <p:cNvSpPr>
            <a:spLocks noGrp="1"/>
          </p:cNvSpPr>
          <p:nvPr>
            <p:ph type="dt" idx="15"/>
          </p:nvPr>
        </p:nvSpPr>
        <p:spPr/>
        <p:txBody>
          <a:bodyPr/>
          <a:lstStyle/>
          <a:p>
            <a:r>
              <a:rPr lang="en-US" altLang="zh-CN" smtClean="0"/>
              <a:t>April 2025</a:t>
            </a:r>
            <a:endParaRPr lang="en-GB" altLang="zh-CN" dirty="0"/>
          </a:p>
        </p:txBody>
      </p:sp>
      <p:pic>
        <p:nvPicPr>
          <p:cNvPr id="7" name="图片 6">
            <a:extLst>
              <a:ext uri="{FF2B5EF4-FFF2-40B4-BE49-F238E27FC236}">
                <a16:creationId xmlns:a16="http://schemas.microsoft.com/office/drawing/2014/main" id="{60776A3C-67D5-7D0C-5B4F-1E41045696F2}"/>
              </a:ext>
            </a:extLst>
          </p:cNvPr>
          <p:cNvPicPr>
            <a:picLocks noChangeAspect="1"/>
          </p:cNvPicPr>
          <p:nvPr/>
        </p:nvPicPr>
        <p:blipFill>
          <a:blip r:embed="rId2">
            <a:extLst>
              <a:ext uri="{96DAC541-7B7A-43D3-8B79-37D633B846F1}">
                <asvg:svgBlip xmlns:asvg="http://schemas.microsoft.com/office/drawing/2016/SVG/main" xmlns="" r:embed="rId3"/>
              </a:ext>
            </a:extLst>
          </a:blip>
          <a:srcRect/>
          <a:stretch/>
        </p:blipFill>
        <p:spPr>
          <a:xfrm>
            <a:off x="6456039" y="3605083"/>
            <a:ext cx="4614933" cy="2777620"/>
          </a:xfrm>
          <a:prstGeom prst="rect">
            <a:avLst/>
          </a:prstGeom>
        </p:spPr>
      </p:pic>
      <p:pic>
        <p:nvPicPr>
          <p:cNvPr id="8" name="图片 7">
            <a:extLst>
              <a:ext uri="{FF2B5EF4-FFF2-40B4-BE49-F238E27FC236}">
                <a16:creationId xmlns:a16="http://schemas.microsoft.com/office/drawing/2014/main" id="{3066FE4E-1974-D9FA-44C6-2E25F83FAF83}"/>
              </a:ext>
            </a:extLst>
          </p:cNvPr>
          <p:cNvPicPr>
            <a:picLocks noChangeAspect="1"/>
          </p:cNvPicPr>
          <p:nvPr/>
        </p:nvPicPr>
        <p:blipFill>
          <a:blip r:embed="rId4">
            <a:extLst>
              <a:ext uri="{96DAC541-7B7A-43D3-8B79-37D633B846F1}">
                <asvg:svgBlip xmlns:asvg="http://schemas.microsoft.com/office/drawing/2016/SVG/main" xmlns="" r:embed="rId5"/>
              </a:ext>
            </a:extLst>
          </a:blip>
          <a:srcRect/>
          <a:stretch/>
        </p:blipFill>
        <p:spPr>
          <a:xfrm>
            <a:off x="1775520" y="3605082"/>
            <a:ext cx="3742694" cy="2848254"/>
          </a:xfrm>
          <a:prstGeom prst="rect">
            <a:avLst/>
          </a:prstGeom>
        </p:spPr>
      </p:pic>
      <p:sp>
        <p:nvSpPr>
          <p:cNvPr id="9" name="文本框 8">
            <a:extLst>
              <a:ext uri="{FF2B5EF4-FFF2-40B4-BE49-F238E27FC236}">
                <a16:creationId xmlns:a16="http://schemas.microsoft.com/office/drawing/2014/main" id="{7E678151-E2A3-D223-12BA-8A4FDD8EE7E2}"/>
              </a:ext>
            </a:extLst>
          </p:cNvPr>
          <p:cNvSpPr txBox="1"/>
          <p:nvPr/>
        </p:nvSpPr>
        <p:spPr>
          <a:xfrm>
            <a:off x="2568814" y="5925137"/>
            <a:ext cx="2012089" cy="338554"/>
          </a:xfrm>
          <a:prstGeom prst="rect">
            <a:avLst/>
          </a:prstGeom>
          <a:solidFill>
            <a:schemeClr val="bg2">
              <a:lumMod val="85000"/>
            </a:schemeClr>
          </a:solidFill>
        </p:spPr>
        <p:txBody>
          <a:bodyPr wrap="none" rtlCol="0">
            <a:spAutoFit/>
          </a:bodyPr>
          <a:lstStyle/>
          <a:p>
            <a:r>
              <a:rPr lang="en-US" altLang="zh-CN" sz="1600" b="1" dirty="0">
                <a:ea typeface="宋体" panose="02010600030101010101" pitchFamily="2" charset="-122"/>
              </a:rPr>
              <a:t>Single link operation</a:t>
            </a:r>
            <a:endParaRPr lang="zh-CN" altLang="en-US" sz="1600" b="1" dirty="0">
              <a:ea typeface="宋体" panose="02010600030101010101" pitchFamily="2" charset="-122"/>
            </a:endParaRPr>
          </a:p>
        </p:txBody>
      </p:sp>
      <p:sp>
        <p:nvSpPr>
          <p:cNvPr id="10" name="文本框 9">
            <a:extLst>
              <a:ext uri="{FF2B5EF4-FFF2-40B4-BE49-F238E27FC236}">
                <a16:creationId xmlns:a16="http://schemas.microsoft.com/office/drawing/2014/main" id="{92362DE3-1902-A7D2-88ED-71252A0388E7}"/>
              </a:ext>
            </a:extLst>
          </p:cNvPr>
          <p:cNvSpPr txBox="1"/>
          <p:nvPr/>
        </p:nvSpPr>
        <p:spPr>
          <a:xfrm>
            <a:off x="8184232" y="5925137"/>
            <a:ext cx="1967205" cy="338554"/>
          </a:xfrm>
          <a:prstGeom prst="rect">
            <a:avLst/>
          </a:prstGeom>
          <a:solidFill>
            <a:schemeClr val="bg2">
              <a:lumMod val="85000"/>
            </a:schemeClr>
          </a:solidFill>
        </p:spPr>
        <p:txBody>
          <a:bodyPr wrap="none" rtlCol="0">
            <a:spAutoFit/>
          </a:bodyPr>
          <a:lstStyle/>
          <a:p>
            <a:r>
              <a:rPr lang="en-US" altLang="zh-CN" sz="1600" b="1" dirty="0">
                <a:ea typeface="宋体" panose="02010600030101010101" pitchFamily="2" charset="-122"/>
              </a:rPr>
              <a:t>Multi link operation</a:t>
            </a:r>
            <a:endParaRPr lang="zh-CN" altLang="en-US" sz="1600" b="1" dirty="0">
              <a:ea typeface="宋体" panose="02010600030101010101" pitchFamily="2" charset="-122"/>
            </a:endParaRPr>
          </a:p>
        </p:txBody>
      </p:sp>
      <p:sp>
        <p:nvSpPr>
          <p:cNvPr id="11" name="页脚占位符 4">
            <a:extLst>
              <a:ext uri="{FF2B5EF4-FFF2-40B4-BE49-F238E27FC236}">
                <a16:creationId xmlns:a16="http://schemas.microsoft.com/office/drawing/2014/main" id="{61A9694A-F7F8-BE92-2DBD-6D13E2D093A9}"/>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68538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32F892-F257-0DC7-A6D1-1C3C06B587B4}"/>
              </a:ext>
            </a:extLst>
          </p:cNvPr>
          <p:cNvSpPr>
            <a:spLocks noGrp="1"/>
          </p:cNvSpPr>
          <p:nvPr>
            <p:ph type="title"/>
          </p:nvPr>
        </p:nvSpPr>
        <p:spPr/>
        <p:txBody>
          <a:bodyPr/>
          <a:lstStyle/>
          <a:p>
            <a:r>
              <a:rPr lang="en-US" altLang="zh-CN" dirty="0"/>
              <a:t>S</a:t>
            </a:r>
            <a:r>
              <a:rPr lang="en-US" altLang="zh-CN" sz="3200" dirty="0">
                <a:solidFill>
                  <a:schemeClr val="tx1"/>
                </a:solidFill>
              </a:rPr>
              <a:t>imultaneous</a:t>
            </a:r>
            <a:r>
              <a:rPr lang="en-US" altLang="zh-CN" dirty="0"/>
              <a:t> DL in Same TID (1/2)</a:t>
            </a:r>
            <a:endParaRPr lang="zh-CN" altLang="en-US" dirty="0"/>
          </a:p>
        </p:txBody>
      </p:sp>
      <p:sp>
        <p:nvSpPr>
          <p:cNvPr id="3" name="内容占位符 2">
            <a:extLst>
              <a:ext uri="{FF2B5EF4-FFF2-40B4-BE49-F238E27FC236}">
                <a16:creationId xmlns:a16="http://schemas.microsoft.com/office/drawing/2014/main" id="{BBEA2365-9407-EF0F-022C-012C418460F5}"/>
              </a:ext>
            </a:extLst>
          </p:cNvPr>
          <p:cNvSpPr>
            <a:spLocks noGrp="1"/>
          </p:cNvSpPr>
          <p:nvPr>
            <p:ph idx="1"/>
          </p:nvPr>
        </p:nvSpPr>
        <p:spPr>
          <a:xfrm>
            <a:off x="929218" y="1989138"/>
            <a:ext cx="10361084" cy="1749421"/>
          </a:xfrm>
        </p:spPr>
        <p:txBody>
          <a:bodyPr/>
          <a:lstStyle/>
          <a:p>
            <a:pPr marL="342900" indent="-342900">
              <a:buFont typeface="Arial" panose="020B0604020202020204" pitchFamily="34" charset="0"/>
              <a:buChar char="•"/>
            </a:pPr>
            <a:r>
              <a:rPr lang="en-US" altLang="zh-CN" sz="1600" b="0" dirty="0"/>
              <a:t>The BA operation in MLO specified in 11be supports simultaneous transmission of the same TID via different links to improve transmission efficiency. </a:t>
            </a:r>
          </a:p>
          <a:p>
            <a:pPr marL="342900" indent="-342900">
              <a:buFont typeface="Arial" panose="020B0604020202020204" pitchFamily="34" charset="0"/>
              <a:buChar char="•"/>
            </a:pPr>
            <a:r>
              <a:rPr lang="en-US" altLang="zh-CN" sz="1600" b="0" dirty="0"/>
              <a:t>However, during roaming, it’s hard to realize the MLO BA operation in non-collocated APs for that there is no real-time BA sync between current AP MLD and target AP MLD.</a:t>
            </a:r>
          </a:p>
          <a:p>
            <a:pPr marL="342900" indent="-342900">
              <a:buFont typeface="Arial" panose="020B0604020202020204" pitchFamily="34" charset="0"/>
              <a:buChar char="•"/>
            </a:pPr>
            <a:r>
              <a:rPr lang="en-US" altLang="zh-CN" sz="1600" b="0" dirty="0"/>
              <a:t>Even though, simultaneous DL in same TID can be used to improve reliability during roaming similar to the DAPS realization in 3GPP.</a:t>
            </a:r>
          </a:p>
        </p:txBody>
      </p:sp>
      <p:sp>
        <p:nvSpPr>
          <p:cNvPr id="4" name="灯片编号占位符 3">
            <a:extLst>
              <a:ext uri="{FF2B5EF4-FFF2-40B4-BE49-F238E27FC236}">
                <a16:creationId xmlns:a16="http://schemas.microsoft.com/office/drawing/2014/main" id="{E7CBFB3C-0B7B-742C-8595-7F6FFFFC9B5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日期占位符 5">
            <a:extLst>
              <a:ext uri="{FF2B5EF4-FFF2-40B4-BE49-F238E27FC236}">
                <a16:creationId xmlns:a16="http://schemas.microsoft.com/office/drawing/2014/main" id="{6A845028-C935-4DA5-066D-FDF4F75B5410}"/>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EBE8339C-39C2-0852-B7EA-1E9D720037F4}"/>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pic>
        <p:nvPicPr>
          <p:cNvPr id="8" name="图片 4">
            <a:extLst>
              <a:ext uri="{FF2B5EF4-FFF2-40B4-BE49-F238E27FC236}">
                <a16:creationId xmlns:a16="http://schemas.microsoft.com/office/drawing/2014/main" id="{6472D28B-C36C-DB4C-E864-6133CA5470D7}"/>
              </a:ext>
            </a:extLst>
          </p:cNvPr>
          <p:cNvPicPr>
            <a:picLocks noChangeAspect="1"/>
          </p:cNvPicPr>
          <p:nvPr/>
        </p:nvPicPr>
        <p:blipFill>
          <a:blip r:embed="rId2">
            <a:extLst>
              <a:ext uri="{96DAC541-7B7A-43D3-8B79-37D633B846F1}">
                <asvg:svgBlip xmlns:asvg="http://schemas.microsoft.com/office/drawing/2016/SVG/main" xmlns="" r:embed="rId3"/>
              </a:ext>
            </a:extLst>
          </a:blip>
          <a:srcRect/>
          <a:stretch/>
        </p:blipFill>
        <p:spPr>
          <a:xfrm>
            <a:off x="6168008" y="3428999"/>
            <a:ext cx="5122294" cy="3082989"/>
          </a:xfrm>
          <a:prstGeom prst="rect">
            <a:avLst/>
          </a:prstGeom>
        </p:spPr>
      </p:pic>
      <p:sp>
        <p:nvSpPr>
          <p:cNvPr id="11" name="文本框 10">
            <a:extLst>
              <a:ext uri="{FF2B5EF4-FFF2-40B4-BE49-F238E27FC236}">
                <a16:creationId xmlns:a16="http://schemas.microsoft.com/office/drawing/2014/main" id="{BEC0008C-C49E-F681-524A-A27A1980F9B5}"/>
              </a:ext>
            </a:extLst>
          </p:cNvPr>
          <p:cNvSpPr txBox="1"/>
          <p:nvPr/>
        </p:nvSpPr>
        <p:spPr>
          <a:xfrm>
            <a:off x="929217" y="4062551"/>
            <a:ext cx="5418780" cy="2246769"/>
          </a:xfrm>
          <a:prstGeom prst="rect">
            <a:avLst/>
          </a:prstGeom>
          <a:noFill/>
        </p:spPr>
        <p:txBody>
          <a:bodyPr wrap="square">
            <a:spAutoFit/>
          </a:bodyPr>
          <a:lstStyle/>
          <a:p>
            <a:pPr marL="342900" indent="-342900">
              <a:buFont typeface="Arial" panose="020B0604020202020204" pitchFamily="34" charset="0"/>
              <a:buChar char="•"/>
            </a:pPr>
            <a:r>
              <a:rPr lang="en-US" altLang="zh-CN" sz="1600" b="0" dirty="0"/>
              <a:t>In roaming procedures, buffered data of specific TIDs in current AP MLD is duplicated and forwarded to target AP MLD.</a:t>
            </a:r>
          </a:p>
          <a:p>
            <a:pPr marL="792163" lvl="1" indent="-342900">
              <a:buFont typeface="Arial" panose="020B0604020202020204" pitchFamily="34" charset="0"/>
              <a:buChar char="•"/>
            </a:pPr>
            <a:r>
              <a:rPr lang="en-US" altLang="zh-CN" sz="1400" b="0" dirty="0"/>
              <a:t>The forwarded data should include </a:t>
            </a:r>
            <a:r>
              <a:rPr lang="en-US" altLang="zh-CN" sz="1400" b="0" dirty="0">
                <a:solidFill>
                  <a:srgbClr val="FF0000"/>
                </a:solidFill>
              </a:rPr>
              <a:t>MSDU</a:t>
            </a:r>
            <a:r>
              <a:rPr lang="en-US" altLang="zh-CN" sz="1400" b="0" dirty="0"/>
              <a:t> (or A-MSDU) and its </a:t>
            </a:r>
            <a:r>
              <a:rPr lang="en-US" altLang="zh-CN" sz="1400" b="0" dirty="0">
                <a:solidFill>
                  <a:srgbClr val="FF0000"/>
                </a:solidFill>
              </a:rPr>
              <a:t>SN</a:t>
            </a:r>
            <a:r>
              <a:rPr lang="en-US" altLang="zh-CN" sz="1400" b="0" dirty="0"/>
              <a:t> assigned by current AP MLD.</a:t>
            </a:r>
          </a:p>
          <a:p>
            <a:pPr marL="342900" indent="-342900">
              <a:buFont typeface="Arial" panose="020B0604020202020204" pitchFamily="34" charset="0"/>
              <a:buChar char="•"/>
            </a:pPr>
            <a:endParaRPr lang="en-US" altLang="zh-CN" sz="1600" b="0" dirty="0"/>
          </a:p>
          <a:p>
            <a:pPr marL="342900" indent="-342900">
              <a:buFont typeface="Arial" panose="020B0604020202020204" pitchFamily="34" charset="0"/>
              <a:buChar char="•"/>
            </a:pPr>
            <a:r>
              <a:rPr lang="en-US" altLang="zh-CN" sz="1600" b="0" dirty="0"/>
              <a:t>During the period for </a:t>
            </a:r>
            <a:r>
              <a:rPr lang="en-US" altLang="zh-CN" sz="1600" dirty="0"/>
              <a:t>retrieving buffered data, simultaneous DL of these TIDs is </a:t>
            </a:r>
            <a:r>
              <a:rPr lang="en-US" altLang="zh-CN" sz="1600" b="0" dirty="0"/>
              <a:t>employed to provide high reliability of roaming.</a:t>
            </a:r>
            <a:endParaRPr lang="en-US" altLang="zh-CN" sz="1600" dirty="0"/>
          </a:p>
        </p:txBody>
      </p:sp>
    </p:spTree>
    <p:extLst>
      <p:ext uri="{BB962C8B-B14F-4D97-AF65-F5344CB8AC3E}">
        <p14:creationId xmlns:p14="http://schemas.microsoft.com/office/powerpoint/2010/main" val="4016485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521AD-4507-2871-83AB-C8DEF65FD6CB}"/>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D318CF7D-089B-3164-18AD-E849AB9EE40A}"/>
              </a:ext>
            </a:extLst>
          </p:cNvPr>
          <p:cNvSpPr>
            <a:spLocks noGrp="1"/>
          </p:cNvSpPr>
          <p:nvPr>
            <p:ph type="title"/>
          </p:nvPr>
        </p:nvSpPr>
        <p:spPr/>
        <p:txBody>
          <a:bodyPr/>
          <a:lstStyle/>
          <a:p>
            <a:r>
              <a:rPr lang="en-US" altLang="zh-CN" dirty="0"/>
              <a:t>S</a:t>
            </a:r>
            <a:r>
              <a:rPr lang="en-US" altLang="zh-CN" sz="3200" dirty="0">
                <a:solidFill>
                  <a:schemeClr val="tx1"/>
                </a:solidFill>
              </a:rPr>
              <a:t>imultaneous</a:t>
            </a:r>
            <a:r>
              <a:rPr lang="en-US" altLang="zh-CN" dirty="0"/>
              <a:t> DL in Same TID (2/2)</a:t>
            </a:r>
            <a:endParaRPr lang="zh-CN" altLang="en-US" dirty="0"/>
          </a:p>
        </p:txBody>
      </p:sp>
      <p:sp>
        <p:nvSpPr>
          <p:cNvPr id="3" name="内容占位符 2">
            <a:extLst>
              <a:ext uri="{FF2B5EF4-FFF2-40B4-BE49-F238E27FC236}">
                <a16:creationId xmlns:a16="http://schemas.microsoft.com/office/drawing/2014/main" id="{FDAEC308-F68F-22C5-D332-F81284DBCF7F}"/>
              </a:ext>
            </a:extLst>
          </p:cNvPr>
          <p:cNvSpPr>
            <a:spLocks noGrp="1"/>
          </p:cNvSpPr>
          <p:nvPr>
            <p:ph idx="1"/>
          </p:nvPr>
        </p:nvSpPr>
        <p:spPr>
          <a:xfrm>
            <a:off x="929216" y="1981200"/>
            <a:ext cx="10460567" cy="2959968"/>
          </a:xfrm>
        </p:spPr>
        <p:txBody>
          <a:bodyPr/>
          <a:lstStyle/>
          <a:p>
            <a:r>
              <a:rPr lang="en-US" altLang="zh-CN" sz="1800" dirty="0"/>
              <a:t>ACK policy in non-AP MLD</a:t>
            </a:r>
          </a:p>
          <a:p>
            <a:pPr marL="342900" indent="-342900">
              <a:buFont typeface="Arial" panose="020B0604020202020204" pitchFamily="34" charset="0"/>
              <a:buChar char="•"/>
            </a:pPr>
            <a:r>
              <a:rPr lang="en-US" altLang="zh-CN" sz="1800" b="0" dirty="0"/>
              <a:t>Since there is no real-time BA sync between current AP MLD and target AP MLD, a duplicated transmission mode is adopted [4]. </a:t>
            </a:r>
          </a:p>
          <a:p>
            <a:pPr marL="342900" indent="-342900">
              <a:buFont typeface="Arial" panose="020B0604020202020204" pitchFamily="34" charset="0"/>
              <a:buChar char="•"/>
            </a:pPr>
            <a:r>
              <a:rPr lang="en-US" altLang="zh-CN" sz="1800" b="0" dirty="0"/>
              <a:t>We propose </a:t>
            </a:r>
            <a:r>
              <a:rPr lang="en-US" altLang="zh-CN" sz="1800" b="0" dirty="0">
                <a:solidFill>
                  <a:schemeClr val="bg1"/>
                </a:solidFill>
              </a:rPr>
              <a:t>to maintain a </a:t>
            </a:r>
            <a:r>
              <a:rPr lang="en-US" altLang="zh-CN" sz="1800" dirty="0">
                <a:solidFill>
                  <a:schemeClr val="bg1"/>
                </a:solidFill>
              </a:rPr>
              <a:t>common (single)</a:t>
            </a:r>
            <a:r>
              <a:rPr lang="en-US" altLang="zh-CN" sz="1800" b="0" dirty="0">
                <a:solidFill>
                  <a:schemeClr val="bg1"/>
                </a:solidFill>
              </a:rPr>
              <a:t> scoreboard context control in non-AP MLD, to feedback ACKs to the AP MLDs that have sent MPDUs. </a:t>
            </a:r>
          </a:p>
          <a:p>
            <a:pPr marL="792163" lvl="1" indent="-342900">
              <a:buFont typeface="Arial" panose="020B0604020202020204" pitchFamily="34" charset="0"/>
              <a:buChar char="•"/>
            </a:pPr>
            <a:r>
              <a:rPr lang="en-US" altLang="zh-CN" sz="1600" b="0" dirty="0"/>
              <a:t>The ACK back to each AP MLD can indicate the reception from another AP MLD.</a:t>
            </a:r>
          </a:p>
          <a:p>
            <a:pPr marL="792163" lvl="1" indent="-342900">
              <a:buFont typeface="Arial" panose="020B0604020202020204" pitchFamily="34" charset="0"/>
              <a:buChar char="•"/>
            </a:pPr>
            <a:r>
              <a:rPr lang="en-US" altLang="zh-CN" sz="1600" dirty="0"/>
              <a:t>By the received ACKs after each transmission, AP MLDs achieve </a:t>
            </a:r>
            <a:r>
              <a:rPr lang="en-US" altLang="zh-CN" sz="1600" b="1" dirty="0"/>
              <a:t>rough</a:t>
            </a:r>
            <a:r>
              <a:rPr lang="en-US" altLang="zh-CN" sz="1600" dirty="0"/>
              <a:t> synchronization , which avoid transmitting again plenty of data that has already been received. </a:t>
            </a:r>
          </a:p>
          <a:p>
            <a:pPr marL="792163" lvl="1" indent="-342900">
              <a:buFont typeface="Arial" panose="020B0604020202020204" pitchFamily="34" charset="0"/>
              <a:buChar char="•"/>
            </a:pPr>
            <a:r>
              <a:rPr lang="en-US" altLang="zh-CN" sz="1600" b="0" dirty="0"/>
              <a:t>By this </a:t>
            </a:r>
            <a:r>
              <a:rPr lang="en-US" altLang="zh-CN" sz="1600" dirty="0"/>
              <a:t>scheme, the dominant AP MLD between two AP MLDs is moved from current AP MLD to target AP MLD seamlessly.</a:t>
            </a:r>
            <a:endParaRPr lang="en-US" altLang="zh-CN" sz="1600" b="0" dirty="0"/>
          </a:p>
          <a:p>
            <a:pPr marL="342900" indent="-342900">
              <a:buFont typeface="Arial" panose="020B0604020202020204" pitchFamily="34" charset="0"/>
              <a:buChar char="•"/>
            </a:pPr>
            <a:endParaRPr lang="en-US" altLang="zh-CN" sz="1800" b="0" dirty="0"/>
          </a:p>
        </p:txBody>
      </p:sp>
      <p:sp>
        <p:nvSpPr>
          <p:cNvPr id="4" name="灯片编号占位符 3">
            <a:extLst>
              <a:ext uri="{FF2B5EF4-FFF2-40B4-BE49-F238E27FC236}">
                <a16:creationId xmlns:a16="http://schemas.microsoft.com/office/drawing/2014/main" id="{4E83A916-F2CE-B9D1-B668-A6176E0CE81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日期占位符 5">
            <a:extLst>
              <a:ext uri="{FF2B5EF4-FFF2-40B4-BE49-F238E27FC236}">
                <a16:creationId xmlns:a16="http://schemas.microsoft.com/office/drawing/2014/main" id="{0422D4E2-B1A7-FFD7-15ED-B42F00F79075}"/>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A6AD76B5-ADB1-D9E2-F68A-DC764E540630}"/>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
        <p:nvSpPr>
          <p:cNvPr id="20" name="矩形 19">
            <a:extLst>
              <a:ext uri="{FF2B5EF4-FFF2-40B4-BE49-F238E27FC236}">
                <a16:creationId xmlns:a16="http://schemas.microsoft.com/office/drawing/2014/main" id="{1C7723E9-6322-3633-A2ED-4567EEDAF81D}"/>
              </a:ext>
            </a:extLst>
          </p:cNvPr>
          <p:cNvSpPr/>
          <p:nvPr/>
        </p:nvSpPr>
        <p:spPr bwMode="auto">
          <a:xfrm>
            <a:off x="1847528" y="5168231"/>
            <a:ext cx="1368152" cy="360040"/>
          </a:xfrm>
          <a:prstGeom prst="rect">
            <a:avLst/>
          </a:prstGeom>
          <a:noFill/>
          <a:ln w="19050" cap="flat" cmpd="sng" algn="ctr">
            <a:solidFill>
              <a:schemeClr val="tx1"/>
            </a:solidFill>
            <a:prstDash val="solid"/>
            <a:round/>
            <a:headEnd type="none" w="med" len="med"/>
            <a:tailEnd type="none" w="med" len="med"/>
          </a:ln>
          <a:effectLst/>
        </p:spPr>
        <p:txBody>
          <a:bodyPr rtlCol="0" anchor="ctr"/>
          <a:lstStyle/>
          <a:p>
            <a:pPr algn="ctr"/>
            <a:r>
              <a:rPr lang="en-US" altLang="zh-CN" sz="1600" dirty="0"/>
              <a:t>Current AP</a:t>
            </a:r>
            <a:endParaRPr lang="zh-CN" altLang="en-US" sz="1600" dirty="0"/>
          </a:p>
        </p:txBody>
      </p:sp>
      <p:sp>
        <p:nvSpPr>
          <p:cNvPr id="21" name="矩形 20">
            <a:extLst>
              <a:ext uri="{FF2B5EF4-FFF2-40B4-BE49-F238E27FC236}">
                <a16:creationId xmlns:a16="http://schemas.microsoft.com/office/drawing/2014/main" id="{3E82F846-006F-AD35-3F99-A435F68D893C}"/>
              </a:ext>
            </a:extLst>
          </p:cNvPr>
          <p:cNvSpPr/>
          <p:nvPr/>
        </p:nvSpPr>
        <p:spPr bwMode="auto">
          <a:xfrm>
            <a:off x="1847528" y="5733369"/>
            <a:ext cx="1368152" cy="360040"/>
          </a:xfrm>
          <a:prstGeom prst="rect">
            <a:avLst/>
          </a:prstGeom>
          <a:noFill/>
          <a:ln w="19050" cap="flat" cmpd="sng" algn="ctr">
            <a:solidFill>
              <a:schemeClr val="tx1"/>
            </a:solidFill>
            <a:prstDash val="solid"/>
            <a:round/>
            <a:headEnd type="none" w="med" len="med"/>
            <a:tailEnd type="none" w="med" len="med"/>
          </a:ln>
          <a:effectLst/>
        </p:spPr>
        <p:txBody>
          <a:bodyPr rtlCol="0" anchor="ctr"/>
          <a:lstStyle/>
          <a:p>
            <a:pPr algn="ctr"/>
            <a:r>
              <a:rPr lang="en-US" altLang="zh-CN" sz="1600" dirty="0"/>
              <a:t>Target AP</a:t>
            </a:r>
            <a:endParaRPr lang="zh-CN" altLang="en-US" sz="1600" dirty="0"/>
          </a:p>
        </p:txBody>
      </p:sp>
      <p:sp>
        <p:nvSpPr>
          <p:cNvPr id="22" name="矩形 21">
            <a:extLst>
              <a:ext uri="{FF2B5EF4-FFF2-40B4-BE49-F238E27FC236}">
                <a16:creationId xmlns:a16="http://schemas.microsoft.com/office/drawing/2014/main" id="{B199984A-67B1-A4E6-520F-15364FE9D6AA}"/>
              </a:ext>
            </a:extLst>
          </p:cNvPr>
          <p:cNvSpPr/>
          <p:nvPr/>
        </p:nvSpPr>
        <p:spPr bwMode="auto">
          <a:xfrm>
            <a:off x="4331804" y="5085184"/>
            <a:ext cx="3024336" cy="1087015"/>
          </a:xfrm>
          <a:prstGeom prst="rect">
            <a:avLst/>
          </a:prstGeom>
          <a:noFill/>
          <a:ln w="19050" cap="flat" cmpd="sng" algn="ctr">
            <a:solidFill>
              <a:schemeClr val="tx1"/>
            </a:solidFill>
            <a:prstDash val="solid"/>
            <a:round/>
            <a:headEnd type="none" w="med" len="med"/>
            <a:tailEnd type="none" w="med" len="med"/>
          </a:ln>
          <a:effectLst/>
        </p:spPr>
        <p:txBody>
          <a:bodyPr rtlCol="0" anchor="ctr"/>
          <a:lstStyle/>
          <a:p>
            <a:pPr algn="ctr"/>
            <a:endParaRPr lang="zh-CN" altLang="en-US"/>
          </a:p>
        </p:txBody>
      </p:sp>
      <p:sp>
        <p:nvSpPr>
          <p:cNvPr id="23" name="矩形 22">
            <a:extLst>
              <a:ext uri="{FF2B5EF4-FFF2-40B4-BE49-F238E27FC236}">
                <a16:creationId xmlns:a16="http://schemas.microsoft.com/office/drawing/2014/main" id="{6AC48F63-D41A-CE6D-CCF1-ED321BAC9A6D}"/>
              </a:ext>
            </a:extLst>
          </p:cNvPr>
          <p:cNvSpPr/>
          <p:nvPr/>
        </p:nvSpPr>
        <p:spPr bwMode="auto">
          <a:xfrm>
            <a:off x="4619836" y="5168231"/>
            <a:ext cx="1368152" cy="360040"/>
          </a:xfrm>
          <a:prstGeom prst="rect">
            <a:avLst/>
          </a:prstGeom>
          <a:noFill/>
          <a:ln w="19050" cap="flat" cmpd="sng" algn="ctr">
            <a:solidFill>
              <a:schemeClr val="tx1"/>
            </a:solidFill>
            <a:prstDash val="solid"/>
            <a:round/>
            <a:headEnd type="none" w="med" len="med"/>
            <a:tailEnd type="none" w="med" len="med"/>
          </a:ln>
          <a:effectLst/>
        </p:spPr>
        <p:txBody>
          <a:bodyPr rtlCol="0" anchor="ctr"/>
          <a:lstStyle/>
          <a:p>
            <a:pPr algn="ctr"/>
            <a:r>
              <a:rPr lang="en-US" altLang="zh-CN" sz="1600" dirty="0"/>
              <a:t>STA 1</a:t>
            </a:r>
            <a:endParaRPr lang="zh-CN" altLang="en-US" sz="1600" dirty="0"/>
          </a:p>
        </p:txBody>
      </p:sp>
      <p:sp>
        <p:nvSpPr>
          <p:cNvPr id="24" name="矩形 23">
            <a:extLst>
              <a:ext uri="{FF2B5EF4-FFF2-40B4-BE49-F238E27FC236}">
                <a16:creationId xmlns:a16="http://schemas.microsoft.com/office/drawing/2014/main" id="{61C9EF79-1D51-A4CB-EF80-D45BE7714F75}"/>
              </a:ext>
            </a:extLst>
          </p:cNvPr>
          <p:cNvSpPr/>
          <p:nvPr/>
        </p:nvSpPr>
        <p:spPr bwMode="auto">
          <a:xfrm>
            <a:off x="4619836" y="5733256"/>
            <a:ext cx="1368152" cy="360040"/>
          </a:xfrm>
          <a:prstGeom prst="rect">
            <a:avLst/>
          </a:prstGeom>
          <a:noFill/>
          <a:ln w="19050" cap="flat" cmpd="sng" algn="ctr">
            <a:solidFill>
              <a:schemeClr val="tx1"/>
            </a:solidFill>
            <a:prstDash val="solid"/>
            <a:round/>
            <a:headEnd type="none" w="med" len="med"/>
            <a:tailEnd type="none" w="med" len="med"/>
          </a:ln>
          <a:effectLst/>
        </p:spPr>
        <p:txBody>
          <a:bodyPr rtlCol="0" anchor="ctr"/>
          <a:lstStyle/>
          <a:p>
            <a:pPr algn="ctr"/>
            <a:r>
              <a:rPr lang="en-US" altLang="zh-CN" sz="1600" dirty="0"/>
              <a:t>STA 2</a:t>
            </a:r>
            <a:endParaRPr lang="zh-CN" altLang="en-US" sz="1600" dirty="0"/>
          </a:p>
        </p:txBody>
      </p:sp>
      <p:sp>
        <p:nvSpPr>
          <p:cNvPr id="25" name="矩形 24">
            <a:extLst>
              <a:ext uri="{FF2B5EF4-FFF2-40B4-BE49-F238E27FC236}">
                <a16:creationId xmlns:a16="http://schemas.microsoft.com/office/drawing/2014/main" id="{C1424037-60CD-9B84-9120-0876470BA6F8}"/>
              </a:ext>
            </a:extLst>
          </p:cNvPr>
          <p:cNvSpPr/>
          <p:nvPr/>
        </p:nvSpPr>
        <p:spPr bwMode="auto">
          <a:xfrm>
            <a:off x="6132004" y="5168231"/>
            <a:ext cx="1080120" cy="925065"/>
          </a:xfrm>
          <a:prstGeom prst="rect">
            <a:avLst/>
          </a:prstGeom>
          <a:solidFill>
            <a:schemeClr val="bg2">
              <a:lumMod val="85000"/>
            </a:schemeClr>
          </a:solidFill>
          <a:ln w="19050" cap="flat" cmpd="sng" algn="ctr">
            <a:solidFill>
              <a:schemeClr val="tx1"/>
            </a:solidFill>
            <a:prstDash val="solid"/>
            <a:round/>
            <a:headEnd type="none" w="med" len="med"/>
            <a:tailEnd type="none" w="med" len="med"/>
          </a:ln>
          <a:effectLst/>
        </p:spPr>
        <p:txBody>
          <a:bodyPr rtlCol="0" anchor="ctr"/>
          <a:lstStyle/>
          <a:p>
            <a:pPr algn="ctr"/>
            <a:r>
              <a:rPr lang="en-US" altLang="zh-CN" sz="1600" dirty="0"/>
              <a:t>Common scoreboard</a:t>
            </a:r>
            <a:endParaRPr lang="zh-CN" altLang="en-US" sz="1600" dirty="0"/>
          </a:p>
        </p:txBody>
      </p:sp>
      <p:cxnSp>
        <p:nvCxnSpPr>
          <p:cNvPr id="27" name="直接连接符 26">
            <a:extLst>
              <a:ext uri="{FF2B5EF4-FFF2-40B4-BE49-F238E27FC236}">
                <a16:creationId xmlns:a16="http://schemas.microsoft.com/office/drawing/2014/main" id="{6E3E146F-C1FE-1821-CA4C-5CC75CB3D323}"/>
              </a:ext>
            </a:extLst>
          </p:cNvPr>
          <p:cNvCxnSpPr>
            <a:stCxn id="20" idx="3"/>
            <a:endCxn id="23" idx="1"/>
          </p:cNvCxnSpPr>
          <p:nvPr/>
        </p:nvCxnSpPr>
        <p:spPr bwMode="auto">
          <a:xfrm>
            <a:off x="3215680" y="5348251"/>
            <a:ext cx="1404156"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9" name="直接连接符 28">
            <a:extLst>
              <a:ext uri="{FF2B5EF4-FFF2-40B4-BE49-F238E27FC236}">
                <a16:creationId xmlns:a16="http://schemas.microsoft.com/office/drawing/2014/main" id="{B16B25DC-CBA6-85E9-ECF8-E884B7DAB4BC}"/>
              </a:ext>
            </a:extLst>
          </p:cNvPr>
          <p:cNvCxnSpPr>
            <a:cxnSpLocks/>
            <a:stCxn id="21" idx="3"/>
            <a:endCxn id="24" idx="1"/>
          </p:cNvCxnSpPr>
          <p:nvPr/>
        </p:nvCxnSpPr>
        <p:spPr bwMode="auto">
          <a:xfrm flipV="1">
            <a:off x="3215680" y="5913276"/>
            <a:ext cx="1404156" cy="113"/>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32" name="文本框 31">
            <a:extLst>
              <a:ext uri="{FF2B5EF4-FFF2-40B4-BE49-F238E27FC236}">
                <a16:creationId xmlns:a16="http://schemas.microsoft.com/office/drawing/2014/main" id="{377C580C-DEC2-5145-E24E-6AA90A329C71}"/>
              </a:ext>
            </a:extLst>
          </p:cNvPr>
          <p:cNvSpPr txBox="1"/>
          <p:nvPr/>
        </p:nvSpPr>
        <p:spPr>
          <a:xfrm>
            <a:off x="5303912" y="6172199"/>
            <a:ext cx="1407629" cy="338554"/>
          </a:xfrm>
          <a:prstGeom prst="rect">
            <a:avLst/>
          </a:prstGeom>
          <a:noFill/>
        </p:spPr>
        <p:txBody>
          <a:bodyPr wrap="none" rtlCol="0">
            <a:spAutoFit/>
          </a:bodyPr>
          <a:lstStyle/>
          <a:p>
            <a:r>
              <a:rPr lang="en-US" altLang="zh-CN" sz="1600" b="1" dirty="0">
                <a:ea typeface="宋体" panose="02010600030101010101" pitchFamily="2" charset="-122"/>
              </a:rPr>
              <a:t>Non-AP MLD</a:t>
            </a:r>
            <a:endParaRPr lang="zh-CN" altLang="en-US" sz="1600" b="1" dirty="0">
              <a:ea typeface="宋体" panose="02010600030101010101" pitchFamily="2" charset="-122"/>
            </a:endParaRPr>
          </a:p>
        </p:txBody>
      </p:sp>
      <p:sp>
        <p:nvSpPr>
          <p:cNvPr id="33" name="文本框 32">
            <a:extLst>
              <a:ext uri="{FF2B5EF4-FFF2-40B4-BE49-F238E27FC236}">
                <a16:creationId xmlns:a16="http://schemas.microsoft.com/office/drawing/2014/main" id="{7889A269-D856-A2FA-54E7-51ACE1A8F063}"/>
              </a:ext>
            </a:extLst>
          </p:cNvPr>
          <p:cNvSpPr txBox="1"/>
          <p:nvPr/>
        </p:nvSpPr>
        <p:spPr>
          <a:xfrm>
            <a:off x="3456084" y="5046571"/>
            <a:ext cx="726481" cy="338554"/>
          </a:xfrm>
          <a:prstGeom prst="rect">
            <a:avLst/>
          </a:prstGeom>
          <a:noFill/>
        </p:spPr>
        <p:txBody>
          <a:bodyPr wrap="none" rtlCol="0">
            <a:spAutoFit/>
          </a:bodyPr>
          <a:lstStyle/>
          <a:p>
            <a:r>
              <a:rPr lang="en-US" altLang="zh-CN" sz="1600" dirty="0">
                <a:ea typeface="宋体" panose="02010600030101010101" pitchFamily="2" charset="-122"/>
              </a:rPr>
              <a:t>Link 1</a:t>
            </a:r>
            <a:endParaRPr lang="zh-CN" altLang="en-US" sz="1600" dirty="0">
              <a:ea typeface="宋体" panose="02010600030101010101" pitchFamily="2" charset="-122"/>
            </a:endParaRPr>
          </a:p>
        </p:txBody>
      </p:sp>
      <p:sp>
        <p:nvSpPr>
          <p:cNvPr id="34" name="文本框 33">
            <a:extLst>
              <a:ext uri="{FF2B5EF4-FFF2-40B4-BE49-F238E27FC236}">
                <a16:creationId xmlns:a16="http://schemas.microsoft.com/office/drawing/2014/main" id="{F2854FAB-B5D5-4DC9-C8C6-056126AB85F9}"/>
              </a:ext>
            </a:extLst>
          </p:cNvPr>
          <p:cNvSpPr txBox="1"/>
          <p:nvPr/>
        </p:nvSpPr>
        <p:spPr>
          <a:xfrm>
            <a:off x="3456084" y="5634619"/>
            <a:ext cx="726481" cy="338554"/>
          </a:xfrm>
          <a:prstGeom prst="rect">
            <a:avLst/>
          </a:prstGeom>
          <a:noFill/>
        </p:spPr>
        <p:txBody>
          <a:bodyPr wrap="none" rtlCol="0">
            <a:spAutoFit/>
          </a:bodyPr>
          <a:lstStyle/>
          <a:p>
            <a:r>
              <a:rPr lang="en-US" altLang="zh-CN" sz="1600" dirty="0">
                <a:ea typeface="宋体" panose="02010600030101010101" pitchFamily="2" charset="-122"/>
              </a:rPr>
              <a:t>Link 2</a:t>
            </a:r>
            <a:endParaRPr lang="zh-CN" altLang="en-US" sz="1600" dirty="0">
              <a:ea typeface="宋体" panose="02010600030101010101" pitchFamily="2" charset="-122"/>
            </a:endParaRPr>
          </a:p>
        </p:txBody>
      </p:sp>
      <p:cxnSp>
        <p:nvCxnSpPr>
          <p:cNvPr id="36" name="直接箭头连接符 35">
            <a:extLst>
              <a:ext uri="{FF2B5EF4-FFF2-40B4-BE49-F238E27FC236}">
                <a16:creationId xmlns:a16="http://schemas.microsoft.com/office/drawing/2014/main" id="{754C5D78-C75B-E2E2-9CFE-AC80FC647128}"/>
              </a:ext>
            </a:extLst>
          </p:cNvPr>
          <p:cNvCxnSpPr/>
          <p:nvPr/>
        </p:nvCxnSpPr>
        <p:spPr bwMode="auto">
          <a:xfrm>
            <a:off x="7143757" y="5348251"/>
            <a:ext cx="608427" cy="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37" name="文本框 36">
            <a:extLst>
              <a:ext uri="{FF2B5EF4-FFF2-40B4-BE49-F238E27FC236}">
                <a16:creationId xmlns:a16="http://schemas.microsoft.com/office/drawing/2014/main" id="{16EF6E00-D2F8-0192-A6DA-24FFD4AF09C2}"/>
              </a:ext>
            </a:extLst>
          </p:cNvPr>
          <p:cNvSpPr txBox="1"/>
          <p:nvPr/>
        </p:nvSpPr>
        <p:spPr>
          <a:xfrm>
            <a:off x="7823551" y="5046571"/>
            <a:ext cx="2880962" cy="523220"/>
          </a:xfrm>
          <a:prstGeom prst="rect">
            <a:avLst/>
          </a:prstGeom>
          <a:noFill/>
        </p:spPr>
        <p:txBody>
          <a:bodyPr wrap="square" rtlCol="0">
            <a:spAutoFit/>
          </a:bodyPr>
          <a:lstStyle/>
          <a:p>
            <a:r>
              <a:rPr lang="en-US" altLang="zh-CN" sz="1400" dirty="0">
                <a:solidFill>
                  <a:srgbClr val="FF0000"/>
                </a:solidFill>
                <a:ea typeface="宋体" panose="02010600030101010101" pitchFamily="2" charset="-122"/>
              </a:rPr>
              <a:t>Record the received MPDUs from link1 and link2 for specific TID</a:t>
            </a:r>
          </a:p>
        </p:txBody>
      </p:sp>
    </p:spTree>
    <p:extLst>
      <p:ext uri="{BB962C8B-B14F-4D97-AF65-F5344CB8AC3E}">
        <p14:creationId xmlns:p14="http://schemas.microsoft.com/office/powerpoint/2010/main" val="1963430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32C8D-7FA0-A8CC-9A3A-80849D66DE14}"/>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214F4FAE-34ED-D422-40AF-5CDB239B5BDE}"/>
              </a:ext>
            </a:extLst>
          </p:cNvPr>
          <p:cNvSpPr>
            <a:spLocks noGrp="1"/>
          </p:cNvSpPr>
          <p:nvPr>
            <p:ph type="title"/>
          </p:nvPr>
        </p:nvSpPr>
        <p:spPr/>
        <p:txBody>
          <a:bodyPr/>
          <a:lstStyle/>
          <a:p>
            <a:r>
              <a:rPr lang="en-US" altLang="zh-CN" dirty="0"/>
              <a:t>Example for S</a:t>
            </a:r>
            <a:r>
              <a:rPr lang="en-US" altLang="zh-CN" sz="3200" dirty="0">
                <a:solidFill>
                  <a:schemeClr val="tx1"/>
                </a:solidFill>
              </a:rPr>
              <a:t>imultaneous</a:t>
            </a:r>
            <a:r>
              <a:rPr lang="en-US" altLang="zh-CN" dirty="0"/>
              <a:t> DL in Same TID</a:t>
            </a:r>
            <a:endParaRPr lang="zh-CN" altLang="en-US" dirty="0"/>
          </a:p>
        </p:txBody>
      </p:sp>
      <p:sp>
        <p:nvSpPr>
          <p:cNvPr id="4" name="灯片编号占位符 3">
            <a:extLst>
              <a:ext uri="{FF2B5EF4-FFF2-40B4-BE49-F238E27FC236}">
                <a16:creationId xmlns:a16="http://schemas.microsoft.com/office/drawing/2014/main" id="{2D856D3F-0838-B1B1-CFBB-031BFE6BB12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日期占位符 5">
            <a:extLst>
              <a:ext uri="{FF2B5EF4-FFF2-40B4-BE49-F238E27FC236}">
                <a16:creationId xmlns:a16="http://schemas.microsoft.com/office/drawing/2014/main" id="{26D01E47-2122-7C9D-43C1-5E18252D74E2}"/>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1B810602-1BD0-AB5F-91CF-31DA22B8CACE}"/>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pic>
        <p:nvPicPr>
          <p:cNvPr id="58" name="图片 57">
            <a:extLst>
              <a:ext uri="{FF2B5EF4-FFF2-40B4-BE49-F238E27FC236}">
                <a16:creationId xmlns:a16="http://schemas.microsoft.com/office/drawing/2014/main" id="{F3E40254-FEAC-5D53-68EB-301C8650BFF9}"/>
              </a:ext>
            </a:extLst>
          </p:cNvPr>
          <p:cNvPicPr>
            <a:picLocks noChangeAspect="1"/>
          </p:cNvPicPr>
          <p:nvPr/>
        </p:nvPicPr>
        <p:blipFill>
          <a:blip r:embed="rId3">
            <a:extLst>
              <a:ext uri="{96DAC541-7B7A-43D3-8B79-37D633B846F1}">
                <asvg:svgBlip xmlns:asvg="http://schemas.microsoft.com/office/drawing/2016/SVG/main" xmlns="" r:embed="rId4"/>
              </a:ext>
            </a:extLst>
          </a:blip>
          <a:srcRect/>
          <a:stretch/>
        </p:blipFill>
        <p:spPr>
          <a:xfrm>
            <a:off x="2479626" y="2030661"/>
            <a:ext cx="6568702" cy="4255377"/>
          </a:xfrm>
          <a:prstGeom prst="rect">
            <a:avLst/>
          </a:prstGeom>
        </p:spPr>
      </p:pic>
      <p:sp>
        <p:nvSpPr>
          <p:cNvPr id="59" name="文本框 58">
            <a:extLst>
              <a:ext uri="{FF2B5EF4-FFF2-40B4-BE49-F238E27FC236}">
                <a16:creationId xmlns:a16="http://schemas.microsoft.com/office/drawing/2014/main" id="{96C2EB24-CD83-64AF-BC12-B56983D77B82}"/>
              </a:ext>
            </a:extLst>
          </p:cNvPr>
          <p:cNvSpPr txBox="1"/>
          <p:nvPr/>
        </p:nvSpPr>
        <p:spPr>
          <a:xfrm>
            <a:off x="365922" y="5211175"/>
            <a:ext cx="4083391" cy="1169551"/>
          </a:xfrm>
          <a:prstGeom prst="rect">
            <a:avLst/>
          </a:prstGeom>
          <a:noFill/>
        </p:spPr>
        <p:txBody>
          <a:bodyPr wrap="square">
            <a:spAutoFit/>
          </a:bodyPr>
          <a:lstStyle/>
          <a:p>
            <a:pPr marL="285750" indent="-285750">
              <a:buFont typeface="Arial" panose="020B0604020202020204" pitchFamily="34" charset="0"/>
              <a:buChar char="•"/>
            </a:pPr>
            <a:r>
              <a:rPr lang="en-US" altLang="zh-CN" sz="1400" dirty="0">
                <a:solidFill>
                  <a:schemeClr val="accent2"/>
                </a:solidFill>
              </a:rPr>
              <a:t>T</a:t>
            </a:r>
            <a:r>
              <a:rPr lang="en-US" altLang="zh-CN" sz="1400" b="0" dirty="0">
                <a:solidFill>
                  <a:schemeClr val="accent2"/>
                </a:solidFill>
              </a:rPr>
              <a:t>here occurs packet loss in current AP MLD’s transmission at SN=66</a:t>
            </a:r>
          </a:p>
          <a:p>
            <a:pPr marL="285750" indent="-285750">
              <a:buFont typeface="Arial" panose="020B0604020202020204" pitchFamily="34" charset="0"/>
              <a:buChar char="•"/>
            </a:pPr>
            <a:endParaRPr lang="en-US" altLang="zh-CN" sz="1400" b="0" dirty="0">
              <a:solidFill>
                <a:schemeClr val="accent2"/>
              </a:solidFill>
            </a:endParaRPr>
          </a:p>
          <a:p>
            <a:pPr marL="285750" indent="-285750">
              <a:buFont typeface="Arial" panose="020B0604020202020204" pitchFamily="34" charset="0"/>
              <a:buChar char="•"/>
            </a:pPr>
            <a:r>
              <a:rPr lang="en-US" altLang="zh-CN" sz="1400" b="0" dirty="0">
                <a:solidFill>
                  <a:schemeClr val="accent2"/>
                </a:solidFill>
              </a:rPr>
              <a:t>Non-AP MLD updates SSN to 66, and records received MPDUs  in common scoreboard.</a:t>
            </a:r>
          </a:p>
        </p:txBody>
      </p:sp>
      <p:sp>
        <p:nvSpPr>
          <p:cNvPr id="60" name="文本框 59">
            <a:extLst>
              <a:ext uri="{FF2B5EF4-FFF2-40B4-BE49-F238E27FC236}">
                <a16:creationId xmlns:a16="http://schemas.microsoft.com/office/drawing/2014/main" id="{C69DEBC3-D2D3-2618-027A-F75DB754C20D}"/>
              </a:ext>
            </a:extLst>
          </p:cNvPr>
          <p:cNvSpPr txBox="1"/>
          <p:nvPr/>
        </p:nvSpPr>
        <p:spPr>
          <a:xfrm>
            <a:off x="8230415" y="2557911"/>
            <a:ext cx="3554217" cy="1600438"/>
          </a:xfrm>
          <a:prstGeom prst="rect">
            <a:avLst/>
          </a:prstGeom>
          <a:solidFill>
            <a:srgbClr val="FFFFFF"/>
          </a:solidFill>
        </p:spPr>
        <p:txBody>
          <a:bodyPr wrap="square">
            <a:spAutoFit/>
          </a:bodyPr>
          <a:lstStyle/>
          <a:p>
            <a:pPr marL="342900" indent="-342900">
              <a:buFont typeface="Arial" panose="020B0604020202020204" pitchFamily="34" charset="0"/>
              <a:buChar char="•"/>
            </a:pPr>
            <a:r>
              <a:rPr lang="en-US" altLang="zh-CN" sz="1400" b="0" dirty="0">
                <a:solidFill>
                  <a:schemeClr val="accent2"/>
                </a:solidFill>
              </a:rPr>
              <a:t>Target AP MLD transmits DL data with SN=51-60</a:t>
            </a:r>
          </a:p>
          <a:p>
            <a:pPr marL="342900" indent="-342900">
              <a:buFont typeface="Arial" panose="020B0604020202020204" pitchFamily="34" charset="0"/>
              <a:buChar char="•"/>
            </a:pPr>
            <a:endParaRPr lang="en-US" altLang="zh-CN" sz="1400" dirty="0">
              <a:solidFill>
                <a:schemeClr val="accent2"/>
              </a:solidFill>
            </a:endParaRPr>
          </a:p>
          <a:p>
            <a:pPr marL="342900" indent="-342900">
              <a:buFont typeface="Arial" panose="020B0604020202020204" pitchFamily="34" charset="0"/>
              <a:buChar char="•"/>
            </a:pPr>
            <a:r>
              <a:rPr lang="en-US" altLang="zh-CN" sz="1400" b="0" dirty="0">
                <a:solidFill>
                  <a:schemeClr val="accent2"/>
                </a:solidFill>
              </a:rPr>
              <a:t>The ACK to target AP MLD shows current reception record of non-AP MLD. Therefore, target AP MLD catches up with current AP MLD’s transmission.</a:t>
            </a:r>
          </a:p>
        </p:txBody>
      </p:sp>
    </p:spTree>
    <p:extLst>
      <p:ext uri="{BB962C8B-B14F-4D97-AF65-F5344CB8AC3E}">
        <p14:creationId xmlns:p14="http://schemas.microsoft.com/office/powerpoint/2010/main" val="396228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775D5-8A2B-EB01-C767-418BB5C8C205}"/>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583FB1B5-6EB1-9B22-79FF-D8713101ABED}"/>
              </a:ext>
            </a:extLst>
          </p:cNvPr>
          <p:cNvSpPr>
            <a:spLocks noGrp="1"/>
          </p:cNvSpPr>
          <p:nvPr>
            <p:ph type="title"/>
          </p:nvPr>
        </p:nvSpPr>
        <p:spPr/>
        <p:txBody>
          <a:bodyPr/>
          <a:lstStyle/>
          <a:p>
            <a:r>
              <a:rPr lang="en-US" altLang="zh-CN" dirty="0"/>
              <a:t>Multi Link Operation when Data Forwarding Disabled</a:t>
            </a:r>
            <a:endParaRPr lang="zh-CN" altLang="en-US" dirty="0"/>
          </a:p>
        </p:txBody>
      </p:sp>
      <p:sp>
        <p:nvSpPr>
          <p:cNvPr id="3" name="内容占位符 2">
            <a:extLst>
              <a:ext uri="{FF2B5EF4-FFF2-40B4-BE49-F238E27FC236}">
                <a16:creationId xmlns:a16="http://schemas.microsoft.com/office/drawing/2014/main" id="{F571A735-2148-73C4-D2C7-C5DF9D8CF3F5}"/>
              </a:ext>
            </a:extLst>
          </p:cNvPr>
          <p:cNvSpPr>
            <a:spLocks noGrp="1"/>
          </p:cNvSpPr>
          <p:nvPr>
            <p:ph idx="1"/>
          </p:nvPr>
        </p:nvSpPr>
        <p:spPr>
          <a:xfrm>
            <a:off x="914400" y="1981201"/>
            <a:ext cx="10475383" cy="4675188"/>
          </a:xfrm>
        </p:spPr>
        <p:txBody>
          <a:bodyPr/>
          <a:lstStyle/>
          <a:p>
            <a:pPr marL="342900" indent="-342900">
              <a:buFont typeface="Arial" panose="020B0604020202020204" pitchFamily="34" charset="0"/>
              <a:buChar char="•"/>
            </a:pPr>
            <a:r>
              <a:rPr lang="en-US" altLang="zh-CN" sz="1800" b="0" dirty="0">
                <a:solidFill>
                  <a:schemeClr val="tx1"/>
                </a:solidFill>
              </a:rPr>
              <a:t>If buffered DL data is not forwarded to target </a:t>
            </a:r>
            <a:r>
              <a:rPr lang="en-US" altLang="zh-CN" sz="1800" b="0" dirty="0"/>
              <a:t>AP MLD,</a:t>
            </a:r>
            <a:r>
              <a:rPr lang="en-US" altLang="zh-CN" sz="1800" b="0" dirty="0">
                <a:solidFill>
                  <a:schemeClr val="tx1"/>
                </a:solidFill>
              </a:rPr>
              <a:t> target AP MLD acquires newest data from DS after DS mapping update. </a:t>
            </a:r>
          </a:p>
          <a:p>
            <a:pPr marL="342900" indent="-342900">
              <a:buFont typeface="Arial" panose="020B0604020202020204" pitchFamily="34" charset="0"/>
              <a:buChar char="•"/>
            </a:pPr>
            <a:endParaRPr lang="en-US" altLang="zh-CN" sz="1800" b="0" dirty="0">
              <a:solidFill>
                <a:schemeClr val="tx1"/>
              </a:solidFill>
            </a:endParaRPr>
          </a:p>
          <a:p>
            <a:pPr marL="342900" indent="-342900">
              <a:buFont typeface="Arial" panose="020B0604020202020204" pitchFamily="34" charset="0"/>
              <a:buChar char="•"/>
            </a:pPr>
            <a:r>
              <a:rPr lang="en-US" altLang="zh-CN" sz="1800" b="0" dirty="0">
                <a:solidFill>
                  <a:schemeClr val="tx1"/>
                </a:solidFill>
              </a:rPr>
              <a:t>When current AP MLD is still transmitting pending data of specific TID, target AP MLD’s transmission of this TID may exceed reordering buffer window of the non-AP MLD. Therefore, simultaneous transmission on this TID is inadvisable.</a:t>
            </a:r>
          </a:p>
          <a:p>
            <a:pPr marL="342900" indent="-342900">
              <a:buFont typeface="Arial" panose="020B0604020202020204" pitchFamily="34" charset="0"/>
              <a:buChar char="•"/>
            </a:pPr>
            <a:endParaRPr lang="en-US" altLang="zh-CN" sz="1800" b="0" dirty="0">
              <a:solidFill>
                <a:schemeClr val="tx1"/>
              </a:solidFill>
            </a:endParaRPr>
          </a:p>
          <a:p>
            <a:pPr marL="342900" indent="-342900">
              <a:buFont typeface="Arial" panose="020B0604020202020204" pitchFamily="34" charset="0"/>
              <a:buChar char="•"/>
            </a:pPr>
            <a:r>
              <a:rPr lang="en-US" altLang="zh-CN" sz="1800" b="0" dirty="0">
                <a:solidFill>
                  <a:schemeClr val="tx1"/>
                </a:solidFill>
              </a:rPr>
              <a:t>During </a:t>
            </a:r>
            <a:r>
              <a:rPr lang="en-US" altLang="zh-CN" sz="1800" b="0" dirty="0" err="1">
                <a:solidFill>
                  <a:schemeClr val="tx1"/>
                </a:solidFill>
              </a:rPr>
              <a:t>DLDrainTime</a:t>
            </a:r>
            <a:r>
              <a:rPr lang="en-US" altLang="zh-CN" sz="1800" b="0" dirty="0">
                <a:solidFill>
                  <a:schemeClr val="tx1"/>
                </a:solidFill>
              </a:rPr>
              <a:t> of current AP MLD, target AP MLD may have the following behaviors:</a:t>
            </a:r>
          </a:p>
          <a:p>
            <a:pPr marL="792163" lvl="1" indent="-342900">
              <a:buFont typeface="Arial" panose="020B0604020202020204" pitchFamily="34" charset="0"/>
              <a:buChar char="•"/>
            </a:pPr>
            <a:r>
              <a:rPr lang="en-US" altLang="zh-CN" sz="1600" dirty="0">
                <a:solidFill>
                  <a:schemeClr val="tx1"/>
                </a:solidFill>
              </a:rPr>
              <a:t>Case 1 (</a:t>
            </a:r>
            <a:r>
              <a:rPr lang="en-US" altLang="zh-CN" sz="1600" b="1" dirty="0">
                <a:solidFill>
                  <a:schemeClr val="tx1"/>
                </a:solidFill>
              </a:rPr>
              <a:t>Sequential DL</a:t>
            </a:r>
            <a:r>
              <a:rPr lang="en-US" altLang="zh-CN" sz="1600" dirty="0">
                <a:solidFill>
                  <a:schemeClr val="tx1"/>
                </a:solidFill>
              </a:rPr>
              <a:t>):Target AP MLD does not transmit DL data until current AP MLD ends transmitting.</a:t>
            </a:r>
          </a:p>
          <a:p>
            <a:pPr marL="792163" lvl="1" indent="-342900">
              <a:buFont typeface="Arial" panose="020B0604020202020204" pitchFamily="34" charset="0"/>
              <a:buChar char="•"/>
            </a:pPr>
            <a:r>
              <a:rPr lang="en-US" altLang="zh-CN" sz="1600" dirty="0">
                <a:solidFill>
                  <a:schemeClr val="tx1"/>
                </a:solidFill>
              </a:rPr>
              <a:t>Case 2 (</a:t>
            </a:r>
            <a:r>
              <a:rPr lang="en-US" altLang="zh-CN" sz="1600" b="1" dirty="0">
                <a:solidFill>
                  <a:schemeClr val="tx1"/>
                </a:solidFill>
              </a:rPr>
              <a:t>Simultaneous DL</a:t>
            </a:r>
            <a:r>
              <a:rPr lang="en-US" altLang="zh-CN" sz="1600" dirty="0">
                <a:solidFill>
                  <a:schemeClr val="tx1"/>
                </a:solidFill>
              </a:rPr>
              <a:t>): Target AP MLD transmits DL data with </a:t>
            </a:r>
            <a:r>
              <a:rPr lang="en-US" altLang="zh-CN" sz="1600" dirty="0">
                <a:solidFill>
                  <a:srgbClr val="FF0000"/>
                </a:solidFill>
              </a:rPr>
              <a:t>different</a:t>
            </a:r>
            <a:r>
              <a:rPr lang="en-US" altLang="zh-CN" sz="1600" dirty="0">
                <a:solidFill>
                  <a:schemeClr val="tx1"/>
                </a:solidFill>
              </a:rPr>
              <a:t> TIDs from current AP MLD.</a:t>
            </a:r>
          </a:p>
          <a:p>
            <a:pPr marL="342900" indent="-342900">
              <a:buFont typeface="Arial" panose="020B0604020202020204" pitchFamily="34" charset="0"/>
              <a:buChar char="•"/>
            </a:pPr>
            <a:endParaRPr lang="en-US" altLang="zh-CN" sz="1800" b="0" dirty="0">
              <a:solidFill>
                <a:schemeClr val="tx1"/>
              </a:solidFill>
            </a:endParaRPr>
          </a:p>
          <a:p>
            <a:pPr marL="342900" indent="-342900">
              <a:buFont typeface="Arial" panose="020B0604020202020204" pitchFamily="34" charset="0"/>
              <a:buChar char="•"/>
            </a:pPr>
            <a:r>
              <a:rPr lang="en-US" altLang="zh-CN" sz="1800" b="0" dirty="0">
                <a:solidFill>
                  <a:schemeClr val="tx1"/>
                </a:solidFill>
              </a:rPr>
              <a:t>The comparison between the two cases is presented below.</a:t>
            </a:r>
          </a:p>
        </p:txBody>
      </p:sp>
      <p:sp>
        <p:nvSpPr>
          <p:cNvPr id="4" name="灯片编号占位符 3">
            <a:extLst>
              <a:ext uri="{FF2B5EF4-FFF2-40B4-BE49-F238E27FC236}">
                <a16:creationId xmlns:a16="http://schemas.microsoft.com/office/drawing/2014/main" id="{1F756F1D-E659-25D4-F4F9-653DBDEC175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日期占位符 5">
            <a:extLst>
              <a:ext uri="{FF2B5EF4-FFF2-40B4-BE49-F238E27FC236}">
                <a16:creationId xmlns:a16="http://schemas.microsoft.com/office/drawing/2014/main" id="{52434DC4-BE0A-F654-4BAD-83133F947A80}"/>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1C1C3245-2019-5106-7300-B34C221B2EBC}"/>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203174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F169841-FA8D-E1E0-2C43-BF97963365B1}"/>
              </a:ext>
            </a:extLst>
          </p:cNvPr>
          <p:cNvSpPr>
            <a:spLocks noGrp="1"/>
          </p:cNvSpPr>
          <p:nvPr>
            <p:ph type="dt" idx="10"/>
          </p:nvPr>
        </p:nvSpPr>
        <p:spPr/>
        <p:txBody>
          <a:bodyPr/>
          <a:lstStyle/>
          <a:p>
            <a:r>
              <a:rPr lang="en-US" altLang="zh-CN" smtClean="0"/>
              <a:t>April 2025</a:t>
            </a:r>
            <a:endParaRPr lang="en-GB" altLang="zh-CN" dirty="0"/>
          </a:p>
        </p:txBody>
      </p:sp>
      <p:sp>
        <p:nvSpPr>
          <p:cNvPr id="4" name="灯片编号占位符 3">
            <a:extLst>
              <a:ext uri="{FF2B5EF4-FFF2-40B4-BE49-F238E27FC236}">
                <a16:creationId xmlns:a16="http://schemas.microsoft.com/office/drawing/2014/main" id="{41E0E42B-0B84-E178-1236-F42ACF375020}"/>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6" name="标题 1">
            <a:extLst>
              <a:ext uri="{FF2B5EF4-FFF2-40B4-BE49-F238E27FC236}">
                <a16:creationId xmlns:a16="http://schemas.microsoft.com/office/drawing/2014/main" id="{7534C4C7-9830-3F85-366D-2EFD845B2C03}"/>
              </a:ext>
            </a:extLst>
          </p:cNvPr>
          <p:cNvSpPr txBox="1">
            <a:spLocks/>
          </p:cNvSpPr>
          <p:nvPr/>
        </p:nvSpPr>
        <p:spPr>
          <a:xfrm>
            <a:off x="914401" y="685801"/>
            <a:ext cx="10361084" cy="1065213"/>
          </a:xfrm>
          <a:prstGeom prst="rect">
            <a:avLst/>
          </a:prstGeom>
        </p:spPr>
        <p:txBody>
          <a:bodyPr anchor="ct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dirty="0"/>
              <a:t>S</a:t>
            </a:r>
            <a:r>
              <a:rPr lang="en-US" altLang="zh-CN" sz="3200" dirty="0">
                <a:solidFill>
                  <a:schemeClr val="tx1"/>
                </a:solidFill>
              </a:rPr>
              <a:t>imultaneous</a:t>
            </a:r>
            <a:r>
              <a:rPr lang="en-US" altLang="zh-CN" dirty="0"/>
              <a:t> DL in Different TID</a:t>
            </a:r>
            <a:endParaRPr lang="zh-CN" altLang="en-US" kern="0" dirty="0"/>
          </a:p>
        </p:txBody>
      </p:sp>
      <p:sp>
        <p:nvSpPr>
          <p:cNvPr id="7" name="内容占位符 2">
            <a:extLst>
              <a:ext uri="{FF2B5EF4-FFF2-40B4-BE49-F238E27FC236}">
                <a16:creationId xmlns:a16="http://schemas.microsoft.com/office/drawing/2014/main" id="{1627FDAA-D492-012A-2E28-039B3C5D62CB}"/>
              </a:ext>
            </a:extLst>
          </p:cNvPr>
          <p:cNvSpPr txBox="1">
            <a:spLocks/>
          </p:cNvSpPr>
          <p:nvPr/>
        </p:nvSpPr>
        <p:spPr>
          <a:xfrm>
            <a:off x="914401" y="1967038"/>
            <a:ext cx="4878917" cy="15918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600" kern="0" dirty="0"/>
              <a:t>Sequential DL</a:t>
            </a:r>
          </a:p>
          <a:p>
            <a:pPr lvl="1">
              <a:buFont typeface="Arial" panose="020B0604020202020204" pitchFamily="34" charset="0"/>
              <a:buChar char="•"/>
            </a:pPr>
            <a:r>
              <a:rPr lang="en-US" altLang="zh-CN" sz="1200" b="0" kern="0" dirty="0"/>
              <a:t>Similar to single link operation, target AP MLD can transmit DL data to non-AP </a:t>
            </a:r>
            <a:r>
              <a:rPr lang="en-US" altLang="zh-CN" sz="1200" kern="0" dirty="0"/>
              <a:t>only when the buffered data of all TIDs are completed.</a:t>
            </a:r>
          </a:p>
          <a:p>
            <a:pPr lvl="1">
              <a:buFont typeface="Arial" panose="020B0604020202020204" pitchFamily="34" charset="0"/>
              <a:buChar char="•"/>
            </a:pPr>
            <a:r>
              <a:rPr lang="en-US" altLang="zh-CN" sz="1200" kern="0" dirty="0"/>
              <a:t>Easy on implementation, but not suitable for time-sensitive DL traffic, for which non-AP may want newest data from DS as soon as possible.</a:t>
            </a:r>
          </a:p>
        </p:txBody>
      </p:sp>
      <p:sp>
        <p:nvSpPr>
          <p:cNvPr id="28" name="内容占位符 2">
            <a:extLst>
              <a:ext uri="{FF2B5EF4-FFF2-40B4-BE49-F238E27FC236}">
                <a16:creationId xmlns:a16="http://schemas.microsoft.com/office/drawing/2014/main" id="{53DBB1C5-E324-1A25-1130-48EE8984A4DA}"/>
              </a:ext>
            </a:extLst>
          </p:cNvPr>
          <p:cNvSpPr txBox="1">
            <a:spLocks/>
          </p:cNvSpPr>
          <p:nvPr/>
        </p:nvSpPr>
        <p:spPr>
          <a:xfrm>
            <a:off x="6133539" y="1967038"/>
            <a:ext cx="5141946" cy="167798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600" kern="0" dirty="0"/>
              <a:t>Simultaneous DL</a:t>
            </a:r>
          </a:p>
          <a:p>
            <a:pPr lvl="1">
              <a:buFont typeface="Arial" panose="020B0604020202020204" pitchFamily="34" charset="0"/>
              <a:buChar char="•"/>
            </a:pPr>
            <a:r>
              <a:rPr lang="en-US" altLang="zh-CN" sz="1200" kern="0" dirty="0"/>
              <a:t>Target AP MLD can transmit </a:t>
            </a:r>
            <a:r>
              <a:rPr lang="en-US" altLang="zh-CN" sz="1200" kern="0" dirty="0">
                <a:solidFill>
                  <a:srgbClr val="FF0000"/>
                </a:solidFill>
              </a:rPr>
              <a:t>different</a:t>
            </a:r>
            <a:r>
              <a:rPr lang="en-US" altLang="zh-CN" sz="1200" kern="0" dirty="0"/>
              <a:t> TID traffics with current AP MLD at the same time, avoiding unnecessary waiting. </a:t>
            </a:r>
          </a:p>
          <a:p>
            <a:pPr lvl="1">
              <a:buFont typeface="Arial" panose="020B0604020202020204" pitchFamily="34" charset="0"/>
              <a:buChar char="•"/>
            </a:pPr>
            <a:r>
              <a:rPr lang="en-US" altLang="zh-CN" sz="1200" kern="0" dirty="0"/>
              <a:t>During the time for receiving buffered data from current AP MLD, </a:t>
            </a:r>
            <a:r>
              <a:rPr lang="en-US" altLang="zh-CN" sz="1200" kern="0" dirty="0">
                <a:solidFill>
                  <a:srgbClr val="FF0000"/>
                </a:solidFill>
              </a:rPr>
              <a:t>non-AP MLD can indicate target AP MLD to transmit DL data of specific TID(s) </a:t>
            </a:r>
            <a:r>
              <a:rPr lang="en-US" altLang="zh-CN" sz="1200" kern="0" dirty="0"/>
              <a:t>when non-AP MLD wants new data from DS or is indicated by current AP MLD that certain TID has drained out.</a:t>
            </a:r>
            <a:endParaRPr lang="en-US" altLang="zh-CN" sz="1200" b="0" kern="0" dirty="0"/>
          </a:p>
        </p:txBody>
      </p:sp>
      <p:pic>
        <p:nvPicPr>
          <p:cNvPr id="29" name="图片 28">
            <a:extLst>
              <a:ext uri="{FF2B5EF4-FFF2-40B4-BE49-F238E27FC236}">
                <a16:creationId xmlns:a16="http://schemas.microsoft.com/office/drawing/2014/main" id="{E8A70F15-740A-CE94-4949-9E761E97C818}"/>
              </a:ext>
            </a:extLst>
          </p:cNvPr>
          <p:cNvPicPr>
            <a:picLocks noChangeAspect="1"/>
          </p:cNvPicPr>
          <p:nvPr/>
        </p:nvPicPr>
        <p:blipFill>
          <a:blip r:embed="rId3"/>
          <a:stretch>
            <a:fillRect/>
          </a:stretch>
        </p:blipFill>
        <p:spPr>
          <a:xfrm>
            <a:off x="914401" y="3645024"/>
            <a:ext cx="4599091" cy="2680321"/>
          </a:xfrm>
          <a:prstGeom prst="rect">
            <a:avLst/>
          </a:prstGeom>
        </p:spPr>
      </p:pic>
      <p:pic>
        <p:nvPicPr>
          <p:cNvPr id="8" name="图片 7">
            <a:extLst>
              <a:ext uri="{FF2B5EF4-FFF2-40B4-BE49-F238E27FC236}">
                <a16:creationId xmlns:a16="http://schemas.microsoft.com/office/drawing/2014/main" id="{DB4A4389-6BFE-AEE1-D9D8-55A0FAECF7A1}"/>
              </a:ext>
            </a:extLst>
          </p:cNvPr>
          <p:cNvPicPr>
            <a:picLocks noChangeAspect="1"/>
          </p:cNvPicPr>
          <p:nvPr/>
        </p:nvPicPr>
        <p:blipFill>
          <a:blip r:embed="rId4"/>
          <a:stretch>
            <a:fillRect/>
          </a:stretch>
        </p:blipFill>
        <p:spPr>
          <a:xfrm>
            <a:off x="6676394" y="3647501"/>
            <a:ext cx="4599091" cy="2677844"/>
          </a:xfrm>
          <a:prstGeom prst="rect">
            <a:avLst/>
          </a:prstGeom>
        </p:spPr>
      </p:pic>
      <p:sp>
        <p:nvSpPr>
          <p:cNvPr id="11" name="页脚占位符 4">
            <a:extLst>
              <a:ext uri="{FF2B5EF4-FFF2-40B4-BE49-F238E27FC236}">
                <a16:creationId xmlns:a16="http://schemas.microsoft.com/office/drawing/2014/main" id="{92E0361C-7120-5864-FF86-2BAC758E33CF}"/>
              </a:ext>
            </a:extLst>
          </p:cNvPr>
          <p:cNvSpPr txBox="1">
            <a:spLocks/>
          </p:cNvSpPr>
          <p:nvPr/>
        </p:nvSpPr>
        <p:spPr>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err="1"/>
              <a:t>Yunpeng</a:t>
            </a:r>
            <a:r>
              <a:rPr lang="en-GB" altLang="zh-CN" dirty="0"/>
              <a:t> Yang (TP-Link Systems Inc.)</a:t>
            </a:r>
          </a:p>
        </p:txBody>
      </p:sp>
      <p:sp>
        <p:nvSpPr>
          <p:cNvPr id="3" name="页脚占位符 2"/>
          <p:cNvSpPr>
            <a:spLocks noGrp="1"/>
          </p:cNvSpPr>
          <p:nvPr>
            <p:ph type="ftr" idx="11"/>
          </p:nvPr>
        </p:nvSpPr>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1419291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C0E8D8-EED2-FC57-0B4E-E189D73EC85F}"/>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4995A1C9-7D16-DED9-2BB1-4C1215A68E83}"/>
              </a:ext>
            </a:extLst>
          </p:cNvPr>
          <p:cNvSpPr>
            <a:spLocks noGrp="1"/>
          </p:cNvSpPr>
          <p:nvPr>
            <p:ph idx="1"/>
          </p:nvPr>
        </p:nvSpPr>
        <p:spPr/>
        <p:txBody>
          <a:bodyPr/>
          <a:lstStyle/>
          <a:p>
            <a:pPr marL="342900" indent="-342900">
              <a:buFont typeface="Arial" panose="020B0604020202020204" pitchFamily="34" charset="0"/>
              <a:buChar char="•"/>
            </a:pPr>
            <a:r>
              <a:rPr lang="en-US" altLang="zh-CN" sz="1800" dirty="0"/>
              <a:t>Simultaneous DL schemes in same TID or different TIDs are analyzed under multi link operation scenarios.</a:t>
            </a:r>
          </a:p>
          <a:p>
            <a:endParaRPr lang="en-US" altLang="zh-CN" sz="1800" dirty="0"/>
          </a:p>
          <a:p>
            <a:pPr marL="285750" indent="-285750">
              <a:buFont typeface="Arial" panose="020B0604020202020204" pitchFamily="34" charset="0"/>
              <a:buChar char="•"/>
            </a:pPr>
            <a:r>
              <a:rPr lang="en-US" altLang="zh-CN" sz="1800" dirty="0"/>
              <a:t>If buffered data is forward to target AP MLD, simultaneous DL of same TID is proposed to improve reliability.</a:t>
            </a:r>
          </a:p>
          <a:p>
            <a:pPr marL="735013" lvl="1" indent="-285750">
              <a:buFont typeface="Arial" panose="020B0604020202020204" pitchFamily="34" charset="0"/>
              <a:buChar char="•"/>
            </a:pPr>
            <a:r>
              <a:rPr lang="en-US" altLang="zh-CN" sz="1600" dirty="0"/>
              <a:t>MSDU (or A-MSDU) and corresponding SN in current AP MLD’s buffer should be forwarded to target AP MLD.</a:t>
            </a:r>
          </a:p>
          <a:p>
            <a:pPr marL="735013" lvl="1" indent="-285750">
              <a:buFont typeface="Arial" panose="020B0604020202020204" pitchFamily="34" charset="0"/>
              <a:buChar char="•"/>
            </a:pPr>
            <a:r>
              <a:rPr lang="en-US" altLang="zh-CN" sz="1600" dirty="0"/>
              <a:t>The common scoreboard should be employed in non-AP MLD to record the received MPDU from both AP MLDs.</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r>
              <a:rPr lang="en-US" altLang="zh-CN" sz="1800" dirty="0"/>
              <a:t>If buffered data is not forward to target AP MLD, simultaneous DL of different TIDs is proposed to support latency sensitive traffics.</a:t>
            </a:r>
            <a:endParaRPr lang="en-US" altLang="zh-CN" sz="1600" dirty="0"/>
          </a:p>
          <a:p>
            <a:pPr marL="792163" lvl="1" indent="-342900">
              <a:buFont typeface="Arial" panose="020B0604020202020204" pitchFamily="34" charset="0"/>
              <a:buChar char="•"/>
            </a:pPr>
            <a:r>
              <a:rPr lang="en-US" altLang="zh-CN" sz="1600" dirty="0"/>
              <a:t>Suitable for low latency traffic where new data from DS are important than buffered data in current AP MLD.</a:t>
            </a:r>
          </a:p>
          <a:p>
            <a:pPr marL="792163" lvl="1" indent="-342900">
              <a:buFont typeface="Arial" panose="020B0604020202020204" pitchFamily="34" charset="0"/>
              <a:buChar char="•"/>
            </a:pPr>
            <a:r>
              <a:rPr lang="en-US" altLang="zh-CN" sz="1600" dirty="0"/>
              <a:t>When buffer of specific TID has drain out or is discarded by current AP MLD, non-AP MLD notifies target AP MLD to transmit DL data of this TID by TBD frame.</a:t>
            </a:r>
          </a:p>
          <a:p>
            <a:pPr marL="285750" indent="-285750">
              <a:buFont typeface="Arial" panose="020B0604020202020204" pitchFamily="34" charset="0"/>
              <a:buChar char="•"/>
            </a:pPr>
            <a:endParaRPr lang="zh-CN" altLang="en-US" sz="1800" dirty="0"/>
          </a:p>
        </p:txBody>
      </p:sp>
      <p:sp>
        <p:nvSpPr>
          <p:cNvPr id="4" name="灯片编号占位符 3">
            <a:extLst>
              <a:ext uri="{FF2B5EF4-FFF2-40B4-BE49-F238E27FC236}">
                <a16:creationId xmlns:a16="http://schemas.microsoft.com/office/drawing/2014/main" id="{5F0746FE-8855-168D-E87C-D3F4D58E8EA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日期占位符 5">
            <a:extLst>
              <a:ext uri="{FF2B5EF4-FFF2-40B4-BE49-F238E27FC236}">
                <a16:creationId xmlns:a16="http://schemas.microsoft.com/office/drawing/2014/main" id="{5FD12E79-61EB-4719-FD5F-06A87C3B31A4}"/>
              </a:ext>
            </a:extLst>
          </p:cNvPr>
          <p:cNvSpPr>
            <a:spLocks noGrp="1"/>
          </p:cNvSpPr>
          <p:nvPr>
            <p:ph type="dt" idx="15"/>
          </p:nvPr>
        </p:nvSpPr>
        <p:spPr/>
        <p:txBody>
          <a:bodyPr/>
          <a:lstStyle/>
          <a:p>
            <a:r>
              <a:rPr lang="en-US" altLang="zh-CN" smtClean="0"/>
              <a:t>April 2025</a:t>
            </a:r>
            <a:endParaRPr lang="en-GB" altLang="zh-CN" dirty="0"/>
          </a:p>
        </p:txBody>
      </p:sp>
      <p:sp>
        <p:nvSpPr>
          <p:cNvPr id="5" name="页脚占位符 4">
            <a:extLst>
              <a:ext uri="{FF2B5EF4-FFF2-40B4-BE49-F238E27FC236}">
                <a16:creationId xmlns:a16="http://schemas.microsoft.com/office/drawing/2014/main" id="{A7F85CA5-21F6-65C7-3219-7A240623A6CD}"/>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305752209"/>
      </p:ext>
    </p:extLst>
  </p:cSld>
  <p:clrMapOvr>
    <a:masterClrMapping/>
  </p:clrMapOvr>
</p:sld>
</file>

<file path=ppt/theme/theme1.xml><?xml version="1.0" encoding="utf-8"?>
<a:theme xmlns:a="http://schemas.openxmlformats.org/drawingml/2006/main" name="Office 主题​​">
  <a:themeElements>
    <a:clrScheme name="自定义 1">
      <a:dk1>
        <a:srgbClr val="000000"/>
      </a:dk1>
      <a:lt1>
        <a:srgbClr val="000000"/>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宋体+TimesNewRoma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cap="flat" cmpd="sng" algn="ctr">
          <a:solidFill>
            <a:schemeClr val="tx1"/>
          </a:solidFill>
          <a:prstDash val="solid"/>
          <a:round/>
          <a:headEnd type="none" w="med" len="med"/>
          <a:tailEnd type="none" w="med" len="med"/>
        </a:ln>
        <a:effectLst/>
      </a:spPr>
      <a:bodyPr rtlCol="0" anchor="ctr"/>
      <a:lstStyle>
        <a:defPPr algn="ctr">
          <a:defRPr/>
        </a:defPPr>
      </a:lstStyle>
    </a:spDef>
    <a:lnDef>
      <a:spPr bwMode="auto">
        <a:solidFill>
          <a:srgbClr val="00B8FF"/>
        </a:solidFill>
        <a:ln w="1905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600" dirty="0" smtClean="0">
            <a:ea typeface="宋体" panose="02010600030101010101" pitchFamily="2" charset="-122"/>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1" id="{586559C3-5F66-425C-8515-6D57A83A8CD8}" vid="{184E8A88-A141-4196-B8F6-9C9D2CAA3F1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80211_Submission_Template</Template>
  <TotalTime>22640</TotalTime>
  <Words>1546</Words>
  <Application>Microsoft Office PowerPoint</Application>
  <PresentationFormat>宽屏</PresentationFormat>
  <Paragraphs>187</Paragraphs>
  <Slides>14</Slides>
  <Notes>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 Unicode MS</vt:lpstr>
      <vt:lpstr>MS Gothic</vt:lpstr>
      <vt:lpstr>等线</vt:lpstr>
      <vt:lpstr>宋体</vt:lpstr>
      <vt:lpstr>Arial</vt:lpstr>
      <vt:lpstr>Times New Roman</vt:lpstr>
      <vt:lpstr>Office 主题​​</vt:lpstr>
      <vt:lpstr>Simultaneous DL for Seamless Roaming</vt:lpstr>
      <vt:lpstr>Introduction</vt:lpstr>
      <vt:lpstr>Seamless Roaming Under Multi Link Operation</vt:lpstr>
      <vt:lpstr>Simultaneous DL in Same TID (1/2)</vt:lpstr>
      <vt:lpstr>Simultaneous DL in Same TID (2/2)</vt:lpstr>
      <vt:lpstr>Example for Simultaneous DL in Same TID</vt:lpstr>
      <vt:lpstr>Multi Link Operation when Data Forwarding Disabled</vt:lpstr>
      <vt:lpstr>PowerPoint 演示文稿</vt:lpstr>
      <vt:lpstr>Summary</vt:lpstr>
      <vt:lpstr>Reference</vt:lpstr>
      <vt:lpstr>SP1</vt:lpstr>
      <vt:lpstr>SP2</vt:lpstr>
      <vt:lpstr>SP3</vt:lpstr>
      <vt:lpstr>SP4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Simultaneous DL for seamless roaming</dc:title>
  <dc:creator>Yaoshen Cui;Yunpeng Yang;Yingjie Yan</dc:creator>
  <cp:keywords/>
  <cp:lastModifiedBy>Yaoshen Cui</cp:lastModifiedBy>
  <cp:revision>316</cp:revision>
  <cp:lastPrinted>1601-01-01T00:00:00Z</cp:lastPrinted>
  <dcterms:created xsi:type="dcterms:W3CDTF">2025-02-11T09:05:16Z</dcterms:created>
  <dcterms:modified xsi:type="dcterms:W3CDTF">2025-04-22T13:56:25Z</dcterms:modified>
  <cp:category>Yanshen Cui, TP-Link Systems Inc.</cp:category>
</cp:coreProperties>
</file>