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0" r:id="rId3"/>
    <p:sldId id="272" r:id="rId4"/>
    <p:sldId id="327" r:id="rId5"/>
    <p:sldId id="314" r:id="rId6"/>
    <p:sldId id="316" r:id="rId7"/>
    <p:sldId id="312" r:id="rId8"/>
    <p:sldId id="274" r:id="rId9"/>
    <p:sldId id="275" r:id="rId10"/>
    <p:sldId id="30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正文" id="{E85284DE-F51E-458C-A5ED-7061D275E5D9}">
          <p14:sldIdLst>
            <p14:sldId id="256"/>
            <p14:sldId id="290"/>
            <p14:sldId id="272"/>
            <p14:sldId id="327"/>
            <p14:sldId id="314"/>
            <p14:sldId id="316"/>
            <p14:sldId id="312"/>
            <p14:sldId id="274"/>
            <p14:sldId id="275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7979"/>
    <a:srgbClr val="FF5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7" autoAdjust="0"/>
    <p:restoredTop sz="76671" autoAdjust="0"/>
  </p:normalViewPr>
  <p:slideViewPr>
    <p:cSldViewPr>
      <p:cViewPr varScale="1">
        <p:scale>
          <a:sx n="85" d="100"/>
          <a:sy n="85" d="100"/>
        </p:scale>
        <p:origin x="426" y="84"/>
      </p:cViewPr>
      <p:guideLst>
        <p:guide orient="horz" pos="1842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3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April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Yanshen Cui, et al., TP-Link Systems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April 2025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Yanshen Cui, et al., TP-Link Systems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April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Yanshen Cui, et al., TP-Link Systems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Yanshen Cui, et al., TP-Link Systems Inc.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05C4A-64B2-0031-5560-240836A58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CCF2AE8-3AEC-1A64-35A8-782EEE91F2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10B61C3-B495-585C-CF6A-5B4DE96AE8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>
            <a:extLst>
              <a:ext uri="{FF2B5EF4-FFF2-40B4-BE49-F238E27FC236}">
                <a16:creationId xmlns:a16="http://schemas.microsoft.com/office/drawing/2014/main" id="{BE8B1973-5581-C8E5-545F-3FF70B8FBDB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C91130-0444-E9B2-F42B-67D3E44C19EB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52ACBC0-97DD-0281-0F28-76776A56FC2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Yanshen Cui, et al., TP-Link Systems Inc.</a:t>
            </a:r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C88F9E-8B30-8E71-A0D1-94CB2B925E4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000"/>
            </a:lvl1pPr>
            <a:lvl2pPr marL="449263" indent="0">
              <a:defRPr sz="1800"/>
            </a:lvl2pPr>
            <a:lvl3pPr marL="896938" indent="0">
              <a:defRPr sz="1600"/>
            </a:lvl3pPr>
            <a:lvl4pPr marL="1346200" indent="0">
              <a:defRPr sz="1400"/>
            </a:lvl4pPr>
            <a:lvl5pPr marL="1793875" indent="0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Yanshen Cui, et al., TP-Link Systems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802.11-25/0698r0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Roaming Without Data Forwarding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2025-04-22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339328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 Cui</a:t>
                      </a:r>
                      <a:endParaRPr lang="zh-CN" altLang="zh-CN" sz="1800" dirty="0" smtClean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altLang="zh-CN" dirty="0" smtClean="0"/>
                        <a:t>TP-Link Systems </a:t>
                      </a:r>
                      <a:r>
                        <a:rPr lang="en-GB" altLang="zh-CN" dirty="0" err="1" smtClean="0"/>
                        <a:t>Inc</a:t>
                      </a:r>
                      <a:r>
                        <a:rPr lang="en-US" altLang="zh-CN" dirty="0" smtClean="0"/>
                        <a:t>.</a:t>
                      </a:r>
                      <a:endParaRPr lang="zh-CN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 Yang</a:t>
                      </a:r>
                      <a:r>
                        <a:rPr lang="en-US" altLang="zh-CN" sz="1800" baseline="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</a:t>
                      </a:r>
                      <a:endParaRPr lang="zh-CN" altLang="zh-CN" sz="1800" dirty="0" smtClean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Yingjie Yan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 Zhou</a:t>
                      </a:r>
                      <a:endParaRPr lang="zh-CN" altLang="zh-CN" sz="1800" dirty="0" smtClean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 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alt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  <p:sp>
        <p:nvSpPr>
          <p:cNvPr id="2" name="页脚占位符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0A60A-C795-C404-B9D9-CE863CF89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2A0929-E75A-EDDF-10C6-3C5AE93BB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/>
              <a:t>Do you agree that non-AP MLD can request not to forward buffered DL data of specific TID to target AP MLD?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789168-0AF7-5B7D-8559-E3BD9C677D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8607D8F-2A43-538B-E756-5CC4EEF11A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2163D0D-2DE0-128A-DBCD-A72F66ECB6D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00081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9B516-741F-4093-3BD9-075DB5B25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66C4E-E300-C70F-17E4-0700E8103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6F4E378-4A25-0D2C-13E5-6BD414B534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04129F9-DEFC-6C37-60FE-0AD7375ED2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36FB12FC-EC8B-88D0-232C-21C6A676D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1"/>
            <a:ext cx="10346268" cy="43281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During seamless roaming, DL data forwarding between AP MLDs within same SMD is proposed to improve reliability [1].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However, DL data forwarding may lead to bad experience for some time-sensitive traffics.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Data forwarding may bring additional delay especially when wireless backhaul between AP MLDs.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For some specific traffic that new data from DS is more valuable to transmit than the old data pending in current AP MLD’s buffer, data forwarding is unnecessary.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In this presentation, we show the scenarios where DL data forwarding may be a burden on roaming performance, and propose that non-AP MLD can request current AP MLD not to forward DL data to target AP MLD during roaming.</a:t>
            </a:r>
          </a:p>
          <a:p>
            <a:endParaRPr lang="zh-CN" altLang="en-US" sz="1800" dirty="0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76C114B-E21B-A61D-B323-EE73AE67B4B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55502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D3AA4-649C-7884-68DE-73A9308ED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91B756-4DFF-2BC8-0E6D-ED42B077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Data Forwarding in Seamless Roaming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17A0F0-19BF-BF49-E2BE-1DFF11FAE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494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/>
              <a:t>During seamless roaming, current AP MLD can forward buffered DL data of non-AP MLD to target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forwarded data can be transmitted to non-AP MLD by target AP MLD only after roaming response.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0" dirty="0"/>
              <a:t>If DS mapping update is complete, new data from DS arrives at target AP MLD. The new data is transmitted </a:t>
            </a:r>
            <a:r>
              <a:rPr lang="en-US" altLang="zh-CN" sz="1800" b="0" dirty="0">
                <a:solidFill>
                  <a:schemeClr val="accent2"/>
                </a:solidFill>
              </a:rPr>
              <a:t>after</a:t>
            </a:r>
            <a:r>
              <a:rPr lang="en-US" altLang="zh-CN" sz="1800" b="0" dirty="0"/>
              <a:t> the forwarded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32FB7E-9E01-C87A-8C90-EC38EAF731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F7E4552-3952-7E6A-EC4C-208117C4FF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CD6E096-09CC-2EFA-49AB-4B6E1BC65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707950" y="1981200"/>
            <a:ext cx="5148690" cy="4328119"/>
          </a:xfrm>
          <a:prstGeom prst="rect">
            <a:avLst/>
          </a:prstGeom>
        </p:spPr>
      </p:pic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EDFDFF-A401-D19A-E4E0-148DA4B84A3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944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033901-9E28-E752-508F-9E2E2AD3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Impact of Data Forwarding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D349-8E62-113B-6258-2AEE63217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7425687" cy="925371"/>
          </a:xfrm>
        </p:spPr>
        <p:txBody>
          <a:bodyPr/>
          <a:lstStyle/>
          <a:p>
            <a:r>
              <a:rPr lang="en-US" altLang="zh-CN" sz="1600" dirty="0"/>
              <a:t>Additional delay caused by data forwarding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dirty="0"/>
              <a:t>The link quality between AP MLDs is poor.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dirty="0"/>
              <a:t>The latency-sensitive data at AP MLD1 will timeout if forwarded to AP MLD2.</a:t>
            </a:r>
            <a:endParaRPr lang="zh-CN" altLang="en-US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6104BA-0FB4-B7D0-6282-64D0CDFACC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0AC7D7D-DB47-B75F-0C30-C05D88E8AE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19E5DE2-0C6F-4BB6-1CF6-B406CDF2CE20}"/>
              </a:ext>
            </a:extLst>
          </p:cNvPr>
          <p:cNvSpPr txBox="1">
            <a:spLocks/>
          </p:cNvSpPr>
          <p:nvPr/>
        </p:nvSpPr>
        <p:spPr bwMode="auto">
          <a:xfrm>
            <a:off x="929217" y="3068960"/>
            <a:ext cx="10639391" cy="1487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49263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96938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346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1793875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600" kern="0" dirty="0"/>
              <a:t>Specific traffic that does not require data forwarding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kern="0" dirty="0"/>
              <a:t>Vehicles on the road get nearby road conditions from roadside AP (also known as road side unit).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kern="0" dirty="0"/>
              <a:t>When a vehicle moves, its serving AP switches from AP MLD1 to AP MLD2.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0" kern="0" dirty="0"/>
              <a:t>The information from AP MLD2 is more important than that in AP MLD1, such that data forwarding is unnecessary.</a:t>
            </a:r>
          </a:p>
          <a:p>
            <a:endParaRPr lang="zh-CN" altLang="en-US" sz="1600" b="0" kern="0" dirty="0"/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82B75400-6F06-2501-C2EE-708263F63FF8}"/>
              </a:ext>
            </a:extLst>
          </p:cNvPr>
          <p:cNvGrpSpPr/>
          <p:nvPr/>
        </p:nvGrpSpPr>
        <p:grpSpPr>
          <a:xfrm>
            <a:off x="8112224" y="1484784"/>
            <a:ext cx="3936743" cy="1663651"/>
            <a:chOff x="835615" y="3257246"/>
            <a:chExt cx="3936743" cy="1663651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72E5A191-DF2B-6618-8B7C-8C750FE6855B}"/>
                </a:ext>
              </a:extLst>
            </p:cNvPr>
            <p:cNvSpPr/>
            <p:nvPr/>
          </p:nvSpPr>
          <p:spPr bwMode="auto">
            <a:xfrm>
              <a:off x="3081710" y="4613105"/>
              <a:ext cx="866665" cy="285458"/>
            </a:xfrm>
            <a:prstGeom prst="rect">
              <a:avLst/>
            </a:prstGeom>
            <a:solidFill>
              <a:srgbClr val="FFDDD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8A11BDD-DA57-FC10-0101-558DAF212AAC}"/>
                </a:ext>
              </a:extLst>
            </p:cNvPr>
            <p:cNvSpPr/>
            <p:nvPr/>
          </p:nvSpPr>
          <p:spPr bwMode="auto">
            <a:xfrm>
              <a:off x="3068941" y="4606711"/>
              <a:ext cx="876001" cy="285459"/>
            </a:xfrm>
            <a:prstGeom prst="rect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800" b="0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buffer</a:t>
              </a:r>
              <a:endParaRPr kumimoji="0" lang="zh-CN" altLang="en-US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EEEDA543-D248-14CF-C917-3E4EE1DD72F6}"/>
                </a:ext>
              </a:extLst>
            </p:cNvPr>
            <p:cNvSpPr/>
            <p:nvPr/>
          </p:nvSpPr>
          <p:spPr bwMode="auto">
            <a:xfrm>
              <a:off x="1127467" y="4609908"/>
              <a:ext cx="863232" cy="2822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pic>
          <p:nvPicPr>
            <p:cNvPr id="17" name="图形 16">
              <a:extLst>
                <a:ext uri="{FF2B5EF4-FFF2-40B4-BE49-F238E27FC236}">
                  <a16:creationId xmlns:a16="http://schemas.microsoft.com/office/drawing/2014/main" id="{B6B6C647-A8FC-EF69-FE33-5F5E6B95C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/>
            <a:stretch/>
          </p:blipFill>
          <p:spPr>
            <a:xfrm>
              <a:off x="1136867" y="3548136"/>
              <a:ext cx="720080" cy="720080"/>
            </a:xfrm>
            <a:prstGeom prst="rect">
              <a:avLst/>
            </a:prstGeom>
          </p:spPr>
        </p:pic>
        <p:pic>
          <p:nvPicPr>
            <p:cNvPr id="18" name="图形 17">
              <a:extLst>
                <a:ext uri="{FF2B5EF4-FFF2-40B4-BE49-F238E27FC236}">
                  <a16:creationId xmlns:a16="http://schemas.microsoft.com/office/drawing/2014/main" id="{16D8E3D9-DD97-3795-A58D-CCBF36FAA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/>
            <a:stretch/>
          </p:blipFill>
          <p:spPr>
            <a:xfrm>
              <a:off x="3068941" y="3548136"/>
              <a:ext cx="720080" cy="720080"/>
            </a:xfrm>
            <a:prstGeom prst="rect">
              <a:avLst/>
            </a:prstGeom>
          </p:spPr>
        </p:pic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3D3E7839-5D37-CFBF-77E9-10E5C2FAD24A}"/>
                </a:ext>
              </a:extLst>
            </p:cNvPr>
            <p:cNvCxnSpPr/>
            <p:nvPr/>
          </p:nvCxnSpPr>
          <p:spPr bwMode="auto">
            <a:xfrm>
              <a:off x="1856947" y="3908176"/>
              <a:ext cx="1211994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8EC76D85-1BDE-2C01-E30D-B320085C1F4A}"/>
                </a:ext>
              </a:extLst>
            </p:cNvPr>
            <p:cNvSpPr txBox="1"/>
            <p:nvPr/>
          </p:nvSpPr>
          <p:spPr>
            <a:xfrm>
              <a:off x="1990699" y="3558879"/>
              <a:ext cx="9444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Poor link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62A9968C-E599-3AE5-6C2F-1C4E252D6C82}"/>
                </a:ext>
              </a:extLst>
            </p:cNvPr>
            <p:cNvSpPr/>
            <p:nvPr/>
          </p:nvSpPr>
          <p:spPr bwMode="auto">
            <a:xfrm>
              <a:off x="1114698" y="4609908"/>
              <a:ext cx="876001" cy="285459"/>
            </a:xfrm>
            <a:prstGeom prst="rect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800" b="0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buffer</a:t>
              </a:r>
              <a:endParaRPr kumimoji="0" lang="zh-CN" altLang="en-US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pic>
          <p:nvPicPr>
            <p:cNvPr id="24" name="图形 23" descr="秒表">
              <a:extLst>
                <a:ext uri="{FF2B5EF4-FFF2-40B4-BE49-F238E27FC236}">
                  <a16:creationId xmlns:a16="http://schemas.microsoft.com/office/drawing/2014/main" id="{567CB3EB-1046-968D-9B61-F4F1190A2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835615" y="4606711"/>
              <a:ext cx="291852" cy="291852"/>
            </a:xfrm>
            <a:prstGeom prst="rect">
              <a:avLst/>
            </a:prstGeom>
          </p:spPr>
        </p:pic>
        <p:sp>
          <p:nvSpPr>
            <p:cNvPr id="25" name="箭头: 上弧形 24">
              <a:extLst>
                <a:ext uri="{FF2B5EF4-FFF2-40B4-BE49-F238E27FC236}">
                  <a16:creationId xmlns:a16="http://schemas.microsoft.com/office/drawing/2014/main" id="{44F80B62-0B3C-1608-1B15-C81EB3136220}"/>
                </a:ext>
              </a:extLst>
            </p:cNvPr>
            <p:cNvSpPr/>
            <p:nvPr/>
          </p:nvSpPr>
          <p:spPr bwMode="auto">
            <a:xfrm>
              <a:off x="1706860" y="4041235"/>
              <a:ext cx="1512168" cy="383371"/>
            </a:xfrm>
            <a:prstGeom prst="curvedDownArrow">
              <a:avLst/>
            </a:prstGeom>
            <a:solidFill>
              <a:schemeClr val="bg2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pic>
          <p:nvPicPr>
            <p:cNvPr id="26" name="图形 25" descr="秒表">
              <a:extLst>
                <a:ext uri="{FF2B5EF4-FFF2-40B4-BE49-F238E27FC236}">
                  <a16:creationId xmlns:a16="http://schemas.microsoft.com/office/drawing/2014/main" id="{D9493B5F-B3A9-8FE7-A4FB-36D663DE3F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789858" y="4603514"/>
              <a:ext cx="291852" cy="291852"/>
            </a:xfrm>
            <a:prstGeom prst="rect">
              <a:avLst/>
            </a:prstGeom>
          </p:spPr>
        </p:pic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5B62D024-61A8-85E2-F935-FED6D3F15A46}"/>
                </a:ext>
              </a:extLst>
            </p:cNvPr>
            <p:cNvSpPr txBox="1"/>
            <p:nvPr/>
          </p:nvSpPr>
          <p:spPr>
            <a:xfrm>
              <a:off x="981541" y="3257246"/>
              <a:ext cx="1047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AP MLD1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4A66781-DD4E-960D-B941-609A4AA4F9A3}"/>
                </a:ext>
              </a:extLst>
            </p:cNvPr>
            <p:cNvSpPr txBox="1"/>
            <p:nvPr/>
          </p:nvSpPr>
          <p:spPr>
            <a:xfrm>
              <a:off x="2935807" y="3261127"/>
              <a:ext cx="1047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AP MLD2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CAC7A3AB-6A7F-E24B-91EA-04B3AEFE9818}"/>
                </a:ext>
              </a:extLst>
            </p:cNvPr>
            <p:cNvSpPr txBox="1"/>
            <p:nvPr/>
          </p:nvSpPr>
          <p:spPr>
            <a:xfrm>
              <a:off x="1891312" y="4086052"/>
              <a:ext cx="114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Forwarding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0D5767A8-064A-9D8C-FE0D-27BBDEC14EB9}"/>
                </a:ext>
              </a:extLst>
            </p:cNvPr>
            <p:cNvSpPr txBox="1"/>
            <p:nvPr/>
          </p:nvSpPr>
          <p:spPr>
            <a:xfrm>
              <a:off x="3957711" y="4582343"/>
              <a:ext cx="8146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timeout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530CB58F-FDF0-A664-B87B-D1702A135576}"/>
              </a:ext>
            </a:extLst>
          </p:cNvPr>
          <p:cNvGrpSpPr/>
          <p:nvPr/>
        </p:nvGrpSpPr>
        <p:grpSpPr>
          <a:xfrm>
            <a:off x="2063552" y="4372663"/>
            <a:ext cx="7271044" cy="1432601"/>
            <a:chOff x="2063552" y="4228647"/>
            <a:chExt cx="7271044" cy="1432601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B4E5BEA-7EC0-5DB1-B746-3C47AAFCF70D}"/>
                </a:ext>
              </a:extLst>
            </p:cNvPr>
            <p:cNvSpPr/>
            <p:nvPr/>
          </p:nvSpPr>
          <p:spPr bwMode="auto">
            <a:xfrm>
              <a:off x="5590180" y="4228647"/>
              <a:ext cx="3744416" cy="139123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1000"/>
              </a:schemeClr>
            </a:solidFill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FC7C29C7-8AC1-B70F-1982-A44AA8F358BA}"/>
                </a:ext>
              </a:extLst>
            </p:cNvPr>
            <p:cNvSpPr/>
            <p:nvPr/>
          </p:nvSpPr>
          <p:spPr bwMode="auto">
            <a:xfrm>
              <a:off x="2063552" y="4270015"/>
              <a:ext cx="3744416" cy="1391233"/>
            </a:xfrm>
            <a:prstGeom prst="ellipse">
              <a:avLst/>
            </a:prstGeom>
            <a:solidFill>
              <a:schemeClr val="accent3">
                <a:lumMod val="95000"/>
                <a:alpha val="45000"/>
              </a:schemeClr>
            </a:solidFill>
            <a:ln w="19050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pic>
          <p:nvPicPr>
            <p:cNvPr id="9" name="图形 8">
              <a:extLst>
                <a:ext uri="{FF2B5EF4-FFF2-40B4-BE49-F238E27FC236}">
                  <a16:creationId xmlns:a16="http://schemas.microsoft.com/office/drawing/2014/main" id="{6738F351-66F1-D829-5919-86C9A86A62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/>
            <a:stretch/>
          </p:blipFill>
          <p:spPr>
            <a:xfrm>
              <a:off x="3699915" y="4493941"/>
              <a:ext cx="471691" cy="471691"/>
            </a:xfrm>
            <a:prstGeom prst="rect">
              <a:avLst/>
            </a:prstGeom>
          </p:spPr>
        </p:pic>
        <p:pic>
          <p:nvPicPr>
            <p:cNvPr id="10" name="图形 9">
              <a:extLst>
                <a:ext uri="{FF2B5EF4-FFF2-40B4-BE49-F238E27FC236}">
                  <a16:creationId xmlns:a16="http://schemas.microsoft.com/office/drawing/2014/main" id="{A79E9EE3-A19A-1004-6F6D-8331ED35E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/>
            <a:stretch/>
          </p:blipFill>
          <p:spPr>
            <a:xfrm>
              <a:off x="7236602" y="4493941"/>
              <a:ext cx="471691" cy="471691"/>
            </a:xfrm>
            <a:prstGeom prst="rect">
              <a:avLst/>
            </a:prstGeom>
          </p:spPr>
        </p:pic>
        <p:pic>
          <p:nvPicPr>
            <p:cNvPr id="11" name="图形 10" descr="汽车">
              <a:extLst>
                <a:ext uri="{FF2B5EF4-FFF2-40B4-BE49-F238E27FC236}">
                  <a16:creationId xmlns:a16="http://schemas.microsoft.com/office/drawing/2014/main" id="{57D7BE12-E6ED-D0FF-44E3-DE7AC83DA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4583832" y="4965631"/>
              <a:ext cx="551918" cy="551918"/>
            </a:xfrm>
            <a:prstGeom prst="rect">
              <a:avLst/>
            </a:prstGeom>
          </p:spPr>
        </p:pic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1EAAC07B-A04D-D92A-132A-A1017D516BE2}"/>
                </a:ext>
              </a:extLst>
            </p:cNvPr>
            <p:cNvSpPr txBox="1"/>
            <p:nvPr/>
          </p:nvSpPr>
          <p:spPr>
            <a:xfrm>
              <a:off x="3162163" y="4966470"/>
              <a:ext cx="1728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ea typeface="宋体" panose="02010600030101010101" pitchFamily="2" charset="-122"/>
                </a:rPr>
                <a:t>Road conditions around AP MLD1</a:t>
              </a:r>
              <a:endParaRPr lang="zh-CN" altLang="en-US" sz="1400" dirty="0">
                <a:ea typeface="宋体" panose="02010600030101010101" pitchFamily="2" charset="-122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152B60F0-5672-A669-8852-30455074C556}"/>
                </a:ext>
              </a:extLst>
            </p:cNvPr>
            <p:cNvSpPr txBox="1"/>
            <p:nvPr/>
          </p:nvSpPr>
          <p:spPr>
            <a:xfrm>
              <a:off x="3412027" y="4270015"/>
              <a:ext cx="1047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AP MLD1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7B1205B7-D9DA-6EFE-20A1-0DFFBE08237E}"/>
                </a:ext>
              </a:extLst>
            </p:cNvPr>
            <p:cNvSpPr txBox="1"/>
            <p:nvPr/>
          </p:nvSpPr>
          <p:spPr>
            <a:xfrm>
              <a:off x="6943281" y="4270015"/>
              <a:ext cx="10474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ea typeface="宋体" panose="02010600030101010101" pitchFamily="2" charset="-122"/>
                </a:rPr>
                <a:t>AP MLD2</a:t>
              </a:r>
              <a:endParaRPr lang="zh-CN" altLang="en-US" sz="1600" dirty="0">
                <a:ea typeface="宋体" panose="02010600030101010101" pitchFamily="2" charset="-122"/>
              </a:endParaRPr>
            </a:p>
          </p:txBody>
        </p: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354779E6-B04D-BE93-7289-49A7639C5D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23792" y="4729786"/>
              <a:ext cx="421049" cy="38331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35EE7802-77C1-9761-817B-6F60B739D698}"/>
                </a:ext>
              </a:extLst>
            </p:cNvPr>
            <p:cNvSpPr txBox="1"/>
            <p:nvPr/>
          </p:nvSpPr>
          <p:spPr>
            <a:xfrm>
              <a:off x="6807786" y="4977176"/>
              <a:ext cx="1728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ea typeface="宋体" panose="02010600030101010101" pitchFamily="2" charset="-122"/>
                </a:rPr>
                <a:t>Road conditions around AP MLD2</a:t>
              </a:r>
              <a:endParaRPr lang="zh-CN" altLang="en-US" sz="1400" dirty="0">
                <a:ea typeface="宋体" panose="02010600030101010101" pitchFamily="2" charset="-122"/>
              </a:endParaRPr>
            </a:p>
          </p:txBody>
        </p:sp>
        <p:pic>
          <p:nvPicPr>
            <p:cNvPr id="39" name="图形 38" descr="汽车">
              <a:extLst>
                <a:ext uri="{FF2B5EF4-FFF2-40B4-BE49-F238E27FC236}">
                  <a16:creationId xmlns:a16="http://schemas.microsoft.com/office/drawing/2014/main" id="{3030D623-93B4-59A9-66A4-61B052C0C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6069201" y="4963048"/>
              <a:ext cx="551918" cy="551918"/>
            </a:xfrm>
            <a:prstGeom prst="rect">
              <a:avLst/>
            </a:prstGeom>
          </p:spPr>
        </p:pic>
        <p:cxnSp>
          <p:nvCxnSpPr>
            <p:cNvPr id="40" name="直接箭头连接符 39">
              <a:extLst>
                <a:ext uri="{FF2B5EF4-FFF2-40B4-BE49-F238E27FC236}">
                  <a16:creationId xmlns:a16="http://schemas.microsoft.com/office/drawing/2014/main" id="{7B31A26A-05D5-BC27-DA3C-BAFB82D4A64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469816" y="4755757"/>
              <a:ext cx="808935" cy="39250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83D42E7A-3192-C6AD-590A-329D0F20B5BE}"/>
                </a:ext>
              </a:extLst>
            </p:cNvPr>
            <p:cNvSpPr/>
            <p:nvPr/>
          </p:nvSpPr>
          <p:spPr bwMode="auto">
            <a:xfrm>
              <a:off x="6978761" y="4676606"/>
              <a:ext cx="143800" cy="1233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AFA47FBC-75BC-9596-C78D-D8E38B76FEF5}"/>
                </a:ext>
              </a:extLst>
            </p:cNvPr>
            <p:cNvSpPr/>
            <p:nvPr/>
          </p:nvSpPr>
          <p:spPr bwMode="auto">
            <a:xfrm>
              <a:off x="6763990" y="4770908"/>
              <a:ext cx="143800" cy="1233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A7E633EF-A194-F139-45B9-DFAD97770F24}"/>
                </a:ext>
              </a:extLst>
            </p:cNvPr>
            <p:cNvSpPr/>
            <p:nvPr/>
          </p:nvSpPr>
          <p:spPr bwMode="auto">
            <a:xfrm>
              <a:off x="6550580" y="4876274"/>
              <a:ext cx="143800" cy="12338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FE6D203F-E2CD-B319-16CE-1CA605D85BCE}"/>
                </a:ext>
              </a:extLst>
            </p:cNvPr>
            <p:cNvSpPr/>
            <p:nvPr/>
          </p:nvSpPr>
          <p:spPr bwMode="auto">
            <a:xfrm>
              <a:off x="4270171" y="4617483"/>
              <a:ext cx="143800" cy="12338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AA55CC27-C2B4-F6B8-0C7B-DFA382ECEFCA}"/>
                </a:ext>
              </a:extLst>
            </p:cNvPr>
            <p:cNvSpPr/>
            <p:nvPr/>
          </p:nvSpPr>
          <p:spPr bwMode="auto">
            <a:xfrm>
              <a:off x="4458214" y="4785597"/>
              <a:ext cx="143800" cy="12338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6EC7F0C8-EE58-3BB0-4CB8-7F0313103C26}"/>
                </a:ext>
              </a:extLst>
            </p:cNvPr>
            <p:cNvSpPr/>
            <p:nvPr/>
          </p:nvSpPr>
          <p:spPr bwMode="auto">
            <a:xfrm>
              <a:off x="4647827" y="4944392"/>
              <a:ext cx="143800" cy="123385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50" name="箭头: 右 49">
              <a:extLst>
                <a:ext uri="{FF2B5EF4-FFF2-40B4-BE49-F238E27FC236}">
                  <a16:creationId xmlns:a16="http://schemas.microsoft.com/office/drawing/2014/main" id="{E07FCA8E-1300-4527-FFF4-9E55257C05FB}"/>
                </a:ext>
              </a:extLst>
            </p:cNvPr>
            <p:cNvSpPr/>
            <p:nvPr/>
          </p:nvSpPr>
          <p:spPr bwMode="auto">
            <a:xfrm>
              <a:off x="5248550" y="5052429"/>
              <a:ext cx="685753" cy="351301"/>
            </a:xfrm>
            <a:prstGeom prst="rightArrow">
              <a:avLst/>
            </a:prstGeom>
            <a:solidFill>
              <a:schemeClr val="bg2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400" b="0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move</a:t>
              </a:r>
              <a:endParaRPr kumimoji="0" lang="zh-CN" altLang="en-US" sz="14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</p:grpSp>
      <p:sp>
        <p:nvSpPr>
          <p:cNvPr id="52" name="内容占位符 2">
            <a:extLst>
              <a:ext uri="{FF2B5EF4-FFF2-40B4-BE49-F238E27FC236}">
                <a16:creationId xmlns:a16="http://schemas.microsoft.com/office/drawing/2014/main" id="{92565C95-4E97-B567-606C-87190A83F877}"/>
              </a:ext>
            </a:extLst>
          </p:cNvPr>
          <p:cNvSpPr txBox="1">
            <a:spLocks/>
          </p:cNvSpPr>
          <p:nvPr/>
        </p:nvSpPr>
        <p:spPr bwMode="auto">
          <a:xfrm>
            <a:off x="931425" y="5864167"/>
            <a:ext cx="10361083" cy="733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49263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896938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346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1793875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600" kern="0" dirty="0"/>
              <a:t>Thus, data forwarding is not necessary in seamless roaming. We analyze the roaming procedure without data forwarding below.</a:t>
            </a:r>
          </a:p>
          <a:p>
            <a:endParaRPr lang="zh-CN" altLang="en-US" sz="1600" kern="0" dirty="0"/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8E0AD4D3-2E4F-D6BD-0B9F-EAA6B46AB513}"/>
              </a:ext>
            </a:extLst>
          </p:cNvPr>
          <p:cNvCxnSpPr>
            <a:cxnSpLocks/>
          </p:cNvCxnSpPr>
          <p:nvPr/>
        </p:nvCxnSpPr>
        <p:spPr bwMode="auto">
          <a:xfrm flipH="1">
            <a:off x="4329060" y="4990296"/>
            <a:ext cx="183502" cy="2214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56D8CF5A-EE41-11B5-818C-F21E6DABE7DA}"/>
              </a:ext>
            </a:extLst>
          </p:cNvPr>
          <p:cNvCxnSpPr>
            <a:cxnSpLocks/>
          </p:cNvCxnSpPr>
          <p:nvPr/>
        </p:nvCxnSpPr>
        <p:spPr bwMode="auto">
          <a:xfrm>
            <a:off x="6842525" y="4988033"/>
            <a:ext cx="107406" cy="197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B0CBD516-DCCC-13CE-6C16-AFE20F874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5664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4E8E2-F9DA-A43D-8F4C-3FF3041F5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1FE282-14CB-2C1E-769A-4BD0A3034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Flows Analysis Without Data Forwarding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FEFE4A-1925-19A0-1B5A-FD570377D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19099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/>
              <a:t>When receiving roaming request, current AP MLD transmits dynamic context (including PN etc. but not Next SN) to target AP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/>
              <a:t>Current AP MLD may keep its transmission until the time indicated by roaming response.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/>
              <a:t>During the period of current AP MLD’s</a:t>
            </a:r>
            <a:r>
              <a:rPr lang="zh-CN" altLang="en-US" sz="1600" b="0" dirty="0"/>
              <a:t> </a:t>
            </a:r>
            <a:r>
              <a:rPr lang="en-US" altLang="zh-CN" sz="1600" b="0" dirty="0"/>
              <a:t>transmission,</a:t>
            </a:r>
            <a:r>
              <a:rPr lang="zh-CN" altLang="en-US" sz="1600" b="0" dirty="0"/>
              <a:t> </a:t>
            </a:r>
            <a:r>
              <a:rPr lang="en-US" altLang="zh-CN" sz="1600" b="0" dirty="0"/>
              <a:t>if DS mapping update completes, new data from DS enters target AP MLD’s buffer and pends for transmission.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b="0" dirty="0">
                <a:solidFill>
                  <a:schemeClr val="tx1"/>
                </a:solidFill>
              </a:rPr>
              <a:t>When current AP MLD ends transmission (timeout or signaled), target AP MLD </a:t>
            </a:r>
            <a:r>
              <a:rPr lang="en-US" altLang="zh-CN" sz="1600" b="0" dirty="0">
                <a:solidFill>
                  <a:srgbClr val="FF0000"/>
                </a:solidFill>
              </a:rPr>
              <a:t>resets BA operation </a:t>
            </a:r>
            <a:r>
              <a:rPr lang="en-US" altLang="zh-CN" sz="1600" b="0" dirty="0">
                <a:solidFill>
                  <a:schemeClr val="tx1"/>
                </a:solidFill>
              </a:rPr>
              <a:t>by a BAR/BA exchange to align SSN, and starts transmitting DL data from aligned SSN.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06FC98-54C7-55C8-16C3-0FD70FE598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F0A0248-CDF4-2112-46A3-4734084CF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FA3ED169-3F41-5147-940A-AE5C0D3879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F7C1BB5-71D3-DF0C-BED4-C90D11A0B2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6312024" y="2126078"/>
            <a:ext cx="5602180" cy="371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2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D1AF6-0CD4-82C6-1941-EB12646F7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51961F-7792-9D6D-53E5-7973B04D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Dynamic Decision in Roaming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BD090C-16AA-EEAE-5E8C-CF1280CF3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4" cy="45434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Although roaming without data forwarding is beneficial for time-sensitive traffic, it cannot meet the requirements of high reliability.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We propose that non-AP MLD can decide whether data forwarding is needed for specific TIDs according to the capabilities of candidate target AP MLDs and the requirements of current traffic.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Thus, the discovery procedure before roaming should be improved to provide more information related to non-AP MLD’s roaming decisions. 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The reporting AP provides the necessary and latest information of neighbor AP MLDs [4].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SMD level parameters: data forwarding support, etc.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MLD level parameters: security capabilities in RSNE, power save capabilities, etc.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Dynamic parameters: link state between reporting AP and reported AP, real-time load on reported AP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F016F03-B15E-151F-D642-5284C50DBE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1017B70-5008-F3F1-A25C-2EDC0FC97E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2203A339-BB2A-CF6E-0388-E9D39E4777B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139066-0803-9FDB-6CB6-A22F46276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2" y="4869160"/>
            <a:ext cx="5499990" cy="144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4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2B8FE-F3CD-4288-54BA-E517F2C5B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0F1EA9-DAE4-4F7C-8BCE-CCB96514B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for Dynamic Decision in Roaming Procedure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83EC9A-6BE2-3459-76B2-724B89368F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EBC135E-67F8-36DB-BAAF-8784F4B81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EDCF6BC0-6063-2D87-6338-7F71E0EB31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CD84A868-F6A5-6084-E93B-A3BDB46BA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1199456" y="3628760"/>
            <a:ext cx="4035425" cy="284665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544FE6F-4FB4-4860-9839-BDB8B4BA30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6952028" y="3628760"/>
            <a:ext cx="4035426" cy="2846654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BC370AEE-7604-43C1-857D-FB1D79AA8491}"/>
              </a:ext>
            </a:extLst>
          </p:cNvPr>
          <p:cNvSpPr txBox="1"/>
          <p:nvPr/>
        </p:nvSpPr>
        <p:spPr>
          <a:xfrm>
            <a:off x="914401" y="2321585"/>
            <a:ext cx="52595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Case1: Data forwarding is not needed.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Real-time live streaming traffic.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Non-AP needs new data from DS as soon as possible, rather than the blocked data in current AP MLD’s buffer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48CEF62-59B3-C51E-2E21-6D354813F810}"/>
              </a:ext>
            </a:extLst>
          </p:cNvPr>
          <p:cNvSpPr txBox="1"/>
          <p:nvPr/>
        </p:nvSpPr>
        <p:spPr>
          <a:xfrm>
            <a:off x="6173962" y="2321585"/>
            <a:ext cx="53946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Case2: Data forwarding is needed.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Non-AP MLD suffers from poor link with current AP MLD.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Non-AP MLD has high reliability requirements.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High-speed link is available between current AP MLD and target AP MLD.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24D7BA-1946-4642-C9AD-9E439C2C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55520"/>
            <a:ext cx="10375900" cy="439687"/>
          </a:xfrm>
        </p:spPr>
        <p:txBody>
          <a:bodyPr/>
          <a:lstStyle/>
          <a:p>
            <a:r>
              <a:rPr lang="en-US" altLang="zh-CN" sz="1600" dirty="0"/>
              <a:t>According to the information acquired in discovery, we illustrate the cases where data forwarding is enabled/disabled.</a:t>
            </a:r>
          </a:p>
        </p:txBody>
      </p:sp>
    </p:spTree>
    <p:extLst>
      <p:ext uri="{BB962C8B-B14F-4D97-AF65-F5344CB8AC3E}">
        <p14:creationId xmlns:p14="http://schemas.microsoft.com/office/powerpoint/2010/main" val="1491120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0E8D8-EED2-FC57-0B4E-E189D73EC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95A1C9-7D16-DED9-2BB1-4C1215A68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Data forwarding between AP MLDs may impede the performance of time-sensitive traffic during roaming.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The link between AP MLDs may be poor, leading timeout of these forwarded data.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For specific traffic, new data from DS is more important than the old data pending in current AP MLD’s buffer.</a:t>
            </a:r>
          </a:p>
          <a:p>
            <a:endParaRPr lang="en-US" altLang="zh-CN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Non-AP MLD can decide whether data forwarding is enabled according to its traffic requirements and the information acquired by discovery stage.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The information acquired by discovery may include the SMD level parameters, MLD level parameters, and dynamic parameters.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r>
              <a:rPr lang="en-US" altLang="zh-CN" sz="1600" dirty="0"/>
              <a:t>The data forwarding decision is made for per TID.</a:t>
            </a:r>
          </a:p>
          <a:p>
            <a:pPr marL="792163" lvl="1" indent="-342900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0746FE-8855-168D-E87C-D3F4D58E8E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FD12E79-61EB-4719-FD5F-06A87C3B31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F85CA5-21F6-65C7-3219-7A240623A6C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0575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E65DE7-C80C-C73B-3368-8AD7DBDF2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49A547-1748-A2C0-D955-6FDE234E5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b="0" dirty="0"/>
              <a:t>[1] 11-24/0209	Specification Framework for </a:t>
            </a:r>
            <a:r>
              <a:rPr lang="en-US" altLang="zh-CN" sz="1400" b="0" dirty="0" err="1"/>
              <a:t>TGbn</a:t>
            </a:r>
            <a:endParaRPr lang="en-US" altLang="zh-CN" sz="1400" b="0" dirty="0"/>
          </a:p>
          <a:p>
            <a:r>
              <a:rPr lang="en-US" altLang="zh-CN" sz="1400" b="0" dirty="0"/>
              <a:t>[2] 11-24/1898	Low Latency Roaming Flow	Pooya </a:t>
            </a:r>
            <a:r>
              <a:rPr lang="en-US" altLang="zh-CN" sz="1400" b="0" dirty="0" err="1"/>
              <a:t>Monajemi</a:t>
            </a:r>
            <a:r>
              <a:rPr lang="en-US" altLang="zh-CN" sz="1400" b="0" dirty="0"/>
              <a:t> et.al., Apple</a:t>
            </a:r>
          </a:p>
          <a:p>
            <a:r>
              <a:rPr lang="en-US" altLang="zh-CN" sz="1400" b="0" dirty="0"/>
              <a:t>[3] 11-24/1528	Details on Data Forwarding for Seamless Roaming	</a:t>
            </a:r>
            <a:r>
              <a:rPr lang="it-IT" altLang="zh-CN" sz="1400" b="0" dirty="0"/>
              <a:t>Ryuichi Hirata et. al., Sony Corporation</a:t>
            </a:r>
          </a:p>
          <a:p>
            <a:r>
              <a:rPr lang="en-US" altLang="zh-CN" sz="1400" b="0" dirty="0"/>
              <a:t>[4] 11-24/1879	Proposals for Expeditious Discovery of APs for Initial Association and Roaming	Neel Krishnan et.al., Apple</a:t>
            </a:r>
          </a:p>
          <a:p>
            <a:endParaRPr lang="en-US" altLang="zh-CN" sz="14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8457DC-86B6-A388-6A57-FDC1191E74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D53FD3A5-C281-37A2-51F1-58DA9D4830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April 2025</a:t>
            </a:r>
            <a:endParaRPr lang="en-GB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60D829-017F-C52E-9A3B-FB6D36F38D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smtClean="0"/>
              <a:t>Yanshen Cui, et al., TP-Link Systems Inc.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45431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1905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solidFill>
          <a:srgbClr val="00B8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600"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1" id="{586559C3-5F66-425C-8515-6D57A83A8CD8}" vid="{184E8A88-A141-4196-B8F6-9C9D2CAA3F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15770</TotalTime>
  <Words>1045</Words>
  <Application>Microsoft Office PowerPoint</Application>
  <PresentationFormat>宽屏</PresentationFormat>
  <Paragraphs>152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等线</vt:lpstr>
      <vt:lpstr>宋体</vt:lpstr>
      <vt:lpstr>Arial</vt:lpstr>
      <vt:lpstr>Times New Roman</vt:lpstr>
      <vt:lpstr>Office 主题​​</vt:lpstr>
      <vt:lpstr>Roaming Without Data Forwarding</vt:lpstr>
      <vt:lpstr>Introduction</vt:lpstr>
      <vt:lpstr>Recap: Data Forwarding in Seamless Roaming</vt:lpstr>
      <vt:lpstr>Potential Impact of Data Forwarding</vt:lpstr>
      <vt:lpstr>Data Flows Analysis Without Data Forwarding</vt:lpstr>
      <vt:lpstr>Dynamic Decision in Roaming Procedure</vt:lpstr>
      <vt:lpstr>Examples for Dynamic Decision in Roaming Procedure</vt:lpstr>
      <vt:lpstr>Summary</vt:lpstr>
      <vt:lpstr>Reference</vt:lpstr>
      <vt:lpstr>SP1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 Without Data Forwarding</dc:title>
  <dc:creator>Yaoshen Cui;Yunpeng Yang;Yingjie Yan</dc:creator>
  <cp:keywords/>
  <cp:lastModifiedBy>Yaoshen Cui</cp:lastModifiedBy>
  <cp:revision>297</cp:revision>
  <cp:lastPrinted>1601-01-01T00:00:00Z</cp:lastPrinted>
  <dcterms:created xsi:type="dcterms:W3CDTF">2025-02-11T09:05:16Z</dcterms:created>
  <dcterms:modified xsi:type="dcterms:W3CDTF">2025-04-23T09:20:06Z</dcterms:modified>
  <cp:category>Yanshen Cui, TP-Link Systems Inc.</cp:category>
</cp:coreProperties>
</file>