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80" r:id="rId3"/>
    <p:sldId id="272" r:id="rId4"/>
    <p:sldId id="290" r:id="rId5"/>
    <p:sldId id="273" r:id="rId6"/>
    <p:sldId id="292" r:id="rId7"/>
    <p:sldId id="300" r:id="rId8"/>
    <p:sldId id="274" r:id="rId9"/>
    <p:sldId id="275"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正文" id="{E85284DE-F51E-458C-A5ED-7061D275E5D9}">
          <p14:sldIdLst>
            <p14:sldId id="256"/>
            <p14:sldId id="280"/>
            <p14:sldId id="272"/>
            <p14:sldId id="290"/>
            <p14:sldId id="273"/>
            <p14:sldId id="292"/>
            <p14:sldId id="300"/>
            <p14:sldId id="274"/>
            <p14:sldId id="275"/>
          </p14:sldIdLst>
        </p14:section>
      </p14:sectionLst>
    </p:ext>
    <p:ext uri="{EFAFB233-063F-42B5-8137-9DF3F51BA10A}">
      <p15:sldGuideLst xmlns:p15="http://schemas.microsoft.com/office/powerpoint/2012/main">
        <p15:guide id="1" orient="horz" pos="1253"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DDD"/>
    <a:srgbClr val="FF7979"/>
    <a:srgbClr val="FF5D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76671" autoAdjust="0"/>
  </p:normalViewPr>
  <p:slideViewPr>
    <p:cSldViewPr>
      <p:cViewPr varScale="1">
        <p:scale>
          <a:sx n="85" d="100"/>
          <a:sy n="85" d="100"/>
        </p:scale>
        <p:origin x="198" y="84"/>
      </p:cViewPr>
      <p:guideLst>
        <p:guide orient="horz" pos="1253"/>
        <p:guide pos="3840"/>
      </p:guideLst>
    </p:cSldViewPr>
  </p:slideViewPr>
  <p:outlineViewPr>
    <p:cViewPr varScale="1">
      <p:scale>
        <a:sx n="170" d="200"/>
        <a:sy n="170" d="200"/>
      </p:scale>
      <p:origin x="0" y="-144"/>
    </p:cViewPr>
  </p:outlineViewPr>
  <p:notesTextViewPr>
    <p:cViewPr>
      <p:scale>
        <a:sx n="100" d="100"/>
        <a:sy n="100" d="100"/>
      </p:scale>
      <p:origin x="0" y="0"/>
    </p:cViewPr>
  </p:notesTextViewPr>
  <p:sorterViewPr>
    <p:cViewPr>
      <p:scale>
        <a:sx n="87" d="100"/>
        <a:sy n="87"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802.11-25/0697r0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zh-CN" smtClean="0"/>
              <a:t>April 2025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Yanshen Cui, et al., TP-Link Systems Inc.</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802.11-25/0697r0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zh-CN" smtClean="0"/>
              <a:t>April 2025</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Yanshen Cui, et al., TP-Link Systems Inc.</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802.11-25/0697r0</a:t>
            </a:r>
            <a:endParaRPr lang="en-US"/>
          </a:p>
        </p:txBody>
      </p:sp>
      <p:sp>
        <p:nvSpPr>
          <p:cNvPr id="5" name="Rectangle 3"/>
          <p:cNvSpPr>
            <a:spLocks noGrp="1" noChangeArrowheads="1"/>
          </p:cNvSpPr>
          <p:nvPr>
            <p:ph type="dt"/>
          </p:nvPr>
        </p:nvSpPr>
        <p:spPr>
          <a:ln/>
        </p:spPr>
        <p:txBody>
          <a:bodyPr/>
          <a:lstStyle/>
          <a:p>
            <a:r>
              <a:rPr lang="en-US" altLang="zh-CN" smtClean="0"/>
              <a:t>April 2025</a:t>
            </a:r>
            <a:endParaRPr lang="en-US"/>
          </a:p>
        </p:txBody>
      </p:sp>
      <p:sp>
        <p:nvSpPr>
          <p:cNvPr id="6" name="Rectangle 6"/>
          <p:cNvSpPr>
            <a:spLocks noGrp="1" noChangeArrowheads="1"/>
          </p:cNvSpPr>
          <p:nvPr>
            <p:ph type="ftr"/>
          </p:nvPr>
        </p:nvSpPr>
        <p:spPr>
          <a:ln/>
        </p:spPr>
        <p:txBody>
          <a:bodyPr/>
          <a:lstStyle/>
          <a:p>
            <a:r>
              <a:rPr lang="en-US" smtClean="0"/>
              <a:t>Yanshen Cui, et al., TP-Link Systems Inc.</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smtClean="0"/>
              <a:t>doc.: IEEE 802.11-25/0697r0</a:t>
            </a:r>
            <a:endParaRPr lang="en-US"/>
          </a:p>
        </p:txBody>
      </p:sp>
      <p:sp>
        <p:nvSpPr>
          <p:cNvPr id="5" name="日期占位符 4"/>
          <p:cNvSpPr>
            <a:spLocks noGrp="1"/>
          </p:cNvSpPr>
          <p:nvPr>
            <p:ph type="dt"/>
          </p:nvPr>
        </p:nvSpPr>
        <p:spPr/>
        <p:txBody>
          <a:bodyPr/>
          <a:lstStyle/>
          <a:p>
            <a:r>
              <a:rPr lang="en-US" altLang="zh-CN" smtClean="0"/>
              <a:t>April 2025</a:t>
            </a:r>
            <a:endParaRPr lang="en-US"/>
          </a:p>
        </p:txBody>
      </p:sp>
      <p:sp>
        <p:nvSpPr>
          <p:cNvPr id="6" name="页脚占位符 5"/>
          <p:cNvSpPr>
            <a:spLocks noGrp="1"/>
          </p:cNvSpPr>
          <p:nvPr>
            <p:ph type="ftr"/>
          </p:nvPr>
        </p:nvSpPr>
        <p:spPr/>
        <p:txBody>
          <a:bodyPr/>
          <a:lstStyle/>
          <a:p>
            <a:r>
              <a:rPr lang="en-US" smtClean="0"/>
              <a:t>Yanshen Cui, et al., TP-Link Systems Inc.</a:t>
            </a:r>
            <a:endParaRPr lang="en-US"/>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46526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对于没有数据转发的</a:t>
            </a:r>
            <a:r>
              <a:rPr lang="en-US" altLang="zh-CN" dirty="0"/>
              <a:t>TIDs</a:t>
            </a:r>
            <a:r>
              <a:rPr lang="zh-CN" altLang="en-US" dirty="0"/>
              <a:t>，</a:t>
            </a:r>
            <a:r>
              <a:rPr lang="en-US" altLang="zh-CN" dirty="0"/>
              <a:t>response</a:t>
            </a:r>
            <a:r>
              <a:rPr lang="zh-CN" altLang="en-US" dirty="0"/>
              <a:t>之后还能不能发送数据呢？</a:t>
            </a:r>
            <a:endParaRPr lang="en-US" altLang="zh-CN" dirty="0"/>
          </a:p>
          <a:p>
            <a:r>
              <a:rPr lang="en-US" altLang="zh-CN" dirty="0"/>
              <a:t>1</a:t>
            </a:r>
            <a:r>
              <a:rPr lang="zh-CN" altLang="en-US" dirty="0"/>
              <a:t>、 单</a:t>
            </a:r>
            <a:r>
              <a:rPr lang="en-US" altLang="zh-CN" dirty="0"/>
              <a:t>link</a:t>
            </a:r>
            <a:r>
              <a:rPr lang="zh-CN" altLang="en-US" dirty="0"/>
              <a:t>，不能，否则会耽误与</a:t>
            </a:r>
            <a:r>
              <a:rPr lang="en-US" altLang="zh-CN" dirty="0"/>
              <a:t>target AP</a:t>
            </a:r>
            <a:r>
              <a:rPr lang="zh-CN" altLang="en-US" dirty="0"/>
              <a:t>的上下行</a:t>
            </a:r>
            <a:endParaRPr lang="en-US" altLang="zh-CN" dirty="0"/>
          </a:p>
          <a:p>
            <a:r>
              <a:rPr lang="en-US" altLang="zh-CN" dirty="0"/>
              <a:t>2</a:t>
            </a:r>
            <a:r>
              <a:rPr lang="zh-CN" altLang="en-US" dirty="0"/>
              <a:t>、双</a:t>
            </a:r>
            <a:r>
              <a:rPr lang="en-US" altLang="zh-CN" dirty="0"/>
              <a:t>link</a:t>
            </a:r>
            <a:r>
              <a:rPr lang="zh-CN" altLang="en-US" dirty="0"/>
              <a:t>，从</a:t>
            </a:r>
            <a:r>
              <a:rPr lang="en-US" altLang="zh-CN" dirty="0"/>
              <a:t>current AP</a:t>
            </a:r>
            <a:r>
              <a:rPr lang="zh-CN" altLang="en-US" dirty="0"/>
              <a:t>和</a:t>
            </a:r>
            <a:r>
              <a:rPr lang="en-US" altLang="zh-CN" dirty="0"/>
              <a:t>Target AP</a:t>
            </a:r>
            <a:r>
              <a:rPr lang="zh-CN" altLang="en-US" dirty="0"/>
              <a:t>通过不同的</a:t>
            </a:r>
            <a:r>
              <a:rPr lang="en-US" altLang="zh-CN" dirty="0"/>
              <a:t>link</a:t>
            </a:r>
            <a:r>
              <a:rPr lang="zh-CN" altLang="en-US" dirty="0"/>
              <a:t>获取</a:t>
            </a:r>
            <a:r>
              <a:rPr lang="en-US" altLang="zh-CN" dirty="0"/>
              <a:t>DL</a:t>
            </a:r>
            <a:r>
              <a:rPr lang="zh-CN" altLang="en-US" dirty="0"/>
              <a:t>数据？</a:t>
            </a:r>
          </a:p>
        </p:txBody>
      </p:sp>
      <p:sp>
        <p:nvSpPr>
          <p:cNvPr id="4" name="页眉占位符 3"/>
          <p:cNvSpPr>
            <a:spLocks noGrp="1"/>
          </p:cNvSpPr>
          <p:nvPr>
            <p:ph type="hdr"/>
          </p:nvPr>
        </p:nvSpPr>
        <p:spPr/>
        <p:txBody>
          <a:bodyPr/>
          <a:lstStyle/>
          <a:p>
            <a:r>
              <a:rPr lang="en-US" smtClean="0"/>
              <a:t>doc.: IEEE 802.11-25/0697r0</a:t>
            </a:r>
            <a:endParaRPr lang="en-US"/>
          </a:p>
        </p:txBody>
      </p:sp>
      <p:sp>
        <p:nvSpPr>
          <p:cNvPr id="5" name="日期占位符 4"/>
          <p:cNvSpPr>
            <a:spLocks noGrp="1"/>
          </p:cNvSpPr>
          <p:nvPr>
            <p:ph type="dt"/>
          </p:nvPr>
        </p:nvSpPr>
        <p:spPr/>
        <p:txBody>
          <a:bodyPr/>
          <a:lstStyle/>
          <a:p>
            <a:r>
              <a:rPr lang="en-US" altLang="zh-CN" smtClean="0"/>
              <a:t>April 2025</a:t>
            </a:r>
            <a:endParaRPr lang="en-US"/>
          </a:p>
        </p:txBody>
      </p:sp>
      <p:sp>
        <p:nvSpPr>
          <p:cNvPr id="6" name="页脚占位符 5"/>
          <p:cNvSpPr>
            <a:spLocks noGrp="1"/>
          </p:cNvSpPr>
          <p:nvPr>
            <p:ph type="ftr"/>
          </p:nvPr>
        </p:nvSpPr>
        <p:spPr/>
        <p:txBody>
          <a:bodyPr/>
          <a:lstStyle/>
          <a:p>
            <a:r>
              <a:rPr lang="en-US" smtClean="0"/>
              <a:t>Yanshen Cui, et al., TP-Link Systems Inc.</a:t>
            </a:r>
            <a:endParaRPr lang="en-US"/>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842210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a:t>单击此处编辑母版标题样式</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单击以编辑母版副标题样式</a:t>
            </a:r>
            <a:endParaRPr lang="en-GB" dirty="0"/>
          </a:p>
        </p:txBody>
      </p:sp>
      <p:sp>
        <p:nvSpPr>
          <p:cNvPr id="4" name="Date Placeholder 3"/>
          <p:cNvSpPr>
            <a:spLocks noGrp="1"/>
          </p:cNvSpPr>
          <p:nvPr>
            <p:ph type="dt" idx="10"/>
          </p:nvPr>
        </p:nvSpPr>
        <p:spPr/>
        <p:txBody>
          <a:bodyPr/>
          <a:lstStyle>
            <a:lvl1pPr>
              <a:defRPr/>
            </a:lvl1pPr>
          </a:lstStyle>
          <a:p>
            <a:r>
              <a:rPr lang="en-US" altLang="zh-CN" smtClean="0"/>
              <a:t>April 2025</a:t>
            </a:r>
            <a:endParaRPr lang="en-GB" altLang="zh-CN" dirty="0"/>
          </a:p>
        </p:txBody>
      </p:sp>
      <p:sp>
        <p:nvSpPr>
          <p:cNvPr id="5" name="Footer Placeholder 4"/>
          <p:cNvSpPr>
            <a:spLocks noGrp="1"/>
          </p:cNvSpPr>
          <p:nvPr>
            <p:ph type="ftr" idx="11"/>
          </p:nvPr>
        </p:nvSpPr>
        <p:spPr/>
        <p:txBody>
          <a:bodyPr/>
          <a:lstStyle>
            <a:lvl1pPr>
              <a:defRPr/>
            </a:lvl1pPr>
          </a:lstStyle>
          <a:p>
            <a:r>
              <a:rPr lang="en-GB" altLang="zh-CN" smtClean="0"/>
              <a:t>Yanshen Cui, et al., TP-Link Systems Inc.</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dirty="0"/>
          </a:p>
        </p:txBody>
      </p:sp>
      <p:sp>
        <p:nvSpPr>
          <p:cNvPr id="3" name="Content Placeholder 2"/>
          <p:cNvSpPr>
            <a:spLocks noGrp="1"/>
          </p:cNvSpPr>
          <p:nvPr>
            <p:ph idx="1"/>
          </p:nvPr>
        </p:nvSpPr>
        <p:spPr/>
        <p:txBody>
          <a:bodyPr/>
          <a:lstStyle>
            <a:lvl1pPr marL="0" indent="0">
              <a:defRPr sz="2000"/>
            </a:lvl1pPr>
            <a:lvl2pPr marL="449263" indent="0">
              <a:defRPr sz="1800"/>
            </a:lvl2pPr>
            <a:lvl3pPr marL="896938" indent="0">
              <a:defRPr sz="1600"/>
            </a:lvl3pPr>
            <a:lvl4pPr marL="1346200" indent="0">
              <a:defRPr sz="1400"/>
            </a:lvl4pPr>
            <a:lvl5pPr marL="1793875" indent="0">
              <a:defRPr sz="1400"/>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smtClean="0"/>
              <a:t>Yanshen Cui, et al., TP-Link Systems Inc.</a:t>
            </a:r>
            <a:endParaRPr lang="en-GB" altLang="zh-CN"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smtClean="0"/>
              <a:t>April 2025</a:t>
            </a:r>
            <a:endParaRPr lang="en-GB" altLang="zh-CN" dirty="0"/>
          </a:p>
        </p:txBody>
      </p:sp>
    </p:spTree>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编辑母版文本样式</a:t>
            </a:r>
          </a:p>
        </p:txBody>
      </p:sp>
      <p:sp>
        <p:nvSpPr>
          <p:cNvPr id="4" name="Date Placeholder 3"/>
          <p:cNvSpPr>
            <a:spLocks noGrp="1"/>
          </p:cNvSpPr>
          <p:nvPr>
            <p:ph type="dt" idx="10"/>
          </p:nvPr>
        </p:nvSpPr>
        <p:spPr/>
        <p:txBody>
          <a:bodyPr/>
          <a:lstStyle>
            <a:lvl1pPr>
              <a:defRPr/>
            </a:lvl1pPr>
          </a:lstStyle>
          <a:p>
            <a:r>
              <a:rPr lang="en-US" altLang="zh-CN" smtClean="0"/>
              <a:t>April 2025</a:t>
            </a:r>
            <a:endParaRPr lang="en-GB" altLang="zh-CN" dirty="0"/>
          </a:p>
        </p:txBody>
      </p:sp>
      <p:sp>
        <p:nvSpPr>
          <p:cNvPr id="5" name="Footer Placeholder 4"/>
          <p:cNvSpPr>
            <a:spLocks noGrp="1"/>
          </p:cNvSpPr>
          <p:nvPr>
            <p:ph type="ftr" idx="11"/>
          </p:nvPr>
        </p:nvSpPr>
        <p:spPr/>
        <p:txBody>
          <a:bodyPr/>
          <a:lstStyle>
            <a:lvl1pPr>
              <a:defRPr/>
            </a:lvl1pPr>
          </a:lstStyle>
          <a:p>
            <a:r>
              <a:rPr lang="en-GB" altLang="zh-CN" smtClean="0"/>
              <a:t>Yanshen Cui, et al., TP-Link Systems Inc.</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dirty="0"/>
          </a:p>
        </p:txBody>
      </p:sp>
      <p:sp>
        <p:nvSpPr>
          <p:cNvPr id="3" name="Content Placeholder 2"/>
          <p:cNvSpPr>
            <a:spLocks noGrp="1"/>
          </p:cNvSpPr>
          <p:nvPr>
            <p:ph sz="half" idx="1"/>
          </p:nvPr>
        </p:nvSpPr>
        <p:spPr>
          <a:xfrm>
            <a:off x="914401" y="1981201"/>
            <a:ext cx="5077884" cy="4113213"/>
          </a:xfrm>
        </p:spPr>
        <p:txBody>
          <a:bodyPr/>
          <a:lstStyle>
            <a:lvl1pPr>
              <a:defRPr sz="2000"/>
            </a:lvl1pPr>
            <a:lvl2pPr marL="449263" indent="0">
              <a:defRPr sz="1800"/>
            </a:lvl2pPr>
            <a:lvl3pPr marL="896938" indent="0">
              <a:defRPr sz="1600"/>
            </a:lvl3pPr>
            <a:lvl4pPr marL="1346200" indent="0">
              <a:defRPr sz="1400"/>
            </a:lvl4pPr>
            <a:lvl5pPr marL="1793875" indent="0">
              <a:defRPr sz="14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dirty="0"/>
          </a:p>
        </p:txBody>
      </p:sp>
      <p:sp>
        <p:nvSpPr>
          <p:cNvPr id="4" name="Content Placeholder 3"/>
          <p:cNvSpPr>
            <a:spLocks noGrp="1"/>
          </p:cNvSpPr>
          <p:nvPr>
            <p:ph sz="half" idx="2"/>
          </p:nvPr>
        </p:nvSpPr>
        <p:spPr>
          <a:xfrm>
            <a:off x="6195484" y="1981201"/>
            <a:ext cx="5080000" cy="4113213"/>
          </a:xfrm>
        </p:spPr>
        <p:txBody>
          <a:bodyPr/>
          <a:lstStyle>
            <a:lvl1pPr>
              <a:defRPr sz="2000"/>
            </a:lvl1pPr>
            <a:lvl2pPr marL="449263" indent="0">
              <a:defRPr sz="1800"/>
            </a:lvl2pPr>
            <a:lvl3pPr marL="896938" indent="0">
              <a:defRPr sz="1600"/>
            </a:lvl3pPr>
            <a:lvl4pPr marL="1346200" indent="0">
              <a:defRPr sz="1400"/>
            </a:lvl4pPr>
            <a:lvl5pPr marL="1793875" indent="0">
              <a:defRPr sz="14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dirty="0"/>
          </a:p>
        </p:txBody>
      </p:sp>
      <p:sp>
        <p:nvSpPr>
          <p:cNvPr id="5" name="Date Placeholder 4"/>
          <p:cNvSpPr>
            <a:spLocks noGrp="1"/>
          </p:cNvSpPr>
          <p:nvPr>
            <p:ph type="dt" idx="10"/>
          </p:nvPr>
        </p:nvSpPr>
        <p:spPr/>
        <p:txBody>
          <a:bodyPr/>
          <a:lstStyle>
            <a:lvl1pPr>
              <a:defRPr/>
            </a:lvl1pPr>
          </a:lstStyle>
          <a:p>
            <a:r>
              <a:rPr lang="en-US" altLang="zh-CN" smtClean="0"/>
              <a:t>April 2025</a:t>
            </a:r>
            <a:endParaRPr lang="en-GB" altLang="zh-CN" dirty="0"/>
          </a:p>
        </p:txBody>
      </p:sp>
      <p:sp>
        <p:nvSpPr>
          <p:cNvPr id="6" name="Footer Placeholder 5"/>
          <p:cNvSpPr>
            <a:spLocks noGrp="1"/>
          </p:cNvSpPr>
          <p:nvPr>
            <p:ph type="ftr" idx="11"/>
          </p:nvPr>
        </p:nvSpPr>
        <p:spPr/>
        <p:txBody>
          <a:bodyPr/>
          <a:lstStyle>
            <a:lvl1pPr>
              <a:defRPr/>
            </a:lvl1pPr>
          </a:lstStyle>
          <a:p>
            <a:r>
              <a:rPr lang="en-GB" altLang="zh-CN" smtClean="0"/>
              <a:t>Yanshen Cui, et al., TP-Link Systems Inc.</a:t>
            </a:r>
            <a:endParaRPr lang="en-GB" altLang="zh-CN"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000"/>
            </a:lvl1pPr>
            <a:lvl2pPr marL="449263" indent="0">
              <a:defRPr sz="1800"/>
            </a:lvl2pPr>
            <a:lvl3pPr marL="896938" indent="0">
              <a:defRPr sz="1600"/>
            </a:lvl3pPr>
            <a:lvl4pPr marL="1346200" indent="0">
              <a:defRPr sz="1400"/>
            </a:lvl4pPr>
            <a:lvl5pPr marL="1793875" indent="0">
              <a:defRPr sz="14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000"/>
            </a:lvl1pPr>
            <a:lvl2pPr marL="449263" indent="0">
              <a:defRPr sz="1800"/>
            </a:lvl2pPr>
            <a:lvl3pPr marL="896938" indent="0">
              <a:defRPr sz="1600"/>
            </a:lvl3pPr>
            <a:lvl4pPr marL="1346200" indent="0">
              <a:defRPr sz="1400"/>
            </a:lvl4pPr>
            <a:lvl5pPr marL="1793875" indent="0">
              <a:defRPr sz="14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dirty="0"/>
          </a:p>
        </p:txBody>
      </p:sp>
      <p:sp>
        <p:nvSpPr>
          <p:cNvPr id="7" name="Date Placeholder 6"/>
          <p:cNvSpPr>
            <a:spLocks noGrp="1"/>
          </p:cNvSpPr>
          <p:nvPr>
            <p:ph type="dt" idx="10"/>
          </p:nvPr>
        </p:nvSpPr>
        <p:spPr/>
        <p:txBody>
          <a:bodyPr/>
          <a:lstStyle>
            <a:lvl1pPr>
              <a:defRPr/>
            </a:lvl1pPr>
          </a:lstStyle>
          <a:p>
            <a:r>
              <a:rPr lang="en-US" altLang="zh-CN" smtClean="0"/>
              <a:t>April 2025</a:t>
            </a:r>
            <a:endParaRPr lang="en-GB" altLang="zh-CN"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ltLang="zh-CN" smtClean="0"/>
              <a:t>Yanshen Cui, et al., TP-Link Systems Inc.</a:t>
            </a:r>
            <a:endParaRPr lang="en-GB" altLang="zh-CN"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ltLang="zh-CN" smtClean="0"/>
              <a:t>April 2025</a:t>
            </a:r>
            <a:endParaRPr lang="en-GB" altLang="zh-CN" dirty="0"/>
          </a:p>
        </p:txBody>
      </p:sp>
      <p:sp>
        <p:nvSpPr>
          <p:cNvPr id="4" name="Footer Placeholder 3"/>
          <p:cNvSpPr>
            <a:spLocks noGrp="1"/>
          </p:cNvSpPr>
          <p:nvPr>
            <p:ph type="ftr" idx="11"/>
          </p:nvPr>
        </p:nvSpPr>
        <p:spPr/>
        <p:txBody>
          <a:bodyPr/>
          <a:lstStyle>
            <a:lvl1pPr>
              <a:defRPr/>
            </a:lvl1pPr>
          </a:lstStyle>
          <a:p>
            <a:r>
              <a:rPr lang="en-GB" altLang="zh-CN" smtClean="0"/>
              <a:t>Yanshen Cui, et al., TP-Link Systems Inc.</a:t>
            </a:r>
            <a:endParaRPr lang="en-GB" altLang="zh-CN"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smtClean="0"/>
              <a:t>April 2025</a:t>
            </a:r>
            <a:endParaRPr lang="en-GB" altLang="zh-CN" dirty="0"/>
          </a:p>
        </p:txBody>
      </p:sp>
      <p:sp>
        <p:nvSpPr>
          <p:cNvPr id="3" name="Footer Placeholder 2"/>
          <p:cNvSpPr>
            <a:spLocks noGrp="1"/>
          </p:cNvSpPr>
          <p:nvPr>
            <p:ph type="ftr" idx="11"/>
          </p:nvPr>
        </p:nvSpPr>
        <p:spPr/>
        <p:txBody>
          <a:bodyPr/>
          <a:lstStyle>
            <a:lvl1pPr>
              <a:defRPr/>
            </a:lvl1pPr>
          </a:lstStyle>
          <a:p>
            <a:r>
              <a:rPr lang="en-GB" altLang="zh-CN" smtClean="0"/>
              <a:t>Yanshen Cui, et al., TP-Link Systems Inc.</a:t>
            </a:r>
            <a:endParaRPr lang="en-GB" altLang="zh-CN"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lvl1pPr>
              <a:defRPr sz="2000"/>
            </a:lvl1pPr>
            <a:lvl2pPr>
              <a:defRPr sz="1800"/>
            </a:lvl2pPr>
            <a:lvl3pPr>
              <a:defRPr sz="1600"/>
            </a:lvl3pPr>
            <a:lvl4pPr>
              <a:defRPr sz="1400"/>
            </a:lvl4pPr>
            <a:lvl5pPr>
              <a:defRPr sz="1400"/>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dirty="0"/>
          </a:p>
        </p:txBody>
      </p:sp>
      <p:sp>
        <p:nvSpPr>
          <p:cNvPr id="4" name="Date Placeholder 3"/>
          <p:cNvSpPr>
            <a:spLocks noGrp="1"/>
          </p:cNvSpPr>
          <p:nvPr>
            <p:ph type="dt" idx="10"/>
          </p:nvPr>
        </p:nvSpPr>
        <p:spPr/>
        <p:txBody>
          <a:bodyPr/>
          <a:lstStyle>
            <a:lvl1pPr>
              <a:defRPr/>
            </a:lvl1pPr>
          </a:lstStyle>
          <a:p>
            <a:r>
              <a:rPr lang="en-US" altLang="zh-CN" smtClean="0"/>
              <a:t>April 2025</a:t>
            </a:r>
            <a:endParaRPr lang="en-GB" altLang="zh-CN" dirty="0"/>
          </a:p>
        </p:txBody>
      </p:sp>
      <p:sp>
        <p:nvSpPr>
          <p:cNvPr id="5" name="Footer Placeholder 4"/>
          <p:cNvSpPr>
            <a:spLocks noGrp="1"/>
          </p:cNvSpPr>
          <p:nvPr>
            <p:ph type="ftr" idx="11"/>
          </p:nvPr>
        </p:nvSpPr>
        <p:spPr/>
        <p:txBody>
          <a:bodyPr/>
          <a:lstStyle>
            <a:lvl1pPr>
              <a:defRPr/>
            </a:lvl1pPr>
          </a:lstStyle>
          <a:p>
            <a:r>
              <a:rPr lang="en-GB" altLang="zh-CN" smtClean="0"/>
              <a:t>Yanshen Cui, et al., TP-Link Systems Inc.</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dirty="0"/>
          </a:p>
        </p:txBody>
      </p:sp>
      <p:sp>
        <p:nvSpPr>
          <p:cNvPr id="3" name="Vertical Text Placeholder 2"/>
          <p:cNvSpPr>
            <a:spLocks noGrp="1"/>
          </p:cNvSpPr>
          <p:nvPr>
            <p:ph type="body" orient="vert" idx="1"/>
          </p:nvPr>
        </p:nvSpPr>
        <p:spPr>
          <a:xfrm>
            <a:off x="914400" y="685801"/>
            <a:ext cx="7569200" cy="5408613"/>
          </a:xfrm>
        </p:spPr>
        <p:txBody>
          <a:bodyPr vert="eaVert"/>
          <a:lstStyle>
            <a:lvl1pPr>
              <a:defRPr sz="2000"/>
            </a:lvl1pPr>
            <a:lvl2pPr>
              <a:defRPr sz="1800"/>
            </a:lvl2pPr>
            <a:lvl3pPr>
              <a:defRPr sz="1600"/>
            </a:lvl3pPr>
            <a:lvl4pPr>
              <a:defRPr sz="1400"/>
            </a:lvl4pPr>
            <a:lvl5pPr>
              <a:defRPr sz="1400"/>
            </a:lvl5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dirty="0"/>
          </a:p>
        </p:txBody>
      </p:sp>
      <p:sp>
        <p:nvSpPr>
          <p:cNvPr id="4" name="Date Placeholder 3"/>
          <p:cNvSpPr>
            <a:spLocks noGrp="1"/>
          </p:cNvSpPr>
          <p:nvPr>
            <p:ph type="dt" idx="10"/>
          </p:nvPr>
        </p:nvSpPr>
        <p:spPr/>
        <p:txBody>
          <a:bodyPr/>
          <a:lstStyle>
            <a:lvl1pPr>
              <a:defRPr/>
            </a:lvl1pPr>
          </a:lstStyle>
          <a:p>
            <a:r>
              <a:rPr lang="en-US" altLang="zh-CN" smtClean="0"/>
              <a:t>April 2025</a:t>
            </a:r>
            <a:endParaRPr lang="en-GB" altLang="zh-CN" dirty="0"/>
          </a:p>
        </p:txBody>
      </p:sp>
      <p:sp>
        <p:nvSpPr>
          <p:cNvPr id="5" name="Footer Placeholder 4"/>
          <p:cNvSpPr>
            <a:spLocks noGrp="1"/>
          </p:cNvSpPr>
          <p:nvPr>
            <p:ph type="ftr" idx="11"/>
          </p:nvPr>
        </p:nvSpPr>
        <p:spPr/>
        <p:txBody>
          <a:bodyPr/>
          <a:lstStyle>
            <a:lvl1pPr>
              <a:defRPr/>
            </a:lvl1pPr>
          </a:lstStyle>
          <a:p>
            <a:r>
              <a:rPr lang="en-GB" altLang="zh-CN" smtClean="0"/>
              <a:t>Yanshen Cui, et al., TP-Link Systems Inc.</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smtClean="0"/>
              <a:t>April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smtClean="0"/>
              <a:t>Yanshen Cui, et al., TP-Link Systems Inc.</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802.11-25/0697r0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10.sv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Data F</a:t>
            </a:r>
            <a:r>
              <a:rPr lang="en-GB" dirty="0"/>
              <a:t>low Analysis for Seamless Roaming</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2025-04-22</a:t>
            </a:r>
            <a:endParaRPr lang="en-GB" sz="2000" b="0" dirty="0"/>
          </a:p>
        </p:txBody>
      </p:sp>
      <p:sp>
        <p:nvSpPr>
          <p:cNvPr id="6" name="Date Placeholder 3"/>
          <p:cNvSpPr>
            <a:spLocks noGrp="1"/>
          </p:cNvSpPr>
          <p:nvPr>
            <p:ph type="dt" idx="10"/>
          </p:nvPr>
        </p:nvSpPr>
        <p:spPr/>
        <p:txBody>
          <a:bodyPr/>
          <a:lstStyle/>
          <a:p>
            <a:r>
              <a:rPr lang="en-US" altLang="zh-CN" smtClean="0"/>
              <a:t>April 2025</a:t>
            </a:r>
            <a:endParaRPr lang="en-GB" altLang="zh-CN"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表格 8"/>
          <p:cNvGraphicFramePr>
            <a:graphicFrameLocks noGrp="1"/>
          </p:cNvGraphicFramePr>
          <p:nvPr>
            <p:extLst>
              <p:ext uri="{D42A27DB-BD31-4B8C-83A1-F6EECF244321}">
                <p14:modId xmlns:p14="http://schemas.microsoft.com/office/powerpoint/2010/main" val="794344160"/>
              </p:ext>
            </p:extLst>
          </p:nvPr>
        </p:nvGraphicFramePr>
        <p:xfrm>
          <a:off x="1127448" y="2402824"/>
          <a:ext cx="10150152" cy="3337560"/>
        </p:xfrm>
        <a:graphic>
          <a:graphicData uri="http://schemas.openxmlformats.org/drawingml/2006/table">
            <a:tbl>
              <a:tblPr firstRow="1" bandRow="1">
                <a:tableStyleId>{F5AB1C69-6EDB-4FF4-983F-18BD219EF322}</a:tableStyleId>
              </a:tblPr>
              <a:tblGrid>
                <a:gridCol w="2030030">
                  <a:extLst>
                    <a:ext uri="{9D8B030D-6E8A-4147-A177-3AD203B41FA5}">
                      <a16:colId xmlns:a16="http://schemas.microsoft.com/office/drawing/2014/main" val="2596506394"/>
                    </a:ext>
                  </a:extLst>
                </a:gridCol>
                <a:gridCol w="2146434">
                  <a:extLst>
                    <a:ext uri="{9D8B030D-6E8A-4147-A177-3AD203B41FA5}">
                      <a16:colId xmlns:a16="http://schemas.microsoft.com/office/drawing/2014/main" val="669767501"/>
                    </a:ext>
                  </a:extLst>
                </a:gridCol>
                <a:gridCol w="1368152">
                  <a:extLst>
                    <a:ext uri="{9D8B030D-6E8A-4147-A177-3AD203B41FA5}">
                      <a16:colId xmlns:a16="http://schemas.microsoft.com/office/drawing/2014/main" val="2581465772"/>
                    </a:ext>
                  </a:extLst>
                </a:gridCol>
                <a:gridCol w="1335182">
                  <a:extLst>
                    <a:ext uri="{9D8B030D-6E8A-4147-A177-3AD203B41FA5}">
                      <a16:colId xmlns:a16="http://schemas.microsoft.com/office/drawing/2014/main" val="296193713"/>
                    </a:ext>
                  </a:extLst>
                </a:gridCol>
                <a:gridCol w="3270354">
                  <a:extLst>
                    <a:ext uri="{9D8B030D-6E8A-4147-A177-3AD203B41FA5}">
                      <a16:colId xmlns:a16="http://schemas.microsoft.com/office/drawing/2014/main" val="1511950821"/>
                    </a:ext>
                  </a:extLst>
                </a:gridCol>
              </a:tblGrid>
              <a:tr h="370840">
                <a:tc>
                  <a:txBody>
                    <a:bodyPr/>
                    <a:lstStyle/>
                    <a:p>
                      <a:r>
                        <a:rPr lang="en-US" altLang="zh-CN" dirty="0"/>
                        <a:t>Name</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dirty="0"/>
                        <a:t>Affiliation</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dirty="0"/>
                        <a:t>Address</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dirty="0"/>
                        <a:t>Phone</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dirty="0"/>
                        <a:t>Email</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52220326"/>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dirty="0" smtClean="0">
                          <a:effectLst/>
                          <a:latin typeface="Times New Roman" panose="02020603050405020304" pitchFamily="18" charset="0"/>
                          <a:ea typeface="等线" panose="02010600030101010101" pitchFamily="2" charset="-122"/>
                        </a:rPr>
                        <a:t>Yaoshen Cui</a:t>
                      </a:r>
                      <a:endParaRPr lang="zh-CN" altLang="zh-CN" sz="1800" dirty="0" smtClean="0">
                        <a:effectLst/>
                        <a:latin typeface="Times New Roman" panose="02020603050405020304" pitchFamily="18" charset="0"/>
                        <a:ea typeface="等线" panose="02010600030101010101" pitchFamily="2" charset="-122"/>
                      </a:endParaRPr>
                    </a:p>
                  </a:txBody>
                  <a:tcPr marL="68580" marR="68580" marT="0" marB="0">
                    <a:lnT w="12700" cap="flat" cmpd="sng" algn="ctr">
                      <a:solidFill>
                        <a:schemeClr val="tx1"/>
                      </a:solidFill>
                      <a:prstDash val="solid"/>
                      <a:round/>
                      <a:headEnd type="none" w="med" len="med"/>
                      <a:tailEnd type="none" w="med" len="med"/>
                    </a:lnT>
                  </a:tcPr>
                </a:tc>
                <a:tc rowSpan="8">
                  <a:txBody>
                    <a:bodyPr/>
                    <a:lstStyle/>
                    <a:p>
                      <a:pPr>
                        <a:spcAft>
                          <a:spcPts val="0"/>
                        </a:spcAft>
                      </a:pPr>
                      <a:r>
                        <a:rPr lang="en-GB" altLang="zh-CN" dirty="0" smtClean="0"/>
                        <a:t>TP-Link Systems </a:t>
                      </a:r>
                      <a:r>
                        <a:rPr lang="en-GB" altLang="zh-CN" dirty="0" err="1" smtClean="0"/>
                        <a:t>Inc</a:t>
                      </a:r>
                      <a:r>
                        <a:rPr lang="en-US" altLang="zh-CN" dirty="0" smtClean="0"/>
                        <a:t>.</a:t>
                      </a:r>
                      <a:endParaRPr lang="zh-CN" altLang="zh-CN" sz="1800" dirty="0">
                        <a:effectLst/>
                        <a:latin typeface="Times New Roman" panose="02020603050405020304" pitchFamily="18" charset="0"/>
                        <a:ea typeface="等线" panose="02010600030101010101" pitchFamily="2" charset="-122"/>
                      </a:endParaRPr>
                    </a:p>
                  </a:txBody>
                  <a:tcPr marL="68580" marR="68580" marT="0" marB="0">
                    <a:lnT w="12700" cap="flat" cmpd="sng" algn="ctr">
                      <a:solidFill>
                        <a:schemeClr val="tx1"/>
                      </a:solidFill>
                      <a:prstDash val="solid"/>
                      <a:round/>
                      <a:headEnd type="none" w="med" len="med"/>
                      <a:tailEnd type="none" w="med" len="med"/>
                    </a:lnT>
                  </a:tcPr>
                </a:tc>
                <a:tc>
                  <a:txBody>
                    <a:bodyPr/>
                    <a:lstStyle/>
                    <a:p>
                      <a:pPr>
                        <a:spcAft>
                          <a:spcPts val="0"/>
                        </a:spcAft>
                      </a:pPr>
                      <a:r>
                        <a:rPr lang="en-US" sz="1800" dirty="0">
                          <a:effectLst/>
                          <a:latin typeface="Times New Roman" panose="02020603050405020304" pitchFamily="18" charset="0"/>
                          <a:ea typeface="等线" panose="02010600030101010101" pitchFamily="2" charset="-122"/>
                        </a:rPr>
                        <a:t> </a:t>
                      </a:r>
                      <a:endParaRPr lang="zh-CN" sz="1800" dirty="0">
                        <a:effectLst/>
                        <a:latin typeface="Times New Roman" panose="02020603050405020304" pitchFamily="18" charset="0"/>
                        <a:ea typeface="等线" panose="02010600030101010101" pitchFamily="2" charset="-122"/>
                      </a:endParaRPr>
                    </a:p>
                  </a:txBody>
                  <a:tcPr marL="68580" marR="68580" marT="0" marB="0">
                    <a:lnT w="12700" cap="flat" cmpd="sng" algn="ctr">
                      <a:solidFill>
                        <a:schemeClr val="tx1"/>
                      </a:solidFill>
                      <a:prstDash val="solid"/>
                      <a:round/>
                      <a:headEnd type="none" w="med" len="med"/>
                      <a:tailEnd type="none" w="med" len="med"/>
                    </a:lnT>
                  </a:tcPr>
                </a:tc>
                <a:tc>
                  <a:txBody>
                    <a:bodyPr/>
                    <a:lstStyle/>
                    <a:p>
                      <a:pPr>
                        <a:spcAft>
                          <a:spcPts val="0"/>
                        </a:spcAft>
                      </a:pPr>
                      <a:r>
                        <a:rPr lang="en-US" sz="1800" dirty="0">
                          <a:effectLst/>
                          <a:latin typeface="Times New Roman" panose="02020603050405020304" pitchFamily="18" charset="0"/>
                          <a:ea typeface="等线" panose="02010600030101010101" pitchFamily="2" charset="-122"/>
                        </a:rPr>
                        <a:t> </a:t>
                      </a:r>
                      <a:endParaRPr lang="zh-CN" sz="1800" dirty="0">
                        <a:effectLst/>
                        <a:latin typeface="Times New Roman" panose="02020603050405020304" pitchFamily="18" charset="0"/>
                        <a:ea typeface="等线" panose="02010600030101010101" pitchFamily="2" charset="-122"/>
                      </a:endParaRPr>
                    </a:p>
                  </a:txBody>
                  <a:tcPr marL="68580" marR="68580" marT="0" marB="0">
                    <a:lnT w="12700" cap="flat" cmpd="sng" algn="ctr">
                      <a:solidFill>
                        <a:schemeClr val="tx1"/>
                      </a:solid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dirty="0" smtClean="0">
                          <a:effectLst/>
                          <a:latin typeface="Times New Roman" panose="02020603050405020304" pitchFamily="18" charset="0"/>
                          <a:ea typeface="等线" panose="02010600030101010101" pitchFamily="2" charset="-122"/>
                        </a:rPr>
                        <a:t>cuiyaoshen@tp-link.com.hk</a:t>
                      </a:r>
                    </a:p>
                  </a:txBody>
                  <a:tcPr marL="68580" marR="68580" marT="0" marB="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57459246"/>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dirty="0" smtClean="0">
                          <a:effectLst/>
                          <a:latin typeface="Times New Roman" panose="02020603050405020304" pitchFamily="18" charset="0"/>
                          <a:ea typeface="等线" panose="02010600030101010101" pitchFamily="2" charset="-122"/>
                        </a:rPr>
                        <a:t>Yunpeng Yang</a:t>
                      </a:r>
                      <a:r>
                        <a:rPr lang="en-US" altLang="zh-CN" sz="1800" baseline="0" dirty="0" smtClean="0">
                          <a:effectLst/>
                          <a:latin typeface="Times New Roman" panose="02020603050405020304" pitchFamily="18" charset="0"/>
                          <a:ea typeface="等线" panose="02010600030101010101" pitchFamily="2" charset="-122"/>
                        </a:rPr>
                        <a:t> </a:t>
                      </a:r>
                      <a:endParaRPr lang="zh-CN" altLang="zh-CN" sz="1800" dirty="0" smtClean="0">
                        <a:effectLst/>
                        <a:latin typeface="Times New Roman" panose="02020603050405020304" pitchFamily="18" charset="0"/>
                        <a:ea typeface="等线" panose="02010600030101010101" pitchFamily="2" charset="-122"/>
                      </a:endParaRPr>
                    </a:p>
                  </a:txBody>
                  <a:tcPr marL="68580" marR="68580" marT="0" marB="0"/>
                </a:tc>
                <a:tc vMerge="1">
                  <a:txBody>
                    <a:bodyPr/>
                    <a:lstStyle/>
                    <a:p>
                      <a:endParaRPr lang="zh-CN" altLang="en-US"/>
                    </a:p>
                  </a:txBody>
                  <a:tcPr/>
                </a:tc>
                <a:tc>
                  <a:txBody>
                    <a:bodyPr/>
                    <a:lstStyle/>
                    <a:p>
                      <a:pPr>
                        <a:spcAft>
                          <a:spcPts val="0"/>
                        </a:spcAft>
                      </a:pPr>
                      <a:endParaRPr lang="zh-CN" sz="1800" dirty="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endParaRPr lang="zh-CN" sz="1800" dirty="0">
                        <a:effectLst/>
                        <a:latin typeface="Times New Roman" panose="02020603050405020304" pitchFamily="18" charset="0"/>
                        <a:ea typeface="等线" panose="02010600030101010101" pitchFamily="2" charset="-122"/>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dirty="0" smtClean="0">
                          <a:effectLst/>
                          <a:latin typeface="Times New Roman" panose="02020603050405020304" pitchFamily="18" charset="0"/>
                          <a:ea typeface="等线" panose="02010600030101010101" pitchFamily="2" charset="-122"/>
                        </a:rPr>
                        <a:t>yangyunpeng@tp-link.com.hk</a:t>
                      </a:r>
                    </a:p>
                  </a:txBody>
                  <a:tcPr marL="68580" marR="68580" marT="0" marB="0"/>
                </a:tc>
                <a:extLst>
                  <a:ext uri="{0D108BD9-81ED-4DB2-BD59-A6C34878D82A}">
                    <a16:rowId xmlns:a16="http://schemas.microsoft.com/office/drawing/2014/main" val="2257232057"/>
                  </a:ext>
                </a:extLst>
              </a:tr>
              <a:tr h="370840">
                <a:tc>
                  <a:txBody>
                    <a:bodyPr/>
                    <a:lstStyle/>
                    <a:p>
                      <a:pPr>
                        <a:spcAft>
                          <a:spcPts val="0"/>
                        </a:spcAft>
                      </a:pPr>
                      <a:r>
                        <a:rPr lang="en-US" altLang="zh-CN" sz="1800" dirty="0">
                          <a:effectLst/>
                          <a:latin typeface="Times New Roman" panose="02020603050405020304" pitchFamily="18" charset="0"/>
                          <a:ea typeface="等线" panose="02010600030101010101" pitchFamily="2" charset="-122"/>
                        </a:rPr>
                        <a:t>Yingjie Yan</a:t>
                      </a:r>
                      <a:endParaRPr lang="zh-CN" sz="1800" dirty="0">
                        <a:effectLst/>
                        <a:latin typeface="Times New Roman" panose="02020603050405020304" pitchFamily="18" charset="0"/>
                        <a:ea typeface="等线" panose="02010600030101010101" pitchFamily="2" charset="-122"/>
                      </a:endParaRPr>
                    </a:p>
                  </a:txBody>
                  <a:tcPr marL="68580" marR="68580" marT="0" marB="0"/>
                </a:tc>
                <a:tc vMerge="1">
                  <a:txBody>
                    <a:bodyPr/>
                    <a:lstStyle/>
                    <a:p>
                      <a:endParaRPr lang="zh-CN" altLang="en-US"/>
                    </a:p>
                  </a:txBody>
                  <a:tcPr/>
                </a:tc>
                <a:tc>
                  <a:txBody>
                    <a:bodyPr/>
                    <a:lstStyle/>
                    <a:p>
                      <a:pPr>
                        <a:spcAft>
                          <a:spcPts val="0"/>
                        </a:spcAft>
                      </a:pPr>
                      <a:r>
                        <a:rPr lang="en-US" sz="1800" dirty="0">
                          <a:effectLst/>
                          <a:latin typeface="Times New Roman" panose="02020603050405020304" pitchFamily="18" charset="0"/>
                          <a:ea typeface="等线" panose="02010600030101010101" pitchFamily="2" charset="-122"/>
                        </a:rPr>
                        <a:t> </a:t>
                      </a:r>
                      <a:endParaRPr lang="zh-CN" sz="1800" dirty="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endParaRPr lang="zh-CN" sz="1800" dirty="0">
                        <a:effectLst/>
                        <a:latin typeface="Times New Roman" panose="02020603050405020304" pitchFamily="18" charset="0"/>
                        <a:ea typeface="等线" panose="02010600030101010101" pitchFamily="2" charset="-122"/>
                      </a:endParaRPr>
                    </a:p>
                  </a:txBody>
                  <a:tcPr marL="68580" marR="68580" marT="0" marB="0"/>
                </a:tc>
                <a:extLst>
                  <a:ext uri="{0D108BD9-81ED-4DB2-BD59-A6C34878D82A}">
                    <a16:rowId xmlns:a16="http://schemas.microsoft.com/office/drawing/2014/main" val="44828237"/>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dirty="0" smtClean="0">
                          <a:effectLst/>
                          <a:latin typeface="Times New Roman" panose="02020603050405020304" pitchFamily="18" charset="0"/>
                          <a:ea typeface="等线" panose="02010600030101010101" pitchFamily="2" charset="-122"/>
                        </a:rPr>
                        <a:t>Renfang Zhou</a:t>
                      </a:r>
                      <a:endParaRPr lang="zh-CN" altLang="zh-CN" sz="1800" dirty="0" smtClean="0">
                        <a:effectLst/>
                        <a:latin typeface="Times New Roman" panose="02020603050405020304" pitchFamily="18" charset="0"/>
                        <a:ea typeface="等线" panose="02010600030101010101" pitchFamily="2" charset="-122"/>
                      </a:endParaRPr>
                    </a:p>
                  </a:txBody>
                  <a:tcPr marL="68580" marR="68580" marT="0" marB="0"/>
                </a:tc>
                <a:tc vMerge="1">
                  <a:txBody>
                    <a:bodyPr/>
                    <a:lstStyle/>
                    <a:p>
                      <a:endParaRPr lang="zh-CN" altLang="en-US"/>
                    </a:p>
                  </a:txBody>
                  <a:tcPr/>
                </a:tc>
                <a:tc>
                  <a:txBody>
                    <a:bodyPr/>
                    <a:lstStyle/>
                    <a:p>
                      <a:pPr>
                        <a:spcAft>
                          <a:spcPts val="0"/>
                        </a:spcAft>
                      </a:pPr>
                      <a:r>
                        <a:rPr lang="en-US" sz="1800" dirty="0">
                          <a:effectLst/>
                          <a:latin typeface="Times New Roman" panose="02020603050405020304" pitchFamily="18" charset="0"/>
                          <a:ea typeface="等线" panose="02010600030101010101" pitchFamily="2" charset="-122"/>
                        </a:rPr>
                        <a:t> </a:t>
                      </a:r>
                      <a:endParaRPr lang="zh-CN" sz="1800" dirty="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endParaRPr lang="en-US" altLang="zh-CN" sz="1800" dirty="0">
                        <a:effectLst/>
                        <a:latin typeface="Times New Roman" panose="02020603050405020304" pitchFamily="18" charset="0"/>
                        <a:ea typeface="等线" panose="02010600030101010101" pitchFamily="2" charset="-122"/>
                      </a:endParaRPr>
                    </a:p>
                  </a:txBody>
                  <a:tcPr marL="68580" marR="68580" marT="0" marB="0"/>
                </a:tc>
                <a:extLst>
                  <a:ext uri="{0D108BD9-81ED-4DB2-BD59-A6C34878D82A}">
                    <a16:rowId xmlns:a16="http://schemas.microsoft.com/office/drawing/2014/main" val="1370072715"/>
                  </a:ext>
                </a:extLst>
              </a:tr>
              <a:tr h="370840">
                <a:tc>
                  <a:txBody>
                    <a:bodyPr/>
                    <a:lstStyle/>
                    <a:p>
                      <a:pPr>
                        <a:spcAft>
                          <a:spcPts val="0"/>
                        </a:spcAft>
                      </a:pPr>
                      <a:r>
                        <a:rPr lang="en-US" altLang="zh-CN" sz="1800" dirty="0" smtClean="0">
                          <a:effectLst/>
                          <a:latin typeface="Times New Roman" panose="02020603050405020304" pitchFamily="18" charset="0"/>
                          <a:ea typeface="等线" panose="02010600030101010101" pitchFamily="2" charset="-122"/>
                        </a:rPr>
                        <a:t>Qingwei Fu</a:t>
                      </a:r>
                      <a:endParaRPr lang="zh-CN" sz="1800" dirty="0">
                        <a:effectLst/>
                        <a:latin typeface="Times New Roman" panose="02020603050405020304" pitchFamily="18" charset="0"/>
                        <a:ea typeface="等线" panose="02010600030101010101" pitchFamily="2" charset="-122"/>
                      </a:endParaRPr>
                    </a:p>
                  </a:txBody>
                  <a:tcPr marL="68580" marR="68580" marT="0" marB="0"/>
                </a:tc>
                <a:tc vMerge="1">
                  <a:txBody>
                    <a:bodyPr/>
                    <a:lstStyle/>
                    <a:p>
                      <a:endParaRPr lang="zh-CN" altLang="en-US"/>
                    </a:p>
                  </a:txBody>
                  <a:tcPr/>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dirty="0">
                          <a:effectLst/>
                          <a:latin typeface="Times New Roman" panose="02020603050405020304" pitchFamily="18" charset="0"/>
                          <a:ea typeface="等线" panose="02010600030101010101" pitchFamily="2" charset="-122"/>
                        </a:rPr>
                        <a:t> </a:t>
                      </a:r>
                      <a:endParaRPr lang="zh-CN" sz="1800" dirty="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endParaRPr lang="en-US" altLang="zh-CN" sz="1800" dirty="0">
                        <a:effectLst/>
                        <a:latin typeface="Times New Roman" panose="02020603050405020304" pitchFamily="18" charset="0"/>
                        <a:ea typeface="等线" panose="02010600030101010101" pitchFamily="2" charset="-122"/>
                      </a:endParaRPr>
                    </a:p>
                  </a:txBody>
                  <a:tcPr marL="68580" marR="68580" marT="0" marB="0"/>
                </a:tc>
                <a:extLst>
                  <a:ext uri="{0D108BD9-81ED-4DB2-BD59-A6C34878D82A}">
                    <a16:rowId xmlns:a16="http://schemas.microsoft.com/office/drawing/2014/main" val="1269962435"/>
                  </a:ext>
                </a:extLst>
              </a:tr>
              <a:tr h="370840">
                <a:tc>
                  <a:txBody>
                    <a:bodyPr/>
                    <a:lstStyle/>
                    <a:p>
                      <a:pPr>
                        <a:spcAft>
                          <a:spcPts val="0"/>
                        </a:spcAft>
                      </a:pPr>
                      <a:r>
                        <a:rPr lang="en-US" altLang="zh-CN" sz="1800" dirty="0" smtClean="0">
                          <a:effectLst/>
                          <a:latin typeface="Times New Roman" panose="02020603050405020304" pitchFamily="18" charset="0"/>
                          <a:ea typeface="等线" panose="02010600030101010101" pitchFamily="2" charset="-122"/>
                        </a:rPr>
                        <a:t>Junbin Chen </a:t>
                      </a:r>
                      <a:endParaRPr lang="zh-CN" sz="1800" dirty="0">
                        <a:effectLst/>
                        <a:latin typeface="Times New Roman" panose="02020603050405020304" pitchFamily="18" charset="0"/>
                        <a:ea typeface="等线" panose="02010600030101010101" pitchFamily="2" charset="-122"/>
                      </a:endParaRPr>
                    </a:p>
                  </a:txBody>
                  <a:tcPr marL="68580" marR="68580" marT="0" marB="0"/>
                </a:tc>
                <a:tc vMerge="1">
                  <a:txBody>
                    <a:bodyPr/>
                    <a:lstStyle/>
                    <a:p>
                      <a:endParaRPr lang="zh-CN" altLang="en-US"/>
                    </a:p>
                  </a:txBody>
                  <a:tcPr/>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endParaRPr lang="en-US" altLang="zh-CN" sz="1800" dirty="0">
                        <a:effectLst/>
                        <a:latin typeface="Times New Roman" panose="02020603050405020304" pitchFamily="18" charset="0"/>
                        <a:ea typeface="等线" panose="02010600030101010101" pitchFamily="2" charset="-122"/>
                      </a:endParaRPr>
                    </a:p>
                  </a:txBody>
                  <a:tcPr marL="68580" marR="68580" marT="0" marB="0"/>
                </a:tc>
                <a:extLst>
                  <a:ext uri="{0D108BD9-81ED-4DB2-BD59-A6C34878D82A}">
                    <a16:rowId xmlns:a16="http://schemas.microsoft.com/office/drawing/2014/main" val="2031946629"/>
                  </a:ext>
                </a:extLst>
              </a:tr>
              <a:tr h="370840">
                <a:tc>
                  <a:txBody>
                    <a:bodyPr/>
                    <a:lstStyle/>
                    <a:p>
                      <a:pPr>
                        <a:spcAft>
                          <a:spcPts val="0"/>
                        </a:spcAft>
                      </a:pPr>
                      <a:r>
                        <a:rPr lang="en-US" altLang="zh-CN" sz="1800" dirty="0" err="1">
                          <a:effectLst/>
                          <a:latin typeface="Times New Roman" panose="02020603050405020304" pitchFamily="18" charset="0"/>
                          <a:ea typeface="等线" panose="02010600030101010101" pitchFamily="2" charset="-122"/>
                        </a:rPr>
                        <a:t>Shuyu</a:t>
                      </a:r>
                      <a:r>
                        <a:rPr lang="en-US" altLang="zh-CN" sz="1800" dirty="0">
                          <a:effectLst/>
                          <a:latin typeface="Times New Roman" panose="02020603050405020304" pitchFamily="18" charset="0"/>
                          <a:ea typeface="等线" panose="02010600030101010101" pitchFamily="2" charset="-122"/>
                        </a:rPr>
                        <a:t> Shi</a:t>
                      </a:r>
                      <a:endParaRPr lang="zh-CN" sz="1800" dirty="0">
                        <a:effectLst/>
                        <a:latin typeface="Times New Roman" panose="02020603050405020304" pitchFamily="18" charset="0"/>
                        <a:ea typeface="等线" panose="02010600030101010101" pitchFamily="2" charset="-122"/>
                      </a:endParaRPr>
                    </a:p>
                  </a:txBody>
                  <a:tcPr marL="68580" marR="68580" marT="0" marB="0"/>
                </a:tc>
                <a:tc vMerge="1">
                  <a:txBody>
                    <a:bodyPr/>
                    <a:lstStyle/>
                    <a:p>
                      <a:endParaRPr lang="zh-CN" altLang="en-US"/>
                    </a:p>
                  </a:txBody>
                  <a:tcPr/>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endParaRPr lang="en-US" altLang="zh-CN" sz="1800" dirty="0">
                        <a:effectLst/>
                        <a:latin typeface="Times New Roman" panose="02020603050405020304" pitchFamily="18" charset="0"/>
                        <a:ea typeface="等线" panose="02010600030101010101" pitchFamily="2" charset="-122"/>
                      </a:endParaRPr>
                    </a:p>
                  </a:txBody>
                  <a:tcPr marL="68580" marR="68580" marT="0" marB="0"/>
                </a:tc>
                <a:extLst>
                  <a:ext uri="{0D108BD9-81ED-4DB2-BD59-A6C34878D82A}">
                    <a16:rowId xmlns:a16="http://schemas.microsoft.com/office/drawing/2014/main" val="2669103281"/>
                  </a:ext>
                </a:extLst>
              </a:tr>
              <a:tr h="370840">
                <a:tc>
                  <a:txBody>
                    <a:bodyPr/>
                    <a:lstStyle/>
                    <a:p>
                      <a:pPr>
                        <a:spcAft>
                          <a:spcPts val="0"/>
                        </a:spcAft>
                      </a:pPr>
                      <a:r>
                        <a:rPr lang="en-US" altLang="zh-CN" sz="1800" dirty="0">
                          <a:effectLst/>
                          <a:latin typeface="Times New Roman" panose="02020603050405020304" pitchFamily="18" charset="0"/>
                          <a:ea typeface="等线" panose="02010600030101010101" pitchFamily="2" charset="-122"/>
                        </a:rPr>
                        <a:t>Yu Zhu</a:t>
                      </a:r>
                      <a:endParaRPr lang="zh-CN" sz="1800" dirty="0">
                        <a:effectLst/>
                        <a:latin typeface="Times New Roman" panose="02020603050405020304" pitchFamily="18" charset="0"/>
                        <a:ea typeface="等线" panose="02010600030101010101" pitchFamily="2" charset="-122"/>
                      </a:endParaRPr>
                    </a:p>
                  </a:txBody>
                  <a:tcPr marL="68580" marR="68580" marT="0" marB="0"/>
                </a:tc>
                <a:tc vMerge="1">
                  <a:txBody>
                    <a:bodyPr/>
                    <a:lstStyle/>
                    <a:p>
                      <a:endParaRPr lang="zh-CN" altLang="en-US"/>
                    </a:p>
                  </a:txBody>
                  <a:tcPr/>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endParaRPr lang="en-US" altLang="zh-CN" sz="1800" dirty="0">
                        <a:effectLst/>
                        <a:latin typeface="Times New Roman" panose="02020603050405020304" pitchFamily="18" charset="0"/>
                        <a:ea typeface="等线" panose="02010600030101010101" pitchFamily="2" charset="-122"/>
                      </a:endParaRPr>
                    </a:p>
                  </a:txBody>
                  <a:tcPr marL="68580" marR="68580" marT="0" marB="0"/>
                </a:tc>
                <a:extLst>
                  <a:ext uri="{0D108BD9-81ED-4DB2-BD59-A6C34878D82A}">
                    <a16:rowId xmlns:a16="http://schemas.microsoft.com/office/drawing/2014/main" val="2370225577"/>
                  </a:ext>
                </a:extLst>
              </a:tr>
            </a:tbl>
          </a:graphicData>
        </a:graphic>
      </p:graphicFrame>
      <p:sp>
        <p:nvSpPr>
          <p:cNvPr id="2" name="页脚占位符 1"/>
          <p:cNvSpPr>
            <a:spLocks noGrp="1"/>
          </p:cNvSpPr>
          <p:nvPr>
            <p:ph type="ftr" idx="11"/>
          </p:nvPr>
        </p:nvSpPr>
        <p:spPr/>
        <p:txBody>
          <a:bodyPr/>
          <a:lstStyle/>
          <a:p>
            <a:r>
              <a:rPr lang="en-GB" altLang="zh-CN" smtClean="0"/>
              <a:t>Yanshen Cui, et al., TP-Link Systems Inc.</a:t>
            </a:r>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0F7563-0096-8263-770B-9706DBB8989A}"/>
            </a:ext>
          </a:extLst>
        </p:cNvPr>
        <p:cNvGrpSpPr/>
        <p:nvPr/>
      </p:nvGrpSpPr>
      <p:grpSpPr>
        <a:xfrm>
          <a:off x="0" y="0"/>
          <a:ext cx="0" cy="0"/>
          <a:chOff x="0" y="0"/>
          <a:chExt cx="0" cy="0"/>
        </a:xfrm>
      </p:grpSpPr>
      <p:sp>
        <p:nvSpPr>
          <p:cNvPr id="2" name="标题 1">
            <a:extLst>
              <a:ext uri="{FF2B5EF4-FFF2-40B4-BE49-F238E27FC236}">
                <a16:creationId xmlns:a16="http://schemas.microsoft.com/office/drawing/2014/main" id="{B1493C87-BCDE-A875-E6AB-C149593D29B7}"/>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F1159A57-D408-E88A-F61A-116A5BBA3A94}"/>
              </a:ext>
            </a:extLst>
          </p:cNvPr>
          <p:cNvSpPr>
            <a:spLocks noGrp="1"/>
          </p:cNvSpPr>
          <p:nvPr>
            <p:ph idx="1"/>
          </p:nvPr>
        </p:nvSpPr>
        <p:spPr>
          <a:xfrm>
            <a:off x="914401" y="1981201"/>
            <a:ext cx="10361084" cy="4113213"/>
          </a:xfrm>
        </p:spPr>
        <p:txBody>
          <a:bodyPr/>
          <a:lstStyle/>
          <a:p>
            <a:pPr marL="342900" indent="-342900">
              <a:buFont typeface="Arial" panose="020B0604020202020204" pitchFamily="34" charset="0"/>
              <a:buChar char="•"/>
            </a:pPr>
            <a:r>
              <a:rPr lang="en-US" altLang="zh-CN" sz="1800" dirty="0"/>
              <a:t>During seamless roaming, context related to non-AP MLD can be transferred to target AP MLD during roaming preparation and/or execution procedure [1].</a:t>
            </a:r>
          </a:p>
          <a:p>
            <a:pPr marL="792163" lvl="1" indent="-342900">
              <a:buFont typeface="Arial" panose="020B0604020202020204" pitchFamily="34" charset="0"/>
              <a:buChar char="•"/>
            </a:pPr>
            <a:r>
              <a:rPr lang="en-US" altLang="zh-CN" sz="1600" dirty="0"/>
              <a:t>Preparation – Transfer or renegotiation of the context to a target AP MLD</a:t>
            </a:r>
          </a:p>
          <a:p>
            <a:pPr marL="792163" lvl="1" indent="-342900">
              <a:buFont typeface="Arial" panose="020B0604020202020204" pitchFamily="34" charset="0"/>
              <a:buChar char="•"/>
            </a:pPr>
            <a:r>
              <a:rPr lang="en-US" altLang="zh-CN" sz="1600" dirty="0"/>
              <a:t>Execution – Transfer the context that is required for enabling operations with the target AP MLD</a:t>
            </a:r>
          </a:p>
          <a:p>
            <a:endParaRPr lang="en-US" altLang="zh-CN" sz="1800" dirty="0"/>
          </a:p>
          <a:p>
            <a:pPr marL="342900" indent="-342900">
              <a:buFont typeface="Arial" panose="020B0604020202020204" pitchFamily="34" charset="0"/>
              <a:buChar char="•"/>
            </a:pPr>
            <a:r>
              <a:rPr lang="en-US" altLang="zh-CN" sz="1800" dirty="0"/>
              <a:t>Non-AP MLD can request to the current AP MLD what context needs to be transferred from the current AP MLD to the target AP MLD [1].</a:t>
            </a:r>
          </a:p>
          <a:p>
            <a:pPr marL="792163" lvl="1" indent="-342900">
              <a:buFont typeface="Arial" panose="020B0604020202020204" pitchFamily="34" charset="0"/>
              <a:buChar char="•"/>
            </a:pPr>
            <a:r>
              <a:rPr lang="en-US" altLang="zh-CN" sz="1600" dirty="0"/>
              <a:t>Non-AP MLD decides whether dynamic parameters of BA session per TID need to be transferred.  </a:t>
            </a:r>
          </a:p>
          <a:p>
            <a:pPr marL="792163" lvl="1" indent="-342900">
              <a:buFont typeface="Arial" panose="020B0604020202020204" pitchFamily="34" charset="0"/>
              <a:buChar char="•"/>
            </a:pPr>
            <a:endParaRPr lang="en-US" altLang="zh-CN" sz="1600" dirty="0"/>
          </a:p>
        </p:txBody>
      </p:sp>
      <p:sp>
        <p:nvSpPr>
          <p:cNvPr id="4" name="灯片编号占位符 3">
            <a:extLst>
              <a:ext uri="{FF2B5EF4-FFF2-40B4-BE49-F238E27FC236}">
                <a16:creationId xmlns:a16="http://schemas.microsoft.com/office/drawing/2014/main" id="{E5D4FABB-AB88-8E64-3CDC-99201C1892D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6" name="日期占位符 5">
            <a:extLst>
              <a:ext uri="{FF2B5EF4-FFF2-40B4-BE49-F238E27FC236}">
                <a16:creationId xmlns:a16="http://schemas.microsoft.com/office/drawing/2014/main" id="{7F951E2F-5B58-317A-F58C-7E541167A71E}"/>
              </a:ext>
            </a:extLst>
          </p:cNvPr>
          <p:cNvSpPr>
            <a:spLocks noGrp="1"/>
          </p:cNvSpPr>
          <p:nvPr>
            <p:ph type="dt" idx="15"/>
          </p:nvPr>
        </p:nvSpPr>
        <p:spPr/>
        <p:txBody>
          <a:bodyPr/>
          <a:lstStyle/>
          <a:p>
            <a:r>
              <a:rPr lang="en-US" altLang="zh-CN" smtClean="0"/>
              <a:t>April 2025</a:t>
            </a:r>
            <a:endParaRPr lang="en-GB" altLang="zh-CN" dirty="0"/>
          </a:p>
        </p:txBody>
      </p:sp>
      <p:sp>
        <p:nvSpPr>
          <p:cNvPr id="7" name="页脚占位符 4">
            <a:extLst>
              <a:ext uri="{FF2B5EF4-FFF2-40B4-BE49-F238E27FC236}">
                <a16:creationId xmlns:a16="http://schemas.microsoft.com/office/drawing/2014/main" id="{D4C831D7-1E04-E354-50A2-B96E1998FCD7}"/>
              </a:ext>
            </a:extLst>
          </p:cNvPr>
          <p:cNvSpPr>
            <a:spLocks noGrp="1"/>
          </p:cNvSpPr>
          <p:nvPr>
            <p:ph type="ftr" idx="14"/>
          </p:nvPr>
        </p:nvSpPr>
        <p:spPr>
          <a:xfrm>
            <a:off x="7143757" y="6475414"/>
            <a:ext cx="4246027" cy="180975"/>
          </a:xfrm>
        </p:spPr>
        <p:txBody>
          <a:bodyPr/>
          <a:lstStyle/>
          <a:p>
            <a:r>
              <a:rPr lang="en-GB" altLang="zh-CN" smtClean="0"/>
              <a:t>Yanshen Cui, et al., TP-Link Systems Inc.</a:t>
            </a:r>
            <a:endParaRPr lang="en-GB" altLang="zh-CN" dirty="0"/>
          </a:p>
        </p:txBody>
      </p:sp>
    </p:spTree>
    <p:extLst>
      <p:ext uri="{BB962C8B-B14F-4D97-AF65-F5344CB8AC3E}">
        <p14:creationId xmlns:p14="http://schemas.microsoft.com/office/powerpoint/2010/main" val="6294194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3D3AA4-649C-7884-68DE-73A9308ED2DF}"/>
            </a:ext>
          </a:extLst>
        </p:cNvPr>
        <p:cNvGrpSpPr/>
        <p:nvPr/>
      </p:nvGrpSpPr>
      <p:grpSpPr>
        <a:xfrm>
          <a:off x="0" y="0"/>
          <a:ext cx="0" cy="0"/>
          <a:chOff x="0" y="0"/>
          <a:chExt cx="0" cy="0"/>
        </a:xfrm>
      </p:grpSpPr>
      <p:sp>
        <p:nvSpPr>
          <p:cNvPr id="2" name="标题 1">
            <a:extLst>
              <a:ext uri="{FF2B5EF4-FFF2-40B4-BE49-F238E27FC236}">
                <a16:creationId xmlns:a16="http://schemas.microsoft.com/office/drawing/2014/main" id="{6B91B756-4DFF-2BC8-0E6D-ED42B077818D}"/>
              </a:ext>
            </a:extLst>
          </p:cNvPr>
          <p:cNvSpPr>
            <a:spLocks noGrp="1"/>
          </p:cNvSpPr>
          <p:nvPr>
            <p:ph type="title"/>
          </p:nvPr>
        </p:nvSpPr>
        <p:spPr/>
        <p:txBody>
          <a:bodyPr/>
          <a:lstStyle/>
          <a:p>
            <a:r>
              <a:rPr lang="en-US" altLang="zh-CN" dirty="0"/>
              <a:t>Recap: Seamless Roaming Procedures</a:t>
            </a:r>
            <a:endParaRPr lang="zh-CN" altLang="en-US" dirty="0"/>
          </a:p>
        </p:txBody>
      </p:sp>
      <p:sp>
        <p:nvSpPr>
          <p:cNvPr id="3" name="内容占位符 2">
            <a:extLst>
              <a:ext uri="{FF2B5EF4-FFF2-40B4-BE49-F238E27FC236}">
                <a16:creationId xmlns:a16="http://schemas.microsoft.com/office/drawing/2014/main" id="{E617A0F0-19BF-BF49-E2BE-1DFF11FAE92B}"/>
              </a:ext>
            </a:extLst>
          </p:cNvPr>
          <p:cNvSpPr>
            <a:spLocks noGrp="1"/>
          </p:cNvSpPr>
          <p:nvPr>
            <p:ph idx="1"/>
          </p:nvPr>
        </p:nvSpPr>
        <p:spPr>
          <a:xfrm>
            <a:off x="914401" y="1981201"/>
            <a:ext cx="6261719" cy="4494213"/>
          </a:xfrm>
        </p:spPr>
        <p:txBody>
          <a:bodyPr/>
          <a:lstStyle/>
          <a:p>
            <a:pPr marL="342900" indent="-342900">
              <a:buFont typeface="Arial" panose="020B0604020202020204" pitchFamily="34" charset="0"/>
              <a:buChar char="•"/>
            </a:pPr>
            <a:r>
              <a:rPr lang="en-US" altLang="zh-CN" sz="1800" dirty="0"/>
              <a:t>SMD Discovery </a:t>
            </a:r>
          </a:p>
          <a:p>
            <a:pPr marL="792163" lvl="1" indent="-342900">
              <a:buFont typeface="Arial" panose="020B0604020202020204" pitchFamily="34" charset="0"/>
              <a:buChar char="•"/>
            </a:pPr>
            <a:r>
              <a:rPr lang="en-US" altLang="zh-CN" sz="1600" dirty="0"/>
              <a:t>Non-AP MLD collects neighbor AP MLDs’ capabilities via current AP MLD for better roaming decisions.</a:t>
            </a:r>
          </a:p>
          <a:p>
            <a:pPr marL="792163" lvl="1" indent="-342900">
              <a:buFont typeface="Arial" panose="020B0604020202020204" pitchFamily="34" charset="0"/>
              <a:buChar char="•"/>
            </a:pPr>
            <a:r>
              <a:rPr lang="en-US" altLang="zh-CN" sz="1600" dirty="0"/>
              <a:t>Capabilities including MLD level capabilities and SMD level capabilities.</a:t>
            </a:r>
          </a:p>
          <a:p>
            <a:pPr marL="342900" indent="-342900">
              <a:buFont typeface="Arial" panose="020B0604020202020204" pitchFamily="34" charset="0"/>
              <a:buChar char="•"/>
            </a:pPr>
            <a:r>
              <a:rPr lang="en-US" altLang="zh-CN" sz="1800" dirty="0"/>
              <a:t>Roaming preparation </a:t>
            </a:r>
          </a:p>
          <a:p>
            <a:pPr marL="792163" lvl="1" indent="-342900">
              <a:buFont typeface="Arial" panose="020B0604020202020204" pitchFamily="34" charset="0"/>
              <a:buChar char="•"/>
            </a:pPr>
            <a:r>
              <a:rPr lang="en-US" altLang="zh-CN" sz="1600" dirty="0"/>
              <a:t>Non-AP MLD send preparation request(s) to current AP MLD</a:t>
            </a:r>
          </a:p>
          <a:p>
            <a:pPr marL="792163" lvl="1" indent="-342900">
              <a:buFont typeface="Arial" panose="020B0604020202020204" pitchFamily="34" charset="0"/>
              <a:buChar char="•"/>
            </a:pPr>
            <a:r>
              <a:rPr lang="en-US" altLang="zh-CN" sz="1600" dirty="0"/>
              <a:t>Current AP MLD assists non-AP MLD in completing:</a:t>
            </a:r>
          </a:p>
          <a:p>
            <a:pPr marL="1239838" lvl="2" indent="-342900">
              <a:buFont typeface="Arial" panose="020B0604020202020204" pitchFamily="34" charset="0"/>
              <a:buChar char="•"/>
            </a:pPr>
            <a:r>
              <a:rPr lang="en-US" altLang="zh-CN" sz="1400" dirty="0"/>
              <a:t>Setup links with candidate target AP MLD(s)</a:t>
            </a:r>
          </a:p>
          <a:p>
            <a:pPr marL="1239838" lvl="2" indent="-342900">
              <a:buFont typeface="Arial" panose="020B0604020202020204" pitchFamily="34" charset="0"/>
              <a:buChar char="•"/>
            </a:pPr>
            <a:r>
              <a:rPr lang="en-US" altLang="zh-CN" sz="1400" dirty="0"/>
              <a:t>Static context transfer to candidate target AP MLD(s)</a:t>
            </a:r>
          </a:p>
          <a:p>
            <a:pPr marL="342900" indent="-342900">
              <a:buFont typeface="Arial" panose="020B0604020202020204" pitchFamily="34" charset="0"/>
              <a:buChar char="•"/>
            </a:pPr>
            <a:r>
              <a:rPr lang="en-US" altLang="zh-CN" sz="1800" dirty="0"/>
              <a:t>Roaming execution</a:t>
            </a:r>
          </a:p>
          <a:p>
            <a:pPr marL="792163" lvl="1" indent="-342900">
              <a:buFont typeface="Arial" panose="020B0604020202020204" pitchFamily="34" charset="0"/>
              <a:buChar char="•"/>
            </a:pPr>
            <a:r>
              <a:rPr lang="en-US" altLang="zh-CN" sz="1600" dirty="0"/>
              <a:t>Notification of DS mapping update.</a:t>
            </a:r>
          </a:p>
          <a:p>
            <a:pPr marL="792163" lvl="1" indent="-342900">
              <a:buFont typeface="Arial" panose="020B0604020202020204" pitchFamily="34" charset="0"/>
              <a:buChar char="•"/>
            </a:pPr>
            <a:r>
              <a:rPr lang="en-US" altLang="zh-CN" sz="1600" dirty="0"/>
              <a:t>Dynamic context transfer to maintain data exchange continuity.</a:t>
            </a:r>
          </a:p>
          <a:p>
            <a:pPr marL="792163" lvl="1" indent="-342900">
              <a:buFont typeface="Arial" panose="020B0604020202020204" pitchFamily="34" charset="0"/>
              <a:buChar char="•"/>
            </a:pPr>
            <a:endParaRPr lang="en-US" altLang="zh-CN" sz="1600" dirty="0"/>
          </a:p>
        </p:txBody>
      </p:sp>
      <p:sp>
        <p:nvSpPr>
          <p:cNvPr id="4" name="灯片编号占位符 3">
            <a:extLst>
              <a:ext uri="{FF2B5EF4-FFF2-40B4-BE49-F238E27FC236}">
                <a16:creationId xmlns:a16="http://schemas.microsoft.com/office/drawing/2014/main" id="{7832FB7E-9E01-C87A-8C90-EC38EAF731FB}"/>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日期占位符 5">
            <a:extLst>
              <a:ext uri="{FF2B5EF4-FFF2-40B4-BE49-F238E27FC236}">
                <a16:creationId xmlns:a16="http://schemas.microsoft.com/office/drawing/2014/main" id="{DF7E4552-3952-7E6A-EC4C-208117C4FFFB}"/>
              </a:ext>
            </a:extLst>
          </p:cNvPr>
          <p:cNvSpPr>
            <a:spLocks noGrp="1"/>
          </p:cNvSpPr>
          <p:nvPr>
            <p:ph type="dt" idx="15"/>
          </p:nvPr>
        </p:nvSpPr>
        <p:spPr/>
        <p:txBody>
          <a:bodyPr/>
          <a:lstStyle/>
          <a:p>
            <a:r>
              <a:rPr lang="en-US" altLang="zh-CN" smtClean="0"/>
              <a:t>April 2025</a:t>
            </a:r>
            <a:endParaRPr lang="en-GB" altLang="zh-CN" dirty="0"/>
          </a:p>
        </p:txBody>
      </p:sp>
      <p:pic>
        <p:nvPicPr>
          <p:cNvPr id="8" name="图片 7">
            <a:extLst>
              <a:ext uri="{FF2B5EF4-FFF2-40B4-BE49-F238E27FC236}">
                <a16:creationId xmlns:a16="http://schemas.microsoft.com/office/drawing/2014/main" id="{6CD6E096-09CC-2EFA-49AB-4B6E1BC65E8F}"/>
              </a:ext>
            </a:extLst>
          </p:cNvPr>
          <p:cNvPicPr>
            <a:picLocks noChangeAspect="1"/>
          </p:cNvPicPr>
          <p:nvPr/>
        </p:nvPicPr>
        <p:blipFill>
          <a:blip r:embed="rId2">
            <a:extLst>
              <a:ext uri="{96DAC541-7B7A-43D3-8B79-37D633B846F1}">
                <asvg:svgBlip xmlns:asvg="http://schemas.microsoft.com/office/drawing/2016/SVG/main" xmlns="" r:embed="rId3"/>
              </a:ext>
            </a:extLst>
          </a:blip>
          <a:srcRect/>
          <a:stretch/>
        </p:blipFill>
        <p:spPr>
          <a:xfrm>
            <a:off x="7176120" y="1976562"/>
            <a:ext cx="4784621" cy="4028365"/>
          </a:xfrm>
          <a:prstGeom prst="rect">
            <a:avLst/>
          </a:prstGeom>
        </p:spPr>
      </p:pic>
      <p:sp>
        <p:nvSpPr>
          <p:cNvPr id="5" name="页脚占位符 4">
            <a:extLst>
              <a:ext uri="{FF2B5EF4-FFF2-40B4-BE49-F238E27FC236}">
                <a16:creationId xmlns:a16="http://schemas.microsoft.com/office/drawing/2014/main" id="{BEEDFDFF-A401-D19A-E4E0-148DA4B84A3B}"/>
              </a:ext>
            </a:extLst>
          </p:cNvPr>
          <p:cNvSpPr>
            <a:spLocks noGrp="1"/>
          </p:cNvSpPr>
          <p:nvPr>
            <p:ph type="ftr" idx="14"/>
          </p:nvPr>
        </p:nvSpPr>
        <p:spPr>
          <a:xfrm>
            <a:off x="7143757" y="6475414"/>
            <a:ext cx="4246027" cy="180975"/>
          </a:xfrm>
        </p:spPr>
        <p:txBody>
          <a:bodyPr/>
          <a:lstStyle/>
          <a:p>
            <a:r>
              <a:rPr lang="en-GB" altLang="zh-CN" smtClean="0"/>
              <a:t>Yanshen Cui, et al., TP-Link Systems Inc.</a:t>
            </a:r>
            <a:endParaRPr lang="en-GB" altLang="zh-CN" dirty="0"/>
          </a:p>
        </p:txBody>
      </p:sp>
    </p:spTree>
    <p:extLst>
      <p:ext uri="{BB962C8B-B14F-4D97-AF65-F5344CB8AC3E}">
        <p14:creationId xmlns:p14="http://schemas.microsoft.com/office/powerpoint/2010/main" val="1694451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9B516-741F-4093-3BD9-075DB5B25EB7}"/>
            </a:ext>
          </a:extLst>
        </p:cNvPr>
        <p:cNvGrpSpPr/>
        <p:nvPr/>
      </p:nvGrpSpPr>
      <p:grpSpPr>
        <a:xfrm>
          <a:off x="0" y="0"/>
          <a:ext cx="0" cy="0"/>
          <a:chOff x="0" y="0"/>
          <a:chExt cx="0" cy="0"/>
        </a:xfrm>
      </p:grpSpPr>
      <p:sp>
        <p:nvSpPr>
          <p:cNvPr id="2" name="标题 1">
            <a:extLst>
              <a:ext uri="{FF2B5EF4-FFF2-40B4-BE49-F238E27FC236}">
                <a16:creationId xmlns:a16="http://schemas.microsoft.com/office/drawing/2014/main" id="{55966C4E-E300-C70F-17E4-0700E8103C39}"/>
              </a:ext>
            </a:extLst>
          </p:cNvPr>
          <p:cNvSpPr>
            <a:spLocks noGrp="1"/>
          </p:cNvSpPr>
          <p:nvPr>
            <p:ph type="title"/>
          </p:nvPr>
        </p:nvSpPr>
        <p:spPr/>
        <p:txBody>
          <a:bodyPr/>
          <a:lstStyle/>
          <a:p>
            <a:r>
              <a:rPr lang="en-US" altLang="zh-CN" dirty="0"/>
              <a:t>Motivation</a:t>
            </a:r>
            <a:endParaRPr lang="zh-CN" altLang="en-US" dirty="0"/>
          </a:p>
        </p:txBody>
      </p:sp>
      <p:sp>
        <p:nvSpPr>
          <p:cNvPr id="4" name="灯片编号占位符 3">
            <a:extLst>
              <a:ext uri="{FF2B5EF4-FFF2-40B4-BE49-F238E27FC236}">
                <a16:creationId xmlns:a16="http://schemas.microsoft.com/office/drawing/2014/main" id="{B6F4E378-4A25-0D2C-13E5-6BD414B53427}"/>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日期占位符 5">
            <a:extLst>
              <a:ext uri="{FF2B5EF4-FFF2-40B4-BE49-F238E27FC236}">
                <a16:creationId xmlns:a16="http://schemas.microsoft.com/office/drawing/2014/main" id="{204129F9-DEFC-6C37-60FE-0AD7375ED2A2}"/>
              </a:ext>
            </a:extLst>
          </p:cNvPr>
          <p:cNvSpPr>
            <a:spLocks noGrp="1"/>
          </p:cNvSpPr>
          <p:nvPr>
            <p:ph type="dt" idx="15"/>
          </p:nvPr>
        </p:nvSpPr>
        <p:spPr/>
        <p:txBody>
          <a:bodyPr/>
          <a:lstStyle/>
          <a:p>
            <a:r>
              <a:rPr lang="en-US" altLang="zh-CN" smtClean="0"/>
              <a:t>April 2025</a:t>
            </a:r>
            <a:endParaRPr lang="en-GB" altLang="zh-CN" dirty="0"/>
          </a:p>
        </p:txBody>
      </p:sp>
      <p:sp>
        <p:nvSpPr>
          <p:cNvPr id="7" name="内容占位符 6">
            <a:extLst>
              <a:ext uri="{FF2B5EF4-FFF2-40B4-BE49-F238E27FC236}">
                <a16:creationId xmlns:a16="http://schemas.microsoft.com/office/drawing/2014/main" id="{36FB12FC-EC8B-88D0-232C-21C6A676DDEC}"/>
              </a:ext>
            </a:extLst>
          </p:cNvPr>
          <p:cNvSpPr>
            <a:spLocks noGrp="1"/>
          </p:cNvSpPr>
          <p:nvPr>
            <p:ph idx="1"/>
          </p:nvPr>
        </p:nvSpPr>
        <p:spPr/>
        <p:txBody>
          <a:bodyPr/>
          <a:lstStyle/>
          <a:p>
            <a:pPr marL="342900" indent="-342900">
              <a:buFont typeface="Arial" panose="020B0604020202020204" pitchFamily="34" charset="0"/>
              <a:buChar char="•"/>
            </a:pPr>
            <a:r>
              <a:rPr lang="en-US" altLang="zh-CN" sz="1800" dirty="0" err="1"/>
              <a:t>TGbn</a:t>
            </a:r>
            <a:r>
              <a:rPr lang="en-US" altLang="zh-CN" sz="1800" dirty="0"/>
              <a:t> has agreed context transfer and data forwarding between AP MLDs during roaming procedures to maintain the consistency of BA operation.</a:t>
            </a:r>
          </a:p>
          <a:p>
            <a:pPr marL="342900" indent="-342900">
              <a:buFont typeface="Arial" panose="020B0604020202020204" pitchFamily="34" charset="0"/>
              <a:buChar char="•"/>
            </a:pPr>
            <a:endParaRPr lang="en-US" altLang="zh-CN" sz="1800" dirty="0"/>
          </a:p>
          <a:p>
            <a:pPr marL="342900" indent="-342900">
              <a:buFont typeface="Arial" panose="020B0604020202020204" pitchFamily="34" charset="0"/>
              <a:buChar char="•"/>
            </a:pPr>
            <a:r>
              <a:rPr lang="en-US" altLang="zh-CN" sz="1800" dirty="0"/>
              <a:t>To keep consecutive BA operation from current AP MLD to target AP MLD,</a:t>
            </a:r>
            <a:endParaRPr lang="en-US" altLang="zh-CN" sz="1600" dirty="0"/>
          </a:p>
          <a:p>
            <a:pPr marL="792163" lvl="1" indent="-342900">
              <a:buFont typeface="Arial" panose="020B0604020202020204" pitchFamily="34" charset="0"/>
              <a:buChar char="•"/>
            </a:pPr>
            <a:r>
              <a:rPr lang="en-US" altLang="zh-CN" sz="1600" dirty="0"/>
              <a:t>Data forwarding is necessary to avoid packet drop at L1/L2 layers.</a:t>
            </a:r>
          </a:p>
          <a:p>
            <a:pPr marL="792163" lvl="1" indent="-342900">
              <a:buFont typeface="Arial" panose="020B0604020202020204" pitchFamily="34" charset="0"/>
              <a:buChar char="•"/>
            </a:pPr>
            <a:r>
              <a:rPr lang="en-US" altLang="zh-CN" sz="1600" dirty="0"/>
              <a:t>Both static and dynamic BA context transfer during preparation and execution, respectively.</a:t>
            </a:r>
          </a:p>
          <a:p>
            <a:pPr marL="792163" lvl="1" indent="-342900">
              <a:buFont typeface="Arial" panose="020B0604020202020204" pitchFamily="34" charset="0"/>
              <a:buChar char="•"/>
            </a:pPr>
            <a:r>
              <a:rPr lang="en-US" altLang="zh-CN" sz="1600" dirty="0"/>
              <a:t>Target AP MLD keeps consecutive BA operation from current AP MLD after roaming response.</a:t>
            </a:r>
          </a:p>
          <a:p>
            <a:pPr marL="792163" lvl="1" indent="-342900">
              <a:buFont typeface="Arial" panose="020B0604020202020204" pitchFamily="34" charset="0"/>
              <a:buChar char="•"/>
            </a:pPr>
            <a:endParaRPr lang="en-US" altLang="zh-CN" sz="1400" dirty="0"/>
          </a:p>
          <a:p>
            <a:pPr marL="342900" indent="-342900">
              <a:buFont typeface="Arial" panose="020B0604020202020204" pitchFamily="34" charset="0"/>
              <a:buChar char="•"/>
            </a:pPr>
            <a:r>
              <a:rPr lang="en-US" altLang="zh-CN" sz="1800" dirty="0"/>
              <a:t>In this </a:t>
            </a:r>
            <a:r>
              <a:rPr lang="en-GB" altLang="zh-CN" sz="1800" dirty="0"/>
              <a:t>presentation</a:t>
            </a:r>
            <a:r>
              <a:rPr lang="en-US" altLang="zh-CN" sz="1800" dirty="0"/>
              <a:t>, we provide detailed data flows analysis for seamless roaming combining dynamic BA context transfer and data forwarding.</a:t>
            </a:r>
          </a:p>
          <a:p>
            <a:pPr marL="342900" indent="-342900">
              <a:buFont typeface="Arial" panose="020B0604020202020204" pitchFamily="34" charset="0"/>
              <a:buChar char="•"/>
            </a:pPr>
            <a:endParaRPr lang="en-US" altLang="zh-CN" sz="1800" dirty="0"/>
          </a:p>
          <a:p>
            <a:endParaRPr lang="zh-CN" altLang="en-US" sz="1800" dirty="0"/>
          </a:p>
        </p:txBody>
      </p:sp>
      <p:sp>
        <p:nvSpPr>
          <p:cNvPr id="3" name="页脚占位符 4">
            <a:extLst>
              <a:ext uri="{FF2B5EF4-FFF2-40B4-BE49-F238E27FC236}">
                <a16:creationId xmlns:a16="http://schemas.microsoft.com/office/drawing/2014/main" id="{D76C114B-E21B-A61D-B323-EE73AE67B4BD}"/>
              </a:ext>
            </a:extLst>
          </p:cNvPr>
          <p:cNvSpPr>
            <a:spLocks noGrp="1"/>
          </p:cNvSpPr>
          <p:nvPr>
            <p:ph type="ftr" idx="14"/>
          </p:nvPr>
        </p:nvSpPr>
        <p:spPr>
          <a:xfrm>
            <a:off x="7143757" y="6475414"/>
            <a:ext cx="4246027" cy="180975"/>
          </a:xfrm>
        </p:spPr>
        <p:txBody>
          <a:bodyPr/>
          <a:lstStyle/>
          <a:p>
            <a:r>
              <a:rPr lang="en-GB" altLang="zh-CN" smtClean="0"/>
              <a:t>Yanshen Cui, et al., TP-Link Systems Inc.</a:t>
            </a:r>
            <a:endParaRPr lang="en-GB" altLang="zh-CN" dirty="0"/>
          </a:p>
        </p:txBody>
      </p:sp>
    </p:spTree>
    <p:extLst>
      <p:ext uri="{BB962C8B-B14F-4D97-AF65-F5344CB8AC3E}">
        <p14:creationId xmlns:p14="http://schemas.microsoft.com/office/powerpoint/2010/main" val="3555025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02EC3BE-FF6F-7160-CFD2-36873A3771DC}"/>
              </a:ext>
            </a:extLst>
          </p:cNvPr>
          <p:cNvSpPr>
            <a:spLocks noGrp="1"/>
          </p:cNvSpPr>
          <p:nvPr>
            <p:ph type="title"/>
          </p:nvPr>
        </p:nvSpPr>
        <p:spPr/>
        <p:txBody>
          <a:bodyPr/>
          <a:lstStyle/>
          <a:p>
            <a:r>
              <a:rPr lang="en-GB" altLang="zh-CN" dirty="0"/>
              <a:t>Roaming Behaviours per TID</a:t>
            </a:r>
            <a:endParaRPr lang="zh-CN" altLang="en-US" dirty="0"/>
          </a:p>
        </p:txBody>
      </p:sp>
      <p:sp>
        <p:nvSpPr>
          <p:cNvPr id="3" name="内容占位符 2">
            <a:extLst>
              <a:ext uri="{FF2B5EF4-FFF2-40B4-BE49-F238E27FC236}">
                <a16:creationId xmlns:a16="http://schemas.microsoft.com/office/drawing/2014/main" id="{E0988384-2B18-E34A-51E9-1FC4838E96E2}"/>
              </a:ext>
            </a:extLst>
          </p:cNvPr>
          <p:cNvSpPr>
            <a:spLocks noGrp="1"/>
          </p:cNvSpPr>
          <p:nvPr>
            <p:ph idx="1"/>
          </p:nvPr>
        </p:nvSpPr>
        <p:spPr>
          <a:xfrm>
            <a:off x="914401" y="1981201"/>
            <a:ext cx="5901679" cy="4113213"/>
          </a:xfrm>
        </p:spPr>
        <p:txBody>
          <a:bodyPr/>
          <a:lstStyle/>
          <a:p>
            <a:pPr marL="342900" indent="-342900">
              <a:buFont typeface="Arial" panose="020B0604020202020204" pitchFamily="34" charset="0"/>
              <a:buChar char="•"/>
            </a:pPr>
            <a:r>
              <a:rPr lang="en-US" altLang="zh-CN" sz="1600" b="0" dirty="0"/>
              <a:t>After successful preparation, target AP MLD establishes BA agreements with non-AP MLD in advance. </a:t>
            </a:r>
          </a:p>
          <a:p>
            <a:pPr marL="342900" indent="-342900">
              <a:buFont typeface="Arial" panose="020B0604020202020204" pitchFamily="34" charset="0"/>
              <a:buChar char="•"/>
            </a:pPr>
            <a:r>
              <a:rPr lang="en-US" altLang="zh-CN" sz="1600" b="0" dirty="0"/>
              <a:t>Non-AP MLD sends a roaming request with DL data forwarding and dynamic BA context transfer requirements for specific TIDs.  </a:t>
            </a:r>
          </a:p>
          <a:p>
            <a:pPr marL="342900" indent="-342900">
              <a:buFont typeface="Arial" panose="020B0604020202020204" pitchFamily="34" charset="0"/>
              <a:buChar char="•"/>
            </a:pPr>
            <a:endParaRPr lang="en-US" altLang="zh-CN" sz="1600" b="0" dirty="0"/>
          </a:p>
          <a:p>
            <a:pPr marL="342900" indent="-342900">
              <a:buFont typeface="Arial" panose="020B0604020202020204" pitchFamily="34" charset="0"/>
              <a:buChar char="•"/>
            </a:pPr>
            <a:r>
              <a:rPr lang="en-US" altLang="zh-CN" sz="1600" b="0" dirty="0"/>
              <a:t>For those TIDs </a:t>
            </a:r>
            <a:r>
              <a:rPr lang="en-US" altLang="zh-CN" sz="1600" dirty="0"/>
              <a:t>with</a:t>
            </a:r>
            <a:r>
              <a:rPr lang="en-US" altLang="zh-CN" sz="1600" b="0" dirty="0"/>
              <a:t> above requirements, there is an DL suspension to froze and transfer dynamic parameters of current BA sessions. Target AP MLD continues a consistent BA operation after roaming response.</a:t>
            </a:r>
          </a:p>
          <a:p>
            <a:pPr marL="342900" indent="-342900">
              <a:buFont typeface="Arial" panose="020B0604020202020204" pitchFamily="34" charset="0"/>
              <a:buChar char="•"/>
            </a:pPr>
            <a:r>
              <a:rPr lang="en-US" altLang="zh-CN" sz="1600" b="0" dirty="0"/>
              <a:t>For those TIDs </a:t>
            </a:r>
            <a:r>
              <a:rPr lang="en-US" altLang="zh-CN" sz="1600" dirty="0"/>
              <a:t>without</a:t>
            </a:r>
            <a:r>
              <a:rPr lang="en-US" altLang="zh-CN" sz="1600" b="0" dirty="0"/>
              <a:t> above requirements, current AP MLD continues transmitting until roaming response, and then discards the remaining data. Target AP MLD resets a new BA operation after roaming response. </a:t>
            </a:r>
          </a:p>
          <a:p>
            <a:pPr marL="342900" indent="-342900">
              <a:buFont typeface="Arial" panose="020B0604020202020204" pitchFamily="34" charset="0"/>
              <a:buChar char="•"/>
            </a:pPr>
            <a:endParaRPr lang="en-US" altLang="zh-CN" sz="1600" b="0" dirty="0"/>
          </a:p>
          <a:p>
            <a:pPr marL="342900" indent="-342900">
              <a:buFont typeface="Arial" panose="020B0604020202020204" pitchFamily="34" charset="0"/>
              <a:buChar char="•"/>
            </a:pPr>
            <a:r>
              <a:rPr lang="en-US" altLang="zh-CN" sz="1600" b="0" dirty="0"/>
              <a:t>(* Current AP MLD flushes all UL data to network when receiving roaming request [2].)</a:t>
            </a:r>
          </a:p>
          <a:p>
            <a:pPr marL="342900" indent="-342900">
              <a:buFont typeface="Arial" panose="020B0604020202020204" pitchFamily="34" charset="0"/>
              <a:buChar char="•"/>
            </a:pPr>
            <a:endParaRPr lang="en-US" altLang="zh-CN" sz="1600" b="0" dirty="0"/>
          </a:p>
          <a:p>
            <a:endParaRPr lang="en-US" altLang="zh-CN" sz="1600" b="0" dirty="0"/>
          </a:p>
        </p:txBody>
      </p:sp>
      <p:sp>
        <p:nvSpPr>
          <p:cNvPr id="4" name="灯片编号占位符 3">
            <a:extLst>
              <a:ext uri="{FF2B5EF4-FFF2-40B4-BE49-F238E27FC236}">
                <a16:creationId xmlns:a16="http://schemas.microsoft.com/office/drawing/2014/main" id="{79B7B6E6-EE76-1FC3-BACC-3021DEC80CA6}"/>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日期占位符 5">
            <a:extLst>
              <a:ext uri="{FF2B5EF4-FFF2-40B4-BE49-F238E27FC236}">
                <a16:creationId xmlns:a16="http://schemas.microsoft.com/office/drawing/2014/main" id="{FAE33481-13A0-ED2F-D4D1-53E5B96FB799}"/>
              </a:ext>
            </a:extLst>
          </p:cNvPr>
          <p:cNvSpPr>
            <a:spLocks noGrp="1"/>
          </p:cNvSpPr>
          <p:nvPr>
            <p:ph type="dt" idx="15"/>
          </p:nvPr>
        </p:nvSpPr>
        <p:spPr/>
        <p:txBody>
          <a:bodyPr/>
          <a:lstStyle/>
          <a:p>
            <a:r>
              <a:rPr lang="en-US" altLang="zh-CN" smtClean="0"/>
              <a:t>April 2025</a:t>
            </a:r>
            <a:endParaRPr lang="en-GB" altLang="zh-CN" dirty="0"/>
          </a:p>
        </p:txBody>
      </p:sp>
      <p:pic>
        <p:nvPicPr>
          <p:cNvPr id="30" name="图片 28">
            <a:extLst>
              <a:ext uri="{FF2B5EF4-FFF2-40B4-BE49-F238E27FC236}">
                <a16:creationId xmlns:a16="http://schemas.microsoft.com/office/drawing/2014/main" id="{F7B8B669-8670-318B-40ED-22B4B1A9B8D0}"/>
              </a:ext>
            </a:extLst>
          </p:cNvPr>
          <p:cNvPicPr>
            <a:picLocks noChangeAspect="1"/>
          </p:cNvPicPr>
          <p:nvPr/>
        </p:nvPicPr>
        <p:blipFill>
          <a:blip r:embed="rId3">
            <a:extLst>
              <a:ext uri="{96DAC541-7B7A-43D3-8B79-37D633B846F1}">
                <asvg:svgBlip xmlns:asvg="http://schemas.microsoft.com/office/drawing/2016/SVG/main" xmlns="" r:embed="rId4"/>
              </a:ext>
            </a:extLst>
          </a:blip>
          <a:srcRect/>
          <a:stretch/>
        </p:blipFill>
        <p:spPr>
          <a:xfrm>
            <a:off x="6836146" y="1955092"/>
            <a:ext cx="5278686" cy="4008848"/>
          </a:xfrm>
          <a:prstGeom prst="rect">
            <a:avLst/>
          </a:prstGeom>
        </p:spPr>
      </p:pic>
      <p:sp>
        <p:nvSpPr>
          <p:cNvPr id="7" name="页脚占位符 4">
            <a:extLst>
              <a:ext uri="{FF2B5EF4-FFF2-40B4-BE49-F238E27FC236}">
                <a16:creationId xmlns:a16="http://schemas.microsoft.com/office/drawing/2014/main" id="{DFF2536F-FCCB-5A7D-0E80-0A38E953D20B}"/>
              </a:ext>
            </a:extLst>
          </p:cNvPr>
          <p:cNvSpPr>
            <a:spLocks noGrp="1"/>
          </p:cNvSpPr>
          <p:nvPr>
            <p:ph type="ftr" idx="14"/>
          </p:nvPr>
        </p:nvSpPr>
        <p:spPr>
          <a:xfrm>
            <a:off x="7143757" y="6475414"/>
            <a:ext cx="4246027" cy="180975"/>
          </a:xfrm>
        </p:spPr>
        <p:txBody>
          <a:bodyPr/>
          <a:lstStyle/>
          <a:p>
            <a:r>
              <a:rPr lang="en-GB" altLang="zh-CN" smtClean="0"/>
              <a:t>Yanshen Cui, et al., TP-Link Systems Inc.</a:t>
            </a:r>
            <a:endParaRPr lang="en-GB" altLang="zh-CN" dirty="0"/>
          </a:p>
        </p:txBody>
      </p:sp>
    </p:spTree>
    <p:extLst>
      <p:ext uri="{BB962C8B-B14F-4D97-AF65-F5344CB8AC3E}">
        <p14:creationId xmlns:p14="http://schemas.microsoft.com/office/powerpoint/2010/main" val="1519545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F0ABCB-8CD7-A08E-7FEF-F8BD682F91A1}"/>
            </a:ext>
          </a:extLst>
        </p:cNvPr>
        <p:cNvGrpSpPr/>
        <p:nvPr/>
      </p:nvGrpSpPr>
      <p:grpSpPr>
        <a:xfrm>
          <a:off x="0" y="0"/>
          <a:ext cx="0" cy="0"/>
          <a:chOff x="0" y="0"/>
          <a:chExt cx="0" cy="0"/>
        </a:xfrm>
      </p:grpSpPr>
      <p:sp>
        <p:nvSpPr>
          <p:cNvPr id="2" name="标题 1">
            <a:extLst>
              <a:ext uri="{FF2B5EF4-FFF2-40B4-BE49-F238E27FC236}">
                <a16:creationId xmlns:a16="http://schemas.microsoft.com/office/drawing/2014/main" id="{BF95F503-7968-7569-445C-02947EDFB2B2}"/>
              </a:ext>
            </a:extLst>
          </p:cNvPr>
          <p:cNvSpPr>
            <a:spLocks noGrp="1"/>
          </p:cNvSpPr>
          <p:nvPr>
            <p:ph type="title"/>
          </p:nvPr>
        </p:nvSpPr>
        <p:spPr/>
        <p:txBody>
          <a:bodyPr/>
          <a:lstStyle/>
          <a:p>
            <a:r>
              <a:rPr lang="en-US" altLang="zh-CN" dirty="0"/>
              <a:t>Data Flow Analysis for Consecutive BA Operation (1/2)</a:t>
            </a:r>
            <a:endParaRPr lang="zh-CN" altLang="en-US" dirty="0"/>
          </a:p>
        </p:txBody>
      </p:sp>
      <p:sp>
        <p:nvSpPr>
          <p:cNvPr id="4" name="灯片编号占位符 3">
            <a:extLst>
              <a:ext uri="{FF2B5EF4-FFF2-40B4-BE49-F238E27FC236}">
                <a16:creationId xmlns:a16="http://schemas.microsoft.com/office/drawing/2014/main" id="{8D6A342D-F479-05C9-293B-CC4863E15DE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日期占位符 5">
            <a:extLst>
              <a:ext uri="{FF2B5EF4-FFF2-40B4-BE49-F238E27FC236}">
                <a16:creationId xmlns:a16="http://schemas.microsoft.com/office/drawing/2014/main" id="{FA4EC5A5-0F82-49F1-C12C-5E269D8E596F}"/>
              </a:ext>
            </a:extLst>
          </p:cNvPr>
          <p:cNvSpPr>
            <a:spLocks noGrp="1"/>
          </p:cNvSpPr>
          <p:nvPr>
            <p:ph type="dt" idx="15"/>
          </p:nvPr>
        </p:nvSpPr>
        <p:spPr/>
        <p:txBody>
          <a:bodyPr/>
          <a:lstStyle/>
          <a:p>
            <a:r>
              <a:rPr lang="en-US" altLang="zh-CN" smtClean="0"/>
              <a:t>April 2025</a:t>
            </a:r>
            <a:endParaRPr lang="en-GB" altLang="zh-CN" dirty="0"/>
          </a:p>
        </p:txBody>
      </p:sp>
      <p:sp>
        <p:nvSpPr>
          <p:cNvPr id="10" name="页脚占位符 4">
            <a:extLst>
              <a:ext uri="{FF2B5EF4-FFF2-40B4-BE49-F238E27FC236}">
                <a16:creationId xmlns:a16="http://schemas.microsoft.com/office/drawing/2014/main" id="{D3458131-9711-5EA2-9C5B-A679D676C2E1}"/>
              </a:ext>
            </a:extLst>
          </p:cNvPr>
          <p:cNvSpPr>
            <a:spLocks noGrp="1"/>
          </p:cNvSpPr>
          <p:nvPr>
            <p:ph type="ftr" idx="14"/>
          </p:nvPr>
        </p:nvSpPr>
        <p:spPr>
          <a:xfrm>
            <a:off x="7143757" y="6475414"/>
            <a:ext cx="4246027" cy="180975"/>
          </a:xfrm>
        </p:spPr>
        <p:txBody>
          <a:bodyPr/>
          <a:lstStyle/>
          <a:p>
            <a:r>
              <a:rPr lang="en-GB" altLang="zh-CN" smtClean="0"/>
              <a:t>Yanshen Cui, et al., TP-Link Systems Inc.</a:t>
            </a:r>
            <a:endParaRPr lang="en-GB" altLang="zh-CN" dirty="0"/>
          </a:p>
        </p:txBody>
      </p:sp>
      <p:sp>
        <p:nvSpPr>
          <p:cNvPr id="11" name="内容占位符 2">
            <a:extLst>
              <a:ext uri="{FF2B5EF4-FFF2-40B4-BE49-F238E27FC236}">
                <a16:creationId xmlns:a16="http://schemas.microsoft.com/office/drawing/2014/main" id="{67889977-1B0C-22AE-EAA0-EA9F51F81ACD}"/>
              </a:ext>
            </a:extLst>
          </p:cNvPr>
          <p:cNvSpPr txBox="1">
            <a:spLocks/>
          </p:cNvSpPr>
          <p:nvPr/>
        </p:nvSpPr>
        <p:spPr bwMode="auto">
          <a:xfrm>
            <a:off x="914402" y="1981201"/>
            <a:ext cx="5583765"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l" defTabSz="449263" rtl="0" eaLnBrk="1" fontAlgn="base" hangingPunct="1">
              <a:spcBef>
                <a:spcPts val="600"/>
              </a:spcBef>
              <a:spcAft>
                <a:spcPct val="0"/>
              </a:spcAft>
              <a:buClr>
                <a:srgbClr val="000000"/>
              </a:buClr>
              <a:buSzPct val="100000"/>
              <a:buFont typeface="Times New Roman" pitchFamily="16" charset="0"/>
              <a:defRPr sz="2000" b="1">
                <a:solidFill>
                  <a:srgbClr val="000000"/>
                </a:solidFill>
                <a:latin typeface="+mn-lt"/>
                <a:ea typeface="+mn-ea"/>
                <a:cs typeface="+mn-cs"/>
              </a:defRPr>
            </a:lvl1pPr>
            <a:lvl2pPr marL="449263" indent="0" algn="l" defTabSz="449263" rtl="0" eaLnBrk="1" fontAlgn="base" hangingPunct="1">
              <a:spcBef>
                <a:spcPts val="500"/>
              </a:spcBef>
              <a:spcAft>
                <a:spcPct val="0"/>
              </a:spcAft>
              <a:buClr>
                <a:srgbClr val="000000"/>
              </a:buClr>
              <a:buSzPct val="100000"/>
              <a:buFont typeface="Times New Roman" pitchFamily="16" charset="0"/>
              <a:defRPr sz="1800">
                <a:solidFill>
                  <a:srgbClr val="000000"/>
                </a:solidFill>
                <a:latin typeface="+mn-lt"/>
                <a:ea typeface="+mn-ea"/>
              </a:defRPr>
            </a:lvl2pPr>
            <a:lvl3pPr marL="896938" indent="0" algn="l" defTabSz="449263" rtl="0" eaLnBrk="1" fontAlgn="base" hangingPunct="1">
              <a:spcBef>
                <a:spcPts val="450"/>
              </a:spcBef>
              <a:spcAft>
                <a:spcPct val="0"/>
              </a:spcAft>
              <a:buClr>
                <a:srgbClr val="000000"/>
              </a:buClr>
              <a:buSzPct val="100000"/>
              <a:buFont typeface="Times New Roman" pitchFamily="16" charset="0"/>
              <a:defRPr sz="1600">
                <a:solidFill>
                  <a:srgbClr val="000000"/>
                </a:solidFill>
                <a:latin typeface="+mn-lt"/>
                <a:ea typeface="+mn-ea"/>
              </a:defRPr>
            </a:lvl3pPr>
            <a:lvl4pPr marL="1346200" indent="0" algn="l" defTabSz="449263" rtl="0" eaLnBrk="1" fontAlgn="base" hangingPunct="1">
              <a:spcBef>
                <a:spcPts val="400"/>
              </a:spcBef>
              <a:spcAft>
                <a:spcPct val="0"/>
              </a:spcAft>
              <a:buClr>
                <a:srgbClr val="000000"/>
              </a:buClr>
              <a:buSzPct val="100000"/>
              <a:buFont typeface="Times New Roman" pitchFamily="16" charset="0"/>
              <a:defRPr sz="1400">
                <a:solidFill>
                  <a:srgbClr val="000000"/>
                </a:solidFill>
                <a:latin typeface="+mn-lt"/>
                <a:ea typeface="+mn-ea"/>
              </a:defRPr>
            </a:lvl4pPr>
            <a:lvl5pPr marL="1793875" indent="0" algn="l" defTabSz="449263" rtl="0" eaLnBrk="1" fontAlgn="base" hangingPunct="1">
              <a:spcBef>
                <a:spcPts val="400"/>
              </a:spcBef>
              <a:spcAft>
                <a:spcPct val="0"/>
              </a:spcAft>
              <a:buClr>
                <a:srgbClr val="000000"/>
              </a:buClr>
              <a:buSzPct val="100000"/>
              <a:buFont typeface="Times New Roman" pitchFamily="16" charset="0"/>
              <a:defRPr sz="14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indent="-342900">
              <a:buFont typeface="Arial" panose="020B0604020202020204" pitchFamily="34" charset="0"/>
              <a:buChar char="•"/>
            </a:pPr>
            <a:r>
              <a:rPr lang="en-US" altLang="zh-CN" sz="1600" b="0" dirty="0">
                <a:solidFill>
                  <a:schemeClr val="tx1"/>
                </a:solidFill>
              </a:rPr>
              <a:t>When receiving roaming request, current AP MLD stops DL (for specific TIDs) to freeze the dynamic BA status (Next SN, etc.). </a:t>
            </a:r>
          </a:p>
          <a:p>
            <a:pPr marL="342900" indent="-342900">
              <a:buFont typeface="Arial" panose="020B0604020202020204" pitchFamily="34" charset="0"/>
              <a:buChar char="•"/>
            </a:pPr>
            <a:r>
              <a:rPr lang="en-US" altLang="zh-CN" sz="1600" b="0" dirty="0">
                <a:solidFill>
                  <a:schemeClr val="tx1"/>
                </a:solidFill>
              </a:rPr>
              <a:t>Dynamic context transfer is executed to transition the dynamic BA status to target AP MLD. Meanwhile, data forwarding is initiated, with assigned </a:t>
            </a:r>
            <a:r>
              <a:rPr lang="en-US" altLang="zh-CN" sz="1600" b="0" dirty="0"/>
              <a:t>SN of each MSDU or A-MSDU.</a:t>
            </a:r>
          </a:p>
          <a:p>
            <a:pPr marL="342900" indent="-342900">
              <a:buFont typeface="Arial" panose="020B0604020202020204" pitchFamily="34" charset="0"/>
              <a:buChar char="•"/>
            </a:pPr>
            <a:r>
              <a:rPr lang="en-US" altLang="zh-CN" sz="1600" b="0" dirty="0"/>
              <a:t>Target AP MLD transmits DL data from next SN on after roaming response.</a:t>
            </a:r>
          </a:p>
          <a:p>
            <a:pPr marL="342900" indent="-342900">
              <a:buFont typeface="Arial" panose="020B0604020202020204" pitchFamily="34" charset="0"/>
              <a:buChar char="•"/>
            </a:pPr>
            <a:r>
              <a:rPr lang="en-US" altLang="zh-CN" sz="1600" b="0" dirty="0"/>
              <a:t>When finishing forwarding, there is an end indication (i.e. more data=0). After receiving which, target AP MLD can assign SNs to new DL data from DS.</a:t>
            </a:r>
          </a:p>
          <a:p>
            <a:pPr marL="342900" indent="-342900">
              <a:buFont typeface="Arial" panose="020B0604020202020204" pitchFamily="34" charset="0"/>
              <a:buChar char="•"/>
            </a:pPr>
            <a:endParaRPr lang="en-US" altLang="zh-CN" sz="1600" b="0" dirty="0"/>
          </a:p>
          <a:p>
            <a:pPr marL="342900" indent="-342900">
              <a:buFont typeface="Arial" panose="020B0604020202020204" pitchFamily="34" charset="0"/>
              <a:buChar char="•"/>
            </a:pPr>
            <a:r>
              <a:rPr lang="en-US" altLang="zh-CN" sz="1600" b="0" dirty="0"/>
              <a:t>An example of detailed data flows and context transfer is illustrated below.</a:t>
            </a:r>
          </a:p>
          <a:p>
            <a:pPr marL="342900" indent="-342900">
              <a:buFont typeface="Arial" panose="020B0604020202020204" pitchFamily="34" charset="0"/>
              <a:buChar char="•"/>
            </a:pPr>
            <a:endParaRPr lang="en-US" altLang="zh-CN" sz="1600" b="0" dirty="0"/>
          </a:p>
          <a:p>
            <a:pPr marL="342900" indent="-342900">
              <a:buFont typeface="Arial" panose="020B0604020202020204" pitchFamily="34" charset="0"/>
              <a:buChar char="•"/>
            </a:pPr>
            <a:endParaRPr lang="en-US" altLang="zh-CN" sz="1600" b="0" dirty="0">
              <a:solidFill>
                <a:srgbClr val="FF0000"/>
              </a:solidFill>
            </a:endParaRPr>
          </a:p>
          <a:p>
            <a:endParaRPr lang="en-US" altLang="zh-CN" sz="1600" b="0" dirty="0"/>
          </a:p>
          <a:p>
            <a:pPr marL="342900" indent="-342900">
              <a:buFont typeface="Arial" panose="020B0604020202020204" pitchFamily="34" charset="0"/>
              <a:buChar char="•"/>
            </a:pPr>
            <a:endParaRPr lang="en-US" altLang="zh-CN" sz="1600" b="0" dirty="0"/>
          </a:p>
        </p:txBody>
      </p:sp>
      <p:pic>
        <p:nvPicPr>
          <p:cNvPr id="12" name="图片 4">
            <a:extLst>
              <a:ext uri="{FF2B5EF4-FFF2-40B4-BE49-F238E27FC236}">
                <a16:creationId xmlns:a16="http://schemas.microsoft.com/office/drawing/2014/main" id="{5C5F8427-EA29-E3FA-2B41-FE0BBBED2574}"/>
              </a:ext>
            </a:extLst>
          </p:cNvPr>
          <p:cNvPicPr>
            <a:picLocks noChangeAspect="1"/>
          </p:cNvPicPr>
          <p:nvPr/>
        </p:nvPicPr>
        <p:blipFill>
          <a:blip r:embed="rId2">
            <a:extLst>
              <a:ext uri="{96DAC541-7B7A-43D3-8B79-37D633B846F1}">
                <asvg:svgBlip xmlns:asvg="http://schemas.microsoft.com/office/drawing/2016/SVG/main" xmlns="" r:embed="rId3"/>
              </a:ext>
            </a:extLst>
          </a:blip>
          <a:srcRect/>
          <a:stretch/>
        </p:blipFill>
        <p:spPr>
          <a:xfrm>
            <a:off x="6290049" y="2029369"/>
            <a:ext cx="5659758" cy="3838149"/>
          </a:xfrm>
          <a:prstGeom prst="rect">
            <a:avLst/>
          </a:prstGeom>
        </p:spPr>
      </p:pic>
    </p:spTree>
    <p:extLst>
      <p:ext uri="{BB962C8B-B14F-4D97-AF65-F5344CB8AC3E}">
        <p14:creationId xmlns:p14="http://schemas.microsoft.com/office/powerpoint/2010/main" val="3131487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9E4F617-436F-779D-7F0D-39198A6A49F2}"/>
              </a:ext>
            </a:extLst>
          </p:cNvPr>
          <p:cNvSpPr>
            <a:spLocks noGrp="1"/>
          </p:cNvSpPr>
          <p:nvPr>
            <p:ph type="title"/>
          </p:nvPr>
        </p:nvSpPr>
        <p:spPr/>
        <p:txBody>
          <a:bodyPr/>
          <a:lstStyle/>
          <a:p>
            <a:r>
              <a:rPr lang="en-US" altLang="zh-CN" dirty="0"/>
              <a:t>Data Flow Analysis for Consecutive BA Operation(2/2)</a:t>
            </a:r>
            <a:endParaRPr lang="zh-CN" altLang="en-US" dirty="0"/>
          </a:p>
        </p:txBody>
      </p:sp>
      <p:sp>
        <p:nvSpPr>
          <p:cNvPr id="3" name="内容占位符 2">
            <a:extLst>
              <a:ext uri="{FF2B5EF4-FFF2-40B4-BE49-F238E27FC236}">
                <a16:creationId xmlns:a16="http://schemas.microsoft.com/office/drawing/2014/main" id="{5F77B87D-79C6-6E8E-6D39-D3FB1A13DB88}"/>
              </a:ext>
            </a:extLst>
          </p:cNvPr>
          <p:cNvSpPr>
            <a:spLocks noGrp="1"/>
          </p:cNvSpPr>
          <p:nvPr>
            <p:ph idx="1"/>
          </p:nvPr>
        </p:nvSpPr>
        <p:spPr>
          <a:xfrm>
            <a:off x="914401" y="1981202"/>
            <a:ext cx="10361084" cy="1695056"/>
          </a:xfrm>
        </p:spPr>
        <p:txBody>
          <a:bodyPr/>
          <a:lstStyle/>
          <a:p>
            <a:pPr marL="285750" indent="-285750">
              <a:buFont typeface="Arial" panose="020B0604020202020204" pitchFamily="34" charset="0"/>
              <a:buChar char="•"/>
            </a:pPr>
            <a:r>
              <a:rPr lang="en-US" altLang="zh-CN" sz="1600" b="0" dirty="0"/>
              <a:t>When receiving roaming request, current AP MLD’s most recently received BA shows that #SN=6 is missing and others (before #SN=10) are successfully received by non-AP MLD.</a:t>
            </a:r>
          </a:p>
          <a:p>
            <a:pPr marL="285750" indent="-285750">
              <a:buFont typeface="Arial" panose="020B0604020202020204" pitchFamily="34" charset="0"/>
              <a:buChar char="•"/>
            </a:pPr>
            <a:r>
              <a:rPr lang="en-US" altLang="zh-CN" sz="1600" b="0" dirty="0"/>
              <a:t>Current AP MLD forwards remainder data (including pending data when roaming request and new data from DS before DS mapping update) to target AP MLD. Meanwhile, context transfer is executed including ‘Next SN=6’ and Tx status of current AP MLD.</a:t>
            </a:r>
          </a:p>
          <a:p>
            <a:pPr marL="285750" indent="-285750">
              <a:buFont typeface="Arial" panose="020B0604020202020204" pitchFamily="34" charset="0"/>
              <a:buChar char="•"/>
            </a:pPr>
            <a:r>
              <a:rPr lang="en-US" altLang="zh-CN" sz="1600" b="0" dirty="0"/>
              <a:t>After roaming response, target AP MLD transmits DL data forwarded data from current AP MLD and new data from DS</a:t>
            </a:r>
            <a:endParaRPr lang="zh-CN" altLang="en-US" sz="1600" b="0" dirty="0"/>
          </a:p>
        </p:txBody>
      </p:sp>
      <p:sp>
        <p:nvSpPr>
          <p:cNvPr id="4" name="灯片编号占位符 3">
            <a:extLst>
              <a:ext uri="{FF2B5EF4-FFF2-40B4-BE49-F238E27FC236}">
                <a16:creationId xmlns:a16="http://schemas.microsoft.com/office/drawing/2014/main" id="{2EC85E14-9548-FA18-1254-64B0E253FDD9}"/>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 name="日期占位符 5">
            <a:extLst>
              <a:ext uri="{FF2B5EF4-FFF2-40B4-BE49-F238E27FC236}">
                <a16:creationId xmlns:a16="http://schemas.microsoft.com/office/drawing/2014/main" id="{8E0DD8BA-0502-E23C-946C-1C4D9A8AEEAC}"/>
              </a:ext>
            </a:extLst>
          </p:cNvPr>
          <p:cNvSpPr>
            <a:spLocks noGrp="1"/>
          </p:cNvSpPr>
          <p:nvPr>
            <p:ph type="dt" idx="15"/>
          </p:nvPr>
        </p:nvSpPr>
        <p:spPr/>
        <p:txBody>
          <a:bodyPr/>
          <a:lstStyle/>
          <a:p>
            <a:r>
              <a:rPr lang="en-US" altLang="zh-CN" smtClean="0"/>
              <a:t>April 2025</a:t>
            </a:r>
            <a:endParaRPr lang="en-GB" altLang="zh-CN" dirty="0"/>
          </a:p>
        </p:txBody>
      </p:sp>
      <p:pic>
        <p:nvPicPr>
          <p:cNvPr id="53" name="图片 52">
            <a:extLst>
              <a:ext uri="{FF2B5EF4-FFF2-40B4-BE49-F238E27FC236}">
                <a16:creationId xmlns:a16="http://schemas.microsoft.com/office/drawing/2014/main" id="{9DB8A697-B5BD-E589-A2E3-46F61865DD64}"/>
              </a:ext>
            </a:extLst>
          </p:cNvPr>
          <p:cNvPicPr>
            <a:picLocks noChangeAspect="1"/>
          </p:cNvPicPr>
          <p:nvPr/>
        </p:nvPicPr>
        <p:blipFill>
          <a:blip r:embed="rId2">
            <a:extLst>
              <a:ext uri="{96DAC541-7B7A-43D3-8B79-37D633B846F1}">
                <asvg:svgBlip xmlns:asvg="http://schemas.microsoft.com/office/drawing/2016/SVG/main" xmlns="" r:embed="rId3"/>
              </a:ext>
            </a:extLst>
          </a:blip>
          <a:srcRect/>
          <a:stretch/>
        </p:blipFill>
        <p:spPr>
          <a:xfrm>
            <a:off x="1897216" y="3933056"/>
            <a:ext cx="9815408" cy="2355697"/>
          </a:xfrm>
          <a:prstGeom prst="rect">
            <a:avLst/>
          </a:prstGeom>
        </p:spPr>
      </p:pic>
      <p:sp>
        <p:nvSpPr>
          <p:cNvPr id="54" name="页脚占位符 4">
            <a:extLst>
              <a:ext uri="{FF2B5EF4-FFF2-40B4-BE49-F238E27FC236}">
                <a16:creationId xmlns:a16="http://schemas.microsoft.com/office/drawing/2014/main" id="{59CEBE45-1291-4238-11D6-5B0985671E8B}"/>
              </a:ext>
            </a:extLst>
          </p:cNvPr>
          <p:cNvSpPr>
            <a:spLocks noGrp="1"/>
          </p:cNvSpPr>
          <p:nvPr>
            <p:ph type="ftr" idx="14"/>
          </p:nvPr>
        </p:nvSpPr>
        <p:spPr>
          <a:xfrm>
            <a:off x="7143757" y="6475414"/>
            <a:ext cx="4246027" cy="180975"/>
          </a:xfrm>
        </p:spPr>
        <p:txBody>
          <a:bodyPr/>
          <a:lstStyle/>
          <a:p>
            <a:r>
              <a:rPr lang="en-GB" altLang="zh-CN" smtClean="0"/>
              <a:t>Yanshen Cui, et al., TP-Link Systems Inc.</a:t>
            </a:r>
            <a:endParaRPr lang="en-GB" altLang="zh-CN" dirty="0"/>
          </a:p>
        </p:txBody>
      </p:sp>
      <p:pic>
        <p:nvPicPr>
          <p:cNvPr id="5" name="图片 4">
            <a:extLst>
              <a:ext uri="{FF2B5EF4-FFF2-40B4-BE49-F238E27FC236}">
                <a16:creationId xmlns:a16="http://schemas.microsoft.com/office/drawing/2014/main" id="{CAC79876-52A2-C60E-F0FE-45B2C519FFF0}"/>
              </a:ext>
            </a:extLst>
          </p:cNvPr>
          <p:cNvPicPr>
            <a:picLocks noChangeAspect="1"/>
          </p:cNvPicPr>
          <p:nvPr/>
        </p:nvPicPr>
        <p:blipFill>
          <a:blip r:embed="rId4">
            <a:extLst>
              <a:ext uri="{96DAC541-7B7A-43D3-8B79-37D633B846F1}">
                <asvg:svgBlip xmlns:asvg="http://schemas.microsoft.com/office/drawing/2016/SVG/main" xmlns="" r:embed="rId5"/>
              </a:ext>
            </a:extLst>
          </a:blip>
          <a:srcRect/>
          <a:stretch/>
        </p:blipFill>
        <p:spPr>
          <a:xfrm>
            <a:off x="407368" y="4869160"/>
            <a:ext cx="1917831" cy="883124"/>
          </a:xfrm>
          <a:prstGeom prst="rect">
            <a:avLst/>
          </a:prstGeom>
        </p:spPr>
      </p:pic>
    </p:spTree>
    <p:extLst>
      <p:ext uri="{BB962C8B-B14F-4D97-AF65-F5344CB8AC3E}">
        <p14:creationId xmlns:p14="http://schemas.microsoft.com/office/powerpoint/2010/main" val="1011645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BC0E8D8-EED2-FC57-0B4E-E189D73EC85F}"/>
              </a:ext>
            </a:extLst>
          </p:cNvPr>
          <p:cNvSpPr>
            <a:spLocks noGrp="1"/>
          </p:cNvSpPr>
          <p:nvPr>
            <p:ph type="title"/>
          </p:nvPr>
        </p:nvSpPr>
        <p:spPr/>
        <p:txBody>
          <a:bodyPr/>
          <a:lstStyle/>
          <a:p>
            <a:r>
              <a:rPr lang="en-US" altLang="zh-CN" dirty="0"/>
              <a:t>Summary</a:t>
            </a:r>
            <a:endParaRPr lang="zh-CN" altLang="en-US" dirty="0"/>
          </a:p>
        </p:txBody>
      </p:sp>
      <p:sp>
        <p:nvSpPr>
          <p:cNvPr id="3" name="内容占位符 2">
            <a:extLst>
              <a:ext uri="{FF2B5EF4-FFF2-40B4-BE49-F238E27FC236}">
                <a16:creationId xmlns:a16="http://schemas.microsoft.com/office/drawing/2014/main" id="{4995A1C9-7D16-DED9-2BB1-4C1215A68E83}"/>
              </a:ext>
            </a:extLst>
          </p:cNvPr>
          <p:cNvSpPr>
            <a:spLocks noGrp="1"/>
          </p:cNvSpPr>
          <p:nvPr>
            <p:ph idx="1"/>
          </p:nvPr>
        </p:nvSpPr>
        <p:spPr/>
        <p:txBody>
          <a:bodyPr/>
          <a:lstStyle/>
          <a:p>
            <a:pPr marL="342900" indent="-342900">
              <a:buFont typeface="Arial" panose="020B0604020202020204" pitchFamily="34" charset="0"/>
              <a:buChar char="•"/>
            </a:pPr>
            <a:r>
              <a:rPr lang="en-US" altLang="zh-CN" sz="1800" dirty="0"/>
              <a:t>Dynamic BA context transfer and data forwarding are used to maintain the consistency of BA operation  before and after roaming. </a:t>
            </a:r>
          </a:p>
          <a:p>
            <a:pPr marL="342900" indent="-342900">
              <a:buFont typeface="Arial" panose="020B0604020202020204" pitchFamily="34" charset="0"/>
              <a:buChar char="•"/>
            </a:pPr>
            <a:endParaRPr lang="en-US" altLang="zh-CN" sz="1800" dirty="0"/>
          </a:p>
          <a:p>
            <a:pPr marL="342900" indent="-342900">
              <a:buFont typeface="Arial" panose="020B0604020202020204" pitchFamily="34" charset="0"/>
              <a:buChar char="•"/>
            </a:pPr>
            <a:r>
              <a:rPr lang="en-US" altLang="zh-CN" sz="1800" dirty="0"/>
              <a:t>Non-AP MLD provides data forwarding and dynamic context transfer requirements for specific TIDs in roaming request. Detailed data flows are analyzed in roaming execution procedure.</a:t>
            </a:r>
          </a:p>
          <a:p>
            <a:pPr marL="792163" lvl="1" indent="-342900">
              <a:buFont typeface="Arial" panose="020B0604020202020204" pitchFamily="34" charset="0"/>
              <a:buChar char="•"/>
            </a:pPr>
            <a:r>
              <a:rPr lang="en-US" altLang="zh-CN" sz="1600" dirty="0"/>
              <a:t>For the TIDs without data forwarding, current AP MLD continues transmitting until roaming response is send. The pending data will be discarded.</a:t>
            </a:r>
          </a:p>
          <a:p>
            <a:pPr marL="792163" lvl="1" indent="-342900">
              <a:buFont typeface="Arial" panose="020B0604020202020204" pitchFamily="34" charset="0"/>
              <a:buChar char="•"/>
            </a:pPr>
            <a:r>
              <a:rPr lang="en-US" altLang="zh-CN" sz="1600" dirty="0"/>
              <a:t>For the TIDs enabling data forwarding, dynamic BA parameters are transferred to keep the consistency of BA operation from current AP MLD to target AP MLD. </a:t>
            </a:r>
            <a:endParaRPr lang="zh-CN" altLang="en-US" sz="1600" dirty="0"/>
          </a:p>
          <a:p>
            <a:pPr marL="285750" indent="-285750">
              <a:buFont typeface="Arial" panose="020B0604020202020204" pitchFamily="34" charset="0"/>
              <a:buChar char="•"/>
            </a:pPr>
            <a:endParaRPr lang="en-US" altLang="zh-CN" sz="1800" dirty="0"/>
          </a:p>
          <a:p>
            <a:pPr marL="285750" indent="-285750">
              <a:buFont typeface="Arial" panose="020B0604020202020204" pitchFamily="34" charset="0"/>
              <a:buChar char="•"/>
            </a:pPr>
            <a:r>
              <a:rPr lang="en-US" altLang="zh-CN" sz="1800" dirty="0"/>
              <a:t>DL suspension occurs in execution procedure when consecutive BA operation is needed.</a:t>
            </a:r>
          </a:p>
          <a:p>
            <a:pPr marL="285750" indent="-285750">
              <a:buFont typeface="Arial" panose="020B0604020202020204" pitchFamily="34" charset="0"/>
              <a:buChar char="•"/>
            </a:pPr>
            <a:endParaRPr lang="zh-CN" altLang="en-US" sz="1800" dirty="0"/>
          </a:p>
        </p:txBody>
      </p:sp>
      <p:sp>
        <p:nvSpPr>
          <p:cNvPr id="4" name="灯片编号占位符 3">
            <a:extLst>
              <a:ext uri="{FF2B5EF4-FFF2-40B4-BE49-F238E27FC236}">
                <a16:creationId xmlns:a16="http://schemas.microsoft.com/office/drawing/2014/main" id="{5F0746FE-8855-168D-E87C-D3F4D58E8EA7}"/>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6" name="日期占位符 5">
            <a:extLst>
              <a:ext uri="{FF2B5EF4-FFF2-40B4-BE49-F238E27FC236}">
                <a16:creationId xmlns:a16="http://schemas.microsoft.com/office/drawing/2014/main" id="{5FD12E79-61EB-4719-FD5F-06A87C3B31A4}"/>
              </a:ext>
            </a:extLst>
          </p:cNvPr>
          <p:cNvSpPr>
            <a:spLocks noGrp="1"/>
          </p:cNvSpPr>
          <p:nvPr>
            <p:ph type="dt" idx="15"/>
          </p:nvPr>
        </p:nvSpPr>
        <p:spPr/>
        <p:txBody>
          <a:bodyPr/>
          <a:lstStyle/>
          <a:p>
            <a:r>
              <a:rPr lang="en-US" altLang="zh-CN" smtClean="0"/>
              <a:t>April 2025</a:t>
            </a:r>
            <a:endParaRPr lang="en-GB" altLang="zh-CN" dirty="0"/>
          </a:p>
        </p:txBody>
      </p:sp>
      <p:sp>
        <p:nvSpPr>
          <p:cNvPr id="5" name="页脚占位符 4">
            <a:extLst>
              <a:ext uri="{FF2B5EF4-FFF2-40B4-BE49-F238E27FC236}">
                <a16:creationId xmlns:a16="http://schemas.microsoft.com/office/drawing/2014/main" id="{A7F85CA5-21F6-65C7-3219-7A240623A6CD}"/>
              </a:ext>
            </a:extLst>
          </p:cNvPr>
          <p:cNvSpPr>
            <a:spLocks noGrp="1"/>
          </p:cNvSpPr>
          <p:nvPr>
            <p:ph type="ftr" idx="14"/>
          </p:nvPr>
        </p:nvSpPr>
        <p:spPr>
          <a:xfrm>
            <a:off x="7143757" y="6475414"/>
            <a:ext cx="4246027" cy="180975"/>
          </a:xfrm>
        </p:spPr>
        <p:txBody>
          <a:bodyPr/>
          <a:lstStyle/>
          <a:p>
            <a:r>
              <a:rPr lang="en-GB" altLang="zh-CN" smtClean="0"/>
              <a:t>Yanshen Cui, et al., TP-Link Systems Inc.</a:t>
            </a:r>
            <a:endParaRPr lang="en-GB" altLang="zh-CN" dirty="0"/>
          </a:p>
        </p:txBody>
      </p:sp>
    </p:spTree>
    <p:extLst>
      <p:ext uri="{BB962C8B-B14F-4D97-AF65-F5344CB8AC3E}">
        <p14:creationId xmlns:p14="http://schemas.microsoft.com/office/powerpoint/2010/main" val="305752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1E65DE7-C80C-C73B-3368-8AD7DBDF216C}"/>
              </a:ext>
            </a:extLst>
          </p:cNvPr>
          <p:cNvSpPr>
            <a:spLocks noGrp="1"/>
          </p:cNvSpPr>
          <p:nvPr>
            <p:ph type="title"/>
          </p:nvPr>
        </p:nvSpPr>
        <p:spPr/>
        <p:txBody>
          <a:bodyPr/>
          <a:lstStyle/>
          <a:p>
            <a:r>
              <a:rPr lang="en-US" altLang="zh-CN" dirty="0"/>
              <a:t>Reference</a:t>
            </a:r>
            <a:endParaRPr lang="zh-CN" altLang="en-US" dirty="0"/>
          </a:p>
        </p:txBody>
      </p:sp>
      <p:sp>
        <p:nvSpPr>
          <p:cNvPr id="3" name="内容占位符 2">
            <a:extLst>
              <a:ext uri="{FF2B5EF4-FFF2-40B4-BE49-F238E27FC236}">
                <a16:creationId xmlns:a16="http://schemas.microsoft.com/office/drawing/2014/main" id="{2C49A547-1748-A2C0-D955-6FDE234E5E90}"/>
              </a:ext>
            </a:extLst>
          </p:cNvPr>
          <p:cNvSpPr>
            <a:spLocks noGrp="1"/>
          </p:cNvSpPr>
          <p:nvPr>
            <p:ph idx="1"/>
          </p:nvPr>
        </p:nvSpPr>
        <p:spPr/>
        <p:txBody>
          <a:bodyPr/>
          <a:lstStyle/>
          <a:p>
            <a:r>
              <a:rPr lang="en-US" altLang="zh-CN" sz="1600" b="0" dirty="0"/>
              <a:t>[1] 11-24/0209	Specification Framework for </a:t>
            </a:r>
            <a:r>
              <a:rPr lang="en-US" altLang="zh-CN" sz="1600" b="0" dirty="0" err="1"/>
              <a:t>TGbn</a:t>
            </a:r>
            <a:endParaRPr lang="en-US" altLang="zh-CN" sz="1600" b="0" dirty="0"/>
          </a:p>
          <a:p>
            <a:r>
              <a:rPr lang="en-US" altLang="zh-CN" sz="1600" b="0" dirty="0"/>
              <a:t>[2] 11-24/1898	Low Latency Roaming Flow	Pooya </a:t>
            </a:r>
            <a:r>
              <a:rPr lang="en-US" altLang="zh-CN" sz="1600" b="0" dirty="0" err="1"/>
              <a:t>Monajemi</a:t>
            </a:r>
            <a:r>
              <a:rPr lang="en-US" altLang="zh-CN" sz="1600" b="0" dirty="0"/>
              <a:t> et.al., Apple</a:t>
            </a:r>
          </a:p>
        </p:txBody>
      </p:sp>
      <p:sp>
        <p:nvSpPr>
          <p:cNvPr id="4" name="灯片编号占位符 3">
            <a:extLst>
              <a:ext uri="{FF2B5EF4-FFF2-40B4-BE49-F238E27FC236}">
                <a16:creationId xmlns:a16="http://schemas.microsoft.com/office/drawing/2014/main" id="{728457DC-86B6-A388-6A57-FDC1191E74A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6" name="日期占位符 5">
            <a:extLst>
              <a:ext uri="{FF2B5EF4-FFF2-40B4-BE49-F238E27FC236}">
                <a16:creationId xmlns:a16="http://schemas.microsoft.com/office/drawing/2014/main" id="{D53FD3A5-C281-37A2-51F1-58DA9D48309F}"/>
              </a:ext>
            </a:extLst>
          </p:cNvPr>
          <p:cNvSpPr>
            <a:spLocks noGrp="1"/>
          </p:cNvSpPr>
          <p:nvPr>
            <p:ph type="dt" idx="15"/>
          </p:nvPr>
        </p:nvSpPr>
        <p:spPr/>
        <p:txBody>
          <a:bodyPr/>
          <a:lstStyle/>
          <a:p>
            <a:r>
              <a:rPr lang="en-US" altLang="zh-CN" smtClean="0"/>
              <a:t>April 2025</a:t>
            </a:r>
            <a:endParaRPr lang="en-GB" altLang="zh-CN" dirty="0"/>
          </a:p>
        </p:txBody>
      </p:sp>
      <p:sp>
        <p:nvSpPr>
          <p:cNvPr id="5" name="页脚占位符 4">
            <a:extLst>
              <a:ext uri="{FF2B5EF4-FFF2-40B4-BE49-F238E27FC236}">
                <a16:creationId xmlns:a16="http://schemas.microsoft.com/office/drawing/2014/main" id="{A160D829-017F-C52E-9A3B-FB6D36F38D1B}"/>
              </a:ext>
            </a:extLst>
          </p:cNvPr>
          <p:cNvSpPr>
            <a:spLocks noGrp="1"/>
          </p:cNvSpPr>
          <p:nvPr>
            <p:ph type="ftr" idx="14"/>
          </p:nvPr>
        </p:nvSpPr>
        <p:spPr>
          <a:xfrm>
            <a:off x="7143757" y="6475414"/>
            <a:ext cx="4246027" cy="180975"/>
          </a:xfrm>
        </p:spPr>
        <p:txBody>
          <a:bodyPr/>
          <a:lstStyle/>
          <a:p>
            <a:r>
              <a:rPr lang="en-GB" altLang="zh-CN" smtClean="0"/>
              <a:t>Yanshen Cui, et al., TP-Link Systems Inc.</a:t>
            </a:r>
            <a:endParaRPr lang="en-GB" altLang="zh-CN" dirty="0"/>
          </a:p>
        </p:txBody>
      </p:sp>
    </p:spTree>
    <p:extLst>
      <p:ext uri="{BB962C8B-B14F-4D97-AF65-F5344CB8AC3E}">
        <p14:creationId xmlns:p14="http://schemas.microsoft.com/office/powerpoint/2010/main" val="2454319466"/>
      </p:ext>
    </p:extLst>
  </p:cSld>
  <p:clrMapOvr>
    <a:masterClrMapping/>
  </p:clrMapOvr>
</p:sld>
</file>

<file path=ppt/theme/theme1.xml><?xml version="1.0" encoding="utf-8"?>
<a:theme xmlns:a="http://schemas.openxmlformats.org/drawingml/2006/main" name="Office 主题​​">
  <a:themeElements>
    <a:clrScheme name="自定义 1">
      <a:dk1>
        <a:srgbClr val="000000"/>
      </a:dk1>
      <a:lt1>
        <a:srgbClr val="000000"/>
      </a:lt1>
      <a:dk2>
        <a:srgbClr val="000000"/>
      </a:dk2>
      <a:lt2>
        <a:srgbClr val="FFFFFF"/>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宋体+TimesNewRoman">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2"/>
        </a:solidFill>
        <a:ln w="19050" cap="flat" cmpd="sng" algn="ctr">
          <a:solidFill>
            <a:schemeClr val="bg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2400" b="0" i="0" u="none" strike="noStrike" cap="none" normalizeH="0" dirty="0">
            <a:ln>
              <a:noFill/>
            </a:ln>
            <a:solidFill>
              <a:schemeClr val="bg1"/>
            </a:solidFill>
            <a:effectLst/>
            <a:latin typeface="Times New Roman" pitchFamily="16" charset="0"/>
            <a:ea typeface="宋体" panose="02010600030101010101" pitchFamily="2" charset="-122"/>
          </a:defRPr>
        </a:defPPr>
      </a:lstStyle>
    </a:spDef>
    <a:lnDef>
      <a:spPr bwMode="auto">
        <a:solidFill>
          <a:srgbClr val="00B8FF"/>
        </a:solidFill>
        <a:ln w="19050" cap="flat" cmpd="sng" algn="ctr">
          <a:solidFill>
            <a:schemeClr val="tx1"/>
          </a:solidFill>
          <a:prstDash val="solid"/>
          <a:round/>
          <a:headEnd type="none" w="med" len="med"/>
          <a:tailEnd type="none" w="med" len="med"/>
        </a:ln>
        <a:effectLst/>
      </a:spPr>
      <a:bodyPr/>
      <a:lstStyle/>
    </a:lnDef>
    <a:txDef>
      <a:spPr>
        <a:noFill/>
      </a:spPr>
      <a:bodyPr wrap="none" rtlCol="0">
        <a:spAutoFit/>
      </a:bodyPr>
      <a:lstStyle>
        <a:defPPr>
          <a:defRPr sz="1600" dirty="0" smtClean="0">
            <a:ea typeface="宋体" panose="02010600030101010101" pitchFamily="2" charset="-122"/>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演示文稿1" id="{586559C3-5F66-425C-8515-6D57A83A8CD8}" vid="{184E8A88-A141-4196-B8F6-9C9D2CAA3F1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80211_Submission_Template</Template>
  <TotalTime>9431</TotalTime>
  <Words>1040</Words>
  <Application>Microsoft Office PowerPoint</Application>
  <PresentationFormat>宽屏</PresentationFormat>
  <Paragraphs>135</Paragraphs>
  <Slides>9</Slides>
  <Notes>3</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9</vt:i4>
      </vt:variant>
    </vt:vector>
  </HeadingPairs>
  <TitlesOfParts>
    <vt:vector size="16" baseType="lpstr">
      <vt:lpstr>Arial Unicode MS</vt:lpstr>
      <vt:lpstr>MS Gothic</vt:lpstr>
      <vt:lpstr>等线</vt:lpstr>
      <vt:lpstr>宋体</vt:lpstr>
      <vt:lpstr>Arial</vt:lpstr>
      <vt:lpstr>Times New Roman</vt:lpstr>
      <vt:lpstr>Office 主题​​</vt:lpstr>
      <vt:lpstr>Data Flow Analysis for Seamless Roaming</vt:lpstr>
      <vt:lpstr>Introduction</vt:lpstr>
      <vt:lpstr>Recap: Seamless Roaming Procedures</vt:lpstr>
      <vt:lpstr>Motivation</vt:lpstr>
      <vt:lpstr>Roaming Behaviours per TID</vt:lpstr>
      <vt:lpstr>Data Flow Analysis for Consecutive BA Operation (1/2)</vt:lpstr>
      <vt:lpstr>Data Flow Analysis for Consecutive BA Operation(2/2)</vt:lpstr>
      <vt:lpstr>Summary</vt:lpstr>
      <vt:lpstr>Reference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Flow Analysis for Seamless Roaming</dc:title>
  <dc:creator>Yaoshen Cui;Yunpeng Yang;Yingjie Yan</dc:creator>
  <cp:keywords/>
  <cp:lastModifiedBy>Yaoshen Cui</cp:lastModifiedBy>
  <cp:revision>233</cp:revision>
  <cp:lastPrinted>1601-01-01T00:00:00Z</cp:lastPrinted>
  <dcterms:created xsi:type="dcterms:W3CDTF">2025-02-11T09:05:16Z</dcterms:created>
  <dcterms:modified xsi:type="dcterms:W3CDTF">2025-04-22T13:56:44Z</dcterms:modified>
  <cp:category>Yanshen Cui, TP-Link Systems Inc.</cp:category>
</cp:coreProperties>
</file>