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1"/>
  </p:notesMasterIdLst>
  <p:handoutMasterIdLst>
    <p:handoutMasterId r:id="rId12"/>
  </p:handoutMasterIdLst>
  <p:sldIdLst>
    <p:sldId id="256" r:id="rId2"/>
    <p:sldId id="277" r:id="rId3"/>
    <p:sldId id="313" r:id="rId4"/>
    <p:sldId id="315" r:id="rId5"/>
    <p:sldId id="314" r:id="rId6"/>
    <p:sldId id="287" r:id="rId7"/>
    <p:sldId id="297" r:id="rId8"/>
    <p:sldId id="312"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赵绪文" initials="赵绪文" lastIdx="10" clrIdx="0">
    <p:extLst>
      <p:ext uri="{19B8F6BF-5375-455C-9EA6-DF929625EA0E}">
        <p15:presenceInfo xmlns:p15="http://schemas.microsoft.com/office/powerpoint/2012/main" userId="S-1-5-21-1495940435-1635398450-2130403006-1065700" providerId="AD"/>
      </p:ext>
    </p:extLst>
  </p:cmAuthor>
  <p:cmAuthor id="2" name="Pei Zhou" initials="Pei" lastIdx="6" clrIdx="1">
    <p:extLst>
      <p:ext uri="{19B8F6BF-5375-455C-9EA6-DF929625EA0E}">
        <p15:presenceInfo xmlns:p15="http://schemas.microsoft.com/office/powerpoint/2012/main" userId="Pei Zh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9" autoAdjust="0"/>
    <p:restoredTop sz="95814" autoAdjust="0"/>
  </p:normalViewPr>
  <p:slideViewPr>
    <p:cSldViewPr>
      <p:cViewPr varScale="1">
        <p:scale>
          <a:sx n="101" d="100"/>
          <a:sy n="101" d="100"/>
        </p:scale>
        <p:origin x="72" y="5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0" d="100"/>
          <a:sy n="90" d="100"/>
        </p:scale>
        <p:origin x="4056" y="5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9394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94441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449213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094356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altLang="zh-CN" dirty="0"/>
              <a:t>MAY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a:t>Xuwen</a:t>
            </a:r>
            <a:r>
              <a:rPr lang="en-GB" altLang="zh-CN" dirty="0"/>
              <a:t> Zhao, TCL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Janurary 2025</a:t>
            </a:r>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a:t>Janurary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a:t>Janurary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zh-CN"/>
              <a:t>Janurary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err="1"/>
              <a:t>Xuwen</a:t>
            </a:r>
            <a:r>
              <a:rPr lang="en-GB" altLang="zh-CN" dirty="0"/>
              <a:t> Zhao, TCL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a:t>Janurary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Janurary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a:t>Janurary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a:t>Janurary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May 2025</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a:t>Xuwen Zhao</a:t>
            </a:r>
            <a:r>
              <a:rPr lang="en-GB" dirty="0"/>
              <a:t>, TCL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altLang="zh-CN" sz="1800" b="1" i="0" u="none" strike="noStrike" kern="1200" cap="none" spc="0" normalizeH="0" baseline="0" dirty="0">
                <a:ln>
                  <a:noFill/>
                </a:ln>
                <a:solidFill>
                  <a:srgbClr val="000000"/>
                </a:solidFill>
                <a:effectLst/>
                <a:uLnTx/>
                <a:uFillTx/>
                <a:latin typeface="Times New Roman" pitchFamily="16" charset="0"/>
                <a:ea typeface="MS Gothic" charset="-128"/>
              </a:rPr>
              <a:t>0691</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Drawing2.vsd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96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on Security of TDLS Direct Link Establishment in Roaming</a:t>
            </a:r>
            <a:endParaRPr lang="en-GB" dirty="0"/>
          </a:p>
        </p:txBody>
      </p:sp>
      <p:sp>
        <p:nvSpPr>
          <p:cNvPr id="3074" name="Rectangle 2"/>
          <p:cNvSpPr>
            <a:spLocks noGrp="1" noChangeArrowheads="1"/>
          </p:cNvSpPr>
          <p:nvPr>
            <p:ph type="subTitle" idx="1"/>
          </p:nvPr>
        </p:nvSpPr>
        <p:spPr>
          <a:xfrm>
            <a:off x="1828800" y="251064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zh-CN" sz="2000" b="0" dirty="0"/>
              <a:t>April 17, </a:t>
            </a:r>
            <a:r>
              <a:rPr lang="en-GB" sz="2000" b="0" dirty="0"/>
              <a:t>2025</a:t>
            </a:r>
          </a:p>
        </p:txBody>
      </p:sp>
      <p:sp>
        <p:nvSpPr>
          <p:cNvPr id="6" name="Date Placeholder 3"/>
          <p:cNvSpPr>
            <a:spLocks noGrp="1"/>
          </p:cNvSpPr>
          <p:nvPr>
            <p:ph type="dt" idx="10"/>
          </p:nvPr>
        </p:nvSpPr>
        <p:spPr/>
        <p:txBody>
          <a:bodyPr/>
          <a:lstStyle/>
          <a:p>
            <a:r>
              <a:rPr lang="en-US" altLang="zh-CN" dirty="0"/>
              <a:t>May 2025</a:t>
            </a:r>
            <a:endParaRPr lang="en-GB" altLang="zh-CN" dirty="0"/>
          </a:p>
        </p:txBody>
      </p:sp>
      <p:sp>
        <p:nvSpPr>
          <p:cNvPr id="7" name="Footer Placeholder 4"/>
          <p:cNvSpPr>
            <a:spLocks noGrp="1"/>
          </p:cNvSpPr>
          <p:nvPr>
            <p:ph type="ftr" idx="11"/>
          </p:nvPr>
        </p:nvSpPr>
        <p:spPr/>
        <p:txBody>
          <a:bodyPr/>
          <a:lstStyle/>
          <a:p>
            <a:r>
              <a:rPr lang="en-US" altLang="zh-CN" dirty="0"/>
              <a:t>Xuwen Zhao</a:t>
            </a:r>
            <a:r>
              <a:rPr lang="en-GB" dirty="0"/>
              <a:t>,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816077" y="299175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dirty="0">
                <a:solidFill>
                  <a:srgbClr val="000000"/>
                </a:solidFill>
              </a:rPr>
              <a:t>Authors:</a:t>
            </a:r>
          </a:p>
        </p:txBody>
      </p:sp>
      <p:graphicFrame>
        <p:nvGraphicFramePr>
          <p:cNvPr id="3" name="表格 2">
            <a:extLst>
              <a:ext uri="{FF2B5EF4-FFF2-40B4-BE49-F238E27FC236}">
                <a16:creationId xmlns:a16="http://schemas.microsoft.com/office/drawing/2014/main" id="{6CD49339-BA4D-0012-586F-932FD4853DDD}"/>
              </a:ext>
            </a:extLst>
          </p:cNvPr>
          <p:cNvGraphicFramePr>
            <a:graphicFrameLocks noGrp="1"/>
          </p:cNvGraphicFramePr>
          <p:nvPr>
            <p:extLst>
              <p:ext uri="{D42A27DB-BD31-4B8C-83A1-F6EECF244321}">
                <p14:modId xmlns:p14="http://schemas.microsoft.com/office/powerpoint/2010/main" val="3043683887"/>
              </p:ext>
            </p:extLst>
          </p:nvPr>
        </p:nvGraphicFramePr>
        <p:xfrm>
          <a:off x="816077" y="3485246"/>
          <a:ext cx="10348385" cy="2078533"/>
        </p:xfrm>
        <a:graphic>
          <a:graphicData uri="http://schemas.openxmlformats.org/drawingml/2006/table">
            <a:tbl>
              <a:tblPr firstRow="1" bandRow="1">
                <a:tableStyleId>{5940675A-B579-460E-94D1-54222C63F5DA}</a:tableStyleId>
              </a:tblPr>
              <a:tblGrid>
                <a:gridCol w="1432983">
                  <a:extLst>
                    <a:ext uri="{9D8B030D-6E8A-4147-A177-3AD203B41FA5}">
                      <a16:colId xmlns:a16="http://schemas.microsoft.com/office/drawing/2014/main" val="2374419526"/>
                    </a:ext>
                  </a:extLst>
                </a:gridCol>
                <a:gridCol w="1600200">
                  <a:extLst>
                    <a:ext uri="{9D8B030D-6E8A-4147-A177-3AD203B41FA5}">
                      <a16:colId xmlns:a16="http://schemas.microsoft.com/office/drawing/2014/main" val="3776585040"/>
                    </a:ext>
                  </a:extLst>
                </a:gridCol>
                <a:gridCol w="3505200">
                  <a:extLst>
                    <a:ext uri="{9D8B030D-6E8A-4147-A177-3AD203B41FA5}">
                      <a16:colId xmlns:a16="http://schemas.microsoft.com/office/drawing/2014/main" val="3773759922"/>
                    </a:ext>
                  </a:extLst>
                </a:gridCol>
                <a:gridCol w="1103740">
                  <a:extLst>
                    <a:ext uri="{9D8B030D-6E8A-4147-A177-3AD203B41FA5}">
                      <a16:colId xmlns:a16="http://schemas.microsoft.com/office/drawing/2014/main" val="2197788107"/>
                    </a:ext>
                  </a:extLst>
                </a:gridCol>
                <a:gridCol w="2706262">
                  <a:extLst>
                    <a:ext uri="{9D8B030D-6E8A-4147-A177-3AD203B41FA5}">
                      <a16:colId xmlns:a16="http://schemas.microsoft.com/office/drawing/2014/main" val="1903846693"/>
                    </a:ext>
                  </a:extLst>
                </a:gridCol>
              </a:tblGrid>
              <a:tr h="403901">
                <a:tc>
                  <a:txBody>
                    <a:bodyPr/>
                    <a:lstStyle/>
                    <a:p>
                      <a:r>
                        <a:rPr lang="en-US" altLang="zh-CN" sz="1600" b="1" dirty="0"/>
                        <a:t>Name</a:t>
                      </a:r>
                      <a:endParaRPr lang="zh-CN" altLang="en-US" sz="1600" b="1" dirty="0"/>
                    </a:p>
                  </a:txBody>
                  <a:tcPr/>
                </a:tc>
                <a:tc>
                  <a:txBody>
                    <a:bodyPr/>
                    <a:lstStyle/>
                    <a:p>
                      <a:r>
                        <a:rPr lang="en-US" altLang="zh-CN" sz="1600" b="1" dirty="0"/>
                        <a:t>Affiliations</a:t>
                      </a:r>
                      <a:endParaRPr lang="zh-CN" altLang="en-US" sz="1600" b="1" dirty="0"/>
                    </a:p>
                  </a:txBody>
                  <a:tcPr/>
                </a:tc>
                <a:tc>
                  <a:txBody>
                    <a:bodyPr/>
                    <a:lstStyle/>
                    <a:p>
                      <a:r>
                        <a:rPr lang="en-US" altLang="zh-CN" sz="1600" b="1" dirty="0"/>
                        <a:t>Address</a:t>
                      </a:r>
                      <a:endParaRPr lang="zh-CN" altLang="en-US" sz="1600" b="1" dirty="0"/>
                    </a:p>
                  </a:txBody>
                  <a:tcPr/>
                </a:tc>
                <a:tc>
                  <a:txBody>
                    <a:bodyPr/>
                    <a:lstStyle/>
                    <a:p>
                      <a:r>
                        <a:rPr lang="en-US" altLang="zh-CN" sz="1600" b="1" dirty="0"/>
                        <a:t>Phone</a:t>
                      </a:r>
                      <a:endParaRPr lang="zh-CN" altLang="en-US" sz="1600" b="1" dirty="0"/>
                    </a:p>
                  </a:txBody>
                  <a:tcPr/>
                </a:tc>
                <a:tc>
                  <a:txBody>
                    <a:bodyPr/>
                    <a:lstStyle/>
                    <a:p>
                      <a:r>
                        <a:rPr lang="en-US" altLang="zh-CN" sz="1600" b="1" dirty="0"/>
                        <a:t>Email</a:t>
                      </a:r>
                      <a:endParaRPr lang="zh-CN" altLang="en-US" sz="1600" b="1" dirty="0"/>
                    </a:p>
                  </a:txBody>
                  <a:tcPr/>
                </a:tc>
                <a:extLst>
                  <a:ext uri="{0D108BD9-81ED-4DB2-BD59-A6C34878D82A}">
                    <a16:rowId xmlns:a16="http://schemas.microsoft.com/office/drawing/2014/main" val="562743742"/>
                  </a:ext>
                </a:extLst>
              </a:tr>
              <a:tr h="365171">
                <a:tc>
                  <a:txBody>
                    <a:bodyPr/>
                    <a:lstStyle/>
                    <a:p>
                      <a:r>
                        <a:rPr lang="en-US" altLang="zh-CN" sz="1600" dirty="0"/>
                        <a:t>Xuwen Zhao</a:t>
                      </a:r>
                      <a:endParaRPr lang="zh-CN" altLang="en-US" sz="1600" dirty="0"/>
                    </a:p>
                  </a:txBody>
                  <a:tcPr/>
                </a:tc>
                <a:tc rowSpan="5">
                  <a:txBody>
                    <a:bodyPr/>
                    <a:lstStyle/>
                    <a:p>
                      <a:pPr algn="ctr"/>
                      <a:r>
                        <a:rPr lang="en-US" altLang="zh-CN" sz="1600" dirty="0"/>
                        <a:t>TCL</a:t>
                      </a:r>
                    </a:p>
                  </a:txBody>
                  <a:tcPr anchor="ctr"/>
                </a:tc>
                <a:tc>
                  <a:txBody>
                    <a:bodyPr/>
                    <a:lstStyle/>
                    <a:p>
                      <a:r>
                        <a:rPr lang="en-US" altLang="zh-CN" sz="1600" dirty="0"/>
                        <a:t>Building G1, TCL International-E City, Shenzhen, Guangdong, China.</a:t>
                      </a:r>
                      <a:endParaRPr lang="zh-CN" altLang="en-US" sz="1600" dirty="0"/>
                    </a:p>
                  </a:txBody>
                  <a:tcPr/>
                </a:tc>
                <a:tc>
                  <a:txBody>
                    <a:bodyPr/>
                    <a:lstStyle/>
                    <a:p>
                      <a:endParaRPr lang="zh-CN" altLang="en-US" sz="1600" dirty="0"/>
                    </a:p>
                  </a:txBody>
                  <a:tcPr/>
                </a:tc>
                <a:tc>
                  <a:txBody>
                    <a:bodyPr/>
                    <a:lstStyle/>
                    <a:p>
                      <a:r>
                        <a:rPr lang="en-US" altLang="zh-CN" sz="1600" dirty="0"/>
                        <a:t>zhaoxuwen123@outlook.com</a:t>
                      </a:r>
                      <a:endParaRPr lang="zh-CN" altLang="en-US" sz="1600" dirty="0"/>
                    </a:p>
                  </a:txBody>
                  <a:tcPr/>
                </a:tc>
                <a:extLst>
                  <a:ext uri="{0D108BD9-81ED-4DB2-BD59-A6C34878D82A}">
                    <a16:rowId xmlns:a16="http://schemas.microsoft.com/office/drawing/2014/main" val="2191527963"/>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n-lt"/>
                          <a:ea typeface="+mn-ea"/>
                          <a:cs typeface="+mn-cs"/>
                        </a:rPr>
                        <a:t>Pei Zhou</a:t>
                      </a:r>
                      <a:endParaRPr lang="zh-CN" altLang="en-US" sz="1600" kern="1200" dirty="0">
                        <a:solidFill>
                          <a:schemeClr val="tx1"/>
                        </a:solidFill>
                        <a:latin typeface="+mn-lt"/>
                        <a:ea typeface="+mn-ea"/>
                        <a:cs typeface="+mn-cs"/>
                      </a:endParaRPr>
                    </a:p>
                  </a:txBody>
                  <a:tcPr/>
                </a:tc>
                <a:tc vMerge="1">
                  <a:txBody>
                    <a:bodyPr/>
                    <a:lstStyle/>
                    <a:p>
                      <a:r>
                        <a:rPr lang="en-US" altLang="zh-CN" sz="1600" dirty="0"/>
                        <a:t>TCL</a:t>
                      </a:r>
                      <a:endParaRPr lang="zh-CN" altLang="en-US" sz="1600" dirty="0"/>
                    </a:p>
                  </a:txBody>
                  <a:tcPr/>
                </a:tc>
                <a:tc rowSpan="2">
                  <a:txBody>
                    <a:bodyPr/>
                    <a:lstStyle/>
                    <a:p>
                      <a:endParaRPr lang="zh-CN" altLang="en-US" sz="1600" dirty="0"/>
                    </a:p>
                  </a:txBody>
                  <a:tcPr/>
                </a:tc>
                <a:tc rowSpan="2">
                  <a:txBody>
                    <a:bodyPr/>
                    <a:lstStyle/>
                    <a:p>
                      <a:endParaRPr lang="zh-CN" altLang="en-US" sz="1600"/>
                    </a:p>
                  </a:txBody>
                  <a:tcPr/>
                </a:tc>
                <a:tc rowSpan="2">
                  <a:txBody>
                    <a:bodyPr/>
                    <a:lstStyle/>
                    <a:p>
                      <a:endParaRPr lang="zh-CN" altLang="en-US" sz="1600" dirty="0"/>
                    </a:p>
                  </a:txBody>
                  <a:tcPr/>
                </a:tc>
                <a:extLst>
                  <a:ext uri="{0D108BD9-81ED-4DB2-BD59-A6C34878D82A}">
                    <a16:rowId xmlns:a16="http://schemas.microsoft.com/office/drawing/2014/main" val="1976538577"/>
                  </a:ext>
                </a:extLst>
              </a:tr>
              <a:tr h="13463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016028058"/>
                  </a:ext>
                </a:extLst>
              </a:tr>
              <a:tr h="230537">
                <a:tc vMerge="1">
                  <a:txBody>
                    <a:bodyPr/>
                    <a:lstStyle/>
                    <a:p>
                      <a:r>
                        <a:rPr lang="en-US" altLang="zh-CN" sz="1600" dirty="0" err="1"/>
                        <a:t>Zhanjin</a:t>
                      </a:r>
                      <a:r>
                        <a:rPr lang="en-US" altLang="zh-CN" sz="1600" dirty="0"/>
                        <a:t> Bao</a:t>
                      </a:r>
                      <a:endParaRPr lang="zh-CN" altLang="en-US" sz="1600" dirty="0"/>
                    </a:p>
                  </a:txBody>
                  <a:tcPr/>
                </a:tc>
                <a:tc vMerge="1">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extLst>
                  <a:ext uri="{0D108BD9-81ED-4DB2-BD59-A6C34878D82A}">
                    <a16:rowId xmlns:a16="http://schemas.microsoft.com/office/drawing/2014/main" val="1239922269"/>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7845703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p:txBody>
          <a:bodyPr/>
          <a:lstStyle/>
          <a:p>
            <a:r>
              <a:rPr lang="en-US" dirty="0"/>
              <a:t>Recap of TDLS Direct Link</a:t>
            </a:r>
            <a:r>
              <a:rPr lang="en-US" altLang="zh-CN" dirty="0"/>
              <a:t> [1] [2]</a:t>
            </a:r>
            <a:endParaRPr lang="en-US" dirty="0"/>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533400" y="1524000"/>
            <a:ext cx="7620000" cy="4876800"/>
          </a:xfrm>
        </p:spPr>
        <p:txBody>
          <a:bodyPr/>
          <a:lstStyle/>
          <a:p>
            <a:r>
              <a:rPr lang="it-IT" altLang="zh-CN" sz="1400" i="1" dirty="0"/>
              <a:t>Draft P802.11REVme_D7.0</a:t>
            </a:r>
          </a:p>
          <a:p>
            <a:r>
              <a:rPr lang="it-IT" altLang="zh-CN" sz="1200" i="1" dirty="0"/>
              <a:t>11.20 Tunneled direct link setup</a:t>
            </a:r>
            <a:r>
              <a:rPr lang="it-IT" altLang="zh-CN" sz="1200" dirty="0"/>
              <a:t> </a:t>
            </a:r>
            <a:r>
              <a:rPr lang="it-IT" altLang="zh-CN" sz="1200" b="0" dirty="0"/>
              <a:t>states the following:</a:t>
            </a:r>
          </a:p>
          <a:p>
            <a:pPr>
              <a:buFont typeface="Wingdings" panose="05000000000000000000" pitchFamily="2" charset="2"/>
              <a:buChar char="l"/>
            </a:pPr>
            <a:r>
              <a:rPr lang="en-US" altLang="zh-CN" sz="1200" b="0" i="1" u="none" strike="noStrike" baseline="0" dirty="0">
                <a:solidFill>
                  <a:srgbClr val="000000"/>
                </a:solidFill>
                <a:latin typeface="TimesNewRoman"/>
              </a:rPr>
              <a:t>To set up and maintain a TDLS direct link, both TDLS peer STAs shall be associated with the </a:t>
            </a:r>
            <a:r>
              <a:rPr lang="en-US" altLang="zh-CN" sz="1200" b="0" i="1" u="none" strike="noStrike" baseline="0" dirty="0">
                <a:solidFill>
                  <a:srgbClr val="0070C0"/>
                </a:solidFill>
                <a:latin typeface="TimesNewRoman"/>
              </a:rPr>
              <a:t>same </a:t>
            </a:r>
            <a:r>
              <a:rPr lang="it-IT" altLang="zh-CN" sz="1200" b="0" i="1" u="none" strike="noStrike" baseline="0" dirty="0">
                <a:solidFill>
                  <a:srgbClr val="0070C0"/>
                </a:solidFill>
                <a:latin typeface="TimesNewRoman"/>
              </a:rPr>
              <a:t>infrastructure BSS.</a:t>
            </a:r>
            <a:endParaRPr lang="it-IT" altLang="zh-CN" sz="1200" b="0" dirty="0">
              <a:latin typeface="TimesNewRoman"/>
            </a:endParaRPr>
          </a:p>
          <a:p>
            <a:r>
              <a:rPr lang="en-US" altLang="zh-CN" sz="1200" i="1" dirty="0"/>
              <a:t>11.20.5 TDLS direct link teardown </a:t>
            </a:r>
            <a:r>
              <a:rPr lang="it-IT" altLang="zh-CN" sz="1200" b="0" dirty="0"/>
              <a:t>states the following:</a:t>
            </a:r>
          </a:p>
          <a:p>
            <a:pPr>
              <a:buFont typeface="Wingdings" panose="05000000000000000000" pitchFamily="2" charset="2"/>
              <a:buChar char="l"/>
            </a:pPr>
            <a:r>
              <a:rPr lang="en-US" altLang="zh-CN" sz="1200" b="0" i="1" dirty="0">
                <a:latin typeface="TimesNewRoman"/>
              </a:rPr>
              <a:t>A TDLS Teardown frame with Reason Code LEAVING_NETWORK_DEAUTH shall be transmitted to all TDLS peer STAs (via the AP or via the direct path) </a:t>
            </a:r>
            <a:r>
              <a:rPr lang="en-US" altLang="zh-CN" sz="1200" b="0" i="1" dirty="0">
                <a:solidFill>
                  <a:srgbClr val="0070C0"/>
                </a:solidFill>
                <a:latin typeface="TimesNewRoman"/>
              </a:rPr>
              <a:t>prior to reassociation with a different AP, </a:t>
            </a:r>
            <a:r>
              <a:rPr lang="en-US" altLang="zh-CN" sz="1200" b="0" i="1" dirty="0">
                <a:latin typeface="TimesNewRoman"/>
              </a:rPr>
              <a:t>deauthentication, disassociation, or association. After receiving a Deauthentication frame or a Disassociation frame from the AP, a Deauthentication frame with Reason Code LEAVING_NETWORK_DEAUTH shall be transmitted via the direct path to all TDLS peer STAs that are in the awake state, if management frame protection has not been negotiated on the TDLS direct link.</a:t>
            </a:r>
            <a:endParaRPr lang="en-US" altLang="zh-CN" sz="1100" dirty="0">
              <a:cs typeface="+mn-cs"/>
            </a:endParaRPr>
          </a:p>
          <a:p>
            <a:pPr marL="342900" lvl="2" indent="-342900">
              <a:spcBef>
                <a:spcPts val="600"/>
              </a:spcBef>
              <a:defRPr/>
            </a:pPr>
            <a:r>
              <a:rPr lang="en-US" altLang="zh-CN" sz="1200" b="1" i="1" dirty="0">
                <a:cs typeface="+mn-cs"/>
              </a:rPr>
              <a:t>12.7.8 TDLS Peer Key (TPK) security protocol </a:t>
            </a:r>
            <a:r>
              <a:rPr lang="en-US" altLang="zh-CN" sz="1200" dirty="0">
                <a:cs typeface="+mn-cs"/>
              </a:rPr>
              <a:t>states the following:</a:t>
            </a:r>
            <a:endParaRPr lang="en-US" altLang="zh-CN" sz="1200" b="1" i="1" dirty="0">
              <a:cs typeface="+mn-cs"/>
            </a:endParaRPr>
          </a:p>
          <a:p>
            <a:pPr marL="342900" lvl="2" indent="-342900">
              <a:spcBef>
                <a:spcPts val="600"/>
              </a:spcBef>
              <a:buFont typeface="Wingdings" panose="05000000000000000000" pitchFamily="2" charset="2"/>
              <a:buChar char="l"/>
              <a:defRPr/>
            </a:pPr>
            <a:r>
              <a:rPr lang="en-US" altLang="zh-CN" sz="1200" i="1" dirty="0">
                <a:latin typeface="TimesNewRoman"/>
                <a:cs typeface="+mn-cs"/>
              </a:rPr>
              <a:t>The TPK handshake occurs as part of the TDLS direct link(#1356) setup procedure. The TPKSA is the result of the successful completion of the TPK handshake protocol, which derives keys for providing confidentiality and data origin authentication.</a:t>
            </a:r>
          </a:p>
          <a:p>
            <a:pPr marL="342900" lvl="2" indent="-342900">
              <a:spcBef>
                <a:spcPts val="600"/>
              </a:spcBef>
              <a:buFont typeface="Wingdings" panose="05000000000000000000" pitchFamily="2" charset="2"/>
              <a:buChar char="l"/>
              <a:defRPr/>
            </a:pPr>
            <a:r>
              <a:rPr lang="en-US" altLang="zh-CN" sz="1200" i="1" dirty="0">
                <a:latin typeface="TimesNewRoman"/>
                <a:cs typeface="+mn-cs"/>
              </a:rPr>
              <a:t>In order to maintain (#6395)TPK transient key confidentiality, both the TDLS initiator STA and the TDLS responder STAs </a:t>
            </a:r>
            <a:r>
              <a:rPr lang="en-US" altLang="zh-CN" sz="1200" i="1" dirty="0">
                <a:solidFill>
                  <a:srgbClr val="0070C0"/>
                </a:solidFill>
                <a:latin typeface="TimesNewRoman"/>
                <a:cs typeface="+mn-cs"/>
              </a:rPr>
              <a:t>establish an RSNA with their common AP prior to executing the TPK handshake. </a:t>
            </a:r>
          </a:p>
          <a:p>
            <a:pPr marL="0" lvl="2" indent="0">
              <a:spcBef>
                <a:spcPts val="600"/>
              </a:spcBef>
              <a:defRPr/>
            </a:pPr>
            <a:endParaRPr lang="en-US" altLang="zh-CN" sz="1100" dirty="0">
              <a:cs typeface="+mn-cs"/>
            </a:endParaRPr>
          </a:p>
          <a:p>
            <a:pPr marL="342900" lvl="2" indent="-342900">
              <a:spcBef>
                <a:spcPts val="600"/>
              </a:spcBef>
              <a:defRPr/>
            </a:pPr>
            <a:r>
              <a:rPr lang="en-US" altLang="zh-CN" sz="1400" b="1" i="1" dirty="0">
                <a:cs typeface="+mn-cs"/>
              </a:rPr>
              <a:t>Draft P802.11be_D7.0</a:t>
            </a:r>
            <a:endParaRPr lang="en-US" altLang="zh-CN" sz="1100" dirty="0">
              <a:cs typeface="+mn-cs"/>
            </a:endParaRPr>
          </a:p>
          <a:p>
            <a:pPr marL="400050" lvl="2" indent="0">
              <a:spcBef>
                <a:spcPts val="600"/>
              </a:spcBef>
              <a:defRPr/>
            </a:pPr>
            <a:r>
              <a:rPr lang="en-GB" altLang="zh-CN" sz="1200" i="1" dirty="0">
                <a:solidFill>
                  <a:schemeClr val="tx1"/>
                </a:solidFill>
                <a:effectLst/>
                <a:latin typeface="Times New Roman" panose="02020603050405020304" pitchFamily="18" charset="0"/>
                <a:ea typeface="楷体" panose="02010609060101010101" pitchFamily="49" charset="-122"/>
              </a:rPr>
              <a:t>Figure AH-42 (Transmission of TDLS Setup Request frame from one non-AP MLD to another) and Figure AH-43 (Transmission of TDLS Setup Response frame from one non-AP MLD to another) illustrate the case where a single link TDLS direct link is set up between two non-AP MLDs that </a:t>
            </a:r>
            <a:r>
              <a:rPr lang="en-GB" altLang="zh-CN" sz="1200" i="1" dirty="0">
                <a:solidFill>
                  <a:srgbClr val="0070C0"/>
                </a:solidFill>
                <a:effectLst/>
                <a:latin typeface="Times New Roman" panose="02020603050405020304" pitchFamily="18" charset="0"/>
                <a:ea typeface="楷体" panose="02010609060101010101" pitchFamily="49" charset="-122"/>
              </a:rPr>
              <a:t>have performed ML setup with the same AP MLD.</a:t>
            </a:r>
            <a:endParaRPr lang="en-US" altLang="zh-CN" sz="11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May 2025</a:t>
            </a:r>
            <a:endParaRPr lang="en-GB" altLang="zh-CN" dirty="0"/>
          </a:p>
        </p:txBody>
      </p:sp>
      <p:grpSp>
        <p:nvGrpSpPr>
          <p:cNvPr id="9" name="组合 8">
            <a:extLst>
              <a:ext uri="{FF2B5EF4-FFF2-40B4-BE49-F238E27FC236}">
                <a16:creationId xmlns:a16="http://schemas.microsoft.com/office/drawing/2014/main" id="{BFE43215-A64C-4EF9-9510-E0DDF66AD69A}"/>
              </a:ext>
            </a:extLst>
          </p:cNvPr>
          <p:cNvGrpSpPr/>
          <p:nvPr/>
        </p:nvGrpSpPr>
        <p:grpSpPr>
          <a:xfrm>
            <a:off x="8077200" y="1524000"/>
            <a:ext cx="3987800" cy="4826316"/>
            <a:chOff x="8077200" y="1524000"/>
            <a:chExt cx="3987800" cy="4826316"/>
          </a:xfrm>
        </p:grpSpPr>
        <p:pic>
          <p:nvPicPr>
            <p:cNvPr id="7" name="图片 6">
              <a:extLst>
                <a:ext uri="{FF2B5EF4-FFF2-40B4-BE49-F238E27FC236}">
                  <a16:creationId xmlns:a16="http://schemas.microsoft.com/office/drawing/2014/main" id="{1B946691-9C53-45D1-AD10-A07135F4D82D}"/>
                </a:ext>
              </a:extLst>
            </p:cNvPr>
            <p:cNvPicPr/>
            <p:nvPr/>
          </p:nvPicPr>
          <p:blipFill>
            <a:blip r:embed="rId3"/>
            <a:srcRect b="8373"/>
            <a:stretch>
              <a:fillRect/>
            </a:stretch>
          </p:blipFill>
          <p:spPr>
            <a:xfrm>
              <a:off x="8077200" y="1524000"/>
              <a:ext cx="3987800" cy="4826316"/>
            </a:xfrm>
            <a:prstGeom prst="rect">
              <a:avLst/>
            </a:prstGeom>
            <a:ln>
              <a:noFill/>
            </a:ln>
          </p:spPr>
        </p:pic>
        <p:sp>
          <p:nvSpPr>
            <p:cNvPr id="8" name="矩形 7">
              <a:extLst>
                <a:ext uri="{FF2B5EF4-FFF2-40B4-BE49-F238E27FC236}">
                  <a16:creationId xmlns:a16="http://schemas.microsoft.com/office/drawing/2014/main" id="{0D54CB4E-1C19-4B82-8AFD-A339153B9F52}"/>
                </a:ext>
              </a:extLst>
            </p:cNvPr>
            <p:cNvSpPr/>
            <p:nvPr/>
          </p:nvSpPr>
          <p:spPr bwMode="auto">
            <a:xfrm>
              <a:off x="11656486" y="4876800"/>
              <a:ext cx="383114" cy="4572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16354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a:xfrm>
            <a:off x="914401" y="609600"/>
            <a:ext cx="10361084" cy="685799"/>
          </a:xfrm>
        </p:spPr>
        <p:txBody>
          <a:bodyPr/>
          <a:lstStyle/>
          <a:p>
            <a:r>
              <a:rPr lang="en-US" altLang="zh-CN" dirty="0"/>
              <a:t>Motivation</a:t>
            </a:r>
            <a:endParaRPr lang="en-US" dirty="0"/>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207964" y="1279633"/>
            <a:ext cx="11773957" cy="3069490"/>
          </a:xfrm>
        </p:spPr>
        <p:txBody>
          <a:bodyPr/>
          <a:lstStyle/>
          <a:p>
            <a:pPr marL="285750" indent="-285750">
              <a:buFont typeface="Wingdings" panose="05000000000000000000" pitchFamily="2" charset="2"/>
              <a:buChar char="l"/>
            </a:pPr>
            <a:r>
              <a:rPr lang="en-US" altLang="zh-CN" sz="1400" dirty="0">
                <a:solidFill>
                  <a:schemeClr val="tx1"/>
                </a:solidFill>
                <a:latin typeface="Times New Roman" panose="02020603050405020304" pitchFamily="18" charset="0"/>
                <a:ea typeface="楷体" panose="02010609060101010101" pitchFamily="49" charset="-122"/>
              </a:rPr>
              <a:t>Currently, a proposal is being discussed on how to establish TDLS connections during seamless roaming.[3] </a:t>
            </a:r>
            <a:r>
              <a:rPr lang="en-US" altLang="zh-CN" sz="1400" b="1" kern="0" dirty="0">
                <a:solidFill>
                  <a:schemeClr val="tx1"/>
                </a:solidFill>
                <a:latin typeface="Times New Roman" panose="02020603050405020304" pitchFamily="18" charset="0"/>
                <a:ea typeface="楷体" panose="02010609060101010101" pitchFamily="49" charset="-122"/>
              </a:rPr>
              <a:t>However, </a:t>
            </a:r>
            <a:r>
              <a:rPr lang="en-US" altLang="zh-CN" sz="1400" b="1" kern="0" dirty="0">
                <a:solidFill>
                  <a:srgbClr val="0070C0"/>
                </a:solidFill>
                <a:latin typeface="Times New Roman" panose="02020603050405020304" pitchFamily="18" charset="0"/>
                <a:ea typeface="楷体" panose="02010609060101010101" pitchFamily="49" charset="-122"/>
              </a:rPr>
              <a:t>each AP MLD and its associated non-AP MLD may belong to different BSSs</a:t>
            </a:r>
            <a:r>
              <a:rPr lang="en-US" altLang="zh-CN" sz="1400" b="1" kern="0" dirty="0">
                <a:solidFill>
                  <a:schemeClr val="tx1"/>
                </a:solidFill>
                <a:latin typeface="Times New Roman" panose="02020603050405020304" pitchFamily="18" charset="0"/>
                <a:ea typeface="楷体" panose="02010609060101010101" pitchFamily="49" charset="-122"/>
              </a:rPr>
              <a:t>. Since in the baseline, the TPK derivation formula includes only one BSSID and AP MLD MAC (Shown as follow)</a:t>
            </a:r>
            <a:r>
              <a:rPr lang="en-US" altLang="zh-CN" sz="1400" dirty="0">
                <a:solidFill>
                  <a:schemeClr val="tx1"/>
                </a:solidFill>
                <a:latin typeface="Times New Roman" panose="02020603050405020304" pitchFamily="18" charset="0"/>
                <a:ea typeface="楷体" panose="02010609060101010101" pitchFamily="49" charset="-122"/>
              </a:rPr>
              <a:t>.</a:t>
            </a:r>
          </a:p>
          <a:p>
            <a:pPr marL="1028700" lvl="1">
              <a:buFont typeface="Wingdings" panose="05000000000000000000" pitchFamily="2" charset="2"/>
              <a:buChar char="n"/>
            </a:pPr>
            <a:r>
              <a:rPr lang="en-GB" altLang="zh-CN" sz="1400" kern="0" dirty="0">
                <a:solidFill>
                  <a:schemeClr val="tx1"/>
                </a:solidFill>
                <a:latin typeface="Times New Roman" panose="02020603050405020304" pitchFamily="18" charset="0"/>
                <a:ea typeface="楷体" panose="02010609060101010101" pitchFamily="49" charset="-122"/>
              </a:rPr>
              <a:t>TPK-Key-Input = Hash(min (SNonce, ANonce) || max (SNonce, ANonce))</a:t>
            </a:r>
          </a:p>
          <a:p>
            <a:pPr marL="1028700" lvl="1">
              <a:buFont typeface="Wingdings" panose="05000000000000000000" pitchFamily="2" charset="2"/>
              <a:buChar char="n"/>
            </a:pPr>
            <a:r>
              <a:rPr lang="en-US" altLang="zh-CN" sz="1400" kern="0" dirty="0">
                <a:solidFill>
                  <a:schemeClr val="tx1"/>
                </a:solidFill>
                <a:latin typeface="Times New Roman" panose="02020603050405020304" pitchFamily="18" charset="0"/>
                <a:ea typeface="楷体" panose="02010609060101010101" pitchFamily="49" charset="-122"/>
              </a:rPr>
              <a:t>When the frames transmitted during the TPK handshake by at least one of the STAs do not include a TDLS Multi-Link element</a:t>
            </a:r>
            <a:r>
              <a:rPr lang="zh-CN" altLang="en-US" sz="1400" kern="0" dirty="0">
                <a:solidFill>
                  <a:schemeClr val="tx1"/>
                </a:solidFill>
                <a:latin typeface="Times New Roman" panose="02020603050405020304" pitchFamily="18" charset="0"/>
                <a:ea typeface="楷体" panose="02010609060101010101" pitchFamily="49" charset="-122"/>
              </a:rPr>
              <a:t>：</a:t>
            </a:r>
            <a:endParaRPr lang="en-US" altLang="zh-CN" sz="1400" kern="0" dirty="0">
              <a:solidFill>
                <a:schemeClr val="tx1"/>
              </a:solidFill>
              <a:latin typeface="Times New Roman" panose="02020603050405020304" pitchFamily="18" charset="0"/>
              <a:ea typeface="楷体" panose="02010609060101010101" pitchFamily="49" charset="-122"/>
            </a:endParaRPr>
          </a:p>
          <a:p>
            <a:pPr marL="1428750" lvl="2">
              <a:buFont typeface="Wingdings" panose="05000000000000000000" pitchFamily="2" charset="2"/>
              <a:buChar char="n"/>
            </a:pPr>
            <a:r>
              <a:rPr lang="en-GB" altLang="zh-CN" sz="1200" kern="0" dirty="0">
                <a:solidFill>
                  <a:schemeClr val="tx1"/>
                </a:solidFill>
                <a:latin typeface="Times New Roman" panose="02020603050405020304" pitchFamily="18" charset="0"/>
                <a:ea typeface="楷体" panose="02010609060101010101" pitchFamily="49" charset="-122"/>
              </a:rPr>
              <a:t>TPK = KDF-Hash-Length(TPK-Key-Input, “TDLS PMK”, min (MAC_I, MAC_R) || max (MAC_I, MAC_R) || </a:t>
            </a:r>
            <a:r>
              <a:rPr lang="en-GB" altLang="zh-CN" sz="1200" kern="0" dirty="0">
                <a:solidFill>
                  <a:schemeClr val="tx1"/>
                </a:solidFill>
                <a:highlight>
                  <a:srgbClr val="FFFF00"/>
                </a:highlight>
                <a:latin typeface="Times New Roman" panose="02020603050405020304" pitchFamily="18" charset="0"/>
                <a:ea typeface="楷体" panose="02010609060101010101" pitchFamily="49" charset="-122"/>
              </a:rPr>
              <a:t>BSSID</a:t>
            </a:r>
            <a:r>
              <a:rPr lang="en-GB" altLang="zh-CN" sz="1200" kern="0" dirty="0">
                <a:solidFill>
                  <a:schemeClr val="tx1"/>
                </a:solidFill>
                <a:latin typeface="Times New Roman" panose="02020603050405020304" pitchFamily="18" charset="0"/>
                <a:ea typeface="楷体" panose="02010609060101010101" pitchFamily="49" charset="-122"/>
              </a:rPr>
              <a:t>)</a:t>
            </a:r>
            <a:r>
              <a:rPr lang="en-US" altLang="zh-CN" sz="1200" b="1" kern="0" dirty="0">
                <a:solidFill>
                  <a:schemeClr val="tx1"/>
                </a:solidFill>
                <a:latin typeface="Times New Roman" panose="02020603050405020304" pitchFamily="18" charset="0"/>
                <a:ea typeface="楷体" panose="02010609060101010101" pitchFamily="49" charset="-122"/>
              </a:rPr>
              <a:t> </a:t>
            </a:r>
            <a:endParaRPr lang="en-US" altLang="zh-CN" sz="1200" b="1" dirty="0">
              <a:solidFill>
                <a:schemeClr val="tx1"/>
              </a:solidFill>
              <a:latin typeface="Times New Roman" panose="02020603050405020304" pitchFamily="18" charset="0"/>
              <a:ea typeface="楷体" panose="02010609060101010101" pitchFamily="49" charset="-122"/>
            </a:endParaRPr>
          </a:p>
          <a:p>
            <a:pPr marL="1028700" lvl="1">
              <a:buFont typeface="Wingdings" panose="05000000000000000000" pitchFamily="2" charset="2"/>
              <a:buChar char="n"/>
            </a:pPr>
            <a:r>
              <a:rPr lang="en-US" altLang="zh-CN" sz="1400" kern="0" dirty="0">
                <a:solidFill>
                  <a:schemeClr val="tx1"/>
                </a:solidFill>
                <a:latin typeface="Times New Roman" panose="02020603050405020304" pitchFamily="18" charset="0"/>
                <a:ea typeface="楷体" panose="02010609060101010101" pitchFamily="49" charset="-122"/>
              </a:rPr>
              <a:t>When the frames transmitted during the TPK handshake by both peers include a TDLS Multi-Link element and the setup is for a single link TDLS</a:t>
            </a:r>
            <a:r>
              <a:rPr lang="zh-CN" altLang="en-US" sz="1400" kern="0" dirty="0">
                <a:solidFill>
                  <a:schemeClr val="tx1"/>
                </a:solidFill>
                <a:latin typeface="Times New Roman" panose="02020603050405020304" pitchFamily="18" charset="0"/>
                <a:ea typeface="楷体" panose="02010609060101010101" pitchFamily="49" charset="-122"/>
              </a:rPr>
              <a:t>：</a:t>
            </a:r>
            <a:endParaRPr lang="en-US" altLang="zh-CN" sz="1400" kern="0" dirty="0">
              <a:solidFill>
                <a:schemeClr val="tx1"/>
              </a:solidFill>
              <a:latin typeface="Times New Roman" panose="02020603050405020304" pitchFamily="18" charset="0"/>
              <a:ea typeface="楷体" panose="02010609060101010101" pitchFamily="49" charset="-122"/>
            </a:endParaRPr>
          </a:p>
          <a:p>
            <a:pPr marL="1428750" lvl="2">
              <a:buFont typeface="Wingdings" panose="05000000000000000000" pitchFamily="2" charset="2"/>
              <a:buChar char="n"/>
            </a:pPr>
            <a:r>
              <a:rPr lang="en-GB" altLang="zh-CN" sz="1200" kern="0" dirty="0">
                <a:solidFill>
                  <a:schemeClr val="tx1"/>
                </a:solidFill>
                <a:latin typeface="Times New Roman" panose="02020603050405020304" pitchFamily="18" charset="0"/>
                <a:ea typeface="楷体" panose="02010609060101010101" pitchFamily="49" charset="-122"/>
              </a:rPr>
              <a:t>TPK = KDF-Hash-Length(TPK-Key-Input, “TDLS PMK”, min (MAC_I, MAC_R) || max (MAC_I, MAC_R) || </a:t>
            </a:r>
            <a:r>
              <a:rPr lang="en-GB" altLang="zh-CN" sz="1200" kern="0" dirty="0">
                <a:solidFill>
                  <a:schemeClr val="tx1"/>
                </a:solidFill>
                <a:highlight>
                  <a:srgbClr val="FFFF00"/>
                </a:highlight>
                <a:latin typeface="Times New Roman" panose="02020603050405020304" pitchFamily="18" charset="0"/>
                <a:ea typeface="楷体" panose="02010609060101010101" pitchFamily="49" charset="-122"/>
              </a:rPr>
              <a:t>BSSID|| AP MLD MAC</a:t>
            </a:r>
            <a:r>
              <a:rPr lang="en-GB" altLang="zh-CN" sz="1200" kern="0" dirty="0">
                <a:solidFill>
                  <a:schemeClr val="tx1"/>
                </a:solidFill>
                <a:latin typeface="Times New Roman" panose="02020603050405020304" pitchFamily="18" charset="0"/>
                <a:ea typeface="楷体" panose="02010609060101010101" pitchFamily="49" charset="-122"/>
              </a:rPr>
              <a:t>)</a:t>
            </a:r>
            <a:r>
              <a:rPr lang="en-US" altLang="zh-CN" sz="1200" b="1" kern="0" dirty="0">
                <a:solidFill>
                  <a:schemeClr val="tx1"/>
                </a:solidFill>
                <a:latin typeface="Times New Roman" panose="02020603050405020304" pitchFamily="18" charset="0"/>
                <a:ea typeface="楷体" panose="02010609060101010101" pitchFamily="49" charset="-122"/>
              </a:rPr>
              <a:t> </a:t>
            </a:r>
          </a:p>
          <a:p>
            <a:pPr marL="285750" indent="-285750">
              <a:buFont typeface="Wingdings" panose="05000000000000000000" pitchFamily="2" charset="2"/>
              <a:buChar char="l"/>
            </a:pPr>
            <a:r>
              <a:rPr lang="en-US" altLang="zh-CN" sz="1400" b="1" kern="0" dirty="0">
                <a:solidFill>
                  <a:schemeClr val="tx1"/>
                </a:solidFill>
                <a:latin typeface="Times New Roman" panose="02020603050405020304" pitchFamily="18" charset="0"/>
                <a:ea typeface="楷体" panose="02010609060101010101" pitchFamily="49" charset="-122"/>
              </a:rPr>
              <a:t>As shown in the figure below, </a:t>
            </a:r>
            <a:r>
              <a:rPr lang="en-US" altLang="zh-CN" sz="1400" b="1" kern="0" dirty="0">
                <a:solidFill>
                  <a:srgbClr val="0070C0"/>
                </a:solidFill>
                <a:latin typeface="Times New Roman" panose="02020603050405020304" pitchFamily="18" charset="0"/>
                <a:ea typeface="楷体" panose="02010609060101010101" pitchFamily="49" charset="-122"/>
              </a:rPr>
              <a:t>the non-AP MLD1 and non-AP MLD2 may derive TPK </a:t>
            </a:r>
            <a:r>
              <a:rPr lang="en-US" altLang="zh-CN" sz="1400" dirty="0">
                <a:solidFill>
                  <a:srgbClr val="0070C0"/>
                </a:solidFill>
                <a:latin typeface="Times New Roman" panose="02020603050405020304" pitchFamily="18" charset="0"/>
                <a:ea typeface="楷体" panose="02010609060101010101" pitchFamily="49" charset="-122"/>
              </a:rPr>
              <a:t>based on </a:t>
            </a:r>
            <a:r>
              <a:rPr lang="en-US" altLang="zh-CN" sz="1400" b="1" kern="0" dirty="0">
                <a:solidFill>
                  <a:srgbClr val="0070C0"/>
                </a:solidFill>
                <a:latin typeface="Times New Roman" panose="02020603050405020304" pitchFamily="18" charset="0"/>
                <a:ea typeface="楷体" panose="02010609060101010101" pitchFamily="49" charset="-122"/>
              </a:rPr>
              <a:t>different BSSID and AP MLD MAC , leading to inconsistent TPK </a:t>
            </a:r>
            <a:r>
              <a:rPr lang="en-US" altLang="zh-CN" sz="1400" b="1" kern="0" dirty="0">
                <a:solidFill>
                  <a:schemeClr val="tx1"/>
                </a:solidFill>
                <a:latin typeface="Times New Roman" panose="02020603050405020304" pitchFamily="18" charset="0"/>
                <a:ea typeface="楷体" panose="02010609060101010101" pitchFamily="49" charset="-122"/>
              </a:rPr>
              <a:t>and causing the TDLS security handshake to fail.</a:t>
            </a:r>
          </a:p>
          <a:p>
            <a:pPr marL="285750" lvl="2" indent="-285750">
              <a:spcBef>
                <a:spcPts val="600"/>
              </a:spcBef>
              <a:buFont typeface="Wingdings" panose="05000000000000000000" pitchFamily="2" charset="2"/>
              <a:buChar char="l"/>
            </a:pPr>
            <a:r>
              <a:rPr lang="en-US" altLang="zh-CN" sz="1400" b="1" kern="0" dirty="0">
                <a:solidFill>
                  <a:schemeClr val="tx1"/>
                </a:solidFill>
                <a:latin typeface="Times New Roman" panose="02020603050405020304" pitchFamily="18" charset="0"/>
                <a:ea typeface="楷体" panose="02010609060101010101" pitchFamily="49" charset="-122"/>
              </a:rPr>
              <a:t>Therefore, this proposal provides some updates to the existing TDLS procedure to solve the above security issue.</a:t>
            </a:r>
          </a:p>
          <a:p>
            <a:pPr marL="285750" indent="-285750">
              <a:buFont typeface="Wingdings" panose="05000000000000000000" pitchFamily="2" charset="2"/>
              <a:buChar char="l"/>
            </a:pPr>
            <a:endParaRPr lang="en-US" altLang="zh-CN" sz="11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May 2025</a:t>
            </a:r>
            <a:endParaRPr lang="en-GB" altLang="zh-CN" dirty="0"/>
          </a:p>
        </p:txBody>
      </p:sp>
      <p:graphicFrame>
        <p:nvGraphicFramePr>
          <p:cNvPr id="9" name="对象 8">
            <a:extLst>
              <a:ext uri="{FF2B5EF4-FFF2-40B4-BE49-F238E27FC236}">
                <a16:creationId xmlns:a16="http://schemas.microsoft.com/office/drawing/2014/main" id="{A5B13923-E5A4-4EFA-ABB8-57AD1DD2ED25}"/>
              </a:ext>
            </a:extLst>
          </p:cNvPr>
          <p:cNvGraphicFramePr>
            <a:graphicFrameLocks noChangeAspect="1"/>
          </p:cNvGraphicFramePr>
          <p:nvPr>
            <p:extLst>
              <p:ext uri="{D42A27DB-BD31-4B8C-83A1-F6EECF244321}">
                <p14:modId xmlns:p14="http://schemas.microsoft.com/office/powerpoint/2010/main" val="3728543843"/>
              </p:ext>
            </p:extLst>
          </p:nvPr>
        </p:nvGraphicFramePr>
        <p:xfrm>
          <a:off x="2443143" y="3701283"/>
          <a:ext cx="7303598" cy="3137668"/>
        </p:xfrm>
        <a:graphic>
          <a:graphicData uri="http://schemas.openxmlformats.org/presentationml/2006/ole">
            <mc:AlternateContent xmlns:mc="http://schemas.openxmlformats.org/markup-compatibility/2006">
              <mc:Choice xmlns:v="urn:schemas-microsoft-com:vml" Requires="v">
                <p:oleObj spid="_x0000_s1061" name="Visio" r:id="rId4" imgW="7475235" imgH="2956980" progId="Visio.Drawing.15">
                  <p:embed/>
                </p:oleObj>
              </mc:Choice>
              <mc:Fallback>
                <p:oleObj name="Visio" r:id="rId4" imgW="7475235" imgH="2956980" progId="Visio.Drawing.15">
                  <p:embed/>
                  <p:pic>
                    <p:nvPicPr>
                      <p:cNvPr id="9" name="对象 8">
                        <a:extLst>
                          <a:ext uri="{FF2B5EF4-FFF2-40B4-BE49-F238E27FC236}">
                            <a16:creationId xmlns:a16="http://schemas.microsoft.com/office/drawing/2014/main" id="{A5B13923-E5A4-4EFA-ABB8-57AD1DD2ED25}"/>
                          </a:ext>
                        </a:extLst>
                      </p:cNvPr>
                      <p:cNvPicPr>
                        <a:picLocks noChangeAspect="1" noChangeArrowheads="1"/>
                      </p:cNvPicPr>
                      <p:nvPr/>
                    </p:nvPicPr>
                    <p:blipFill>
                      <a:blip r:embed="rId5"/>
                      <a:srcRect/>
                      <a:stretch>
                        <a:fillRect/>
                      </a:stretch>
                    </p:blipFill>
                    <p:spPr bwMode="auto">
                      <a:xfrm>
                        <a:off x="2443143" y="3701283"/>
                        <a:ext cx="7303598" cy="3137668"/>
                      </a:xfrm>
                      <a:prstGeom prst="rect">
                        <a:avLst/>
                      </a:prstGeom>
                      <a:noFill/>
                    </p:spPr>
                  </p:pic>
                </p:oleObj>
              </mc:Fallback>
            </mc:AlternateContent>
          </a:graphicData>
        </a:graphic>
      </p:graphicFrame>
    </p:spTree>
    <p:extLst>
      <p:ext uri="{BB962C8B-B14F-4D97-AF65-F5344CB8AC3E}">
        <p14:creationId xmlns:p14="http://schemas.microsoft.com/office/powerpoint/2010/main" val="255017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838200" y="685801"/>
            <a:ext cx="10551584" cy="609599"/>
          </a:xfrm>
        </p:spPr>
        <p:txBody>
          <a:bodyPr/>
          <a:lstStyle/>
          <a:p>
            <a:r>
              <a:rPr lang="en-US" altLang="zh-CN" sz="2800" dirty="0">
                <a:solidFill>
                  <a:schemeClr val="tx1"/>
                </a:solidFill>
                <a:latin typeface="Times New Roman" pitchFamily="16" charset="0"/>
                <a:ea typeface="Microsoft YaHei Light" panose="020B0502040204020203" pitchFamily="34" charset="-122"/>
              </a:rPr>
              <a:t>Proposal #1: TPK Derivation Based on The Same SMD ID</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May 2025</a:t>
            </a:r>
            <a:endParaRPr lang="en-GB" altLang="zh-CN" dirty="0"/>
          </a:p>
        </p:txBody>
      </p:sp>
      <p:sp>
        <p:nvSpPr>
          <p:cNvPr id="10" name="Content Placeholder 2">
            <a:extLst>
              <a:ext uri="{FF2B5EF4-FFF2-40B4-BE49-F238E27FC236}">
                <a16:creationId xmlns:a16="http://schemas.microsoft.com/office/drawing/2014/main" id="{309406B3-3FFF-9221-8926-E56E2696CE40}"/>
              </a:ext>
            </a:extLst>
          </p:cNvPr>
          <p:cNvSpPr txBox="1">
            <a:spLocks/>
          </p:cNvSpPr>
          <p:nvPr/>
        </p:nvSpPr>
        <p:spPr bwMode="auto">
          <a:xfrm>
            <a:off x="152401" y="1664629"/>
            <a:ext cx="6857999" cy="49917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0"/>
              </a:spcBef>
            </a:pPr>
            <a:r>
              <a:rPr lang="en-US" altLang="zh-CN" sz="1200" dirty="0"/>
              <a:t>To address the identified security issue, this proposal introduces the TDLS setup signaling update for SMD based roaming :</a:t>
            </a:r>
          </a:p>
          <a:p>
            <a:pPr algn="l">
              <a:spcBef>
                <a:spcPts val="0"/>
              </a:spcBef>
            </a:pPr>
            <a:r>
              <a:rPr lang="en-US" altLang="zh-CN" sz="1200" b="1" i="0" dirty="0">
                <a:solidFill>
                  <a:srgbClr val="000000"/>
                </a:solidFill>
                <a:effectLst/>
                <a:latin typeface="ui-sans-serif"/>
              </a:rPr>
              <a:t>0. </a:t>
            </a:r>
            <a:r>
              <a:rPr lang="en-US" altLang="zh-CN" sz="1200" b="1" i="0" dirty="0">
                <a:solidFill>
                  <a:srgbClr val="000000"/>
                </a:solidFill>
                <a:effectLst/>
                <a:latin typeface="Times New Roman" panose="02020603050405020304" pitchFamily="18" charset="0"/>
                <a:cs typeface="Times New Roman" panose="02020603050405020304" pitchFamily="18" charset="0"/>
              </a:rPr>
              <a:t>TDLS Link Establishment Prior to Roaming</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A TDLS link is established between non-AP MLD_I and non-AP MLD_R via AP MLD_I  prior to roaming. Both non-AP MLD_I and non-AP MLD_R belong to BSS_I.</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1. Roaming Event</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After roaming, non-AP MLD_R and AP MLD_R belong to BSS_R. </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2-4. TDLS Setup Request Transmission</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non-AP MLD_I sends a TDLS Setup Request to non-AP MLD_R. The request is forwarded via AP MLD_I and AP MLD_R without being parsed or modified. The TDLS Setup Request includes </a:t>
            </a:r>
            <a:r>
              <a:rPr lang="en-US" altLang="zh-CN" sz="1200" b="0" i="0" dirty="0">
                <a:solidFill>
                  <a:srgbClr val="0070C0"/>
                </a:solidFill>
                <a:effectLst/>
                <a:latin typeface="Times New Roman" panose="02020603050405020304" pitchFamily="18" charset="0"/>
                <a:cs typeface="Times New Roman" panose="02020603050405020304" pitchFamily="18" charset="0"/>
              </a:rPr>
              <a:t>SMD ID</a:t>
            </a:r>
            <a:r>
              <a:rPr lang="en-US" altLang="zh-CN" sz="1200" b="0" i="0" dirty="0">
                <a:solidFill>
                  <a:srgbClr val="000000"/>
                </a:solidFill>
                <a:effectLst/>
                <a:latin typeface="Times New Roman" panose="02020603050405020304" pitchFamily="18" charset="0"/>
                <a:cs typeface="Times New Roman" panose="02020603050405020304" pitchFamily="18" charset="0"/>
              </a:rPr>
              <a:t>.</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5. TPK Derivation by non-AP MLD_R</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Upon receiving the TDLS Setup Request, </a:t>
            </a:r>
            <a:r>
              <a:rPr lang="en-US" altLang="zh-CN" sz="1200" b="0" i="0" dirty="0">
                <a:solidFill>
                  <a:srgbClr val="0070C0"/>
                </a:solidFill>
                <a:effectLst/>
                <a:latin typeface="Times New Roman" panose="02020603050405020304" pitchFamily="18" charset="0"/>
                <a:cs typeface="Times New Roman" panose="02020603050405020304" pitchFamily="18" charset="0"/>
              </a:rPr>
              <a:t>non-AP MLD_R derives </a:t>
            </a:r>
            <a:r>
              <a:rPr lang="en-US" altLang="zh-CN" sz="1200" b="0" dirty="0">
                <a:solidFill>
                  <a:srgbClr val="0070C0"/>
                </a:solidFill>
                <a:latin typeface="Times New Roman" panose="02020603050405020304" pitchFamily="18" charset="0"/>
              </a:rPr>
              <a:t>a new</a:t>
            </a:r>
            <a:r>
              <a:rPr lang="en-US" altLang="zh-CN" sz="1200" b="0" i="0" dirty="0">
                <a:solidFill>
                  <a:srgbClr val="0070C0"/>
                </a:solidFill>
                <a:effectLst/>
                <a:latin typeface="Times New Roman" panose="02020603050405020304" pitchFamily="18" charset="0"/>
                <a:cs typeface="Times New Roman" panose="02020603050405020304" pitchFamily="18" charset="0"/>
              </a:rPr>
              <a:t> TPK </a:t>
            </a:r>
            <a:r>
              <a:rPr lang="en-US" altLang="zh-CN" sz="1200" b="0" i="0" dirty="0">
                <a:solidFill>
                  <a:srgbClr val="0070C0"/>
                </a:solidFill>
                <a:effectLst/>
                <a:latin typeface="Times New Roman" panose="02020603050405020304" pitchFamily="18" charset="0"/>
              </a:rPr>
              <a:t>based on MAC_I, MAC_R</a:t>
            </a:r>
            <a:r>
              <a:rPr lang="en-US" altLang="zh-CN" sz="1200" b="0" dirty="0">
                <a:solidFill>
                  <a:srgbClr val="0070C0"/>
                </a:solidFill>
                <a:latin typeface="Times New Roman" panose="02020603050405020304" pitchFamily="18" charset="0"/>
              </a:rPr>
              <a:t> </a:t>
            </a:r>
            <a:r>
              <a:rPr lang="en-US" altLang="zh-CN" sz="1200" b="0" i="0" dirty="0">
                <a:solidFill>
                  <a:srgbClr val="0070C0"/>
                </a:solidFill>
                <a:effectLst/>
                <a:latin typeface="Times New Roman" panose="02020603050405020304" pitchFamily="18" charset="0"/>
              </a:rPr>
              <a:t>and SMD ID, for example, as the follows:</a:t>
            </a:r>
          </a:p>
          <a:p>
            <a:pPr marL="582613" lvl="1" indent="-182563">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TPK-Key-Input = Hash(min (SNonce, ANonce) || max (SNonce, ANonce))</a:t>
            </a:r>
          </a:p>
          <a:p>
            <a:pPr marL="582613" lvl="1" indent="-182563">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TPK = KDF-Hash-Length(TPK-Key-Input, “TDLS PMK”, min (MAC_I, MAC_R) || max (MAC_I, MAC_R) || </a:t>
            </a:r>
            <a:r>
              <a:rPr lang="en-US" altLang="zh-CN" sz="1200" b="0" i="0" dirty="0">
                <a:solidFill>
                  <a:srgbClr val="0070C0"/>
                </a:solidFill>
                <a:effectLst/>
                <a:latin typeface="Times New Roman" panose="02020603050405020304" pitchFamily="18" charset="0"/>
                <a:cs typeface="Times New Roman" panose="02020603050405020304" pitchFamily="18" charset="0"/>
              </a:rPr>
              <a:t>SMD ID</a:t>
            </a:r>
            <a:r>
              <a:rPr lang="en-US" altLang="zh-CN" sz="1200" b="0" i="0" dirty="0">
                <a:solidFill>
                  <a:srgbClr val="000000"/>
                </a:solidFill>
                <a:effectLst/>
                <a:latin typeface="Times New Roman" panose="02020603050405020304" pitchFamily="18" charset="0"/>
                <a:cs typeface="Times New Roman" panose="02020603050405020304" pitchFamily="18" charset="0"/>
              </a:rPr>
              <a:t>) </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6-8. TDLS Setup Response Transmission</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Non-AP MLD_R sends a TDLS Setup Response to non-AP MLD_I. The response includes </a:t>
            </a:r>
            <a:r>
              <a:rPr lang="en-US" altLang="zh-CN" sz="1200" b="0" i="0" dirty="0">
                <a:solidFill>
                  <a:srgbClr val="0070C0"/>
                </a:solidFill>
                <a:effectLst/>
                <a:latin typeface="Times New Roman" panose="02020603050405020304" pitchFamily="18" charset="0"/>
                <a:cs typeface="Times New Roman" panose="02020603050405020304" pitchFamily="18" charset="0"/>
              </a:rPr>
              <a:t>SMD ID</a:t>
            </a:r>
            <a:r>
              <a:rPr lang="en-US" altLang="zh-CN" sz="1200" b="0" i="0" dirty="0">
                <a:solidFill>
                  <a:srgbClr val="000000"/>
                </a:solidFill>
                <a:effectLst/>
                <a:latin typeface="Times New Roman" panose="02020603050405020304" pitchFamily="18" charset="0"/>
                <a:cs typeface="Times New Roman" panose="02020603050405020304" pitchFamily="18" charset="0"/>
              </a:rPr>
              <a:t>.</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9. TPK Derivation by non-AP MLD_I</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Upon receiving the TDLS Setup Response, </a:t>
            </a:r>
            <a:r>
              <a:rPr lang="en-US" altLang="zh-CN" sz="1200" b="0" i="0" dirty="0">
                <a:solidFill>
                  <a:srgbClr val="0070C0"/>
                </a:solidFill>
                <a:effectLst/>
                <a:latin typeface="Times New Roman" panose="02020603050405020304" pitchFamily="18" charset="0"/>
                <a:cs typeface="Times New Roman" panose="02020603050405020304" pitchFamily="18" charset="0"/>
              </a:rPr>
              <a:t>non-AP MLD_I derives the TPK using the same method as non-AP MLD_R</a:t>
            </a:r>
            <a:r>
              <a:rPr lang="en-US" altLang="zh-CN" sz="1200" b="0" i="0" dirty="0">
                <a:solidFill>
                  <a:srgbClr val="000000"/>
                </a:solidFill>
                <a:effectLst/>
                <a:latin typeface="Times New Roman" panose="02020603050405020304" pitchFamily="18" charset="0"/>
                <a:cs typeface="Times New Roman" panose="02020603050405020304" pitchFamily="18" charset="0"/>
              </a:rPr>
              <a:t>.</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10-12. TDLS Setup Confirmation</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Non-AP MLD_I sends a TDLS Setup Confirm message to non-AP MLD_R to confirm the completion of the TDLS link establishment.</a:t>
            </a:r>
          </a:p>
        </p:txBody>
      </p:sp>
      <p:sp>
        <p:nvSpPr>
          <p:cNvPr id="3" name="Rectangle 8">
            <a:extLst>
              <a:ext uri="{FF2B5EF4-FFF2-40B4-BE49-F238E27FC236}">
                <a16:creationId xmlns:a16="http://schemas.microsoft.com/office/drawing/2014/main" id="{6A6211A7-FEDD-40BA-99AA-778A37390DDF}"/>
              </a:ext>
            </a:extLst>
          </p:cNvPr>
          <p:cNvSpPr>
            <a:spLocks noChangeArrowheads="1"/>
          </p:cNvSpPr>
          <p:nvPr/>
        </p:nvSpPr>
        <p:spPr bwMode="auto">
          <a:xfrm>
            <a:off x="7280275" y="185485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a:extLst>
              <a:ext uri="{FF2B5EF4-FFF2-40B4-BE49-F238E27FC236}">
                <a16:creationId xmlns:a16="http://schemas.microsoft.com/office/drawing/2014/main" id="{8B4398A0-98F9-412B-8C41-697497117C7A}"/>
              </a:ext>
            </a:extLst>
          </p:cNvPr>
          <p:cNvGraphicFramePr>
            <a:graphicFrameLocks noChangeAspect="1"/>
          </p:cNvGraphicFramePr>
          <p:nvPr>
            <p:extLst>
              <p:ext uri="{D42A27DB-BD31-4B8C-83A1-F6EECF244321}">
                <p14:modId xmlns:p14="http://schemas.microsoft.com/office/powerpoint/2010/main" val="3200022611"/>
              </p:ext>
            </p:extLst>
          </p:nvPr>
        </p:nvGraphicFramePr>
        <p:xfrm>
          <a:off x="6629400" y="1766832"/>
          <a:ext cx="5791200" cy="4251325"/>
        </p:xfrm>
        <a:graphic>
          <a:graphicData uri="http://schemas.openxmlformats.org/presentationml/2006/ole">
            <mc:AlternateContent xmlns:mc="http://schemas.openxmlformats.org/markup-compatibility/2006">
              <mc:Choice xmlns:v="urn:schemas-microsoft-com:vml" Requires="v">
                <p:oleObj spid="_x0000_s4134" name="Visio" r:id="rId4" imgW="8343905" imgH="6134678" progId="Visio.Drawing.15">
                  <p:embed/>
                </p:oleObj>
              </mc:Choice>
              <mc:Fallback>
                <p:oleObj name="Visio" r:id="rId4" imgW="8343905" imgH="6134678" progId="Visio.Drawing.15">
                  <p:embed/>
                  <p:pic>
                    <p:nvPicPr>
                      <p:cNvPr id="8" name="对象 7">
                        <a:extLst>
                          <a:ext uri="{FF2B5EF4-FFF2-40B4-BE49-F238E27FC236}">
                            <a16:creationId xmlns:a16="http://schemas.microsoft.com/office/drawing/2014/main" id="{8B4398A0-98F9-412B-8C41-697497117C7A}"/>
                          </a:ext>
                        </a:extLst>
                      </p:cNvPr>
                      <p:cNvPicPr>
                        <a:picLocks noChangeAspect="1" noChangeArrowheads="1"/>
                      </p:cNvPicPr>
                      <p:nvPr/>
                    </p:nvPicPr>
                    <p:blipFill>
                      <a:blip r:embed="rId5"/>
                      <a:srcRect/>
                      <a:stretch>
                        <a:fillRect/>
                      </a:stretch>
                    </p:blipFill>
                    <p:spPr bwMode="auto">
                      <a:xfrm>
                        <a:off x="6629400" y="1766832"/>
                        <a:ext cx="5791200" cy="425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7288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1333500" y="705655"/>
            <a:ext cx="9525000" cy="874985"/>
          </a:xfrm>
        </p:spPr>
        <p:txBody>
          <a:bodyPr/>
          <a:lstStyle/>
          <a:p>
            <a:r>
              <a:rPr lang="en-US" altLang="zh-CN" sz="2800" dirty="0">
                <a:solidFill>
                  <a:schemeClr val="tx1"/>
                </a:solidFill>
                <a:latin typeface="Times New Roman" pitchFamily="16" charset="0"/>
                <a:ea typeface="Microsoft YaHei Light" panose="020B0502040204020203" pitchFamily="34" charset="-122"/>
              </a:rPr>
              <a:t>Proposal #2 : TPK Derivation Based on BSSIDs and AP MLD MACs of Both Parties</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May 2025</a:t>
            </a:r>
            <a:endParaRPr lang="en-GB" altLang="zh-CN" dirty="0"/>
          </a:p>
        </p:txBody>
      </p:sp>
      <p:sp>
        <p:nvSpPr>
          <p:cNvPr id="10" name="Content Placeholder 2">
            <a:extLst>
              <a:ext uri="{FF2B5EF4-FFF2-40B4-BE49-F238E27FC236}">
                <a16:creationId xmlns:a16="http://schemas.microsoft.com/office/drawing/2014/main" id="{309406B3-3FFF-9221-8926-E56E2696CE40}"/>
              </a:ext>
            </a:extLst>
          </p:cNvPr>
          <p:cNvSpPr txBox="1">
            <a:spLocks/>
          </p:cNvSpPr>
          <p:nvPr/>
        </p:nvSpPr>
        <p:spPr bwMode="auto">
          <a:xfrm>
            <a:off x="152401" y="1679869"/>
            <a:ext cx="6858000" cy="47955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0"/>
              </a:spcBef>
            </a:pPr>
            <a:r>
              <a:rPr lang="en-US" altLang="zh-CN" sz="1200" dirty="0"/>
              <a:t>To address the identified security issue, this proposal introduces the TDLS setup signaling update for SMD based roaming :</a:t>
            </a:r>
          </a:p>
          <a:p>
            <a:pPr algn="l">
              <a:spcBef>
                <a:spcPts val="0"/>
              </a:spcBef>
            </a:pPr>
            <a:r>
              <a:rPr lang="en-US" altLang="zh-CN" sz="1200" b="1" i="0" dirty="0">
                <a:solidFill>
                  <a:srgbClr val="000000"/>
                </a:solidFill>
                <a:effectLst/>
                <a:latin typeface="ui-sans-serif"/>
              </a:rPr>
              <a:t>0-1. </a:t>
            </a:r>
            <a:r>
              <a:rPr lang="en-US" altLang="zh-CN" sz="1200" b="1" i="0" dirty="0">
                <a:solidFill>
                  <a:srgbClr val="000000"/>
                </a:solidFill>
                <a:effectLst/>
                <a:latin typeface="Times New Roman" panose="02020603050405020304" pitchFamily="18" charset="0"/>
                <a:cs typeface="Times New Roman" panose="02020603050405020304" pitchFamily="18" charset="0"/>
              </a:rPr>
              <a:t>TDLS Link Establishment and Roaming</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2-4. TDLS Setup Request Transmission</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non-AP MLD_I  sends a TDLS Setup Request to non-AP MLD_R. The request is forwarded via AP MLD_I and AP MLD_R without being parsed or modified. The TDLS Setup Request includes </a:t>
            </a:r>
            <a:r>
              <a:rPr lang="en-US" altLang="zh-CN" sz="1200" b="0" i="0" dirty="0">
                <a:solidFill>
                  <a:srgbClr val="0070C0"/>
                </a:solidFill>
                <a:effectLst/>
                <a:latin typeface="Times New Roman" panose="02020603050405020304" pitchFamily="18" charset="0"/>
                <a:cs typeface="Times New Roman" panose="02020603050405020304" pitchFamily="18" charset="0"/>
              </a:rPr>
              <a:t>BSSID_I and AP MLD MAC_I</a:t>
            </a:r>
            <a:r>
              <a:rPr lang="en-US" altLang="zh-CN" sz="1200" b="0" i="0" dirty="0">
                <a:solidFill>
                  <a:srgbClr val="000000"/>
                </a:solidFill>
                <a:effectLst/>
                <a:latin typeface="Times New Roman" panose="02020603050405020304" pitchFamily="18" charset="0"/>
                <a:cs typeface="Times New Roman" panose="02020603050405020304" pitchFamily="18" charset="0"/>
              </a:rPr>
              <a:t>.</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5. TPK Derivation by non-AP MLD</a:t>
            </a:r>
            <a:r>
              <a:rPr lang="en-US" altLang="zh-CN" sz="1200" i="0" dirty="0">
                <a:solidFill>
                  <a:srgbClr val="000000"/>
                </a:solidFill>
                <a:effectLst/>
                <a:latin typeface="Times New Roman" panose="02020603050405020304" pitchFamily="18" charset="0"/>
                <a:cs typeface="Times New Roman" panose="02020603050405020304" pitchFamily="18" charset="0"/>
              </a:rPr>
              <a:t>_R</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Upon receiving the TDLS Setup Request, </a:t>
            </a:r>
            <a:r>
              <a:rPr lang="en-US" altLang="zh-CN" sz="1200" b="0" i="0" dirty="0">
                <a:solidFill>
                  <a:srgbClr val="0070C0"/>
                </a:solidFill>
                <a:effectLst/>
                <a:latin typeface="Times New Roman" panose="02020603050405020304" pitchFamily="18" charset="0"/>
                <a:cs typeface="Times New Roman" panose="02020603050405020304" pitchFamily="18" charset="0"/>
              </a:rPr>
              <a:t>non-AP MLD_R derives </a:t>
            </a:r>
            <a:r>
              <a:rPr lang="en-US" altLang="zh-CN" sz="1200" b="0" dirty="0">
                <a:solidFill>
                  <a:srgbClr val="0070C0"/>
                </a:solidFill>
                <a:latin typeface="Times New Roman" panose="02020603050405020304" pitchFamily="18" charset="0"/>
              </a:rPr>
              <a:t>a new</a:t>
            </a:r>
            <a:r>
              <a:rPr lang="en-US" altLang="zh-CN" sz="1200" b="0" i="0" dirty="0">
                <a:solidFill>
                  <a:srgbClr val="0070C0"/>
                </a:solidFill>
                <a:effectLst/>
                <a:latin typeface="Times New Roman" panose="02020603050405020304" pitchFamily="18" charset="0"/>
                <a:cs typeface="Times New Roman" panose="02020603050405020304" pitchFamily="18" charset="0"/>
              </a:rPr>
              <a:t> TPK </a:t>
            </a:r>
            <a:r>
              <a:rPr lang="en-US" altLang="zh-CN" sz="1200" b="0" i="0" dirty="0">
                <a:solidFill>
                  <a:srgbClr val="0070C0"/>
                </a:solidFill>
                <a:effectLst/>
                <a:latin typeface="Times New Roman" panose="02020603050405020304" pitchFamily="18" charset="0"/>
              </a:rPr>
              <a:t>based on MAC_I, MAC_R</a:t>
            </a:r>
            <a:r>
              <a:rPr lang="en-US" altLang="zh-CN" sz="1200" b="0" dirty="0">
                <a:solidFill>
                  <a:srgbClr val="0070C0"/>
                </a:solidFill>
                <a:latin typeface="Times New Roman" panose="02020603050405020304" pitchFamily="18" charset="0"/>
              </a:rPr>
              <a:t>, BSSID_I </a:t>
            </a:r>
            <a:r>
              <a:rPr lang="en-US" altLang="zh-CN" sz="1200" b="0" i="0" dirty="0">
                <a:solidFill>
                  <a:srgbClr val="0070C0"/>
                </a:solidFill>
                <a:effectLst/>
                <a:latin typeface="Times New Roman" panose="02020603050405020304" pitchFamily="18" charset="0"/>
              </a:rPr>
              <a:t>and BSSID_R, for example, as the follows:</a:t>
            </a:r>
          </a:p>
          <a:p>
            <a:pPr marL="582613" lvl="1" indent="-182563">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TPK-Key-Input = Hash(min (SNonce, ANonce) || max (SNonce, ANonce))</a:t>
            </a:r>
          </a:p>
          <a:p>
            <a:pPr marL="582613" lvl="1" indent="-182563">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When the frames transmitted during the TPK handshake by at least one of the STAs do not include a TDLS Multi-Link element</a:t>
            </a:r>
            <a:r>
              <a:rPr lang="zh-CN" altLang="en-US" sz="1200" b="0" i="0" dirty="0">
                <a:solidFill>
                  <a:srgbClr val="000000"/>
                </a:solidFill>
                <a:effectLst/>
                <a:latin typeface="Times New Roman" panose="02020603050405020304" pitchFamily="18" charset="0"/>
                <a:cs typeface="Times New Roman" panose="02020603050405020304" pitchFamily="18" charset="0"/>
              </a:rPr>
              <a:t>：</a:t>
            </a:r>
          </a:p>
          <a:p>
            <a:pPr marL="982663" lvl="2" indent="-182563">
              <a:spcBef>
                <a:spcPts val="0"/>
              </a:spcBef>
              <a:buFont typeface="Arial" panose="020B0604020202020204" pitchFamily="34" charset="0"/>
              <a:buChar char="•"/>
            </a:pPr>
            <a:r>
              <a:rPr lang="en-US" altLang="zh-CN" sz="1100" b="0" i="0" dirty="0">
                <a:solidFill>
                  <a:srgbClr val="000000"/>
                </a:solidFill>
                <a:effectLst/>
                <a:latin typeface="Times New Roman" panose="02020603050405020304" pitchFamily="18" charset="0"/>
                <a:cs typeface="Times New Roman" panose="02020603050405020304" pitchFamily="18" charset="0"/>
              </a:rPr>
              <a:t>TPK = KDF-Hash-Length(TPK-Key-Input, “TDLS PMK”, min (MAC_I, MAC_R) || max (MAC_I, MAC_R) || </a:t>
            </a:r>
            <a:r>
              <a:rPr lang="en-US" altLang="zh-CN" sz="1100" b="0" i="0" dirty="0">
                <a:solidFill>
                  <a:srgbClr val="0070C0"/>
                </a:solidFill>
                <a:effectLst/>
                <a:latin typeface="Times New Roman" panose="02020603050405020304" pitchFamily="18" charset="0"/>
                <a:cs typeface="Times New Roman" panose="02020603050405020304" pitchFamily="18" charset="0"/>
              </a:rPr>
              <a:t>BSSID_I</a:t>
            </a:r>
            <a:r>
              <a:rPr lang="en-US" altLang="zh-CN" sz="1100" b="0" i="0" dirty="0">
                <a:solidFill>
                  <a:srgbClr val="000000"/>
                </a:solidFill>
                <a:effectLst/>
                <a:latin typeface="Times New Roman" panose="02020603050405020304" pitchFamily="18" charset="0"/>
                <a:cs typeface="Times New Roman" panose="02020603050405020304" pitchFamily="18" charset="0"/>
              </a:rPr>
              <a:t> || </a:t>
            </a:r>
            <a:r>
              <a:rPr lang="en-US" altLang="zh-CN" sz="1100" b="0" i="0" dirty="0">
                <a:solidFill>
                  <a:srgbClr val="0070C0"/>
                </a:solidFill>
                <a:effectLst/>
                <a:latin typeface="Times New Roman" panose="02020603050405020304" pitchFamily="18" charset="0"/>
                <a:cs typeface="Times New Roman" panose="02020603050405020304" pitchFamily="18" charset="0"/>
              </a:rPr>
              <a:t>BSSID_R</a:t>
            </a:r>
            <a:r>
              <a:rPr lang="en-US" altLang="zh-CN" sz="1100" b="0" i="0" dirty="0">
                <a:solidFill>
                  <a:srgbClr val="000000"/>
                </a:solidFill>
                <a:effectLst/>
                <a:latin typeface="Times New Roman" panose="02020603050405020304" pitchFamily="18" charset="0"/>
                <a:cs typeface="Times New Roman" panose="02020603050405020304" pitchFamily="18" charset="0"/>
              </a:rPr>
              <a:t>) </a:t>
            </a:r>
          </a:p>
          <a:p>
            <a:pPr marL="582613" lvl="1" indent="-182563">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When the frames transmitted during the TPK handshake by both peers include a TDLS Multi-Link element and the setup is for a single link TDLS</a:t>
            </a:r>
            <a:r>
              <a:rPr lang="zh-CN" altLang="en-US" sz="1200" b="0" i="0" dirty="0">
                <a:solidFill>
                  <a:srgbClr val="000000"/>
                </a:solidFill>
                <a:effectLst/>
                <a:latin typeface="Times New Roman" panose="02020603050405020304" pitchFamily="18" charset="0"/>
                <a:cs typeface="Times New Roman" panose="02020603050405020304" pitchFamily="18" charset="0"/>
              </a:rPr>
              <a:t>：</a:t>
            </a:r>
          </a:p>
          <a:p>
            <a:pPr marL="982663" lvl="2" indent="-182563">
              <a:spcBef>
                <a:spcPts val="0"/>
              </a:spcBef>
              <a:buFont typeface="Arial" panose="020B0604020202020204" pitchFamily="34" charset="0"/>
              <a:buChar char="•"/>
            </a:pPr>
            <a:r>
              <a:rPr lang="en-US" altLang="zh-CN" sz="1100" b="0" i="0" dirty="0">
                <a:solidFill>
                  <a:srgbClr val="000000"/>
                </a:solidFill>
                <a:effectLst/>
                <a:latin typeface="Times New Roman" panose="02020603050405020304" pitchFamily="18" charset="0"/>
                <a:cs typeface="Times New Roman" panose="02020603050405020304" pitchFamily="18" charset="0"/>
              </a:rPr>
              <a:t>TPK = KDF-Hash-Length(TPK-Key-Input, “TDLS PMK”, min (MAC_I, MAC_R) || max (MAC_I, MAC_R) || </a:t>
            </a:r>
            <a:r>
              <a:rPr lang="en-US" altLang="zh-CN" sz="1100" b="0" i="0" dirty="0">
                <a:solidFill>
                  <a:srgbClr val="0070C0"/>
                </a:solidFill>
                <a:effectLst/>
                <a:latin typeface="Times New Roman" panose="02020603050405020304" pitchFamily="18" charset="0"/>
                <a:cs typeface="Times New Roman" panose="02020603050405020304" pitchFamily="18" charset="0"/>
              </a:rPr>
              <a:t>BSSID_I</a:t>
            </a:r>
            <a:r>
              <a:rPr lang="en-US" altLang="zh-CN" sz="1100" b="0" i="0" dirty="0">
                <a:solidFill>
                  <a:srgbClr val="000000"/>
                </a:solidFill>
                <a:effectLst/>
                <a:latin typeface="Times New Roman" panose="02020603050405020304" pitchFamily="18" charset="0"/>
                <a:cs typeface="Times New Roman" panose="02020603050405020304" pitchFamily="18" charset="0"/>
              </a:rPr>
              <a:t> || </a:t>
            </a:r>
            <a:r>
              <a:rPr lang="en-US" altLang="zh-CN" sz="1100" b="0" i="0" dirty="0">
                <a:solidFill>
                  <a:srgbClr val="0070C0"/>
                </a:solidFill>
                <a:effectLst/>
                <a:latin typeface="Times New Roman" panose="02020603050405020304" pitchFamily="18" charset="0"/>
                <a:cs typeface="Times New Roman" panose="02020603050405020304" pitchFamily="18" charset="0"/>
              </a:rPr>
              <a:t>BSSID_R</a:t>
            </a:r>
            <a:r>
              <a:rPr lang="en-US" altLang="zh-CN" sz="1100" b="0" i="0" dirty="0">
                <a:solidFill>
                  <a:srgbClr val="000000"/>
                </a:solidFill>
                <a:effectLst/>
                <a:latin typeface="Times New Roman" panose="02020603050405020304" pitchFamily="18" charset="0"/>
                <a:cs typeface="Times New Roman" panose="02020603050405020304" pitchFamily="18" charset="0"/>
              </a:rPr>
              <a:t> || </a:t>
            </a:r>
            <a:r>
              <a:rPr lang="en-US" altLang="zh-CN" sz="1100" b="0" i="0" dirty="0">
                <a:solidFill>
                  <a:srgbClr val="0070C0"/>
                </a:solidFill>
                <a:effectLst/>
                <a:latin typeface="Times New Roman" panose="02020603050405020304" pitchFamily="18" charset="0"/>
                <a:cs typeface="Times New Roman" panose="02020603050405020304" pitchFamily="18" charset="0"/>
              </a:rPr>
              <a:t>AP MLD MAC_I</a:t>
            </a:r>
            <a:r>
              <a:rPr lang="en-US" altLang="zh-CN" sz="1100" b="0" i="0" dirty="0">
                <a:solidFill>
                  <a:srgbClr val="000000"/>
                </a:solidFill>
                <a:effectLst/>
                <a:latin typeface="Times New Roman" panose="02020603050405020304" pitchFamily="18" charset="0"/>
                <a:cs typeface="Times New Roman" panose="02020603050405020304" pitchFamily="18" charset="0"/>
              </a:rPr>
              <a:t> || </a:t>
            </a:r>
            <a:r>
              <a:rPr lang="en-US" altLang="zh-CN" sz="1100" b="0" i="0" dirty="0">
                <a:solidFill>
                  <a:srgbClr val="0070C0"/>
                </a:solidFill>
                <a:effectLst/>
                <a:latin typeface="Times New Roman" panose="02020603050405020304" pitchFamily="18" charset="0"/>
                <a:cs typeface="Times New Roman" panose="02020603050405020304" pitchFamily="18" charset="0"/>
              </a:rPr>
              <a:t>AP MLD MAC_R</a:t>
            </a:r>
            <a:r>
              <a:rPr lang="en-US" altLang="zh-CN" sz="1100" b="0" i="0" dirty="0">
                <a:solidFill>
                  <a:srgbClr val="000000"/>
                </a:solidFill>
                <a:effectLst/>
                <a:latin typeface="Times New Roman" panose="02020603050405020304" pitchFamily="18" charset="0"/>
                <a:cs typeface="Times New Roman" panose="02020603050405020304" pitchFamily="18" charset="0"/>
              </a:rPr>
              <a:t>) </a:t>
            </a:r>
            <a:endParaRPr lang="en-US" altLang="zh-CN" sz="1100" b="0" i="0" dirty="0">
              <a:solidFill>
                <a:srgbClr val="0070C0"/>
              </a:solidFill>
              <a:effectLst/>
              <a:latin typeface="Times New Roman" panose="02020603050405020304" pitchFamily="18" charset="0"/>
            </a:endParaRP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6-8. TDLS Setup Response Transmission</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Non-AP MLD_R sends a TDLS Setup Response to non-AP MLD_I . The response includes </a:t>
            </a:r>
            <a:r>
              <a:rPr lang="en-US" altLang="zh-CN" sz="1200" b="0" i="0" dirty="0">
                <a:solidFill>
                  <a:srgbClr val="0070C0"/>
                </a:solidFill>
                <a:effectLst/>
                <a:latin typeface="Times New Roman" panose="02020603050405020304" pitchFamily="18" charset="0"/>
                <a:cs typeface="Times New Roman" panose="02020603050405020304" pitchFamily="18" charset="0"/>
              </a:rPr>
              <a:t>BSSID_R and AP MLD MAC_R</a:t>
            </a:r>
            <a:r>
              <a:rPr lang="en-US" altLang="zh-CN" sz="1200" b="0" i="0" dirty="0">
                <a:solidFill>
                  <a:srgbClr val="000000"/>
                </a:solidFill>
                <a:effectLst/>
                <a:latin typeface="Times New Roman" panose="02020603050405020304" pitchFamily="18" charset="0"/>
                <a:cs typeface="Times New Roman" panose="02020603050405020304" pitchFamily="18" charset="0"/>
              </a:rPr>
              <a:t>.</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9. TPK Derivation by non-AP MLD_I</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Upon receiving the TDLS Setup Response, </a:t>
            </a:r>
            <a:r>
              <a:rPr lang="en-US" altLang="zh-CN" sz="1200" b="0" i="0" dirty="0">
                <a:solidFill>
                  <a:srgbClr val="0070C0"/>
                </a:solidFill>
                <a:effectLst/>
                <a:latin typeface="Times New Roman" panose="02020603050405020304" pitchFamily="18" charset="0"/>
                <a:cs typeface="Times New Roman" panose="02020603050405020304" pitchFamily="18" charset="0"/>
              </a:rPr>
              <a:t>non-AP MLD_I derives the TPK using the same method as non-AP MLD_R</a:t>
            </a:r>
            <a:r>
              <a:rPr lang="en-US" altLang="zh-CN" sz="1200" b="0" i="0" dirty="0">
                <a:solidFill>
                  <a:srgbClr val="000000"/>
                </a:solidFill>
                <a:effectLst/>
                <a:latin typeface="Times New Roman" panose="02020603050405020304" pitchFamily="18" charset="0"/>
                <a:cs typeface="Times New Roman" panose="02020603050405020304" pitchFamily="18" charset="0"/>
              </a:rPr>
              <a:t>.</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10-12. TDLS Setup Confirmation</a:t>
            </a:r>
          </a:p>
        </p:txBody>
      </p:sp>
      <p:sp>
        <p:nvSpPr>
          <p:cNvPr id="3" name="Rectangle 8">
            <a:extLst>
              <a:ext uri="{FF2B5EF4-FFF2-40B4-BE49-F238E27FC236}">
                <a16:creationId xmlns:a16="http://schemas.microsoft.com/office/drawing/2014/main" id="{6A6211A7-FEDD-40BA-99AA-778A37390DDF}"/>
              </a:ext>
            </a:extLst>
          </p:cNvPr>
          <p:cNvSpPr>
            <a:spLocks noChangeArrowheads="1"/>
          </p:cNvSpPr>
          <p:nvPr/>
        </p:nvSpPr>
        <p:spPr bwMode="auto">
          <a:xfrm>
            <a:off x="7280275" y="185485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a:extLst>
              <a:ext uri="{FF2B5EF4-FFF2-40B4-BE49-F238E27FC236}">
                <a16:creationId xmlns:a16="http://schemas.microsoft.com/office/drawing/2014/main" id="{8B4398A0-98F9-412B-8C41-697497117C7A}"/>
              </a:ext>
            </a:extLst>
          </p:cNvPr>
          <p:cNvGraphicFramePr>
            <a:graphicFrameLocks noChangeAspect="1"/>
          </p:cNvGraphicFramePr>
          <p:nvPr>
            <p:extLst>
              <p:ext uri="{D42A27DB-BD31-4B8C-83A1-F6EECF244321}">
                <p14:modId xmlns:p14="http://schemas.microsoft.com/office/powerpoint/2010/main" val="1954712159"/>
              </p:ext>
            </p:extLst>
          </p:nvPr>
        </p:nvGraphicFramePr>
        <p:xfrm>
          <a:off x="6705600" y="1752600"/>
          <a:ext cx="5791200" cy="4251325"/>
        </p:xfrm>
        <a:graphic>
          <a:graphicData uri="http://schemas.openxmlformats.org/presentationml/2006/ole">
            <mc:AlternateContent xmlns:mc="http://schemas.openxmlformats.org/markup-compatibility/2006">
              <mc:Choice xmlns:v="urn:schemas-microsoft-com:vml" Requires="v">
                <p:oleObj spid="_x0000_s3108" name="Visio" r:id="rId4" imgW="8343905" imgH="6134678" progId="Visio.Drawing.15">
                  <p:embed/>
                </p:oleObj>
              </mc:Choice>
              <mc:Fallback>
                <p:oleObj name="Visio" r:id="rId4" imgW="8343905" imgH="6134678" progId="Visio.Drawing.15">
                  <p:embed/>
                  <p:pic>
                    <p:nvPicPr>
                      <p:cNvPr id="0" name="Object 7"/>
                      <p:cNvPicPr>
                        <a:picLocks noChangeAspect="1" noChangeArrowheads="1"/>
                      </p:cNvPicPr>
                      <p:nvPr/>
                    </p:nvPicPr>
                    <p:blipFill>
                      <a:blip r:embed="rId5"/>
                      <a:srcRect/>
                      <a:stretch>
                        <a:fillRect/>
                      </a:stretch>
                    </p:blipFill>
                    <p:spPr bwMode="auto">
                      <a:xfrm>
                        <a:off x="6705600" y="1752600"/>
                        <a:ext cx="5791200" cy="425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48126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May 2025</a:t>
            </a:r>
            <a:endParaRPr lang="en-GB" altLang="zh-CN" dirty="0"/>
          </a:p>
        </p:txBody>
      </p:sp>
      <p:sp>
        <p:nvSpPr>
          <p:cNvPr id="7" name="Content Placeholder 2">
            <a:extLst>
              <a:ext uri="{FF2B5EF4-FFF2-40B4-BE49-F238E27FC236}">
                <a16:creationId xmlns:a16="http://schemas.microsoft.com/office/drawing/2014/main" id="{2FF51B1D-FC0C-81C0-1C23-0C2FCE62BAE5}"/>
              </a:ext>
            </a:extLst>
          </p:cNvPr>
          <p:cNvSpPr txBox="1">
            <a:spLocks/>
          </p:cNvSpPr>
          <p:nvPr/>
        </p:nvSpPr>
        <p:spPr bwMode="auto">
          <a:xfrm>
            <a:off x="914401" y="1676401"/>
            <a:ext cx="10361084" cy="48482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l"/>
            <a:r>
              <a:rPr lang="en-US" altLang="zh-CN" sz="1600" b="0" i="0" dirty="0">
                <a:solidFill>
                  <a:srgbClr val="000000"/>
                </a:solidFill>
                <a:effectLst/>
              </a:rPr>
              <a:t>This proposal addresses the security issues in TDLS direct link establishment in roaming by introducing some updates to the existing TDLS procedure . To ensure TDLS peer non-AP MLDs use the same BSSID information to derive the same TPK, this proposal introduces the following major updates to the TPK derivation algorithm: </a:t>
            </a:r>
          </a:p>
          <a:p>
            <a:pPr>
              <a:buFont typeface="Arial" panose="020B0604020202020204" pitchFamily="34" charset="0"/>
              <a:buChar char="•"/>
            </a:pPr>
            <a:r>
              <a:rPr lang="en-US" altLang="zh-CN" sz="1600" b="0" i="0" dirty="0">
                <a:solidFill>
                  <a:srgbClr val="000000"/>
                </a:solidFill>
                <a:effectLst/>
              </a:rPr>
              <a:t>the input parameters of TPK </a:t>
            </a:r>
            <a:r>
              <a:rPr lang="en-US" altLang="zh-CN" sz="1600" b="0" dirty="0"/>
              <a:t>derivation shall </a:t>
            </a:r>
            <a:r>
              <a:rPr lang="en-US" altLang="zh-CN" sz="1600" b="0" i="0" dirty="0">
                <a:solidFill>
                  <a:srgbClr val="000000"/>
                </a:solidFill>
                <a:effectLst/>
              </a:rPr>
              <a:t>include the SMD ID involved in the roaming. </a:t>
            </a:r>
          </a:p>
          <a:p>
            <a:pPr>
              <a:buFont typeface="Arial" panose="020B0604020202020204" pitchFamily="34" charset="0"/>
              <a:buChar char="•"/>
            </a:pPr>
            <a:r>
              <a:rPr lang="en-US" altLang="zh-CN" sz="1600" b="0" i="0" dirty="0">
                <a:solidFill>
                  <a:srgbClr val="000000"/>
                </a:solidFill>
                <a:effectLst/>
              </a:rPr>
              <a:t>or, the input parameters of TPK </a:t>
            </a:r>
            <a:r>
              <a:rPr lang="en-US" altLang="zh-CN" sz="1600" b="0" dirty="0"/>
              <a:t>derivation shall </a:t>
            </a:r>
            <a:r>
              <a:rPr lang="en-US" altLang="zh-CN" sz="1600" b="0" i="0" dirty="0">
                <a:solidFill>
                  <a:srgbClr val="000000"/>
                </a:solidFill>
                <a:effectLst/>
              </a:rPr>
              <a:t>include the BSSIDs and AP MLD MACs of both parties involved in the roaming. </a:t>
            </a:r>
          </a:p>
        </p:txBody>
      </p:sp>
    </p:spTree>
    <p:extLst>
      <p:ext uri="{BB962C8B-B14F-4D97-AF65-F5344CB8AC3E}">
        <p14:creationId xmlns:p14="http://schemas.microsoft.com/office/powerpoint/2010/main" val="4098218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altLang="zh-CN" dirty="0"/>
              <a:t>Straw Poll #1</a:t>
            </a:r>
            <a:endParaRPr lang="en-US" dirty="0"/>
          </a:p>
        </p:txBody>
      </p:sp>
      <p:sp>
        <p:nvSpPr>
          <p:cNvPr id="3" name="Content Placeholder 2">
            <a:extLst>
              <a:ext uri="{FF2B5EF4-FFF2-40B4-BE49-F238E27FC236}">
                <a16:creationId xmlns:a16="http://schemas.microsoft.com/office/drawing/2014/main" id="{A6749F14-3567-44A8-8B97-6B890C6853E2}"/>
              </a:ext>
            </a:extLst>
          </p:cNvPr>
          <p:cNvSpPr>
            <a:spLocks noGrp="1"/>
          </p:cNvSpPr>
          <p:nvPr>
            <p:ph idx="1"/>
          </p:nvPr>
        </p:nvSpPr>
        <p:spPr/>
        <p:txBody>
          <a:bodyPr/>
          <a:lstStyle/>
          <a:p>
            <a:pPr>
              <a:buFont typeface="Wingdings" panose="05000000000000000000" pitchFamily="2" charset="2"/>
              <a:buChar char="l"/>
            </a:pPr>
            <a:r>
              <a:rPr lang="en-US" altLang="ko-KR" sz="2000" dirty="0"/>
              <a:t>Do you agree to add the following text to the TGbn SFD:</a:t>
            </a:r>
          </a:p>
          <a:p>
            <a:pPr marL="0" indent="0"/>
            <a:r>
              <a:rPr lang="en-US" sz="2000" b="0" dirty="0"/>
              <a:t>	</a:t>
            </a:r>
            <a:r>
              <a:rPr lang="en-US" altLang="zh-CN" sz="2000" b="0" dirty="0"/>
              <a:t>TDLS procedure shall be updated in the security-related steps to support TDLS direct link setup between non-AP MLDs that have set up links with different AP MLDs within the same SMD. </a:t>
            </a:r>
          </a:p>
          <a:p>
            <a:pPr marL="0" indent="0"/>
            <a:r>
              <a:rPr lang="en-US" altLang="zh-CN" sz="2000" b="0" dirty="0"/>
              <a:t>	</a:t>
            </a:r>
            <a:endParaRPr lang="en-US" sz="2000" b="0" dirty="0"/>
          </a:p>
          <a:p>
            <a:pPr marL="0" indent="0"/>
            <a:r>
              <a:rPr lang="en-US" sz="2000" b="0" dirty="0"/>
              <a:t>Y/N/A</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May 2025</a:t>
            </a:r>
            <a:endParaRPr lang="en-GB" altLang="zh-CN" dirty="0"/>
          </a:p>
        </p:txBody>
      </p:sp>
    </p:spTree>
    <p:extLst>
      <p:ext uri="{BB962C8B-B14F-4D97-AF65-F5344CB8AC3E}">
        <p14:creationId xmlns:p14="http://schemas.microsoft.com/office/powerpoint/2010/main" val="1605535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a:xfrm>
            <a:off x="914401" y="685801"/>
            <a:ext cx="10361084" cy="685799"/>
          </a:xfrm>
        </p:spPr>
        <p:txBody>
          <a:bodyPr/>
          <a:lstStyle/>
          <a:p>
            <a:r>
              <a:rPr lang="en-US" altLang="zh-CN" dirty="0"/>
              <a:t>Straw Poll #2</a:t>
            </a:r>
            <a:endParaRPr lang="en-US" dirty="0"/>
          </a:p>
        </p:txBody>
      </p:sp>
      <p:sp>
        <p:nvSpPr>
          <p:cNvPr id="3" name="Content Placeholder 2">
            <a:extLst>
              <a:ext uri="{FF2B5EF4-FFF2-40B4-BE49-F238E27FC236}">
                <a16:creationId xmlns:a16="http://schemas.microsoft.com/office/drawing/2014/main" id="{A6749F14-3567-44A8-8B97-6B890C6853E2}"/>
              </a:ext>
            </a:extLst>
          </p:cNvPr>
          <p:cNvSpPr>
            <a:spLocks noGrp="1"/>
          </p:cNvSpPr>
          <p:nvPr>
            <p:ph idx="1"/>
          </p:nvPr>
        </p:nvSpPr>
        <p:spPr>
          <a:xfrm>
            <a:off x="457200" y="1295400"/>
            <a:ext cx="11201400" cy="4876799"/>
          </a:xfrm>
        </p:spPr>
        <p:txBody>
          <a:bodyPr/>
          <a:lstStyle/>
          <a:p>
            <a:pPr>
              <a:buFont typeface="Wingdings" panose="05000000000000000000" pitchFamily="2" charset="2"/>
              <a:buChar char="l"/>
            </a:pPr>
            <a:r>
              <a:rPr lang="en-US" altLang="ko-KR" sz="1800" dirty="0"/>
              <a:t>Do you agree to add the following text to the TGbn SFD:</a:t>
            </a:r>
          </a:p>
          <a:p>
            <a:pPr algn="l">
              <a:buFont typeface="Arial" panose="020B0604020202020204" pitchFamily="34" charset="0"/>
              <a:buChar char="•"/>
            </a:pPr>
            <a:r>
              <a:rPr lang="en-US" altLang="zh-CN" sz="1800" i="0" dirty="0">
                <a:solidFill>
                  <a:srgbClr val="000000"/>
                </a:solidFill>
                <a:effectLst/>
              </a:rPr>
              <a:t>For </a:t>
            </a:r>
            <a:r>
              <a:rPr lang="en-US" altLang="zh-CN" sz="1800" dirty="0"/>
              <a:t>SMD based </a:t>
            </a:r>
            <a:r>
              <a:rPr lang="en-US" altLang="zh-CN" sz="1800" i="0" dirty="0">
                <a:solidFill>
                  <a:srgbClr val="000000"/>
                </a:solidFill>
                <a:effectLst/>
              </a:rPr>
              <a:t>Roaming </a:t>
            </a:r>
          </a:p>
          <a:p>
            <a:pPr lvl="1">
              <a:buFont typeface="Arial" panose="020B0604020202020204" pitchFamily="34" charset="0"/>
              <a:buChar char="•"/>
            </a:pPr>
            <a:r>
              <a:rPr lang="en-US" altLang="zh-CN" sz="1400" dirty="0"/>
              <a:t>When the frames transmitted during the TPK handshake by at least one of the STAs do not include a TDLS Multi-Link element</a:t>
            </a:r>
            <a:r>
              <a:rPr lang="zh-CN" altLang="en-US" sz="1400" dirty="0"/>
              <a:t>：</a:t>
            </a:r>
          </a:p>
          <a:p>
            <a:pPr lvl="2">
              <a:buFont typeface="Arial" panose="020B0604020202020204" pitchFamily="34" charset="0"/>
              <a:buChar char="•"/>
            </a:pPr>
            <a:r>
              <a:rPr lang="en-US" altLang="zh-CN" sz="1200" dirty="0"/>
              <a:t>the TDLS setup request shall contain the BSSID of the TDLS initiator non-AP MLD or SMD ID of the SMD that covers AP MLDs affiliated by the TDLS initiator non-AP MLD and the TDLS responder non-AP MLD. </a:t>
            </a:r>
          </a:p>
          <a:p>
            <a:pPr lvl="2">
              <a:buFont typeface="Arial" panose="020B0604020202020204" pitchFamily="34" charset="0"/>
              <a:buChar char="•"/>
            </a:pPr>
            <a:r>
              <a:rPr lang="en-US" altLang="zh-CN" sz="1200" dirty="0"/>
              <a:t>the TDLS setup response shall contain the BSSID of the TDLS responder non-AP MLD or SMD ID of the SMD that covers AP MLDs affiliated by the TDLS initiator non-AP MLD and the TDLS responder non-AP MLD.</a:t>
            </a:r>
          </a:p>
          <a:p>
            <a:pPr lvl="2">
              <a:buFont typeface="Arial" panose="020B0604020202020204" pitchFamily="34" charset="0"/>
              <a:buChar char="•"/>
            </a:pPr>
            <a:r>
              <a:rPr lang="en-US" altLang="zh-CN" sz="1200" dirty="0"/>
              <a:t>the TDLS peer non-AP MLDs shall derive a new TPK based on MAC_I, MAC_R, BSSIDs of the TDLS initiator non-AP MLD and the TDLS responder non-AP MLD or SMD ID of the SMD that covers AP MLDs affiliated by the TDLS initiator non-AP MLD and the TDLS responder non-AP MLD.</a:t>
            </a:r>
            <a:endParaRPr lang="en-US" altLang="zh-CN" sz="1400" dirty="0"/>
          </a:p>
          <a:p>
            <a:pPr lvl="1">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When the frames transmitted during the TPK handshake by both peers include a TDLS Multi-Link element and the setup is for a single link TDLS</a:t>
            </a:r>
            <a:r>
              <a:rPr lang="zh-CN" altLang="en-US" sz="1400" b="0" i="0" dirty="0">
                <a:solidFill>
                  <a:srgbClr val="000000"/>
                </a:solidFill>
                <a:effectLst/>
                <a:latin typeface="Times New Roman" panose="02020603050405020304" pitchFamily="18" charset="0"/>
                <a:cs typeface="Times New Roman" panose="02020603050405020304" pitchFamily="18" charset="0"/>
              </a:rPr>
              <a:t>：</a:t>
            </a:r>
            <a:endParaRPr lang="en-US" altLang="zh-CN" sz="1400" dirty="0"/>
          </a:p>
          <a:p>
            <a:pPr lvl="2">
              <a:buFont typeface="Arial" panose="020B0604020202020204" pitchFamily="34" charset="0"/>
              <a:buChar char="•"/>
            </a:pPr>
            <a:r>
              <a:rPr lang="en-US" altLang="zh-CN" sz="1200" dirty="0"/>
              <a:t>t</a:t>
            </a:r>
            <a:r>
              <a:rPr lang="en-US" altLang="zh-CN" sz="1200" b="0" i="0" dirty="0">
                <a:solidFill>
                  <a:srgbClr val="000000"/>
                </a:solidFill>
                <a:effectLst/>
              </a:rPr>
              <a:t>he TDLS setup request shall contain the BSSID of the TDLS initiator non-AP MLD, MLD MAC address of the AP MLD </a:t>
            </a:r>
            <a:r>
              <a:rPr lang="en-US" altLang="zh-CN" sz="1200" dirty="0"/>
              <a:t>affiliated by the TDLS initiator non-AP MLD</a:t>
            </a:r>
            <a:r>
              <a:rPr lang="en-US" altLang="zh-CN" sz="1200" b="0" i="0" dirty="0">
                <a:solidFill>
                  <a:srgbClr val="000000"/>
                </a:solidFill>
                <a:effectLst/>
              </a:rPr>
              <a:t>, or SMD ID of the SMD that covers AP MLDs affiliated by the TDLS initiator non-AP MLD and </a:t>
            </a:r>
            <a:r>
              <a:rPr lang="en-US" altLang="zh-CN" sz="1200" dirty="0"/>
              <a:t>the TDLS responder non-AP MLD</a:t>
            </a:r>
            <a:r>
              <a:rPr lang="en-US" altLang="zh-CN" sz="1200" b="0" i="0" dirty="0">
                <a:solidFill>
                  <a:srgbClr val="000000"/>
                </a:solidFill>
                <a:effectLst/>
              </a:rPr>
              <a:t>. </a:t>
            </a:r>
          </a:p>
          <a:p>
            <a:pPr lvl="2">
              <a:buFont typeface="Arial" panose="020B0604020202020204" pitchFamily="34" charset="0"/>
              <a:buChar char="•"/>
            </a:pPr>
            <a:r>
              <a:rPr lang="en-US" altLang="zh-CN" sz="1200" dirty="0"/>
              <a:t>the TDLS setup response shall contain the BSSID of the TDLS responder non-AP MLD</a:t>
            </a:r>
            <a:r>
              <a:rPr lang="en-US" altLang="zh-CN" sz="1200" b="0" i="0" dirty="0">
                <a:solidFill>
                  <a:srgbClr val="000000"/>
                </a:solidFill>
                <a:effectLst/>
              </a:rPr>
              <a:t>, MLD MAC address of the AP MLD </a:t>
            </a:r>
            <a:r>
              <a:rPr lang="en-US" altLang="zh-CN" sz="1200" dirty="0"/>
              <a:t>affiliated by the TDLS responder non-AP MLD</a:t>
            </a:r>
            <a:r>
              <a:rPr lang="en-US" altLang="zh-CN" sz="1200" b="0" i="0" dirty="0">
                <a:solidFill>
                  <a:srgbClr val="000000"/>
                </a:solidFill>
                <a:effectLst/>
              </a:rPr>
              <a:t>,</a:t>
            </a:r>
            <a:r>
              <a:rPr lang="en-US" altLang="zh-CN" sz="1200" dirty="0"/>
              <a:t> or SMD ID</a:t>
            </a:r>
            <a:r>
              <a:rPr lang="en-US" altLang="zh-CN" sz="1200" b="0" i="0" dirty="0">
                <a:solidFill>
                  <a:srgbClr val="000000"/>
                </a:solidFill>
                <a:effectLst/>
              </a:rPr>
              <a:t> of the SMD that covers AP MLDs affiliated by the TDLS initiator non-AP MLD and </a:t>
            </a:r>
            <a:r>
              <a:rPr lang="en-US" altLang="zh-CN" sz="1200" dirty="0"/>
              <a:t>the TDLS responder non-AP MLD.</a:t>
            </a:r>
          </a:p>
          <a:p>
            <a:pPr lvl="2">
              <a:buFont typeface="Arial" panose="020B0604020202020204" pitchFamily="34" charset="0"/>
              <a:buChar char="•"/>
            </a:pPr>
            <a:r>
              <a:rPr lang="en-US" altLang="zh-CN" sz="1200" b="0" i="0" dirty="0">
                <a:solidFill>
                  <a:srgbClr val="000000"/>
                </a:solidFill>
                <a:effectLst/>
              </a:rPr>
              <a:t>the TDLS peer non-AP MLDs shall derive a new TPK based on </a:t>
            </a:r>
            <a:r>
              <a:rPr lang="en-US" altLang="zh-CN" sz="1200" dirty="0"/>
              <a:t>MAC_I, MAC_R</a:t>
            </a:r>
            <a:r>
              <a:rPr lang="en-US" altLang="zh-CN" sz="1200" b="0" i="0" dirty="0">
                <a:solidFill>
                  <a:srgbClr val="000000"/>
                </a:solidFill>
                <a:effectLst/>
              </a:rPr>
              <a:t>, BSSIDs of the TDLS initiator non-AP MLD and the TDLS responder non-AP MLD</a:t>
            </a:r>
            <a:r>
              <a:rPr lang="en-US" altLang="zh-CN" sz="1200" dirty="0"/>
              <a:t>,</a:t>
            </a:r>
            <a:r>
              <a:rPr lang="zh-CN" altLang="en-US" sz="1200" dirty="0"/>
              <a:t> </a:t>
            </a:r>
            <a:r>
              <a:rPr lang="en-US" altLang="zh-CN" sz="1200" dirty="0"/>
              <a:t>MLD MAC addresses of the AP MLDs affiliated by the TDLS initiator non-AP MLD and the TDLS responder non-AP MLD,</a:t>
            </a:r>
            <a:r>
              <a:rPr lang="en-US" altLang="zh-CN" sz="1200" b="0" i="0" dirty="0">
                <a:solidFill>
                  <a:srgbClr val="000000"/>
                </a:solidFill>
                <a:effectLst/>
              </a:rPr>
              <a:t> or SMD ID of the SMD that covers AP MLDs affiliated by the TDLS initiator non-AP MLD and </a:t>
            </a:r>
            <a:r>
              <a:rPr lang="en-US" altLang="zh-CN" sz="1200" dirty="0"/>
              <a:t>the TDLS responder non-AP MLD</a:t>
            </a:r>
            <a:r>
              <a:rPr lang="en-US" altLang="zh-CN" sz="1200" b="0" i="0" dirty="0">
                <a:solidFill>
                  <a:srgbClr val="000000"/>
                </a:solidFill>
                <a:effectLst/>
              </a:rPr>
              <a:t>.</a:t>
            </a:r>
          </a:p>
          <a:p>
            <a:pPr marL="0" indent="0" algn="l"/>
            <a:endParaRPr lang="en-US" sz="1800" b="0" dirty="0"/>
          </a:p>
          <a:p>
            <a:pPr marL="0" indent="0"/>
            <a:r>
              <a:rPr lang="en-US" sz="1800" b="0" dirty="0"/>
              <a:t>Y/N/A</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May 2025</a:t>
            </a:r>
            <a:endParaRPr lang="en-GB" altLang="zh-CN" dirty="0"/>
          </a:p>
        </p:txBody>
      </p:sp>
    </p:spTree>
    <p:extLst>
      <p:ext uri="{BB962C8B-B14F-4D97-AF65-F5344CB8AC3E}">
        <p14:creationId xmlns:p14="http://schemas.microsoft.com/office/powerpoint/2010/main" val="224298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4C9FF-B52B-4E51-9082-AA9F1ADD22C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001CA59-ED8D-40DE-8F44-ADB6C805F163}"/>
              </a:ext>
            </a:extLst>
          </p:cNvPr>
          <p:cNvSpPr>
            <a:spLocks noGrp="1"/>
          </p:cNvSpPr>
          <p:nvPr>
            <p:ph idx="1"/>
          </p:nvPr>
        </p:nvSpPr>
        <p:spPr/>
        <p:txBody>
          <a:bodyPr/>
          <a:lstStyle/>
          <a:p>
            <a:r>
              <a:rPr lang="en-US" altLang="zh-CN" sz="1800" b="0" dirty="0">
                <a:latin typeface="Times New Roman" panose="02020603050405020304" pitchFamily="18" charset="0"/>
              </a:rPr>
              <a:t>[1] </a:t>
            </a:r>
            <a:r>
              <a:rPr lang="en-GB" altLang="zh-CN" sz="1800" b="0" dirty="0">
                <a:latin typeface="Times New Roman" panose="02020603050405020304" pitchFamily="18" charset="0"/>
              </a:rPr>
              <a:t>Draft P802.11REVme_D7.0</a:t>
            </a:r>
            <a:endParaRPr lang="en-US" altLang="zh-CN" sz="1800" b="0" dirty="0">
              <a:latin typeface="Times New Roman" panose="02020603050405020304" pitchFamily="18" charset="0"/>
            </a:endParaRPr>
          </a:p>
          <a:p>
            <a:r>
              <a:rPr lang="en-US" altLang="zh-CN" sz="1800" b="0" dirty="0">
                <a:latin typeface="Times New Roman" panose="02020603050405020304" pitchFamily="18" charset="0"/>
              </a:rPr>
              <a:t>[2]</a:t>
            </a:r>
            <a:r>
              <a:rPr lang="en-GB" altLang="zh-CN" sz="1800" b="0" dirty="0">
                <a:latin typeface="Times New Roman" panose="02020603050405020304" pitchFamily="18" charset="0"/>
              </a:rPr>
              <a:t> Draft P802.11be_D7.0</a:t>
            </a:r>
            <a:endParaRPr lang="en-US" altLang="zh-CN" sz="1800" b="0" dirty="0">
              <a:latin typeface="Times New Roman" panose="02020603050405020304" pitchFamily="18" charset="0"/>
            </a:endParaRPr>
          </a:p>
          <a:p>
            <a:r>
              <a:rPr lang="en-US" altLang="zh-CN" sz="1800" b="0" dirty="0">
                <a:latin typeface="Times New Roman" panose="02020603050405020304" pitchFamily="18" charset="0"/>
              </a:rPr>
              <a:t>[3] 11-25-0664-00-00bn-considerations-on-tdls-direct-link-in-roaming</a:t>
            </a:r>
            <a:endParaRPr lang="zh-CN" altLang="en-US" sz="1800" b="0" dirty="0">
              <a:latin typeface="Times New Roman" panose="02020603050405020304" pitchFamily="18" charset="0"/>
            </a:endParaRPr>
          </a:p>
          <a:p>
            <a:pPr marL="0" indent="0"/>
            <a:endParaRPr lang="en-US" sz="1800" b="0" dirty="0">
              <a:solidFill>
                <a:schemeClr val="tx1"/>
              </a:solidFill>
            </a:endParaRPr>
          </a:p>
        </p:txBody>
      </p:sp>
      <p:sp>
        <p:nvSpPr>
          <p:cNvPr id="4" name="Slide Number Placeholder 3">
            <a:extLst>
              <a:ext uri="{FF2B5EF4-FFF2-40B4-BE49-F238E27FC236}">
                <a16:creationId xmlns:a16="http://schemas.microsoft.com/office/drawing/2014/main" id="{3EED8A00-77D4-4C60-BD61-51C0D2503B00}"/>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EA26B2-4CFD-473E-BF98-A87F4F76983D}"/>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ACEE98D3-6E02-4E17-9842-DCC422C01882}"/>
              </a:ext>
            </a:extLst>
          </p:cNvPr>
          <p:cNvSpPr>
            <a:spLocks noGrp="1"/>
          </p:cNvSpPr>
          <p:nvPr>
            <p:ph type="dt" idx="15"/>
          </p:nvPr>
        </p:nvSpPr>
        <p:spPr/>
        <p:txBody>
          <a:bodyPr/>
          <a:lstStyle/>
          <a:p>
            <a:r>
              <a:rPr lang="en-US" altLang="zh-CN" dirty="0"/>
              <a:t>May 2025</a:t>
            </a:r>
            <a:endParaRPr lang="en-GB" altLang="zh-CN" dirty="0"/>
          </a:p>
        </p:txBody>
      </p:sp>
    </p:spTree>
    <p:extLst>
      <p:ext uri="{BB962C8B-B14F-4D97-AF65-F5344CB8AC3E}">
        <p14:creationId xmlns:p14="http://schemas.microsoft.com/office/powerpoint/2010/main" val="40841575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19118</TotalTime>
  <Words>2040</Words>
  <Application>Microsoft Office PowerPoint</Application>
  <PresentationFormat>宽屏</PresentationFormat>
  <Paragraphs>142</Paragraphs>
  <Slides>9</Slides>
  <Notes>5</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2</vt:i4>
      </vt:variant>
      <vt:variant>
        <vt:lpstr>幻灯片标题</vt:lpstr>
      </vt:variant>
      <vt:variant>
        <vt:i4>9</vt:i4>
      </vt:variant>
    </vt:vector>
  </HeadingPairs>
  <TitlesOfParts>
    <vt:vector size="17" baseType="lpstr">
      <vt:lpstr>TimesNewRoman</vt:lpstr>
      <vt:lpstr>ui-sans-serif</vt:lpstr>
      <vt:lpstr>Arial</vt:lpstr>
      <vt:lpstr>Times New Roman</vt:lpstr>
      <vt:lpstr>Wingdings</vt:lpstr>
      <vt:lpstr>Office Theme</vt:lpstr>
      <vt:lpstr>Visio</vt:lpstr>
      <vt:lpstr>Microsoft Visio 绘图</vt:lpstr>
      <vt:lpstr>Considerations on Security of TDLS Direct Link Establishment in Roaming</vt:lpstr>
      <vt:lpstr>Recap of TDLS Direct Link [1] [2]</vt:lpstr>
      <vt:lpstr>Motivation</vt:lpstr>
      <vt:lpstr>Proposal #1: TPK Derivation Based on The Same SMD ID</vt:lpstr>
      <vt:lpstr>Proposal #2 : TPK Derivation Based on BSSIDs and AP MLD MACs of Both Parties</vt:lpstr>
      <vt:lpstr>Summary</vt:lpstr>
      <vt:lpstr>Straw Poll #1</vt:lpstr>
      <vt:lpstr>Straw Poll #2</vt:lpstr>
      <vt:lpstr>References</vt:lpstr>
    </vt:vector>
  </TitlesOfParts>
  <Company>TCL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Buffer Status Report in Multi-AP - Follow Up</dc:title>
  <dc:subject>IEEE 802.11 contributions</dc:subject>
  <dc:creator>Jiyang Bai</dc:creator>
  <cp:lastModifiedBy>赵绪文</cp:lastModifiedBy>
  <cp:revision>680</cp:revision>
  <cp:lastPrinted>1601-01-01T00:00:00Z</cp:lastPrinted>
  <dcterms:created xsi:type="dcterms:W3CDTF">2022-10-28T01:22:29Z</dcterms:created>
  <dcterms:modified xsi:type="dcterms:W3CDTF">2025-04-22T09:08:00Z</dcterms:modified>
</cp:coreProperties>
</file>