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6" r:id="rId5"/>
    <p:sldId id="271" r:id="rId6"/>
    <p:sldId id="269" r:id="rId7"/>
    <p:sldId id="273" r:id="rId8"/>
    <p:sldId id="262" r:id="rId9"/>
    <p:sldId id="274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5" d="100"/>
          <a:sy n="115" d="100"/>
        </p:scale>
        <p:origin x="14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7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52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65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39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00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36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802.11-25/0689r0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Multi-level </a:t>
            </a:r>
            <a:r>
              <a:rPr lang="en-US" altLang="zh-CN" dirty="0" smtClean="0"/>
              <a:t>Protection </a:t>
            </a:r>
            <a:r>
              <a:rPr lang="en-US" altLang="zh-CN" dirty="0"/>
              <a:t>in Co-RTWT </a:t>
            </a:r>
            <a:r>
              <a:rPr lang="en-US" altLang="zh-CN" dirty="0" smtClean="0"/>
              <a:t>Operation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2025-03-24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April 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579065"/>
              </p:ext>
            </p:extLst>
          </p:nvPr>
        </p:nvGraphicFramePr>
        <p:xfrm>
          <a:off x="989013" y="2339975"/>
          <a:ext cx="10206037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4" imgW="10457133" imgH="4498788" progId="Word.Document.8">
                  <p:embed/>
                </p:oleObj>
              </mc:Choice>
              <mc:Fallback>
                <p:oleObj name="Document" r:id="rId4" imgW="10457133" imgH="449878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339975"/>
                        <a:ext cx="10206037" cy="4381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altLang="zh-CN" sz="2000" b="0" dirty="0"/>
              <a:t>[1] IEEE P802.11bn </a:t>
            </a:r>
            <a:r>
              <a:rPr lang="en-GB" altLang="zh-CN" sz="2000" b="0" dirty="0" smtClean="0"/>
              <a:t>D0.2 </a:t>
            </a:r>
            <a:endParaRPr lang="en-GB" altLang="zh-CN" sz="2000" b="0" dirty="0" smtClean="0"/>
          </a:p>
          <a:p>
            <a:pPr lvl="0"/>
            <a:r>
              <a:rPr lang="en-GB" altLang="zh-CN" sz="2000" b="0" dirty="0" smtClean="0"/>
              <a:t>[</a:t>
            </a:r>
            <a:r>
              <a:rPr lang="en-GB" altLang="zh-CN" sz="2000" b="0" dirty="0"/>
              <a:t>2] </a:t>
            </a:r>
            <a:r>
              <a:rPr lang="en-GB" altLang="zh-CN" sz="2000" b="0" dirty="0" smtClean="0"/>
              <a:t>11-24/0209r13, Specification Framework for </a:t>
            </a:r>
            <a:r>
              <a:rPr lang="en-GB" altLang="zh-CN" sz="2000" b="0" dirty="0" err="1" smtClean="0"/>
              <a:t>TGbn</a:t>
            </a:r>
            <a:endParaRPr lang="en-GB" altLang="zh-CN" sz="2000" b="0" dirty="0"/>
          </a:p>
          <a:p>
            <a:pPr lvl="0"/>
            <a:r>
              <a:rPr lang="en-US" altLang="zh-CN" sz="2000" b="0" dirty="0"/>
              <a:t>[2] 11-23/0226r3, Coordination of R-TWT for Multi-AP Deployment</a:t>
            </a:r>
          </a:p>
          <a:p>
            <a:pPr lvl="0"/>
            <a:r>
              <a:rPr lang="en-US" altLang="zh-CN" sz="2000" b="0" dirty="0"/>
              <a:t>[3] 11-24/0678r2,  Coordinated R-TWT Follow Up</a:t>
            </a:r>
          </a:p>
          <a:p>
            <a:pPr lvl="0"/>
            <a:r>
              <a:rPr lang="en-US" altLang="zh-CN" sz="2000" b="0" dirty="0"/>
              <a:t>[4] </a:t>
            </a:r>
            <a:r>
              <a:rPr lang="en-US" altLang="zh-CN" sz="2000" b="0" dirty="0" smtClean="0"/>
              <a:t>11-25/0011r0</a:t>
            </a:r>
            <a:r>
              <a:rPr lang="en-US" altLang="zh-CN" sz="2000" b="0" dirty="0"/>
              <a:t>, </a:t>
            </a:r>
            <a:r>
              <a:rPr lang="en-US" altLang="zh-CN" sz="2000" b="0" dirty="0" smtClean="0"/>
              <a:t>Co-RTWT </a:t>
            </a:r>
            <a:r>
              <a:rPr lang="en-US" altLang="zh-CN" sz="2000" b="0" dirty="0"/>
              <a:t>Follow </a:t>
            </a:r>
            <a:r>
              <a:rPr lang="en-US" altLang="zh-CN" sz="2000" b="0" dirty="0" smtClean="0"/>
              <a:t>Up</a:t>
            </a:r>
          </a:p>
          <a:p>
            <a:pPr lvl="0"/>
            <a:r>
              <a:rPr lang="en-US" altLang="zh-CN" sz="2000" b="0" dirty="0" smtClean="0"/>
              <a:t>[</a:t>
            </a:r>
            <a:r>
              <a:rPr lang="en-US" altLang="zh-CN" sz="2000" b="0" dirty="0"/>
              <a:t>5] </a:t>
            </a:r>
            <a:r>
              <a:rPr lang="en-US" altLang="zh-CN" sz="2000" b="0" dirty="0" smtClean="0"/>
              <a:t>11-25/0289r2, </a:t>
            </a:r>
            <a:r>
              <a:rPr lang="en-US" altLang="zh-CN" sz="2000" b="0" dirty="0"/>
              <a:t>R-TWT Sharing </a:t>
            </a:r>
            <a:r>
              <a:rPr lang="en-US" altLang="zh-CN" sz="2000" b="0" dirty="0" smtClean="0"/>
              <a:t>Follow-Up </a:t>
            </a:r>
            <a:endParaRPr lang="en-GB" altLang="zh-CN" sz="20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February 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 smtClean="0"/>
              <a:t>IEEE </a:t>
            </a:r>
            <a:r>
              <a:rPr lang="en-US" altLang="zh-CN" b="0" dirty="0"/>
              <a:t>P802.11bn </a:t>
            </a:r>
            <a:r>
              <a:rPr lang="en-US" altLang="zh-CN" b="0" dirty="0" smtClean="0"/>
              <a:t>D0.2 has </a:t>
            </a:r>
            <a:r>
              <a:rPr lang="en-US" altLang="zh-CN" b="0" dirty="0"/>
              <a:t>defined </a:t>
            </a:r>
            <a:r>
              <a:rPr lang="en-US" altLang="zh-CN" b="0" dirty="0" smtClean="0"/>
              <a:t>coordinated </a:t>
            </a:r>
            <a:r>
              <a:rPr lang="en-US" altLang="zh-CN" b="0" dirty="0"/>
              <a:t>restricted target wake time (</a:t>
            </a:r>
            <a:r>
              <a:rPr lang="en-US" altLang="zh-CN" b="0" dirty="0" smtClean="0"/>
              <a:t>Co-RTWT</a:t>
            </a:r>
            <a:r>
              <a:rPr lang="en-US" altLang="zh-CN" b="0" dirty="0"/>
              <a:t>) </a:t>
            </a:r>
            <a:r>
              <a:rPr lang="en-US" altLang="zh-CN" b="0" dirty="0" smtClean="0"/>
              <a:t>operations in the Multi-AP </a:t>
            </a:r>
            <a:r>
              <a:rPr lang="en-US" altLang="zh-CN" b="0" dirty="0"/>
              <a:t>coordination </a:t>
            </a:r>
            <a:r>
              <a:rPr lang="en-US" altLang="zh-CN" b="0" dirty="0" smtClean="0"/>
              <a:t>framework[1]</a:t>
            </a:r>
          </a:p>
          <a:p>
            <a:pPr lvl="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dirty="0"/>
          </a:p>
          <a:p>
            <a:pPr marL="400050" lvl="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 smtClean="0"/>
              <a:t>In </a:t>
            </a:r>
            <a:r>
              <a:rPr lang="en-US" altLang="zh-CN" b="0" dirty="0"/>
              <a:t>this contribution, we discuss the </a:t>
            </a:r>
            <a:r>
              <a:rPr lang="en-US" altLang="zh-CN" b="0" dirty="0" smtClean="0"/>
              <a:t>multi-level protection mechanisms in Co-RTWT operation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February 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Recap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February 25</a:t>
            </a:r>
            <a:endParaRPr lang="en-GB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/>
        </p:nvSpPr>
        <p:spPr bwMode="auto">
          <a:xfrm>
            <a:off x="902199" y="1642993"/>
            <a:ext cx="10363200" cy="48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800" dirty="0" err="1" smtClean="0"/>
              <a:t>TGbn</a:t>
            </a:r>
            <a:r>
              <a:rPr lang="en-US" altLang="zh-CN" sz="1800" dirty="0" smtClean="0"/>
              <a:t> has made progress on Co-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with following motions passed.</a:t>
            </a:r>
          </a:p>
        </p:txBody>
      </p:sp>
      <p:sp>
        <p:nvSpPr>
          <p:cNvPr id="20" name="矩形 19"/>
          <p:cNvSpPr/>
          <p:nvPr/>
        </p:nvSpPr>
        <p:spPr>
          <a:xfrm>
            <a:off x="1026584" y="1988840"/>
            <a:ext cx="10363200" cy="463203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Motion #48, </a:t>
            </a:r>
            <a:r>
              <a:rPr lang="en-GB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[2]]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Define mechanisms that enable APs to coordinate their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schedule(s) and/or to ensure that one AP provides the protection of the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schedule(s) of the other AP.</a:t>
            </a:r>
            <a:endParaRPr lang="en-US" sz="1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NOTE – TBD mechanisms including negotiation between 2 APs and advertisement</a:t>
            </a:r>
            <a:r>
              <a:rPr lang="en-GB" sz="14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GB" sz="1400" dirty="0"/>
              <a:t>[Motion #149, </a:t>
            </a:r>
            <a:r>
              <a:rPr lang="en-GB" sz="1400" dirty="0" smtClean="0"/>
              <a:t>[2]]</a:t>
            </a:r>
            <a:endParaRPr lang="en-US" sz="1400" dirty="0"/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If an AP extends the protection of the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 of another AP, following negotiation or through other means, then:</a:t>
            </a:r>
            <a:endParaRPr lang="en-US" sz="1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sz="1200" dirty="0">
                <a:latin typeface="Times New Roman" panose="02020603050405020304" pitchFamily="18" charset="0"/>
                <a:ea typeface="宋体" panose="02010600030101010101" pitchFamily="2" charset="-122"/>
              </a:rPr>
              <a:t>The AP shall ensure its </a:t>
            </a:r>
            <a:r>
              <a:rPr lang="en-GB" sz="12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TXOP</a:t>
            </a:r>
            <a:r>
              <a:rPr lang="en-GB" sz="1200" dirty="0">
                <a:latin typeface="Times New Roman" panose="02020603050405020304" pitchFamily="18" charset="0"/>
                <a:ea typeface="宋体" panose="02010600030101010101" pitchFamily="2" charset="-122"/>
              </a:rPr>
              <a:t> ends before the start time of the corresponding </a:t>
            </a:r>
            <a:r>
              <a:rPr lang="en-GB" sz="12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OBSS</a:t>
            </a:r>
            <a:r>
              <a:rPr lang="en-GB" sz="12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GB" sz="12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2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GB" sz="12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SP</a:t>
            </a:r>
            <a:r>
              <a:rPr lang="en-GB" sz="1200" dirty="0">
                <a:latin typeface="Times New Roman" panose="02020603050405020304" pitchFamily="18" charset="0"/>
                <a:ea typeface="宋体" panose="02010600030101010101" pitchFamily="2" charset="-122"/>
              </a:rPr>
              <a:t>(s)</a:t>
            </a:r>
            <a:endParaRPr lang="en-US" sz="1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sz="1200" dirty="0">
                <a:latin typeface="Times New Roman" panose="02020603050405020304" pitchFamily="18" charset="0"/>
                <a:ea typeface="宋体" panose="02010600030101010101" pitchFamily="2" charset="-122"/>
              </a:rPr>
              <a:t>The AP, if it has at least one associated STA that is capable of </a:t>
            </a:r>
            <a:r>
              <a:rPr lang="en-GB" sz="12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200" dirty="0">
                <a:latin typeface="Times New Roman" panose="02020603050405020304" pitchFamily="18" charset="0"/>
                <a:ea typeface="宋体" panose="02010600030101010101" pitchFamily="2" charset="-122"/>
              </a:rPr>
              <a:t>, shall advertise in the beacon frames it transmits the OBSS </a:t>
            </a:r>
            <a:r>
              <a:rPr lang="en-GB" sz="12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2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 so that its associated STAs supporting </a:t>
            </a:r>
            <a:r>
              <a:rPr lang="en-GB" sz="12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200" dirty="0">
                <a:latin typeface="Times New Roman" panose="02020603050405020304" pitchFamily="18" charset="0"/>
                <a:ea typeface="宋体" panose="02010600030101010101" pitchFamily="2" charset="-122"/>
              </a:rPr>
              <a:t> follow the baseline </a:t>
            </a:r>
            <a:r>
              <a:rPr lang="en-GB" sz="12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200" dirty="0">
                <a:latin typeface="Times New Roman" panose="02020603050405020304" pitchFamily="18" charset="0"/>
                <a:ea typeface="宋体" panose="02010600030101010101" pitchFamily="2" charset="-122"/>
              </a:rPr>
              <a:t> rules for the OBSS </a:t>
            </a:r>
            <a:r>
              <a:rPr lang="en-GB" sz="12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2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</a:t>
            </a:r>
            <a:r>
              <a:rPr lang="en-GB" sz="12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GB" sz="1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GB" altLang="zh-CN" sz="1400" dirty="0"/>
              <a:t>[Motion #362, [</a:t>
            </a:r>
            <a:r>
              <a:rPr lang="en-GB" altLang="zh-CN" sz="1400" dirty="0" smtClean="0"/>
              <a:t>2] ]</a:t>
            </a:r>
            <a:endParaRPr lang="zh-CN" altLang="zh-CN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altLang="zh-CN" sz="1400" dirty="0" smtClean="0"/>
              <a:t>A </a:t>
            </a:r>
            <a:r>
              <a:rPr lang="en-GB" altLang="zh-CN" sz="1400" dirty="0"/>
              <a:t>Co-RTWT Requesting AP shall include one or more Co-RTWT Parameter Set fields corresponding to each requested R-TWT schedule in the TBD individually addressed Management frame used for the request to the Co-RTWT Responding AP. The Co-RTWT Parameter Set field includes the following:</a:t>
            </a:r>
            <a:endParaRPr lang="zh-CN" altLang="zh-CN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100" dirty="0"/>
              <a:t>Target </a:t>
            </a:r>
            <a:r>
              <a:rPr lang="en-GB" altLang="zh-CN" sz="1100" dirty="0"/>
              <a:t>Broadcast TWT ID field</a:t>
            </a:r>
            <a:endParaRPr lang="zh-CN" altLang="zh-CN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100" dirty="0"/>
              <a:t>Broadcast TWT Persistence</a:t>
            </a:r>
            <a:endParaRPr lang="zh-CN" altLang="zh-CN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100" dirty="0"/>
              <a:t>TWT Wake Interval Mantissa</a:t>
            </a:r>
            <a:endParaRPr lang="zh-CN" altLang="zh-CN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100" dirty="0"/>
              <a:t>TWT Wake Interval Exponent</a:t>
            </a:r>
            <a:endParaRPr lang="zh-CN" altLang="zh-CN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100" dirty="0"/>
              <a:t>Nominal Minimum TWT Wake Duration</a:t>
            </a:r>
            <a:endParaRPr lang="zh-CN" altLang="zh-CN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100" dirty="0"/>
              <a:t>TBD other fields</a:t>
            </a:r>
            <a:endParaRPr lang="zh-CN" altLang="zh-CN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100" dirty="0" smtClean="0"/>
              <a:t>Wake </a:t>
            </a:r>
            <a:r>
              <a:rPr lang="en-GB" altLang="zh-CN" sz="1100" dirty="0"/>
              <a:t>Time field</a:t>
            </a:r>
            <a:endParaRPr lang="zh-CN" altLang="zh-CN" sz="1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4721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Medium </a:t>
            </a:r>
            <a:r>
              <a:rPr lang="en-GB" dirty="0" smtClean="0"/>
              <a:t>Access during  </a:t>
            </a:r>
            <a:r>
              <a:rPr lang="en-GB" dirty="0" smtClean="0"/>
              <a:t>C</a:t>
            </a:r>
            <a:r>
              <a:rPr lang="en-US" altLang="zh-CN" dirty="0" smtClean="0"/>
              <a:t>o</a:t>
            </a:r>
            <a:r>
              <a:rPr lang="en-GB" dirty="0" smtClean="0"/>
              <a:t>-RTWT </a:t>
            </a:r>
            <a:r>
              <a:rPr lang="en-GB" dirty="0" smtClean="0"/>
              <a:t>SP in 11bn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0"/>
            <a:ext cx="10361084" cy="4334914"/>
          </a:xfrm>
          <a:ln/>
        </p:spPr>
        <p:txBody>
          <a:bodyPr/>
          <a:lstStyle/>
          <a:p>
            <a:pPr marL="685800" lvl="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Some </a:t>
            </a:r>
            <a:r>
              <a:rPr lang="en-US" altLang="zh-CN" dirty="0" smtClean="0"/>
              <a:t>Channel access policies in </a:t>
            </a:r>
            <a:r>
              <a:rPr lang="en-US" altLang="zh-CN" dirty="0"/>
              <a:t>previous contributions:</a:t>
            </a:r>
          </a:p>
          <a:p>
            <a:pPr marL="1257300" lvl="2" indent="-457200" algn="just">
              <a:spcBef>
                <a:spcPts val="1200"/>
              </a:spcBef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1" dirty="0"/>
              <a:t>Ending </a:t>
            </a:r>
            <a:r>
              <a:rPr lang="en-US" altLang="zh-CN" sz="2000" b="1" dirty="0" smtClean="0"/>
              <a:t>TXOP before the Co-RTWT SP start </a:t>
            </a:r>
            <a:r>
              <a:rPr lang="en-US" altLang="zh-CN" sz="2000" b="1" dirty="0" smtClean="0"/>
              <a:t>time[3-4] </a:t>
            </a:r>
            <a:endParaRPr lang="en-US" altLang="zh-CN" sz="2000" b="1" dirty="0" smtClean="0"/>
          </a:p>
          <a:p>
            <a:pPr lvl="3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Responding </a:t>
            </a:r>
            <a:r>
              <a:rPr lang="en-US" altLang="zh-CN" sz="1800" dirty="0" smtClean="0"/>
              <a:t>AP shall ensure </a:t>
            </a:r>
            <a:r>
              <a:rPr lang="en-US" altLang="zh-CN" sz="1800" dirty="0"/>
              <a:t>that its TXOP ends before the start </a:t>
            </a:r>
            <a:r>
              <a:rPr lang="en-US" altLang="zh-CN" sz="1800" dirty="0" smtClean="0"/>
              <a:t>time of the SP</a:t>
            </a:r>
          </a:p>
          <a:p>
            <a:pPr marL="1257300" lvl="2" indent="-457200" algn="just">
              <a:spcBef>
                <a:spcPts val="1200"/>
              </a:spcBef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1" dirty="0" smtClean="0"/>
              <a:t>Access to channel </a:t>
            </a:r>
            <a:r>
              <a:rPr lang="en-US" altLang="zh-CN" sz="2000" b="1" dirty="0"/>
              <a:t>by </a:t>
            </a:r>
            <a:r>
              <a:rPr lang="en-US" altLang="zh-CN" sz="2000" b="1" dirty="0" smtClean="0"/>
              <a:t>negotiating Co-TDMA </a:t>
            </a:r>
            <a:r>
              <a:rPr lang="en-US" altLang="zh-CN" sz="2000" b="1" dirty="0"/>
              <a:t>or Co-SR or Co-BF </a:t>
            </a:r>
            <a:r>
              <a:rPr lang="en-US" altLang="zh-CN" sz="2000" b="1" dirty="0" smtClean="0"/>
              <a:t>[5] </a:t>
            </a:r>
            <a:endParaRPr lang="en-US" altLang="zh-CN" sz="2000" b="1" dirty="0"/>
          </a:p>
          <a:p>
            <a:pPr lvl="3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Responding AP </a:t>
            </a:r>
            <a:r>
              <a:rPr lang="en-US" altLang="zh-CN" sz="1800" dirty="0" smtClean="0"/>
              <a:t>may piggyback Co-TDMA/Co-SR/Co-BF information in the Co-RTWT negotiation and access to channel </a:t>
            </a:r>
            <a:r>
              <a:rPr lang="en-US" altLang="zh-CN" sz="1800" dirty="0"/>
              <a:t>by Co-TDMA or Co-SR or Co-BF </a:t>
            </a:r>
            <a:r>
              <a:rPr lang="en-US" altLang="zh-CN" sz="1800" dirty="0" smtClean="0"/>
              <a:t>mechanism</a:t>
            </a:r>
            <a:endParaRPr lang="en-US" altLang="zh-CN" sz="1800" dirty="0"/>
          </a:p>
          <a:p>
            <a:pPr marL="1257300" lvl="2" indent="-457200" algn="just">
              <a:spcBef>
                <a:spcPts val="1200"/>
              </a:spcBef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1" dirty="0"/>
              <a:t>Access to channel by R-TWT sharing </a:t>
            </a:r>
            <a:r>
              <a:rPr lang="en-US" altLang="zh-CN" sz="2000" b="1" dirty="0" smtClean="0"/>
              <a:t>[6]</a:t>
            </a:r>
            <a:endParaRPr lang="en-US" altLang="zh-CN" sz="2000" b="1" dirty="0" smtClean="0"/>
          </a:p>
          <a:p>
            <a:pPr lvl="3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Responding AP </a:t>
            </a:r>
            <a:r>
              <a:rPr lang="en-US" altLang="zh-CN" sz="1800" dirty="0" smtClean="0"/>
              <a:t>access to channel </a:t>
            </a:r>
            <a:r>
              <a:rPr lang="en-US" altLang="zh-CN" sz="1800" dirty="0"/>
              <a:t>by requesting </a:t>
            </a:r>
            <a:r>
              <a:rPr lang="en-US" altLang="zh-CN" sz="1800" dirty="0" smtClean="0"/>
              <a:t>AP </a:t>
            </a:r>
            <a:r>
              <a:rPr lang="en-US" altLang="zh-CN" sz="1800" dirty="0"/>
              <a:t>to share the TXOP obtained during the R-TWT SP  </a:t>
            </a:r>
          </a:p>
          <a:p>
            <a:pPr marL="1200150" lvl="1" indent="-3429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dirty="0"/>
          </a:p>
          <a:p>
            <a:pPr marL="1257300" lvl="2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February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003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 Considerations </a:t>
            </a:r>
            <a:r>
              <a:rPr lang="en-US" altLang="zh-CN" dirty="0"/>
              <a:t>in </a:t>
            </a:r>
            <a:r>
              <a:rPr lang="en-US" altLang="zh-CN" dirty="0" smtClean="0"/>
              <a:t>Co-RTWT SP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73107"/>
            <a:ext cx="10361084" cy="2636129"/>
          </a:xfrm>
          <a:ln/>
        </p:spPr>
        <p:txBody>
          <a:bodyPr/>
          <a:lstStyle/>
          <a:p>
            <a:pPr marL="400050" lvl="0" algn="just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b="0" dirty="0" smtClean="0"/>
              <a:t>Overprotection/</a:t>
            </a:r>
            <a:r>
              <a:rPr lang="en-GB" altLang="zh-CN" sz="2000" b="0" dirty="0"/>
              <a:t> Network efficiency</a:t>
            </a:r>
            <a:r>
              <a:rPr lang="en-US" altLang="zh-CN" sz="2000" b="0" dirty="0" smtClean="0"/>
              <a:t> Issues </a:t>
            </a:r>
          </a:p>
          <a:p>
            <a:pPr marL="800100" lvl="1" algn="just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b="0" dirty="0" smtClean="0"/>
              <a:t>The requesting AP may not leverage the SP, which reduces the </a:t>
            </a:r>
            <a:r>
              <a:rPr lang="en-US" altLang="zh-CN" sz="1600" dirty="0" smtClean="0"/>
              <a:t>whole network efficiency, </a:t>
            </a:r>
            <a:r>
              <a:rPr lang="en-US" altLang="zh-CN" sz="1600" b="0" dirty="0" smtClean="0"/>
              <a:t>while the responding AP (OBSS) provides </a:t>
            </a:r>
            <a:r>
              <a:rPr lang="en-US" altLang="zh-CN" sz="1600" dirty="0" smtClean="0"/>
              <a:t>the protection for the whole SP duration</a:t>
            </a:r>
          </a:p>
          <a:p>
            <a:pPr marL="800100" lvl="1" algn="just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dirty="0"/>
          </a:p>
          <a:p>
            <a:pPr marL="800100" lvl="1" algn="just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dirty="0" smtClean="0"/>
          </a:p>
          <a:p>
            <a:pPr marL="514350" lvl="1" indent="0" algn="just">
              <a:lnSpc>
                <a:spcPct val="125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dirty="0"/>
          </a:p>
          <a:p>
            <a:pPr marL="514350" lvl="1" indent="0" algn="just">
              <a:lnSpc>
                <a:spcPct val="125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dirty="0" smtClean="0"/>
          </a:p>
          <a:p>
            <a:pPr marL="400050" lvl="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b="0" dirty="0" smtClean="0"/>
              <a:t>Overlapped SP issues</a:t>
            </a:r>
          </a:p>
          <a:p>
            <a:pPr marL="800100" lvl="1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/>
              <a:t>The Co-RTWT </a:t>
            </a:r>
            <a:r>
              <a:rPr lang="en-US" altLang="zh-CN" sz="1600" dirty="0" smtClean="0"/>
              <a:t>coordination negotiation may be failed due to the </a:t>
            </a:r>
            <a:r>
              <a:rPr lang="en-US" altLang="zh-CN" sz="1600" dirty="0"/>
              <a:t>overlapped </a:t>
            </a:r>
            <a:r>
              <a:rPr lang="en-US" altLang="zh-CN" sz="1600" dirty="0" smtClean="0"/>
              <a:t>RTWT SP in OBSS  </a:t>
            </a:r>
            <a:endParaRPr lang="en-US" altLang="zh-CN" sz="16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February 25</a:t>
            </a:r>
            <a:endParaRPr lang="en-GB" dirty="0"/>
          </a:p>
        </p:txBody>
      </p:sp>
      <p:sp>
        <p:nvSpPr>
          <p:cNvPr id="28" name="矩形 27"/>
          <p:cNvSpPr/>
          <p:nvPr/>
        </p:nvSpPr>
        <p:spPr>
          <a:xfrm>
            <a:off x="1435630" y="3303878"/>
            <a:ext cx="14663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Requesting AP</a:t>
            </a:r>
            <a:endParaRPr lang="zh-CN" altLang="en-US" sz="1600" dirty="0"/>
          </a:p>
        </p:txBody>
      </p:sp>
      <p:cxnSp>
        <p:nvCxnSpPr>
          <p:cNvPr id="30" name="直接连接符 29"/>
          <p:cNvCxnSpPr/>
          <p:nvPr/>
        </p:nvCxnSpPr>
        <p:spPr bwMode="auto">
          <a:xfrm>
            <a:off x="2855640" y="3610938"/>
            <a:ext cx="81369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连接符 33"/>
          <p:cNvCxnSpPr/>
          <p:nvPr/>
        </p:nvCxnSpPr>
        <p:spPr bwMode="auto">
          <a:xfrm>
            <a:off x="2927648" y="4149080"/>
            <a:ext cx="80648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矩形 34"/>
          <p:cNvSpPr/>
          <p:nvPr/>
        </p:nvSpPr>
        <p:spPr bwMode="auto">
          <a:xfrm>
            <a:off x="3818076" y="3322906"/>
            <a:ext cx="2565955" cy="28803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TX/RX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3812584" y="3861048"/>
            <a:ext cx="4875703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600" dirty="0" smtClean="0">
                <a:solidFill>
                  <a:schemeClr val="tx1"/>
                </a:solidFill>
              </a:rPr>
              <a:t>Access forbidden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528066" y="2907986"/>
            <a:ext cx="148111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altLang="zh-CN" sz="1800" dirty="0" smtClean="0">
                <a:solidFill>
                  <a:schemeClr val="tx1"/>
                </a:solidFill>
              </a:rPr>
              <a:t>Co-RTWT </a:t>
            </a:r>
            <a:r>
              <a:rPr lang="en-US" altLang="zh-CN" sz="1800" dirty="0">
                <a:solidFill>
                  <a:schemeClr val="tx1"/>
                </a:solidFill>
              </a:rPr>
              <a:t>SP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435630" y="3824868"/>
            <a:ext cx="14663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Responding AP </a:t>
            </a:r>
            <a:endParaRPr lang="zh-CN" altLang="en-US" sz="1600" dirty="0"/>
          </a:p>
        </p:txBody>
      </p:sp>
      <p:cxnSp>
        <p:nvCxnSpPr>
          <p:cNvPr id="44" name="直接箭头连接符 43"/>
          <p:cNvCxnSpPr/>
          <p:nvPr/>
        </p:nvCxnSpPr>
        <p:spPr bwMode="auto">
          <a:xfrm>
            <a:off x="3848956" y="3187635"/>
            <a:ext cx="483933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矩形 46"/>
          <p:cNvSpPr/>
          <p:nvPr/>
        </p:nvSpPr>
        <p:spPr bwMode="auto">
          <a:xfrm>
            <a:off x="6384031" y="3322906"/>
            <a:ext cx="2304255" cy="28803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400" dirty="0" smtClean="0">
                <a:solidFill>
                  <a:schemeClr val="tx1"/>
                </a:solidFill>
              </a:rPr>
              <a:t>Idle (Overprotected)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102060" y="5346976"/>
            <a:ext cx="7719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BSS-1</a:t>
            </a:r>
            <a:endParaRPr lang="zh-CN" altLang="en-US" sz="1600" dirty="0"/>
          </a:p>
        </p:txBody>
      </p:sp>
      <p:cxnSp>
        <p:nvCxnSpPr>
          <p:cNvPr id="49" name="直接连接符 48"/>
          <p:cNvCxnSpPr/>
          <p:nvPr/>
        </p:nvCxnSpPr>
        <p:spPr bwMode="auto">
          <a:xfrm>
            <a:off x="2816620" y="5654036"/>
            <a:ext cx="81369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接连接符 49"/>
          <p:cNvCxnSpPr/>
          <p:nvPr/>
        </p:nvCxnSpPr>
        <p:spPr bwMode="auto">
          <a:xfrm>
            <a:off x="2888628" y="6192178"/>
            <a:ext cx="80648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矩形 50"/>
          <p:cNvSpPr/>
          <p:nvPr/>
        </p:nvSpPr>
        <p:spPr bwMode="auto">
          <a:xfrm>
            <a:off x="3064828" y="5366004"/>
            <a:ext cx="2565955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600" dirty="0">
                <a:solidFill>
                  <a:schemeClr val="tx1"/>
                </a:solidFill>
              </a:rPr>
              <a:t>RTWT SP in </a:t>
            </a:r>
            <a:r>
              <a:rPr lang="en-US" altLang="zh-CN" sz="1600" dirty="0" smtClean="0">
                <a:solidFill>
                  <a:schemeClr val="tx1"/>
                </a:solidFill>
              </a:rPr>
              <a:t>BSS-1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3773565" y="5904146"/>
            <a:ext cx="228341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600" dirty="0">
                <a:solidFill>
                  <a:schemeClr val="tx1"/>
                </a:solidFill>
              </a:rPr>
              <a:t>RTWT </a:t>
            </a:r>
            <a:r>
              <a:rPr lang="en-US" altLang="zh-CN" sz="1600" dirty="0" smtClean="0">
                <a:solidFill>
                  <a:schemeClr val="tx1"/>
                </a:solidFill>
              </a:rPr>
              <a:t>SP in BSS-2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2102060" y="5867966"/>
            <a:ext cx="7719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BSS-2</a:t>
            </a:r>
            <a:endParaRPr lang="zh-CN" altLang="en-US" sz="1600" dirty="0"/>
          </a:p>
        </p:txBody>
      </p:sp>
      <p:sp>
        <p:nvSpPr>
          <p:cNvPr id="57" name="矩形 56"/>
          <p:cNvSpPr/>
          <p:nvPr/>
        </p:nvSpPr>
        <p:spPr bwMode="auto">
          <a:xfrm>
            <a:off x="7009176" y="5448768"/>
            <a:ext cx="2565955" cy="85954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endParaRPr lang="en-US" altLang="zh-CN" sz="1600" dirty="0" smtClean="0">
              <a:solidFill>
                <a:schemeClr val="tx1"/>
              </a:solidFill>
            </a:endParaRPr>
          </a:p>
          <a:p>
            <a:pPr algn="ctr">
              <a:lnSpc>
                <a:spcPts val="1800"/>
              </a:lnSpc>
            </a:pPr>
            <a:r>
              <a:rPr lang="en-US" altLang="zh-CN" sz="1600" dirty="0" smtClean="0">
                <a:solidFill>
                  <a:schemeClr val="tx1"/>
                </a:solidFill>
              </a:rPr>
              <a:t>Co-RTWT SP protection Negotiation Failing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162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Proposal: Multi-level Protection in Co-RTWT </a:t>
            </a:r>
            <a:r>
              <a:rPr lang="en-US" altLang="zh-CN" dirty="0" smtClean="0"/>
              <a:t>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8769"/>
            <a:ext cx="10361084" cy="2979945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 smtClean="0"/>
              <a:t>OBSS APs negotiate Multi-level </a:t>
            </a:r>
            <a:r>
              <a:rPr lang="en-US" altLang="zh-CN" sz="2000" dirty="0"/>
              <a:t>protection </a:t>
            </a:r>
            <a:r>
              <a:rPr lang="en-US" altLang="zh-CN" sz="2000" dirty="0" smtClean="0"/>
              <a:t>for the Co-RTWT SP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 smtClean="0"/>
              <a:t>Level 1: Robust protection (</a:t>
            </a:r>
            <a:r>
              <a:rPr lang="en-US" altLang="zh-CN" sz="1800" dirty="0" err="1" smtClean="0"/>
              <a:t>eg</a:t>
            </a:r>
            <a:r>
              <a:rPr lang="en-US" altLang="zh-CN" sz="1800" dirty="0" smtClean="0"/>
              <a:t>, non-overlapped RTWT SP)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/>
              <a:t>Responding AP </a:t>
            </a:r>
            <a:r>
              <a:rPr lang="en-US" altLang="zh-CN" sz="1600" dirty="0" smtClean="0"/>
              <a:t>and its associated STAs shall not access to the channel during the </a:t>
            </a:r>
            <a:r>
              <a:rPr lang="en-US" altLang="zh-CN" sz="1600" dirty="0"/>
              <a:t>Co-RTWT SP </a:t>
            </a:r>
            <a:endParaRPr lang="en-US" altLang="zh-CN" sz="1600" dirty="0" smtClean="0"/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/>
              <a:t>Responding </a:t>
            </a:r>
            <a:r>
              <a:rPr lang="en-US" altLang="zh-CN" sz="1600" dirty="0" smtClean="0"/>
              <a:t>AP may switch into Power Saving state for higher power efficiency</a:t>
            </a:r>
            <a:endParaRPr lang="en-US" altLang="zh-CN" sz="1600" dirty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/>
              <a:t>Level </a:t>
            </a:r>
            <a:r>
              <a:rPr lang="en-US" altLang="zh-CN" sz="1800" dirty="0" smtClean="0"/>
              <a:t>2: </a:t>
            </a:r>
            <a:r>
              <a:rPr lang="en-US" altLang="zh-CN" sz="1800" dirty="0"/>
              <a:t>MAP </a:t>
            </a:r>
            <a:r>
              <a:rPr lang="en-US" altLang="zh-CN" sz="1800" dirty="0" smtClean="0"/>
              <a:t>coordinated transmission (</a:t>
            </a:r>
            <a:r>
              <a:rPr lang="en-US" altLang="zh-CN" sz="1800" dirty="0"/>
              <a:t>MAPCT) </a:t>
            </a:r>
            <a:r>
              <a:rPr lang="en-US" altLang="zh-CN" sz="1800" dirty="0" smtClean="0"/>
              <a:t>protection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(</a:t>
            </a:r>
            <a:r>
              <a:rPr lang="en-US" altLang="zh-CN" sz="1800" dirty="0" err="1" smtClean="0"/>
              <a:t>eg</a:t>
            </a:r>
            <a:r>
              <a:rPr lang="en-US" altLang="zh-CN" sz="1800" dirty="0" smtClean="0"/>
              <a:t>, overlapped </a:t>
            </a:r>
            <a:r>
              <a:rPr lang="en-US" altLang="zh-CN" sz="1800" dirty="0"/>
              <a:t>RTWT SP)</a:t>
            </a:r>
            <a:endParaRPr lang="en-US" altLang="zh-CN" sz="1800" dirty="0" smtClean="0"/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smtClean="0"/>
              <a:t>The channel access in controlled by the requesting AP 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/>
              <a:t>Responding AP may access to the channel by Co-TDMA, Co-BF and Co-SR   </a:t>
            </a:r>
            <a:endParaRPr lang="en-US" altLang="zh-CN" sz="1600" dirty="0" smtClean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/>
              <a:t>Level </a:t>
            </a:r>
            <a:r>
              <a:rPr lang="en-US" altLang="zh-CN" sz="1800" dirty="0" smtClean="0"/>
              <a:t>3: </a:t>
            </a:r>
            <a:r>
              <a:rPr lang="en-US" altLang="zh-CN" sz="1800" dirty="0"/>
              <a:t>Other protection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 err="1" smtClean="0"/>
              <a:t>Eg</a:t>
            </a:r>
            <a:r>
              <a:rPr lang="en-US" altLang="zh-CN" sz="1600" dirty="0" smtClean="0"/>
              <a:t>., Responding </a:t>
            </a:r>
            <a:r>
              <a:rPr lang="en-US" altLang="zh-CN" sz="1600" dirty="0"/>
              <a:t>AP may access to </a:t>
            </a:r>
            <a:r>
              <a:rPr lang="en-US" altLang="zh-CN" sz="1600" dirty="0" smtClean="0"/>
              <a:t>channel by negotiating a non-overlapped  NPCA primary channel</a:t>
            </a:r>
            <a:endParaRPr lang="en-US" altLang="zh-CN" sz="1600" dirty="0"/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February 25</a:t>
            </a:r>
            <a:endParaRPr lang="en-GB" dirty="0"/>
          </a:p>
        </p:txBody>
      </p:sp>
      <p:sp>
        <p:nvSpPr>
          <p:cNvPr id="7" name="矩形 6"/>
          <p:cNvSpPr/>
          <p:nvPr/>
        </p:nvSpPr>
        <p:spPr>
          <a:xfrm>
            <a:off x="1700522" y="5511853"/>
            <a:ext cx="14807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Requesting AP</a:t>
            </a:r>
            <a:endParaRPr lang="zh-CN" altLang="en-US" sz="1600" dirty="0"/>
          </a:p>
        </p:txBody>
      </p:sp>
      <p:sp>
        <p:nvSpPr>
          <p:cNvPr id="8" name="矩形 7"/>
          <p:cNvSpPr/>
          <p:nvPr/>
        </p:nvSpPr>
        <p:spPr>
          <a:xfrm>
            <a:off x="1585808" y="5991684"/>
            <a:ext cx="1544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Responding AP </a:t>
            </a:r>
            <a:endParaRPr lang="zh-CN" altLang="en-US" sz="1600" dirty="0"/>
          </a:p>
        </p:txBody>
      </p:sp>
      <p:cxnSp>
        <p:nvCxnSpPr>
          <p:cNvPr id="9" name="直接连接符 8"/>
          <p:cNvCxnSpPr/>
          <p:nvPr/>
        </p:nvCxnSpPr>
        <p:spPr bwMode="auto">
          <a:xfrm>
            <a:off x="2999656" y="5805264"/>
            <a:ext cx="74168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2969061" y="6281874"/>
            <a:ext cx="74168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3694509" y="5511853"/>
            <a:ext cx="2330787" cy="29341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600" dirty="0">
                <a:solidFill>
                  <a:schemeClr val="tx1"/>
                </a:solidFill>
              </a:rPr>
              <a:t>P</a:t>
            </a:r>
            <a:r>
              <a:rPr lang="en-US" altLang="zh-CN" sz="1600" dirty="0" smtClean="0">
                <a:solidFill>
                  <a:schemeClr val="tx1"/>
                </a:solidFill>
              </a:rPr>
              <a:t>rotection level request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258366" y="5991684"/>
            <a:ext cx="2523234" cy="2901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600" dirty="0">
                <a:solidFill>
                  <a:schemeClr val="tx1"/>
                </a:solidFill>
              </a:rPr>
              <a:t>P</a:t>
            </a:r>
            <a:r>
              <a:rPr lang="en-US" altLang="zh-CN" sz="1600" dirty="0" smtClean="0">
                <a:solidFill>
                  <a:schemeClr val="tx1"/>
                </a:solidFill>
              </a:rPr>
              <a:t>rotection level response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32" name="直接箭头连接符 31"/>
          <p:cNvCxnSpPr/>
          <p:nvPr/>
        </p:nvCxnSpPr>
        <p:spPr bwMode="auto">
          <a:xfrm>
            <a:off x="3503712" y="5417778"/>
            <a:ext cx="59046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3" name="矩形 32"/>
          <p:cNvSpPr/>
          <p:nvPr/>
        </p:nvSpPr>
        <p:spPr>
          <a:xfrm>
            <a:off x="4625245" y="5070728"/>
            <a:ext cx="4057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600" dirty="0" smtClean="0">
                <a:solidFill>
                  <a:schemeClr val="tx1"/>
                </a:solidFill>
              </a:rPr>
              <a:t>Co-RTWT coordination negotiation procedure</a:t>
            </a:r>
            <a:endParaRPr lang="zh-CN" altLang="en-US" sz="1600" dirty="0"/>
          </a:p>
        </p:txBody>
      </p:sp>
      <p:cxnSp>
        <p:nvCxnSpPr>
          <p:cNvPr id="35" name="直接箭头连接符 34"/>
          <p:cNvCxnSpPr/>
          <p:nvPr/>
        </p:nvCxnSpPr>
        <p:spPr bwMode="auto">
          <a:xfrm>
            <a:off x="4841269" y="5805264"/>
            <a:ext cx="0" cy="3182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 flipV="1">
            <a:off x="7492657" y="5633802"/>
            <a:ext cx="0" cy="3578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99697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747721"/>
            <a:ext cx="10622376" cy="4475404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 smtClean="0"/>
              <a:t>When </a:t>
            </a:r>
            <a:r>
              <a:rPr lang="en-US" altLang="zh-CN" sz="2000" dirty="0"/>
              <a:t>Robust </a:t>
            </a:r>
            <a:r>
              <a:rPr lang="en-US" altLang="zh-CN" sz="2000" dirty="0" smtClean="0"/>
              <a:t>protection negotiated, the </a:t>
            </a:r>
            <a:r>
              <a:rPr lang="en-US" altLang="zh-CN" sz="2000" b="1" dirty="0" smtClean="0"/>
              <a:t>power efficiency </a:t>
            </a:r>
            <a:r>
              <a:rPr lang="en-US" altLang="zh-CN" sz="2000" dirty="0" smtClean="0"/>
              <a:t>can be improved in responding AP</a:t>
            </a:r>
            <a:endParaRPr lang="en-US" altLang="zh-CN" sz="2000" dirty="0"/>
          </a:p>
          <a:p>
            <a:pPr marL="51435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dirty="0" smtClean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dirty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dirty="0" smtClean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dirty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dirty="0" smtClean="0"/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800" dirty="0" smtClean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 smtClean="0"/>
              <a:t>When MAPCT protection negotiated</a:t>
            </a:r>
            <a:r>
              <a:rPr lang="en-US" altLang="zh-CN" sz="2000" dirty="0"/>
              <a:t>, the </a:t>
            </a:r>
            <a:r>
              <a:rPr lang="en-US" altLang="zh-CN" sz="2000" dirty="0" smtClean="0"/>
              <a:t>OBSS </a:t>
            </a:r>
            <a:r>
              <a:rPr lang="en-US" altLang="zh-CN" sz="2000" b="1" dirty="0" smtClean="0"/>
              <a:t>network efficiency </a:t>
            </a:r>
            <a:r>
              <a:rPr lang="en-US" altLang="zh-CN" sz="2000" dirty="0"/>
              <a:t>can be</a:t>
            </a:r>
            <a:r>
              <a:rPr lang="en-US" altLang="zh-CN" sz="2000" dirty="0" smtClean="0"/>
              <a:t> improved</a:t>
            </a:r>
            <a:endParaRPr lang="en-GB" sz="2000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Examples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February 25</a:t>
            </a:r>
            <a:endParaRPr lang="en-GB" dirty="0"/>
          </a:p>
        </p:txBody>
      </p:sp>
      <p:sp>
        <p:nvSpPr>
          <p:cNvPr id="36" name="矩形 35"/>
          <p:cNvSpPr/>
          <p:nvPr/>
        </p:nvSpPr>
        <p:spPr>
          <a:xfrm>
            <a:off x="1435630" y="3104812"/>
            <a:ext cx="14663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Requesting AP</a:t>
            </a:r>
            <a:endParaRPr lang="zh-CN" altLang="en-US" sz="1600" dirty="0"/>
          </a:p>
        </p:txBody>
      </p:sp>
      <p:cxnSp>
        <p:nvCxnSpPr>
          <p:cNvPr id="38" name="直接连接符 37"/>
          <p:cNvCxnSpPr/>
          <p:nvPr/>
        </p:nvCxnSpPr>
        <p:spPr bwMode="auto">
          <a:xfrm>
            <a:off x="2855640" y="3411872"/>
            <a:ext cx="81369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>
            <a:off x="2927648" y="3950014"/>
            <a:ext cx="80648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矩形 39"/>
          <p:cNvSpPr/>
          <p:nvPr/>
        </p:nvSpPr>
        <p:spPr bwMode="auto">
          <a:xfrm>
            <a:off x="2979446" y="3123840"/>
            <a:ext cx="218045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400" dirty="0">
                <a:solidFill>
                  <a:schemeClr val="tx1"/>
                </a:solidFill>
              </a:rPr>
              <a:t>Robust </a:t>
            </a:r>
            <a:r>
              <a:rPr lang="en-US" altLang="zh-CN" sz="1400" dirty="0" smtClean="0">
                <a:solidFill>
                  <a:schemeClr val="tx1"/>
                </a:solidFill>
              </a:rPr>
              <a:t>protection Request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5375920" y="3661982"/>
            <a:ext cx="2232248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400" dirty="0">
                <a:solidFill>
                  <a:schemeClr val="tx1"/>
                </a:solidFill>
              </a:rPr>
              <a:t>Robust protection </a:t>
            </a:r>
            <a:r>
              <a:rPr lang="en-US" altLang="zh-CN" sz="1400" dirty="0" smtClean="0">
                <a:solidFill>
                  <a:schemeClr val="tx1"/>
                </a:solidFill>
              </a:rPr>
              <a:t>Response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8451789" y="2708920"/>
            <a:ext cx="148111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altLang="zh-CN" sz="1800" dirty="0" smtClean="0">
                <a:solidFill>
                  <a:schemeClr val="tx1"/>
                </a:solidFill>
              </a:rPr>
              <a:t>Co-RTWT </a:t>
            </a:r>
            <a:r>
              <a:rPr lang="en-US" altLang="zh-CN" sz="1800" dirty="0">
                <a:solidFill>
                  <a:schemeClr val="tx1"/>
                </a:solidFill>
              </a:rPr>
              <a:t>SP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8148228" y="3123840"/>
            <a:ext cx="208823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2000" dirty="0" smtClean="0">
                <a:solidFill>
                  <a:schemeClr val="tx1"/>
                </a:solidFill>
              </a:rPr>
              <a:t>TX/RX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8148228" y="3661982"/>
            <a:ext cx="2088232" cy="28803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2000" dirty="0" smtClean="0">
                <a:solidFill>
                  <a:schemeClr val="tx1"/>
                </a:solidFill>
              </a:rPr>
              <a:t>AP </a:t>
            </a:r>
            <a:r>
              <a:rPr lang="en-US" altLang="zh-CN" sz="2000" dirty="0">
                <a:solidFill>
                  <a:schemeClr val="tx1"/>
                </a:solidFill>
              </a:rPr>
              <a:t>P</a:t>
            </a:r>
            <a:r>
              <a:rPr lang="en-US" altLang="zh-CN" sz="2000" dirty="0" smtClean="0">
                <a:solidFill>
                  <a:schemeClr val="tx1"/>
                </a:solidFill>
              </a:rPr>
              <a:t>ower Save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435630" y="3625802"/>
            <a:ext cx="14663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Responding AP </a:t>
            </a:r>
            <a:endParaRPr lang="zh-CN" altLang="en-US" sz="1600" dirty="0"/>
          </a:p>
        </p:txBody>
      </p:sp>
      <p:cxnSp>
        <p:nvCxnSpPr>
          <p:cNvPr id="53" name="直接箭头连接符 52"/>
          <p:cNvCxnSpPr/>
          <p:nvPr/>
        </p:nvCxnSpPr>
        <p:spPr bwMode="auto">
          <a:xfrm>
            <a:off x="8076953" y="2988569"/>
            <a:ext cx="215950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4" name="矩形 53"/>
          <p:cNvSpPr/>
          <p:nvPr/>
        </p:nvSpPr>
        <p:spPr>
          <a:xfrm>
            <a:off x="1435630" y="5374629"/>
            <a:ext cx="14663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Requesting AP</a:t>
            </a:r>
            <a:endParaRPr lang="zh-CN" altLang="en-US" sz="1600" dirty="0"/>
          </a:p>
        </p:txBody>
      </p:sp>
      <p:cxnSp>
        <p:nvCxnSpPr>
          <p:cNvPr id="61" name="直接连接符 60"/>
          <p:cNvCxnSpPr/>
          <p:nvPr/>
        </p:nvCxnSpPr>
        <p:spPr bwMode="auto">
          <a:xfrm>
            <a:off x="2855640" y="5681689"/>
            <a:ext cx="81369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直接连接符 66"/>
          <p:cNvCxnSpPr/>
          <p:nvPr/>
        </p:nvCxnSpPr>
        <p:spPr bwMode="auto">
          <a:xfrm>
            <a:off x="2927648" y="6219831"/>
            <a:ext cx="80648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矩形 67"/>
          <p:cNvSpPr/>
          <p:nvPr/>
        </p:nvSpPr>
        <p:spPr bwMode="auto">
          <a:xfrm>
            <a:off x="2979446" y="5393657"/>
            <a:ext cx="218045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400" dirty="0">
                <a:solidFill>
                  <a:schemeClr val="tx1"/>
                </a:solidFill>
              </a:rPr>
              <a:t>MAPCT </a:t>
            </a:r>
            <a:r>
              <a:rPr lang="en-US" altLang="zh-CN" sz="1400" dirty="0" smtClean="0">
                <a:solidFill>
                  <a:schemeClr val="tx1"/>
                </a:solidFill>
              </a:rPr>
              <a:t>protection Request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5375920" y="5931799"/>
            <a:ext cx="230425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400" dirty="0" smtClean="0">
                <a:solidFill>
                  <a:schemeClr val="tx1"/>
                </a:solidFill>
              </a:rPr>
              <a:t>MAPCT protection Response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8451789" y="4978737"/>
            <a:ext cx="148111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altLang="zh-CN" sz="1800" dirty="0" smtClean="0">
                <a:solidFill>
                  <a:schemeClr val="tx1"/>
                </a:solidFill>
              </a:rPr>
              <a:t>Co-RTWT </a:t>
            </a:r>
            <a:r>
              <a:rPr lang="en-US" altLang="zh-CN" sz="1800" dirty="0">
                <a:solidFill>
                  <a:schemeClr val="tx1"/>
                </a:solidFill>
              </a:rPr>
              <a:t>SP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85" name="矩形 84"/>
          <p:cNvSpPr/>
          <p:nvPr/>
        </p:nvSpPr>
        <p:spPr bwMode="auto">
          <a:xfrm>
            <a:off x="8148228" y="5393657"/>
            <a:ext cx="208823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2000" dirty="0" smtClean="0">
                <a:solidFill>
                  <a:schemeClr val="tx1"/>
                </a:solidFill>
              </a:rPr>
              <a:t>TX/RX 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矩形 85"/>
          <p:cNvSpPr/>
          <p:nvPr/>
        </p:nvSpPr>
        <p:spPr bwMode="auto">
          <a:xfrm>
            <a:off x="8148228" y="5931799"/>
            <a:ext cx="208823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2000" dirty="0">
                <a:solidFill>
                  <a:schemeClr val="tx1"/>
                </a:solidFill>
              </a:rPr>
              <a:t>TX/RX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1435630" y="5895619"/>
            <a:ext cx="14663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Responding AP </a:t>
            </a:r>
            <a:endParaRPr lang="zh-CN" altLang="en-US" sz="1600" dirty="0"/>
          </a:p>
        </p:txBody>
      </p:sp>
      <p:cxnSp>
        <p:nvCxnSpPr>
          <p:cNvPr id="88" name="直接箭头连接符 87"/>
          <p:cNvCxnSpPr/>
          <p:nvPr/>
        </p:nvCxnSpPr>
        <p:spPr bwMode="auto">
          <a:xfrm>
            <a:off x="8076953" y="5258386"/>
            <a:ext cx="215950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571110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3608039"/>
          </a:xfrm>
          <a:ln/>
        </p:spPr>
        <p:txBody>
          <a:bodyPr/>
          <a:lstStyle/>
          <a:p>
            <a:pPr lvl="0" algn="just">
              <a:spcAft>
                <a:spcPts val="1200"/>
              </a:spcAft>
              <a:buFont typeface="Times New Roman" pitchFamily="16" charset="0"/>
              <a:buChar char="•"/>
            </a:pPr>
            <a:r>
              <a:rPr lang="en-GB" altLang="zh-CN" dirty="0"/>
              <a:t>In this contribution,</a:t>
            </a:r>
            <a:r>
              <a:rPr lang="en-US" altLang="zh-CN" dirty="0"/>
              <a:t> we </a:t>
            </a:r>
            <a:r>
              <a:rPr lang="en-US" altLang="zh-CN" dirty="0" smtClean="0"/>
              <a:t>propose a </a:t>
            </a:r>
            <a:r>
              <a:rPr lang="en-US" altLang="zh-CN" dirty="0"/>
              <a:t>multi-level </a:t>
            </a:r>
            <a:r>
              <a:rPr lang="en-US" altLang="zh-CN" dirty="0" smtClean="0"/>
              <a:t>protection mechanism in </a:t>
            </a:r>
            <a:r>
              <a:rPr lang="en-US" altLang="zh-CN" dirty="0"/>
              <a:t>Co-RTWT </a:t>
            </a:r>
            <a:r>
              <a:rPr lang="en-US" altLang="zh-CN" dirty="0" smtClean="0"/>
              <a:t>operation that throw a potential method to leverage the channel resource and improve the efficiency in the MAP OBSS system.</a:t>
            </a:r>
          </a:p>
          <a:p>
            <a:pPr marL="800100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zh-CN" dirty="0" smtClean="0"/>
              <a:t>Multi-level protection may include</a:t>
            </a: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b="0" dirty="0" smtClean="0"/>
              <a:t>Robust protection</a:t>
            </a:r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dirty="0" smtClean="0"/>
              <a:t>MAP </a:t>
            </a:r>
            <a:r>
              <a:rPr lang="en-US" altLang="zh-CN" dirty="0"/>
              <a:t>coordinated transmission protection (details are TBD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pPr marL="1257300" lvl="2" indent="-342900" algn="just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b="0" dirty="0" smtClean="0"/>
              <a:t>Others protection (</a:t>
            </a:r>
            <a:r>
              <a:rPr lang="en-US" altLang="zh-CN" b="0" dirty="0" err="1" smtClean="0"/>
              <a:t>eg</a:t>
            </a:r>
            <a:r>
              <a:rPr lang="en-US" altLang="zh-CN" b="0" dirty="0" smtClean="0"/>
              <a:t>, Co-RTWT based NPCA primary channel negotiation )</a:t>
            </a:r>
          </a:p>
          <a:p>
            <a:pPr marL="0" lvl="0" indent="0" algn="just"/>
            <a:endParaRPr lang="en-GB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February 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42217" y="1988840"/>
            <a:ext cx="10361084" cy="3103983"/>
          </a:xfrm>
          <a:ln/>
        </p:spPr>
        <p:txBody>
          <a:bodyPr/>
          <a:lstStyle/>
          <a:p>
            <a:pPr lvl="0" algn="just">
              <a:spcAft>
                <a:spcPts val="1200"/>
              </a:spcAft>
              <a:buFont typeface="Times New Roman" pitchFamily="16" charset="0"/>
              <a:buChar char="•"/>
            </a:pPr>
            <a:r>
              <a:rPr lang="en-US" altLang="zh-CN" dirty="0"/>
              <a:t>Do you agree to add the following text to the </a:t>
            </a:r>
            <a:r>
              <a:rPr lang="en-US" altLang="zh-CN" dirty="0" err="1"/>
              <a:t>TGbn</a:t>
            </a:r>
            <a:r>
              <a:rPr lang="en-US" altLang="zh-CN" dirty="0"/>
              <a:t> SFD?</a:t>
            </a:r>
          </a:p>
          <a:p>
            <a:pPr marL="8001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 smtClean="0"/>
              <a:t>Define a </a:t>
            </a:r>
            <a:r>
              <a:rPr lang="en-US" altLang="zh-CN" dirty="0"/>
              <a:t>multi-level protection </a:t>
            </a:r>
            <a:r>
              <a:rPr lang="en-US" altLang="zh-CN" dirty="0" smtClean="0"/>
              <a:t>mechanism for  Co-RTWT coordination negotiation </a:t>
            </a:r>
            <a:endParaRPr lang="en-US" altLang="zh-CN" dirty="0"/>
          </a:p>
          <a:p>
            <a:pPr marL="120015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 smtClean="0"/>
              <a:t> Multi-level protection may </a:t>
            </a:r>
            <a:r>
              <a:rPr lang="en-US" altLang="zh-CN" dirty="0"/>
              <a:t>indicates either;</a:t>
            </a:r>
          </a:p>
          <a:p>
            <a:pPr marL="1714500" lvl="3" indent="-342900" algn="just">
              <a:spcBef>
                <a:spcPts val="600"/>
              </a:spcBef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en-US" altLang="zh-CN" b="0" dirty="0" smtClean="0"/>
              <a:t>Robust protection</a:t>
            </a:r>
          </a:p>
          <a:p>
            <a:pPr marL="1714500" lvl="3" indent="-342900" algn="just">
              <a:spcBef>
                <a:spcPts val="600"/>
              </a:spcBef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en-US" altLang="zh-CN" dirty="0" smtClean="0"/>
              <a:t>MAP </a:t>
            </a:r>
            <a:r>
              <a:rPr lang="en-US" altLang="zh-CN" dirty="0"/>
              <a:t>coordinated transmission protection (details are TBD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pPr marL="1714500" lvl="3" indent="-342900" algn="just">
              <a:spcBef>
                <a:spcPts val="600"/>
              </a:spcBef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en-US" altLang="zh-CN" b="0" dirty="0" smtClean="0"/>
              <a:t>Others protection is TBD (</a:t>
            </a:r>
            <a:r>
              <a:rPr lang="en-US" altLang="zh-CN" b="0" dirty="0" err="1" smtClean="0"/>
              <a:t>eg</a:t>
            </a:r>
            <a:r>
              <a:rPr lang="en-US" altLang="zh-CN" b="0" dirty="0" smtClean="0"/>
              <a:t>, Co-RTWT based NPCA primary channel negotiation )</a:t>
            </a:r>
          </a:p>
          <a:p>
            <a:pPr marL="0" lvl="0" indent="0" algn="just"/>
            <a:endParaRPr lang="en-GB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February 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211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3095</TotalTime>
  <Words>1027</Words>
  <Application>Microsoft Office PowerPoint</Application>
  <PresentationFormat>宽屏</PresentationFormat>
  <Paragraphs>184</Paragraphs>
  <Slides>10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宋体</vt:lpstr>
      <vt:lpstr>Arial</vt:lpstr>
      <vt:lpstr>Symbol</vt:lpstr>
      <vt:lpstr>Times New Roman</vt:lpstr>
      <vt:lpstr>Office 主题​​</vt:lpstr>
      <vt:lpstr>Document</vt:lpstr>
      <vt:lpstr>Multi-level Protection in Co-RTWT Operation </vt:lpstr>
      <vt:lpstr>Abstract</vt:lpstr>
      <vt:lpstr>Recap</vt:lpstr>
      <vt:lpstr>Medium Access during  Co-RTWT SP in 11bn</vt:lpstr>
      <vt:lpstr> Considerations in Co-RTWT SP</vt:lpstr>
      <vt:lpstr>Proposal: Multi-level Protection in Co-RTWT  </vt:lpstr>
      <vt:lpstr>Examples</vt:lpstr>
      <vt:lpstr>Summary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Multi-level protection in Co-RTWT Operation</dc:title>
  <dc:creator>tplink</dc:creator>
  <cp:keywords/>
  <cp:lastModifiedBy>tplink</cp:lastModifiedBy>
  <cp:revision>78</cp:revision>
  <cp:lastPrinted>1601-01-01T00:00:00Z</cp:lastPrinted>
  <dcterms:created xsi:type="dcterms:W3CDTF">2025-02-24T09:10:15Z</dcterms:created>
  <dcterms:modified xsi:type="dcterms:W3CDTF">2025-04-21T01:16:39Z</dcterms:modified>
  <cp:category>Name, Affiliation</cp:category>
</cp:coreProperties>
</file>