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304" r:id="rId4"/>
    <p:sldId id="278" r:id="rId5"/>
    <p:sldId id="294" r:id="rId6"/>
    <p:sldId id="296" r:id="rId7"/>
    <p:sldId id="297" r:id="rId8"/>
    <p:sldId id="299" r:id="rId9"/>
    <p:sldId id="303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5ACE3885-A6E9-4059-B647-0E1B5E172364}">
          <p14:sldIdLst>
            <p14:sldId id="256"/>
            <p14:sldId id="262"/>
            <p14:sldId id="304"/>
            <p14:sldId id="278"/>
            <p14:sldId id="294"/>
            <p14:sldId id="296"/>
            <p14:sldId id="297"/>
            <p14:sldId id="299"/>
            <p14:sldId id="303"/>
          </p14:sldIdLst>
        </p14:section>
        <p14:section name="备用，待删除" id="{D6B2CCD0-3320-49F1-83F9-13462CD430B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0" d="100"/>
          <a:sy n="110" d="100"/>
        </p:scale>
        <p:origin x="49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264CF-CAA4-4A59-B589-B711DB2C5170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1CFFE37D-3F04-4490-9742-728178C7D702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83B31A17-850E-4C81-8DB0-A227AF440790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52B80A9F-596C-4919-9FDC-5C9D2A20C364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3548BF0-6F25-4A10-836A-7697581F9E79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4FCE116C-6AF4-488E-8BD9-7D9ACDF69F65}" type="datetime4">
              <a:rPr lang="en-US" altLang="zh-CN" smtClean="0"/>
              <a:t>April 17, 2025</a:t>
            </a:fld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12C5F64E-77FE-45BE-ABBE-4C9BE4FBB705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685030E-5591-4C7C-A308-2402B721A3AD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B9BF4162-8555-4D68-A4DB-618F72F48233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A0C0A91F-BB8D-490A-B445-C0D4B7065CCE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925F147-D622-4C9D-8EB6-AD61F75A662F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190C287-6DA9-458E-92B2-AE9841BC7BDC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BA364DC-6166-4751-B6DC-FDBCFC24248B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496A1504-0B4A-4DCD-8A85-AB8487DF8490}" type="datetime4">
              <a:rPr lang="en-US" altLang="zh-CN" smtClean="0"/>
              <a:t>April 17, 2025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Junbin (TP-Link Systems Inc.)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802.11-25/0675r0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Preamble Puncturing </a:t>
            </a:r>
            <a:r>
              <a:rPr lang="en-US" altLang="zh-CN" dirty="0"/>
              <a:t>during</a:t>
            </a:r>
            <a:r>
              <a:rPr lang="en-US" altLang="zh-CN" dirty="0" smtClean="0"/>
              <a:t> </a:t>
            </a:r>
            <a:r>
              <a:rPr lang="en-GB" dirty="0" smtClean="0"/>
              <a:t>NPCA </a:t>
            </a:r>
            <a:r>
              <a:rPr lang="en-US" altLang="zh-CN" dirty="0" smtClean="0"/>
              <a:t>TXOP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2025-04-17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87ACD88-93F9-455D-9410-C1CDA667B2AE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533227"/>
              </p:ext>
            </p:extLst>
          </p:nvPr>
        </p:nvGraphicFramePr>
        <p:xfrm>
          <a:off x="1127448" y="2402824"/>
          <a:ext cx="10150152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0030">
                  <a:extLst>
                    <a:ext uri="{9D8B030D-6E8A-4147-A177-3AD203B41FA5}">
                      <a16:colId xmlns:a16="http://schemas.microsoft.com/office/drawing/2014/main" val="2596506394"/>
                    </a:ext>
                  </a:extLst>
                </a:gridCol>
                <a:gridCol w="2146434">
                  <a:extLst>
                    <a:ext uri="{9D8B030D-6E8A-4147-A177-3AD203B41FA5}">
                      <a16:colId xmlns:a16="http://schemas.microsoft.com/office/drawing/2014/main" val="6697675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581465772"/>
                    </a:ext>
                  </a:extLst>
                </a:gridCol>
                <a:gridCol w="1335182">
                  <a:extLst>
                    <a:ext uri="{9D8B030D-6E8A-4147-A177-3AD203B41FA5}">
                      <a16:colId xmlns:a16="http://schemas.microsoft.com/office/drawing/2014/main" val="296193713"/>
                    </a:ext>
                  </a:extLst>
                </a:gridCol>
                <a:gridCol w="3270354">
                  <a:extLst>
                    <a:ext uri="{9D8B030D-6E8A-4147-A177-3AD203B41FA5}">
                      <a16:colId xmlns:a16="http://schemas.microsoft.com/office/drawing/2014/main" val="15119508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Name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Affiliation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Address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Phone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Email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2220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Junbin Chen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dirty="0" smtClean="0"/>
                        <a:t>TP-Link Systems </a:t>
                      </a:r>
                      <a:r>
                        <a:rPr lang="en-GB" altLang="zh-CN" dirty="0" err="1" smtClean="0"/>
                        <a:t>Inc</a:t>
                      </a:r>
                      <a:r>
                        <a:rPr lang="en-US" altLang="zh-CN" dirty="0" smtClean="0"/>
                        <a:t>.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chenjunbin@tp-link.com.hk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57459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Yunpeng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Yang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yangyunpeng@tp-link.com.hk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82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Renfang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Zhou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zhourenfang@tp-link.com.hk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07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Yaoshen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Cui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cuiyaoshen@tp-link.com.hk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286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Haozheng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Li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lihaozheng@tp-link.com.hk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996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Qingwei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Fu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fuqingwei@tp-link.com.hk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194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Shuyu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Shi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shishuyu@tp-link.com.hk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9103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 Zhu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zhuyu@tp-link.com.hk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22557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sz="2000" dirty="0" smtClean="0"/>
              <a:t>The NPCA mechanism [1-3] provides STAs an extra access opportunity to the medium and would be beneficial for low latency traffics.</a:t>
            </a:r>
          </a:p>
          <a:p>
            <a:pPr>
              <a:buFont typeface="Times New Roman" pitchFamily="16" charset="0"/>
              <a:buChar char="•"/>
            </a:pPr>
            <a:endParaRPr lang="en-US" altLang="zh-CN" sz="2000" dirty="0" smtClean="0"/>
          </a:p>
          <a:p>
            <a:pPr>
              <a:buFont typeface="Times New Roman" pitchFamily="16" charset="0"/>
              <a:buChar char="•"/>
            </a:pPr>
            <a:r>
              <a:rPr lang="en-US" altLang="zh-CN" sz="2000" dirty="0" smtClean="0"/>
              <a:t>Currently it remains TBD about </a:t>
            </a:r>
            <a:r>
              <a:rPr lang="en-US" sz="1800" dirty="0" smtClean="0">
                <a:solidFill>
                  <a:srgbClr val="FF0000"/>
                </a:solidFill>
              </a:rPr>
              <a:t>whether </a:t>
            </a:r>
            <a:r>
              <a:rPr lang="en-US" sz="1800" dirty="0">
                <a:solidFill>
                  <a:srgbClr val="FF0000"/>
                </a:solidFill>
              </a:rPr>
              <a:t>a frame that does not solicit TB PPDUs can puncture 20 MHz </a:t>
            </a:r>
            <a:r>
              <a:rPr lang="en-US" sz="1800" dirty="0" err="1" smtClean="0">
                <a:solidFill>
                  <a:srgbClr val="FF0000"/>
                </a:solidFill>
              </a:rPr>
              <a:t>subchannels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not indicated as punctured in the Disabled </a:t>
            </a:r>
            <a:r>
              <a:rPr lang="en-US" sz="1800" dirty="0" err="1">
                <a:solidFill>
                  <a:srgbClr val="FF0000"/>
                </a:solidFill>
              </a:rPr>
              <a:t>Subchannel</a:t>
            </a:r>
            <a:r>
              <a:rPr lang="en-US" sz="1800" dirty="0">
                <a:solidFill>
                  <a:srgbClr val="FF0000"/>
                </a:solidFill>
              </a:rPr>
              <a:t> Bitmap subfield of the EHT Operation </a:t>
            </a:r>
            <a:r>
              <a:rPr lang="en-US" sz="1800" dirty="0" smtClean="0">
                <a:solidFill>
                  <a:srgbClr val="FF0000"/>
                </a:solidFill>
              </a:rPr>
              <a:t>element</a:t>
            </a:r>
            <a:r>
              <a:rPr lang="en-US" altLang="zh-CN" sz="1800" dirty="0"/>
              <a:t> [</a:t>
            </a:r>
            <a:r>
              <a:rPr lang="en-US" altLang="zh-CN" sz="1800" dirty="0" smtClean="0"/>
              <a:t>4-5] </a:t>
            </a:r>
            <a:r>
              <a:rPr lang="en-US" sz="1800" dirty="0" smtClean="0">
                <a:solidFill>
                  <a:srgbClr val="FF0000"/>
                </a:solidFill>
              </a:rPr>
              <a:t>. 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Times New Roman" pitchFamily="16" charset="0"/>
              <a:buChar char="•"/>
            </a:pPr>
            <a:endParaRPr lang="en-US" sz="1600" dirty="0"/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In this presentation, we’d like to discuss about the preamble puncturing rules for the STAs who has switched to the NPCH and initiate an NPCA TXOP.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522896A7-F877-46D1-BA4C-6017B81103A5}" type="datetime4">
              <a:rPr lang="en-US" altLang="zh-CN" smtClean="0"/>
              <a:t>April 17, 2025</a:t>
            </a:fld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bandwidth indication for NPCA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b="0" dirty="0" smtClean="0"/>
              <a:t>Previously, there have been some contributions focusing on the bandwidth indication for NPCA.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For example, the contribution [6] suggests to define the NPCA primary </a:t>
            </a:r>
            <a:r>
              <a:rPr lang="en-US" altLang="zh-CN" sz="1800" b="0" i="1" dirty="0" smtClean="0"/>
              <a:t>N</a:t>
            </a:r>
            <a:r>
              <a:rPr lang="en-US" altLang="zh-CN" sz="1800" b="0" dirty="0" smtClean="0"/>
              <a:t> MHz and NPCA secondary </a:t>
            </a:r>
            <a:r>
              <a:rPr lang="en-US" altLang="zh-CN" sz="1800" b="0" i="1" dirty="0" smtClean="0"/>
              <a:t>N</a:t>
            </a:r>
            <a:r>
              <a:rPr lang="en-US" altLang="zh-CN" sz="1800" b="0" dirty="0" smtClean="0"/>
              <a:t> MHz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The contribution [7] suggests that </a:t>
            </a:r>
            <a:r>
              <a:rPr lang="en-US" altLang="zh-CN" sz="1800" b="0" dirty="0"/>
              <a:t>the NPCA AP shall signal the RU index considering the NPCA Primary channel as the reference primary channel when soliciting an UL TB PPDU on the NPCA Primary </a:t>
            </a:r>
            <a:r>
              <a:rPr lang="en-US" altLang="zh-CN" sz="1800" b="0" dirty="0" smtClean="0"/>
              <a:t>channel, which </a:t>
            </a:r>
            <a:r>
              <a:rPr lang="en-US" altLang="zh-CN" sz="1800" b="0" dirty="0"/>
              <a:t>is </a:t>
            </a:r>
            <a:r>
              <a:rPr lang="en-US" altLang="zh-CN" sz="1800" b="0" dirty="0" smtClean="0"/>
              <a:t>approved </a:t>
            </a:r>
            <a:r>
              <a:rPr lang="en-US" altLang="zh-CN" sz="1800" b="0" dirty="0"/>
              <a:t>with unanimous consent </a:t>
            </a:r>
            <a:r>
              <a:rPr lang="en-US" altLang="zh-CN" sz="1800" b="0" dirty="0" smtClean="0"/>
              <a:t>in the motion #128 [4].</a:t>
            </a:r>
            <a:endParaRPr lang="en-US" altLang="zh-CN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FCE116C-6AF4-488E-8BD9-7D9ACDF69F65}" type="datetime4">
              <a:rPr lang="en-US" altLang="zh-CN" smtClean="0"/>
              <a:t>April 17, 2025</a:t>
            </a:fld>
            <a:endParaRPr lang="en-GB" altLang="zh-CN" dirty="0"/>
          </a:p>
        </p:txBody>
      </p:sp>
      <p:pic>
        <p:nvPicPr>
          <p:cNvPr id="7" name="그림 5">
            <a:extLst>
              <a:ext uri="{FF2B5EF4-FFF2-40B4-BE49-F238E27FC236}">
                <a16:creationId xmlns:a16="http://schemas.microsoft.com/office/drawing/2014/main" id="{0A3F4BD3-6219-0404-2E54-55538E6A0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4535" y="2924944"/>
            <a:ext cx="6962235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03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According to the Draft [5], we agree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An </a:t>
            </a:r>
            <a:r>
              <a:rPr lang="en-US" altLang="zh-CN" sz="1800" dirty="0"/>
              <a:t>NPCA STA shall initiate a TXOP on the NPCA Primary channel following the rules defined in 10.23.2.2 (EDCA </a:t>
            </a:r>
            <a:r>
              <a:rPr lang="en-US" altLang="zh-CN" sz="1800" dirty="0" err="1"/>
              <a:t>backoff</a:t>
            </a:r>
            <a:r>
              <a:rPr lang="en-US" altLang="zh-CN" sz="1800" dirty="0"/>
              <a:t> procedure) and 10.23.2.4 (Obtaining an EDCA TXOP</a:t>
            </a:r>
            <a:r>
              <a:rPr lang="en-US" altLang="zh-CN" sz="1800" dirty="0" smtClean="0"/>
              <a:t>) with a several exception.</a:t>
            </a:r>
            <a:endParaRPr lang="en-US" altLang="zh-CN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In the baseline [8],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An </a:t>
            </a:r>
            <a:r>
              <a:rPr lang="en-US" altLang="zh-CN" sz="1800" dirty="0" smtClean="0"/>
              <a:t>transmission </a:t>
            </a:r>
            <a:r>
              <a:rPr lang="en-US" altLang="zh-CN" sz="1800" dirty="0"/>
              <a:t>that contains an MPDU soliciting an immediate response shall not puncture 20 MHz </a:t>
            </a:r>
            <a:r>
              <a:rPr lang="en-US" altLang="zh-CN" sz="1800" dirty="0" err="1"/>
              <a:t>subchannels</a:t>
            </a:r>
            <a:r>
              <a:rPr lang="en-US" altLang="zh-CN" sz="1800" dirty="0"/>
              <a:t> that are not indicated to be punctured in the Disabled </a:t>
            </a:r>
            <a:r>
              <a:rPr lang="en-US" altLang="zh-CN" sz="1800" dirty="0" err="1"/>
              <a:t>Subchannel</a:t>
            </a:r>
            <a:r>
              <a:rPr lang="en-US" altLang="zh-CN" sz="1800" dirty="0"/>
              <a:t> Bitmap subfield in the EHT Operation </a:t>
            </a:r>
            <a:r>
              <a:rPr lang="en-US" altLang="zh-CN" sz="1800" dirty="0" smtClean="0"/>
              <a:t>element, unless: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transmission is EHT SU transmission and contains a trigger soliciting a TB PPDU, 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transmission is EHT MU transmission and including a trigger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primary 20MHz </a:t>
            </a:r>
            <a:r>
              <a:rPr lang="en-US" altLang="zh-CN" sz="1600" dirty="0" err="1" smtClean="0"/>
              <a:t>subchannel</a:t>
            </a:r>
            <a:r>
              <a:rPr lang="en-US" altLang="zh-CN" sz="1600" dirty="0" smtClean="0"/>
              <a:t> can not be indicated as punctured.</a:t>
            </a:r>
            <a:endParaRPr lang="en-US" altLang="zh-CN" sz="1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However, for NPCA, the puncturing of 20MHz</a:t>
            </a:r>
            <a:r>
              <a:rPr lang="zh-CN" altLang="en-US" sz="2000" dirty="0"/>
              <a:t> </a:t>
            </a:r>
            <a:r>
              <a:rPr lang="en-US" altLang="zh-CN" sz="2000" dirty="0" err="1" smtClean="0"/>
              <a:t>subchannels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that are not indicated to be punctured in the Disabled </a:t>
            </a:r>
            <a:r>
              <a:rPr lang="en-US" altLang="zh-CN" sz="2000" dirty="0" err="1"/>
              <a:t>Subchannel</a:t>
            </a:r>
            <a:r>
              <a:rPr lang="en-US" altLang="zh-CN" sz="2000" dirty="0"/>
              <a:t> Bitmap subfield </a:t>
            </a:r>
            <a:r>
              <a:rPr lang="en-US" altLang="zh-CN" sz="2000" dirty="0" smtClean="0"/>
              <a:t>is quite necessary for the efficient use of wireless medium.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51BCF0F-AF55-48D0-8C58-984D5463EA0E}" type="datetime4">
              <a:rPr lang="en-US" altLang="zh-CN" smtClean="0"/>
              <a:t>April 17,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893704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statement - cases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545014"/>
            <a:ext cx="10475383" cy="4113213"/>
          </a:xfrm>
        </p:spPr>
        <p:txBody>
          <a:bodyPr/>
          <a:lstStyle/>
          <a:p>
            <a:pPr>
              <a:buFont typeface="+mj-lt"/>
              <a:buAutoNum type="alphaLcParenR"/>
            </a:pPr>
            <a:r>
              <a:rPr lang="en-US" altLang="zh-CN" sz="1600" b="0" dirty="0" smtClean="0"/>
              <a:t>Assuming a BSS with 320MHz bandwidth, the locations of P20 and NP20 </a:t>
            </a:r>
            <a:r>
              <a:rPr lang="en-US" altLang="zh-CN" sz="1600" b="0" dirty="0" err="1" smtClean="0"/>
              <a:t>subchannels</a:t>
            </a:r>
            <a:r>
              <a:rPr lang="en-US" altLang="zh-CN" sz="1600" b="0" dirty="0" smtClean="0"/>
              <a:t> are illustrated as follows.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No </a:t>
            </a:r>
            <a:r>
              <a:rPr lang="en-US" altLang="zh-CN" sz="1600" dirty="0" err="1" smtClean="0"/>
              <a:t>subchannel</a:t>
            </a:r>
            <a:r>
              <a:rPr lang="en-US" altLang="zh-CN" sz="1600" dirty="0" smtClean="0"/>
              <a:t> is indicated as </a:t>
            </a:r>
            <a:r>
              <a:rPr lang="en-US" altLang="zh-CN" sz="1600" dirty="0"/>
              <a:t>punctured in the Disabled </a:t>
            </a:r>
            <a:r>
              <a:rPr lang="en-US" altLang="zh-CN" sz="1600" dirty="0" err="1"/>
              <a:t>Subchannel</a:t>
            </a:r>
            <a:r>
              <a:rPr lang="en-US" altLang="zh-CN" sz="1600" dirty="0"/>
              <a:t> Bitmap field </a:t>
            </a:r>
            <a:r>
              <a:rPr lang="en-US" altLang="zh-CN" sz="1600" dirty="0" smtClean="0"/>
              <a:t>of the </a:t>
            </a:r>
            <a:r>
              <a:rPr lang="en-US" altLang="zh-CN" sz="1600" dirty="0"/>
              <a:t>EHT Operation element</a:t>
            </a:r>
            <a:r>
              <a:rPr lang="en-US" altLang="zh-CN" sz="1600" dirty="0" smtClean="0"/>
              <a:t>.</a:t>
            </a:r>
            <a:endParaRPr lang="en-US" altLang="zh-CN" sz="1600" b="0" dirty="0" smtClean="0"/>
          </a:p>
          <a:p>
            <a:pPr>
              <a:buFont typeface="+mj-lt"/>
              <a:buAutoNum type="alphaLcParenR"/>
            </a:pPr>
            <a:r>
              <a:rPr lang="en-US" altLang="zh-CN" sz="1600" b="0" dirty="0" smtClean="0"/>
              <a:t>Then, an OBSS1 PPDU is detected in PCH and the STA initiates the NPCA procedure. </a:t>
            </a:r>
          </a:p>
          <a:p>
            <a:pPr>
              <a:buFont typeface="+mj-lt"/>
              <a:buAutoNum type="alphaLcParenR"/>
            </a:pPr>
            <a:r>
              <a:rPr lang="en-US" altLang="zh-CN" sz="1600" b="0" dirty="0" smtClean="0"/>
              <a:t>After an NPCA switch delay and the necessary back-off, the STA starts to transmit NPCA PPDUs.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Considering the bandwidth of the NPCA PPDUs: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If the puncturing is not allowed, there might be significant waste of idle frequency resource.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In contrast, the medium efficiency can be greatly enhanced by taking advantage of the puncturing mode transmission.</a:t>
            </a:r>
            <a:endParaRPr lang="zh-CN" altLang="en-US" sz="16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51BCF0F-AF55-48D0-8C58-984D5463EA0E}" type="datetime4">
              <a:rPr lang="en-US" altLang="zh-CN" smtClean="0"/>
              <a:t>April 17, 2025</a:t>
            </a:fld>
            <a:endParaRPr lang="en-GB" altLang="zh-CN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369" y="3924617"/>
            <a:ext cx="3339243" cy="259133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3167" y="3933056"/>
            <a:ext cx="3286573" cy="2607138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2639616" y="3776391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ea typeface="宋体" panose="02010600030101010101" pitchFamily="2" charset="-122"/>
              </a:rPr>
              <a:t>Case 1</a:t>
            </a:r>
          </a:p>
        </p:txBody>
      </p:sp>
      <p:sp>
        <p:nvSpPr>
          <p:cNvPr id="263" name="文本框 262"/>
          <p:cNvSpPr txBox="1"/>
          <p:nvPr/>
        </p:nvSpPr>
        <p:spPr>
          <a:xfrm>
            <a:off x="5945314" y="3776391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ea typeface="宋体" panose="02010600030101010101" pitchFamily="2" charset="-122"/>
              </a:rPr>
              <a:t>Case 2</a:t>
            </a:r>
          </a:p>
        </p:txBody>
      </p:sp>
      <p:sp>
        <p:nvSpPr>
          <p:cNvPr id="264" name="文本框 263"/>
          <p:cNvSpPr txBox="1"/>
          <p:nvPr/>
        </p:nvSpPr>
        <p:spPr>
          <a:xfrm>
            <a:off x="9460858" y="3776391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ea typeface="宋体" panose="02010600030101010101" pitchFamily="2" charset="-122"/>
              </a:rPr>
              <a:t>Case 3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1469" y="4032985"/>
            <a:ext cx="3165158" cy="248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89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AP shall announces a puncturing mode in the ICF for NPCA.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puncturing mode can be indicated as a Temporal </a:t>
            </a:r>
            <a:r>
              <a:rPr lang="en-US" sz="1800" dirty="0"/>
              <a:t>Disabled </a:t>
            </a:r>
            <a:r>
              <a:rPr lang="en-US" sz="1800" dirty="0" err="1"/>
              <a:t>Subchannel</a:t>
            </a:r>
            <a:r>
              <a:rPr lang="en-US" sz="1800" dirty="0"/>
              <a:t> </a:t>
            </a:r>
            <a:r>
              <a:rPr lang="en-US" sz="1800" dirty="0" smtClean="0"/>
              <a:t>Bitmap field or 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puncturing mode shall be treated as valid only during the NPCA TXOP start with that ICF.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O</a:t>
            </a:r>
            <a:r>
              <a:rPr lang="en-US" sz="1600" dirty="0" smtClean="0"/>
              <a:t>r, the puncturing mode shall be treated as valid before the AP switch back to the PCH.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For simplicity, the announced puncturing mode shall be any one of the puncturing mode </a:t>
            </a:r>
            <a:r>
              <a:rPr lang="en-US" altLang="zh-CN" sz="1800" dirty="0" smtClean="0"/>
              <a:t>that is already </a:t>
            </a:r>
            <a:r>
              <a:rPr lang="en-US" sz="1800" dirty="0" smtClean="0"/>
              <a:t>defined in 11be or other 802.11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PPDUs following the ICF shall indicate the puncturing pattern of itself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the U-SIG </a:t>
            </a:r>
            <a:r>
              <a:rPr lang="en-US" altLang="zh-CN" sz="2000" dirty="0" smtClean="0"/>
              <a:t>field</a:t>
            </a:r>
            <a:r>
              <a:rPr lang="en-US" sz="20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 err="1" smtClean="0"/>
              <a:t>subchannels</a:t>
            </a:r>
            <a:r>
              <a:rPr lang="en-US" sz="1800" dirty="0" smtClean="0"/>
              <a:t> occupied by the OBSS can be also included in the bandwidth field, and indicated as punctured </a:t>
            </a:r>
            <a:r>
              <a:rPr lang="en-US" sz="1800" dirty="0" err="1" smtClean="0"/>
              <a:t>subchannels</a:t>
            </a:r>
            <a:r>
              <a:rPr lang="en-US" sz="1800" dirty="0" smtClean="0"/>
              <a:t> in </a:t>
            </a:r>
            <a:r>
              <a:rPr lang="en-US" sz="1800" dirty="0"/>
              <a:t>the Punctured Channel </a:t>
            </a:r>
            <a:r>
              <a:rPr lang="en-US" sz="1800" dirty="0" smtClean="0"/>
              <a:t>Information</a:t>
            </a:r>
            <a:r>
              <a:rPr lang="zh-CN" altLang="en-US" sz="1800" dirty="0"/>
              <a:t> </a:t>
            </a:r>
            <a:r>
              <a:rPr lang="en-US" altLang="zh-CN" sz="1800" dirty="0" smtClean="0"/>
              <a:t>subfield.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FCE116C-6AF4-488E-8BD9-7D9ACDF69F65}" type="datetime4">
              <a:rPr lang="en-US" altLang="zh-CN" smtClean="0"/>
              <a:t>April 17,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021077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直接连接符 31"/>
          <p:cNvCxnSpPr/>
          <p:nvPr/>
        </p:nvCxnSpPr>
        <p:spPr bwMode="auto">
          <a:xfrm>
            <a:off x="2254613" y="1594192"/>
            <a:ext cx="0" cy="19643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FCE116C-6AF4-488E-8BD9-7D9ACDF69F65}" type="datetime4">
              <a:rPr lang="en-US" altLang="zh-CN" smtClean="0"/>
              <a:t>April 17, 2025</a:t>
            </a:fld>
            <a:endParaRPr lang="en-GB" altLang="zh-CN" dirty="0"/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1703512" y="3558583"/>
            <a:ext cx="8496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1703512" y="3342559"/>
            <a:ext cx="8496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1703512" y="3126535"/>
            <a:ext cx="8496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>
            <a:off x="1703512" y="2910511"/>
            <a:ext cx="8496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接连接符 11"/>
          <p:cNvCxnSpPr/>
          <p:nvPr/>
        </p:nvCxnSpPr>
        <p:spPr bwMode="auto">
          <a:xfrm>
            <a:off x="1703512" y="2694487"/>
            <a:ext cx="8496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接连接符 12"/>
          <p:cNvCxnSpPr/>
          <p:nvPr/>
        </p:nvCxnSpPr>
        <p:spPr bwMode="auto">
          <a:xfrm>
            <a:off x="1703512" y="2478463"/>
            <a:ext cx="8496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/>
          <p:cNvCxnSpPr/>
          <p:nvPr/>
        </p:nvCxnSpPr>
        <p:spPr bwMode="auto">
          <a:xfrm>
            <a:off x="1703512" y="2262439"/>
            <a:ext cx="8496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/>
          <p:cNvCxnSpPr/>
          <p:nvPr/>
        </p:nvCxnSpPr>
        <p:spPr bwMode="auto">
          <a:xfrm>
            <a:off x="1703512" y="2046415"/>
            <a:ext cx="8496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>
            <a:off x="1703512" y="1830391"/>
            <a:ext cx="8496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矩形 16"/>
          <p:cNvSpPr/>
          <p:nvPr/>
        </p:nvSpPr>
        <p:spPr bwMode="auto">
          <a:xfrm>
            <a:off x="2063552" y="3126535"/>
            <a:ext cx="7992888" cy="432048"/>
          </a:xfrm>
          <a:prstGeom prst="rect">
            <a:avLst/>
          </a:prstGeom>
          <a:solidFill>
            <a:schemeClr val="bg2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OBSS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099622" y="3270551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ea typeface="宋体" panose="02010600030101010101" pitchFamily="2" charset="-122"/>
              </a:rPr>
              <a:t>P20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84432" y="1945511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ea typeface="宋体" panose="02010600030101010101" pitchFamily="2" charset="-122"/>
              </a:rPr>
              <a:t>NP20</a:t>
            </a:r>
          </a:p>
        </p:txBody>
      </p:sp>
      <p:sp>
        <p:nvSpPr>
          <p:cNvPr id="20" name="矩形 19"/>
          <p:cNvSpPr/>
          <p:nvPr/>
        </p:nvSpPr>
        <p:spPr bwMode="auto">
          <a:xfrm>
            <a:off x="2531604" y="1830390"/>
            <a:ext cx="360040" cy="129999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ICF</a:t>
            </a:r>
          </a:p>
        </p:txBody>
      </p:sp>
      <p:sp>
        <p:nvSpPr>
          <p:cNvPr id="21" name="矩形 20"/>
          <p:cNvSpPr/>
          <p:nvPr/>
        </p:nvSpPr>
        <p:spPr bwMode="auto">
          <a:xfrm>
            <a:off x="3056414" y="1830390"/>
            <a:ext cx="360040" cy="129999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ICR</a:t>
            </a:r>
          </a:p>
        </p:txBody>
      </p:sp>
      <p:sp>
        <p:nvSpPr>
          <p:cNvPr id="23" name="平行四边形 22"/>
          <p:cNvSpPr/>
          <p:nvPr/>
        </p:nvSpPr>
        <p:spPr bwMode="auto">
          <a:xfrm>
            <a:off x="2236239" y="2186681"/>
            <a:ext cx="72008" cy="73345"/>
          </a:xfrm>
          <a:prstGeom prst="parallelogram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4" name="平行四边形 23"/>
          <p:cNvSpPr/>
          <p:nvPr/>
        </p:nvSpPr>
        <p:spPr bwMode="auto">
          <a:xfrm>
            <a:off x="2292993" y="2186681"/>
            <a:ext cx="72008" cy="73345"/>
          </a:xfrm>
          <a:prstGeom prst="parallelogram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5" name="平行四边形 24"/>
          <p:cNvSpPr/>
          <p:nvPr/>
        </p:nvSpPr>
        <p:spPr bwMode="auto">
          <a:xfrm>
            <a:off x="2347633" y="2186681"/>
            <a:ext cx="72008" cy="73345"/>
          </a:xfrm>
          <a:prstGeom prst="parallelogram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6" name="平行四边形 25"/>
          <p:cNvSpPr/>
          <p:nvPr/>
        </p:nvSpPr>
        <p:spPr bwMode="auto">
          <a:xfrm>
            <a:off x="2398891" y="2186681"/>
            <a:ext cx="72008" cy="73345"/>
          </a:xfrm>
          <a:prstGeom prst="parallelogram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7" name="平行四边形 26"/>
          <p:cNvSpPr/>
          <p:nvPr/>
        </p:nvSpPr>
        <p:spPr bwMode="auto">
          <a:xfrm>
            <a:off x="2452267" y="2186681"/>
            <a:ext cx="72008" cy="73345"/>
          </a:xfrm>
          <a:prstGeom prst="parallelogram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28" name="直接箭头连接符 27"/>
          <p:cNvCxnSpPr/>
          <p:nvPr/>
        </p:nvCxnSpPr>
        <p:spPr bwMode="auto">
          <a:xfrm flipH="1">
            <a:off x="2255519" y="1968923"/>
            <a:ext cx="2867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文本框 28"/>
          <p:cNvSpPr txBox="1"/>
          <p:nvPr/>
        </p:nvSpPr>
        <p:spPr>
          <a:xfrm>
            <a:off x="2125394" y="1321761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ea typeface="宋体" panose="02010600030101010101" pitchFamily="2" charset="-122"/>
              </a:rPr>
              <a:t>PIFS</a:t>
            </a:r>
            <a:endParaRPr lang="zh-CN" altLang="en-US" sz="1400" dirty="0" smtClean="0">
              <a:ea typeface="宋体" panose="02010600030101010101" pitchFamily="2" charset="-122"/>
            </a:endParaRPr>
          </a:p>
        </p:txBody>
      </p:sp>
      <p:sp>
        <p:nvSpPr>
          <p:cNvPr id="30" name="平行四边形 29"/>
          <p:cNvSpPr/>
          <p:nvPr/>
        </p:nvSpPr>
        <p:spPr bwMode="auto">
          <a:xfrm>
            <a:off x="2181599" y="2186681"/>
            <a:ext cx="72008" cy="73345"/>
          </a:xfrm>
          <a:prstGeom prst="parallelogram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31" name="平行四边形 30"/>
          <p:cNvSpPr/>
          <p:nvPr/>
        </p:nvSpPr>
        <p:spPr bwMode="auto">
          <a:xfrm>
            <a:off x="2124845" y="2186681"/>
            <a:ext cx="72008" cy="73345"/>
          </a:xfrm>
          <a:prstGeom prst="parallelogram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3656793" y="1830390"/>
            <a:ext cx="1501519" cy="129999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PPDU to STA1</a:t>
            </a:r>
          </a:p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(non-OFDMA)</a:t>
            </a:r>
          </a:p>
        </p:txBody>
      </p:sp>
      <p:sp>
        <p:nvSpPr>
          <p:cNvPr id="34" name="矩形 33"/>
          <p:cNvSpPr/>
          <p:nvPr/>
        </p:nvSpPr>
        <p:spPr bwMode="auto">
          <a:xfrm>
            <a:off x="5662160" y="1830389"/>
            <a:ext cx="1826798" cy="129999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PPDU to STA2~4</a:t>
            </a:r>
          </a:p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ea typeface="宋体" panose="02010600030101010101" pitchFamily="2" charset="-122"/>
              </a:rPr>
              <a:t>(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OFDMA)</a:t>
            </a:r>
          </a:p>
        </p:txBody>
      </p:sp>
      <p:cxnSp>
        <p:nvCxnSpPr>
          <p:cNvPr id="36" name="直接箭头连接符 35"/>
          <p:cNvCxnSpPr/>
          <p:nvPr/>
        </p:nvCxnSpPr>
        <p:spPr bwMode="auto">
          <a:xfrm>
            <a:off x="2699056" y="2971776"/>
            <a:ext cx="0" cy="7452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文本框 36"/>
          <p:cNvSpPr txBox="1"/>
          <p:nvPr/>
        </p:nvSpPr>
        <p:spPr>
          <a:xfrm>
            <a:off x="436147" y="3730524"/>
            <a:ext cx="392063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The announced BSS’s bandwidth </a:t>
            </a:r>
            <a:r>
              <a:rPr lang="en-US" altLang="zh-CN" sz="1600" dirty="0">
                <a:ea typeface="宋体" panose="02010600030101010101" pitchFamily="2" charset="-122"/>
              </a:rPr>
              <a:t>i</a:t>
            </a:r>
            <a:r>
              <a:rPr lang="en-US" altLang="zh-CN" sz="1600" dirty="0" smtClean="0">
                <a:ea typeface="宋体" panose="02010600030101010101" pitchFamily="2" charset="-122"/>
              </a:rPr>
              <a:t>s 160MHz and the </a:t>
            </a:r>
            <a:r>
              <a:rPr lang="en-US" altLang="zh-CN" sz="1600" dirty="0" smtClean="0">
                <a:solidFill>
                  <a:srgbClr val="FF0000"/>
                </a:solidFill>
                <a:ea typeface="宋体" panose="02010600030101010101" pitchFamily="2" charset="-122"/>
              </a:rPr>
              <a:t>puncturing mode</a:t>
            </a:r>
            <a:r>
              <a:rPr lang="en-US" altLang="zh-CN" sz="1600" dirty="0" smtClean="0">
                <a:ea typeface="宋体" panose="02010600030101010101" pitchFamily="2" charset="-122"/>
              </a:rPr>
              <a:t> </a:t>
            </a:r>
            <a:r>
              <a:rPr lang="en-US" altLang="zh-CN" sz="1600" dirty="0" smtClean="0">
                <a:solidFill>
                  <a:srgbClr val="FF0000"/>
                </a:solidFill>
                <a:ea typeface="宋体" panose="02010600030101010101" pitchFamily="2" charset="-122"/>
              </a:rPr>
              <a:t>is [</a:t>
            </a:r>
            <a:r>
              <a:rPr lang="en-US" altLang="zh-CN" sz="1600" dirty="0">
                <a:solidFill>
                  <a:srgbClr val="FF0000"/>
                </a:solidFill>
              </a:rPr>
              <a:t>x </a:t>
            </a:r>
            <a:r>
              <a:rPr lang="en-US" altLang="zh-CN" sz="1600" dirty="0" err="1">
                <a:solidFill>
                  <a:srgbClr val="FF0000"/>
                </a:solidFill>
              </a:rPr>
              <a:t>x</a:t>
            </a:r>
            <a:r>
              <a:rPr lang="en-US" altLang="zh-CN" sz="1600" dirty="0">
                <a:solidFill>
                  <a:srgbClr val="FF0000"/>
                </a:solidFill>
              </a:rPr>
              <a:t> 1 1 1 1 1 </a:t>
            </a:r>
            <a:r>
              <a:rPr lang="en-US" altLang="zh-CN" sz="1600" dirty="0" smtClean="0">
                <a:solidFill>
                  <a:srgbClr val="FF0000"/>
                </a:solidFill>
              </a:rPr>
              <a:t>1]</a:t>
            </a:r>
            <a:r>
              <a:rPr lang="en-US" altLang="zh-CN" sz="1600" dirty="0" smtClean="0">
                <a:solidFill>
                  <a:srgbClr val="FF0000"/>
                </a:solidFill>
                <a:ea typeface="宋体" panose="02010600030101010101" pitchFamily="2" charset="-122"/>
              </a:rPr>
              <a:t>;</a:t>
            </a:r>
          </a:p>
          <a:p>
            <a:r>
              <a:rPr lang="en-US" sz="1600" dirty="0" smtClean="0">
                <a:ea typeface="宋体" panose="02010600030101010101" pitchFamily="2" charset="-122"/>
              </a:rPr>
              <a:t>The ICF itself shall be a non-HT DUP PPDU.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2488271" y="4845696"/>
            <a:ext cx="2944476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In U-SIG, the value of bandwidth field shall be set to 3(160MHz); and the value </a:t>
            </a:r>
            <a:r>
              <a:rPr lang="en-US" altLang="zh-CN" sz="1600" dirty="0">
                <a:ea typeface="宋体" panose="02010600030101010101" pitchFamily="2" charset="-122"/>
              </a:rPr>
              <a:t>of </a:t>
            </a:r>
            <a:r>
              <a:rPr lang="en-US" altLang="zh-CN" sz="1600" dirty="0">
                <a:solidFill>
                  <a:srgbClr val="FF0000"/>
                </a:solidFill>
                <a:ea typeface="宋体" panose="02010600030101010101" pitchFamily="2" charset="-122"/>
              </a:rPr>
              <a:t>Punctured Channel </a:t>
            </a:r>
            <a:r>
              <a:rPr lang="en-US" altLang="zh-CN" sz="1600" dirty="0" smtClean="0">
                <a:solidFill>
                  <a:srgbClr val="FF0000"/>
                </a:solidFill>
                <a:ea typeface="宋体" panose="02010600030101010101" pitchFamily="2" charset="-122"/>
              </a:rPr>
              <a:t>Information subfield shall be set </a:t>
            </a:r>
            <a:r>
              <a:rPr lang="en-US" altLang="zh-CN" sz="1600" dirty="0">
                <a:solidFill>
                  <a:srgbClr val="FF0000"/>
                </a:solidFill>
                <a:ea typeface="宋体" panose="02010600030101010101" pitchFamily="2" charset="-122"/>
              </a:rPr>
              <a:t>to 9 </a:t>
            </a:r>
            <a:r>
              <a:rPr lang="en-US" altLang="zh-CN" sz="1600" dirty="0" smtClean="0">
                <a:ea typeface="宋体" panose="02010600030101010101" pitchFamily="2" charset="-122"/>
              </a:rPr>
              <a:t>([</a:t>
            </a:r>
            <a:r>
              <a:rPr lang="en-US" altLang="zh-CN" sz="1600" dirty="0">
                <a:ea typeface="宋体" panose="02010600030101010101" pitchFamily="2" charset="-122"/>
              </a:rPr>
              <a:t>x </a:t>
            </a:r>
            <a:r>
              <a:rPr lang="en-US" altLang="zh-CN" sz="1600" dirty="0" err="1">
                <a:ea typeface="宋体" panose="02010600030101010101" pitchFamily="2" charset="-122"/>
              </a:rPr>
              <a:t>x</a:t>
            </a:r>
            <a:r>
              <a:rPr lang="en-US" altLang="zh-CN" sz="1600" dirty="0">
                <a:ea typeface="宋体" panose="02010600030101010101" pitchFamily="2" charset="-122"/>
              </a:rPr>
              <a:t> 1 1 1 1 1 1]</a:t>
            </a:r>
          </a:p>
          <a:p>
            <a:r>
              <a:rPr lang="en-US" altLang="zh-CN" sz="1600" dirty="0">
                <a:ea typeface="宋体" panose="02010600030101010101" pitchFamily="2" charset="-122"/>
              </a:rPr>
              <a:t>(996+484-tone MRU 1</a:t>
            </a:r>
            <a:r>
              <a:rPr lang="en-US" altLang="zh-CN" sz="1600" dirty="0" smtClean="0">
                <a:ea typeface="宋体" panose="02010600030101010101" pitchFamily="2" charset="-122"/>
              </a:rPr>
              <a:t>))</a:t>
            </a:r>
            <a:endParaRPr 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5600199" y="3913601"/>
            <a:ext cx="2933113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In U-SIG, the value of bandwidth field shall be set to 3(160MHz); and the value </a:t>
            </a:r>
            <a:r>
              <a:rPr lang="en-US" altLang="zh-CN" sz="1600" dirty="0">
                <a:ea typeface="宋体" panose="02010600030101010101" pitchFamily="2" charset="-122"/>
              </a:rPr>
              <a:t>of </a:t>
            </a:r>
            <a:r>
              <a:rPr lang="en-US" altLang="zh-CN" sz="1600" dirty="0">
                <a:solidFill>
                  <a:srgbClr val="FF0000"/>
                </a:solidFill>
                <a:ea typeface="宋体" panose="02010600030101010101" pitchFamily="2" charset="-122"/>
              </a:rPr>
              <a:t>Punctured Channel </a:t>
            </a:r>
            <a:r>
              <a:rPr lang="en-US" altLang="zh-CN" sz="1600" dirty="0" smtClean="0">
                <a:solidFill>
                  <a:srgbClr val="FF0000"/>
                </a:solidFill>
                <a:ea typeface="宋体" panose="02010600030101010101" pitchFamily="2" charset="-122"/>
              </a:rPr>
              <a:t>Information subfield shall be set to 0011</a:t>
            </a:r>
            <a:r>
              <a:rPr lang="en-US" altLang="zh-CN" sz="1600" dirty="0" smtClean="0">
                <a:ea typeface="宋体" panose="02010600030101010101" pitchFamily="2" charset="-122"/>
              </a:rPr>
              <a:t> for each 20MHz </a:t>
            </a:r>
            <a:r>
              <a:rPr lang="en-US" altLang="zh-CN" sz="1600" dirty="0" err="1" smtClean="0">
                <a:ea typeface="宋体" panose="02010600030101010101" pitchFamily="2" charset="-122"/>
              </a:rPr>
              <a:t>subchannels</a:t>
            </a:r>
            <a:r>
              <a:rPr lang="en-US" altLang="zh-CN" sz="1600" dirty="0" smtClean="0">
                <a:ea typeface="宋体" panose="02010600030101010101" pitchFamily="2" charset="-122"/>
              </a:rPr>
              <a:t> in S40 and set to 1111 for each 20MHz </a:t>
            </a:r>
            <a:r>
              <a:rPr lang="en-US" altLang="zh-CN" sz="1600" dirty="0" err="1" smtClean="0">
                <a:ea typeface="宋体" panose="02010600030101010101" pitchFamily="2" charset="-122"/>
              </a:rPr>
              <a:t>subchannels</a:t>
            </a:r>
            <a:r>
              <a:rPr lang="en-US" altLang="zh-CN" sz="1600" dirty="0" smtClean="0">
                <a:ea typeface="宋体" panose="02010600030101010101" pitchFamily="2" charset="-122"/>
              </a:rPr>
              <a:t> in S80, respectively.</a:t>
            </a:r>
            <a:endParaRPr 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1099622" y="3062129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ea typeface="宋体" panose="02010600030101010101" pitchFamily="2" charset="-122"/>
              </a:rPr>
              <a:t>S</a:t>
            </a:r>
            <a:r>
              <a:rPr lang="en-US" sz="1600" dirty="0" smtClean="0">
                <a:ea typeface="宋体" panose="02010600030101010101" pitchFamily="2" charset="-122"/>
              </a:rPr>
              <a:t>20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1099622" y="2740021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ea typeface="宋体" panose="02010600030101010101" pitchFamily="2" charset="-122"/>
              </a:rPr>
              <a:t>S40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1099622" y="2103989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ea typeface="宋体" panose="02010600030101010101" pitchFamily="2" charset="-122"/>
              </a:rPr>
              <a:t>S80</a:t>
            </a:r>
          </a:p>
        </p:txBody>
      </p:sp>
      <p:sp>
        <p:nvSpPr>
          <p:cNvPr id="48" name="左大括号 47"/>
          <p:cNvSpPr/>
          <p:nvPr/>
        </p:nvSpPr>
        <p:spPr bwMode="auto">
          <a:xfrm>
            <a:off x="1603286" y="1830389"/>
            <a:ext cx="73738" cy="864098"/>
          </a:xfrm>
          <a:prstGeom prst="leftBrace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左大括号 48"/>
          <p:cNvSpPr/>
          <p:nvPr/>
        </p:nvSpPr>
        <p:spPr bwMode="auto">
          <a:xfrm>
            <a:off x="1603286" y="2694096"/>
            <a:ext cx="73738" cy="432049"/>
          </a:xfrm>
          <a:prstGeom prst="leftBrace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直接箭头连接符 50"/>
          <p:cNvCxnSpPr/>
          <p:nvPr/>
        </p:nvCxnSpPr>
        <p:spPr bwMode="auto">
          <a:xfrm>
            <a:off x="1204565" y="2117342"/>
            <a:ext cx="6012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直接箭头连接符 52"/>
          <p:cNvCxnSpPr/>
          <p:nvPr/>
        </p:nvCxnSpPr>
        <p:spPr bwMode="auto">
          <a:xfrm>
            <a:off x="1542616" y="3439828"/>
            <a:ext cx="3351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矩形 56"/>
          <p:cNvSpPr/>
          <p:nvPr/>
        </p:nvSpPr>
        <p:spPr bwMode="auto">
          <a:xfrm>
            <a:off x="7957924" y="1830389"/>
            <a:ext cx="1664586" cy="860251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PPDU to STA5</a:t>
            </a:r>
          </a:p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ea typeface="宋体" panose="02010600030101010101" pitchFamily="2" charset="-122"/>
              </a:rPr>
              <a:t>(</a:t>
            </a:r>
            <a:r>
              <a:rPr lang="en-US" altLang="zh-CN" sz="1400" dirty="0" smtClean="0">
                <a:ea typeface="宋体" panose="02010600030101010101" pitchFamily="2" charset="-122"/>
              </a:rPr>
              <a:t>no puncturing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)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8700764" y="3913601"/>
            <a:ext cx="293985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In U-SIG, the value of bandwidth field shall be set to 2(80MHz); and </a:t>
            </a:r>
            <a:r>
              <a:rPr lang="en-US" altLang="zh-CN" sz="1600" dirty="0">
                <a:ea typeface="宋体" panose="02010600030101010101" pitchFamily="2" charset="-122"/>
              </a:rPr>
              <a:t>the value of Punctured Channel Information subfield shall be set to </a:t>
            </a:r>
            <a:r>
              <a:rPr lang="en-US" altLang="zh-CN" sz="1600" dirty="0" smtClean="0">
                <a:ea typeface="宋体" panose="02010600030101010101" pitchFamily="2" charset="-122"/>
              </a:rPr>
              <a:t>1111 </a:t>
            </a:r>
            <a:r>
              <a:rPr lang="en-US" altLang="zh-CN" sz="1600" dirty="0">
                <a:ea typeface="宋体" panose="02010600030101010101" pitchFamily="2" charset="-122"/>
              </a:rPr>
              <a:t>for each 20MHz </a:t>
            </a:r>
            <a:r>
              <a:rPr lang="en-US" altLang="zh-CN" sz="1600" dirty="0" err="1" smtClean="0">
                <a:ea typeface="宋体" panose="02010600030101010101" pitchFamily="2" charset="-122"/>
              </a:rPr>
              <a:t>subchannels</a:t>
            </a:r>
            <a:r>
              <a:rPr lang="en-US" altLang="zh-CN" sz="1600" dirty="0">
                <a:ea typeface="宋体" panose="02010600030101010101" pitchFamily="2" charset="-122"/>
              </a:rPr>
              <a:t>.</a:t>
            </a:r>
            <a:endParaRPr 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7" name="直接箭头连接符 6"/>
          <p:cNvCxnSpPr/>
          <p:nvPr/>
        </p:nvCxnSpPr>
        <p:spPr bwMode="auto">
          <a:xfrm flipV="1">
            <a:off x="10501504" y="1490572"/>
            <a:ext cx="0" cy="21127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文本框 49"/>
          <p:cNvSpPr txBox="1"/>
          <p:nvPr/>
        </p:nvSpPr>
        <p:spPr>
          <a:xfrm>
            <a:off x="10476541" y="3350184"/>
            <a:ext cx="1415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ea typeface="宋体" panose="02010600030101010101" pitchFamily="2" charset="-122"/>
              </a:rPr>
              <a:t>Lower frequency</a:t>
            </a:r>
            <a:endParaRPr lang="zh-CN" altLang="en-US" sz="1400" dirty="0" smtClean="0">
              <a:ea typeface="宋体" panose="02010600030101010101" pitchFamily="2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10476541" y="1343859"/>
            <a:ext cx="1491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ea typeface="宋体" panose="02010600030101010101" pitchFamily="2" charset="-122"/>
              </a:rPr>
              <a:t>Higher frequency</a:t>
            </a:r>
            <a:endParaRPr lang="zh-CN" altLang="en-US" sz="1400" dirty="0" smtClean="0">
              <a:ea typeface="宋体" panose="02010600030101010101" pitchFamily="2" charset="-122"/>
            </a:endParaRPr>
          </a:p>
        </p:txBody>
      </p:sp>
      <p:cxnSp>
        <p:nvCxnSpPr>
          <p:cNvPr id="35" name="直接箭头连接符 34"/>
          <p:cNvCxnSpPr/>
          <p:nvPr/>
        </p:nvCxnSpPr>
        <p:spPr bwMode="auto">
          <a:xfrm>
            <a:off x="2531604" y="1751014"/>
            <a:ext cx="75248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0" name="直接连接符 39"/>
          <p:cNvCxnSpPr/>
          <p:nvPr/>
        </p:nvCxnSpPr>
        <p:spPr bwMode="auto">
          <a:xfrm>
            <a:off x="2532888" y="1657421"/>
            <a:ext cx="0" cy="1810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接连接符 58"/>
          <p:cNvCxnSpPr/>
          <p:nvPr/>
        </p:nvCxnSpPr>
        <p:spPr bwMode="auto">
          <a:xfrm>
            <a:off x="10058139" y="1657421"/>
            <a:ext cx="0" cy="1810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文本框 59"/>
          <p:cNvSpPr txBox="1"/>
          <p:nvPr/>
        </p:nvSpPr>
        <p:spPr>
          <a:xfrm>
            <a:off x="5334387" y="1451686"/>
            <a:ext cx="1163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ea typeface="宋体" panose="02010600030101010101" pitchFamily="2" charset="-122"/>
              </a:rPr>
              <a:t>NPCA TXOP</a:t>
            </a:r>
            <a:endParaRPr lang="zh-CN" altLang="en-US" sz="1400" dirty="0" smtClean="0">
              <a:ea typeface="宋体" panose="02010600030101010101" pitchFamily="2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5610551" y="2842849"/>
            <a:ext cx="5874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0011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5610551" y="2628022"/>
            <a:ext cx="5874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0011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5610551" y="2413197"/>
            <a:ext cx="572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1111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5610551" y="2198372"/>
            <a:ext cx="572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1111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610551" y="1983547"/>
            <a:ext cx="572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1111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610551" y="1768722"/>
            <a:ext cx="572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1111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56" name="肘形连接符 55"/>
          <p:cNvCxnSpPr/>
          <p:nvPr/>
        </p:nvCxnSpPr>
        <p:spPr bwMode="auto">
          <a:xfrm rot="16200000" flipH="1">
            <a:off x="5838864" y="3116993"/>
            <a:ext cx="1035254" cy="486966"/>
          </a:xfrm>
          <a:prstGeom prst="bentConnector3">
            <a:avLst>
              <a:gd name="adj1" fmla="val -47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直接连接符 68"/>
          <p:cNvCxnSpPr/>
          <p:nvPr/>
        </p:nvCxnSpPr>
        <p:spPr bwMode="auto">
          <a:xfrm>
            <a:off x="6108858" y="1830389"/>
            <a:ext cx="0" cy="12957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接连接符 69"/>
          <p:cNvCxnSpPr/>
          <p:nvPr/>
        </p:nvCxnSpPr>
        <p:spPr bwMode="auto">
          <a:xfrm>
            <a:off x="3960509" y="1830389"/>
            <a:ext cx="0" cy="12957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文本框 70"/>
          <p:cNvSpPr txBox="1"/>
          <p:nvPr/>
        </p:nvSpPr>
        <p:spPr>
          <a:xfrm rot="5400000">
            <a:off x="3320146" y="2356956"/>
            <a:ext cx="962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Preamble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72" name="肘形连接符 71"/>
          <p:cNvCxnSpPr/>
          <p:nvPr/>
        </p:nvCxnSpPr>
        <p:spPr bwMode="auto">
          <a:xfrm rot="16200000" flipH="1">
            <a:off x="3233456" y="3619801"/>
            <a:ext cx="1958774" cy="493016"/>
          </a:xfrm>
          <a:prstGeom prst="bentConnector3">
            <a:avLst>
              <a:gd name="adj1" fmla="val -23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直接连接符 74"/>
          <p:cNvCxnSpPr/>
          <p:nvPr/>
        </p:nvCxnSpPr>
        <p:spPr bwMode="auto">
          <a:xfrm>
            <a:off x="8400256" y="1830389"/>
            <a:ext cx="0" cy="8602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文本框 76"/>
          <p:cNvSpPr txBox="1"/>
          <p:nvPr/>
        </p:nvSpPr>
        <p:spPr>
          <a:xfrm>
            <a:off x="7911312" y="2413197"/>
            <a:ext cx="572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1111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7911312" y="2198372"/>
            <a:ext cx="572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1111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7911312" y="1983547"/>
            <a:ext cx="572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1111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7911312" y="1768722"/>
            <a:ext cx="572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1111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81" name="肘形连接符 80"/>
          <p:cNvCxnSpPr/>
          <p:nvPr/>
        </p:nvCxnSpPr>
        <p:spPr bwMode="auto">
          <a:xfrm rot="16200000" flipH="1">
            <a:off x="8119484" y="2820089"/>
            <a:ext cx="1385571" cy="801451"/>
          </a:xfrm>
          <a:prstGeom prst="bentConnector3">
            <a:avLst>
              <a:gd name="adj1" fmla="val -281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" name="组合 2"/>
          <p:cNvGrpSpPr/>
          <p:nvPr/>
        </p:nvGrpSpPr>
        <p:grpSpPr>
          <a:xfrm>
            <a:off x="5215809" y="1830390"/>
            <a:ext cx="338554" cy="1299993"/>
            <a:chOff x="5197653" y="1830390"/>
            <a:chExt cx="338554" cy="1299993"/>
          </a:xfrm>
        </p:grpSpPr>
        <p:sp>
          <p:nvSpPr>
            <p:cNvPr id="74" name="矩形 73"/>
            <p:cNvSpPr/>
            <p:nvPr/>
          </p:nvSpPr>
          <p:spPr bwMode="auto">
            <a:xfrm>
              <a:off x="5198148" y="1830390"/>
              <a:ext cx="318919" cy="1299993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 rot="5400000">
              <a:off x="4881059" y="2356957"/>
              <a:ext cx="9717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ea typeface="宋体" panose="02010600030101010101" pitchFamily="2" charset="-122"/>
                </a:rPr>
                <a:t>Response</a:t>
              </a:r>
              <a:endParaRPr lang="zh-CN" altLang="en-US" sz="1600" dirty="0" smtClean="0">
                <a:ea typeface="宋体" panose="02010600030101010101" pitchFamily="2" charset="-122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7540852" y="1830390"/>
            <a:ext cx="338554" cy="1299993"/>
            <a:chOff x="5197653" y="1830390"/>
            <a:chExt cx="338554" cy="1299993"/>
          </a:xfrm>
        </p:grpSpPr>
        <p:sp>
          <p:nvSpPr>
            <p:cNvPr id="82" name="矩形 81"/>
            <p:cNvSpPr/>
            <p:nvPr/>
          </p:nvSpPr>
          <p:spPr bwMode="auto">
            <a:xfrm>
              <a:off x="5198148" y="1830390"/>
              <a:ext cx="318919" cy="1299993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83" name="文本框 82"/>
            <p:cNvSpPr txBox="1"/>
            <p:nvPr/>
          </p:nvSpPr>
          <p:spPr>
            <a:xfrm rot="5400000">
              <a:off x="4881059" y="2356957"/>
              <a:ext cx="9717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ea typeface="宋体" panose="02010600030101010101" pitchFamily="2" charset="-122"/>
                </a:rPr>
                <a:t>Response</a:t>
              </a:r>
              <a:endParaRPr lang="zh-CN" altLang="en-US" sz="1600" dirty="0" smtClean="0">
                <a:ea typeface="宋体" panose="02010600030101010101" pitchFamily="2" charset="-122"/>
              </a:endParaRP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9665534" y="1782362"/>
            <a:ext cx="338554" cy="971741"/>
            <a:chOff x="5197653" y="1782362"/>
            <a:chExt cx="338554" cy="971741"/>
          </a:xfrm>
        </p:grpSpPr>
        <p:sp>
          <p:nvSpPr>
            <p:cNvPr id="85" name="矩形 84"/>
            <p:cNvSpPr/>
            <p:nvPr/>
          </p:nvSpPr>
          <p:spPr bwMode="auto">
            <a:xfrm>
              <a:off x="5198148" y="1830391"/>
              <a:ext cx="318919" cy="86025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86" name="文本框 85"/>
            <p:cNvSpPr txBox="1"/>
            <p:nvPr/>
          </p:nvSpPr>
          <p:spPr>
            <a:xfrm rot="5400000">
              <a:off x="4881059" y="2098956"/>
              <a:ext cx="9717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ea typeface="宋体" panose="02010600030101010101" pitchFamily="2" charset="-122"/>
                </a:rPr>
                <a:t>Response</a:t>
              </a:r>
              <a:endParaRPr lang="zh-CN" altLang="en-US" sz="1600" dirty="0" smtClean="0">
                <a:ea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0514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 preamble puncturing is quite beneficial to the medium efficiency.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</a:t>
            </a:r>
            <a:r>
              <a:rPr lang="en-US" altLang="zh-CN" sz="1600" dirty="0" err="1" smtClean="0"/>
              <a:t>subchannels</a:t>
            </a:r>
            <a:r>
              <a:rPr lang="en-US" altLang="zh-CN" sz="1600" dirty="0" smtClean="0"/>
              <a:t> occupied by the OBSS activity that cause the STA to initiate a NPCA procedure can be regarded as the </a:t>
            </a:r>
            <a:r>
              <a:rPr lang="en-US" altLang="zh-CN" sz="1600" dirty="0" err="1" smtClean="0"/>
              <a:t>subchannels</a:t>
            </a:r>
            <a:r>
              <a:rPr lang="en-US" altLang="zh-CN" sz="1600" dirty="0" smtClean="0"/>
              <a:t> that shall be punctured during the NPCA TXOPs.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We suggest to allow the NPCA STA to puncture a </a:t>
            </a:r>
            <a:r>
              <a:rPr lang="en-US" sz="2000" dirty="0" err="1" smtClean="0"/>
              <a:t>subchannel</a:t>
            </a:r>
            <a:r>
              <a:rPr lang="en-US" sz="2000" dirty="0" smtClean="0"/>
              <a:t> that is not announced to be punctured in </a:t>
            </a:r>
            <a:r>
              <a:rPr lang="en-US" sz="2000" dirty="0"/>
              <a:t>the Disabled </a:t>
            </a:r>
            <a:r>
              <a:rPr lang="en-US" sz="2000" dirty="0" err="1"/>
              <a:t>Subchannel</a:t>
            </a:r>
            <a:r>
              <a:rPr lang="en-US" sz="2000" dirty="0"/>
              <a:t> Bitmap </a:t>
            </a:r>
            <a:r>
              <a:rPr lang="en-US" sz="2000" dirty="0" smtClean="0"/>
              <a:t>subfield in the beacon or other frames (e.g., the probe response/the association response, etc.).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NPCA TXOP shall be started with a ICF indicating the temporal preamble puncturing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PPDUs transmitted during the NPCA TXOP shall indicate the bandwidth and </a:t>
            </a:r>
            <a:r>
              <a:rPr lang="en-US" altLang="zh-CN" sz="1600" dirty="0">
                <a:ea typeface="宋体" panose="02010600030101010101" pitchFamily="2" charset="-122"/>
              </a:rPr>
              <a:t>Punctured Channel Information </a:t>
            </a:r>
            <a:r>
              <a:rPr lang="en-US" altLang="zh-CN" sz="1600" dirty="0" smtClean="0">
                <a:ea typeface="宋体" panose="02010600030101010101" pitchFamily="2" charset="-122"/>
              </a:rPr>
              <a:t>in the U-SIG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ea typeface="宋体" panose="02010600030101010101" pitchFamily="2" charset="-122"/>
              </a:rPr>
              <a:t>For simplicity, the temporal preamble puncturing mode shall be any one of the existing mode that has been defined in 11be or other 802.11 standards.</a:t>
            </a:r>
            <a:endParaRPr 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FCE116C-6AF4-488E-8BD9-7D9ACDF69F65}" type="datetime4">
              <a:rPr lang="en-US" altLang="zh-CN" smtClean="0"/>
              <a:t>April 17,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40344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800" b="0" dirty="0" smtClean="0"/>
              <a:t>[1]	</a:t>
            </a:r>
            <a:r>
              <a:rPr lang="en-US" altLang="zh-CN" sz="1800" b="0" dirty="0"/>
              <a:t>23/2005	Non-primary channel access (NPCA), </a:t>
            </a:r>
            <a:r>
              <a:rPr lang="en-US" altLang="zh-CN" sz="1800" b="0" dirty="0" err="1"/>
              <a:t>Minyoung</a:t>
            </a:r>
            <a:r>
              <a:rPr lang="en-US" altLang="zh-CN" sz="1800" b="0" dirty="0"/>
              <a:t> Park (Intel Corp.)</a:t>
            </a:r>
          </a:p>
          <a:p>
            <a:pPr marL="0" indent="0"/>
            <a:r>
              <a:rPr lang="en-US" altLang="zh-CN" sz="1800" b="0" dirty="0" smtClean="0"/>
              <a:t>[</a:t>
            </a:r>
            <a:r>
              <a:rPr lang="en-US" altLang="zh-CN" sz="1800" b="0" dirty="0"/>
              <a:t>2]	24/1699	Considerations on NPCA, </a:t>
            </a:r>
            <a:r>
              <a:rPr lang="en-US" altLang="zh-CN" sz="1800" b="0" dirty="0" err="1"/>
              <a:t>Hirohiko</a:t>
            </a:r>
            <a:r>
              <a:rPr lang="en-US" altLang="zh-CN" sz="1800" b="0" dirty="0"/>
              <a:t> </a:t>
            </a:r>
            <a:r>
              <a:rPr lang="en-US" altLang="zh-CN" sz="1800" b="0" dirty="0" err="1"/>
              <a:t>Inohiza</a:t>
            </a:r>
            <a:r>
              <a:rPr lang="en-US" altLang="zh-CN" sz="1800" b="0" dirty="0"/>
              <a:t>(Canon)</a:t>
            </a:r>
          </a:p>
          <a:p>
            <a:pPr marL="0" indent="0"/>
            <a:r>
              <a:rPr lang="en-US" altLang="zh-CN" sz="1800" b="0" dirty="0" smtClean="0"/>
              <a:t>[</a:t>
            </a:r>
            <a:r>
              <a:rPr lang="en-US" altLang="zh-CN" sz="1800" b="0" dirty="0"/>
              <a:t>3]	24/1762	PDT-MAC-NPCA, Matthew Fischer (Broadcom</a:t>
            </a:r>
            <a:r>
              <a:rPr lang="en-US" altLang="zh-CN" sz="1800" b="0" dirty="0" smtClean="0"/>
              <a:t>)</a:t>
            </a:r>
            <a:endParaRPr lang="en-US" altLang="zh-CN" sz="1800" b="0" dirty="0"/>
          </a:p>
          <a:p>
            <a:pPr marL="0" indent="0"/>
            <a:r>
              <a:rPr lang="en-US" altLang="zh-CN" sz="1800" b="0" dirty="0" smtClean="0"/>
              <a:t>[4]</a:t>
            </a:r>
            <a:r>
              <a:rPr lang="en-US" altLang="zh-CN" sz="1800" b="0" dirty="0"/>
              <a:t>	24/0209	Specification Framework for </a:t>
            </a:r>
            <a:r>
              <a:rPr lang="en-US" altLang="zh-CN" sz="1800" b="0" dirty="0" err="1" smtClean="0"/>
              <a:t>TGbn</a:t>
            </a:r>
            <a:r>
              <a:rPr lang="en-US" altLang="zh-CN" sz="1800" b="0" dirty="0"/>
              <a:t>, Ross Jian Yu (Huawei</a:t>
            </a:r>
            <a:r>
              <a:rPr lang="en-US" altLang="zh-CN" sz="1800" b="0" dirty="0" smtClean="0"/>
              <a:t>)</a:t>
            </a:r>
          </a:p>
          <a:p>
            <a:pPr marL="0" indent="0"/>
            <a:r>
              <a:rPr lang="en-US" altLang="zh-CN" sz="1800" b="0" dirty="0" smtClean="0"/>
              <a:t>[5]	Draft P802.11bn D0.2</a:t>
            </a:r>
            <a:endParaRPr lang="en-US" altLang="zh-CN" sz="1800" b="0" dirty="0"/>
          </a:p>
          <a:p>
            <a:pPr marL="0" indent="0"/>
            <a:r>
              <a:rPr lang="en-US" altLang="zh-CN" sz="1800" b="0" dirty="0" smtClean="0"/>
              <a:t>[6]	24/0426</a:t>
            </a:r>
            <a:r>
              <a:rPr lang="en-US" altLang="zh-CN" sz="1800" b="0" dirty="0"/>
              <a:t>	EDCA for Non Primary Channel </a:t>
            </a:r>
            <a:r>
              <a:rPr lang="en-US" altLang="zh-CN" sz="1800" b="0" dirty="0" smtClean="0"/>
              <a:t>Access, </a:t>
            </a:r>
            <a:r>
              <a:rPr lang="fr-FR" altLang="zh-CN" sz="1800" b="0" dirty="0"/>
              <a:t>Dongju Cha </a:t>
            </a:r>
            <a:r>
              <a:rPr lang="fr-FR" altLang="zh-CN" sz="1800" b="0" dirty="0" smtClean="0"/>
              <a:t>(LG Electronics)</a:t>
            </a:r>
          </a:p>
          <a:p>
            <a:pPr marL="0" indent="0"/>
            <a:r>
              <a:rPr lang="en-US" altLang="zh-CN" sz="1800" b="0" dirty="0" smtClean="0"/>
              <a:t>[7]</a:t>
            </a:r>
            <a:r>
              <a:rPr lang="en-US" altLang="zh-CN" sz="1800" b="0" dirty="0"/>
              <a:t>	</a:t>
            </a:r>
            <a:r>
              <a:rPr lang="fr-FR" altLang="zh-CN" sz="1800" b="0" dirty="0" smtClean="0"/>
              <a:t>24/1218</a:t>
            </a:r>
            <a:r>
              <a:rPr lang="fr-FR" altLang="zh-CN" sz="1800" b="0" dirty="0"/>
              <a:t>	NPCA – Next level discussions, Gaurang Naik (Qualcomm</a:t>
            </a:r>
            <a:r>
              <a:rPr lang="fr-FR" altLang="zh-CN" sz="1800" b="0" dirty="0" smtClean="0"/>
              <a:t>)</a:t>
            </a:r>
            <a:endParaRPr lang="fr-FR" altLang="zh-CN" sz="1800" b="0" dirty="0"/>
          </a:p>
          <a:p>
            <a:pPr marL="0" indent="0"/>
            <a:r>
              <a:rPr lang="fr-FR" altLang="zh-CN" sz="1800" b="0" dirty="0" smtClean="0"/>
              <a:t>[8]</a:t>
            </a:r>
            <a:r>
              <a:rPr lang="fr-FR" altLang="zh-CN" sz="1800" b="0" dirty="0"/>
              <a:t>	</a:t>
            </a:r>
            <a:r>
              <a:rPr lang="en-US" altLang="zh-CN" sz="1800" b="0" dirty="0" smtClean="0"/>
              <a:t>IEEE </a:t>
            </a:r>
            <a:r>
              <a:rPr lang="en-US" altLang="zh-CN" sz="1800" b="0" dirty="0"/>
              <a:t>802.11 </a:t>
            </a:r>
            <a:r>
              <a:rPr lang="en-US" altLang="zh-CN" sz="1800" b="0" dirty="0" err="1"/>
              <a:t>REVme</a:t>
            </a:r>
            <a:r>
              <a:rPr lang="en-US" altLang="zh-CN" sz="1800" b="0" dirty="0"/>
              <a:t> D7.0</a:t>
            </a:r>
          </a:p>
          <a:p>
            <a:pPr marL="0" indent="0"/>
            <a:endParaRPr lang="zh-CN" altLang="en-US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FCE116C-6AF4-488E-8BD9-7D9ACDF69F65}" type="datetime4">
              <a:rPr lang="en-US" altLang="zh-CN" smtClean="0"/>
              <a:t>April 17,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39259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000000"/>
      </a:dk1>
      <a:lt1>
        <a:srgbClr val="000000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宋体+TimesNewRoman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dirty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600" dirty="0" smtClean="0">
            <a:ea typeface="宋体" panose="02010600030101010101" pitchFamily="2" charset="-122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2" id="{3D1D02FC-9F7E-4063-8955-BD8FFE847F87}" vid="{AA5D3AA7-F39F-4AE6-92F8-CFD542D24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80211_Submission_Template</Template>
  <TotalTime>34159</TotalTime>
  <Words>1237</Words>
  <Application>Microsoft Office PowerPoint</Application>
  <PresentationFormat>宽屏</PresentationFormat>
  <Paragraphs>174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等线</vt:lpstr>
      <vt:lpstr>宋体</vt:lpstr>
      <vt:lpstr>Arial</vt:lpstr>
      <vt:lpstr>Times New Roman</vt:lpstr>
      <vt:lpstr>Wingdings</vt:lpstr>
      <vt:lpstr>Office 主题​​</vt:lpstr>
      <vt:lpstr>Preamble Puncturing during NPCA TXOP</vt:lpstr>
      <vt:lpstr>Introduction</vt:lpstr>
      <vt:lpstr>The bandwidth indication for NPCA</vt:lpstr>
      <vt:lpstr>Motivation</vt:lpstr>
      <vt:lpstr>Problem statement - cases analysis</vt:lpstr>
      <vt:lpstr>Proposal </vt:lpstr>
      <vt:lpstr>Examples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Puncturing in NPCA mode</dc:title>
  <dc:creator>Junbin Chen</dc:creator>
  <cp:keywords/>
  <cp:lastModifiedBy>Junbin Chen</cp:lastModifiedBy>
  <cp:revision>477</cp:revision>
  <cp:lastPrinted>1601-01-01T00:00:00Z</cp:lastPrinted>
  <dcterms:created xsi:type="dcterms:W3CDTF">2024-11-27T08:27:18Z</dcterms:created>
  <dcterms:modified xsi:type="dcterms:W3CDTF">2025-04-17T05:55:07Z</dcterms:modified>
  <cp:category>Junbin, TP-Link Corporation Limited</cp:category>
</cp:coreProperties>
</file>