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62" r:id="rId5"/>
    <p:sldId id="268" r:id="rId6"/>
    <p:sldId id="265" r:id="rId7"/>
    <p:sldId id="266" r:id="rId8"/>
    <p:sldId id="270" r:id="rId9"/>
    <p:sldId id="269" r:id="rId10"/>
    <p:sldId id="271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49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98142-D308-4BCC-AA49-78A15B313B28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4ACC642-1086-4936-AFF4-A437D7DEA570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011D94CA-8153-497A-A009-D22578A41E57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9D292E80-E503-48E1-AF17-896891B7687D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9851A10-4735-45AD-B01F-B3AC9C77185F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47E69CA0-E639-4562-9943-232F533B0CD0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A1D5B055-E3EB-4F43-89E9-9D014BBE7926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1820ACE-17F1-4DF6-9157-DB160EDCF8BD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884D55D-B926-4856-929C-9F22522E1119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15723DF-5AB8-4D10-A49D-9722E2DE87FA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B9339A2-5986-4C99-A89D-F8B7D11830B5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5E35BB5-9E1F-48A2-977A-12D3AA48A32A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72D21A8-F17A-47F0-AA97-071634D532C6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5E9EFD0-718D-4F6B-BA85-21AC5D444D3E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F60D36F-59EE-48D2-8B2D-10F9A3A5D9CD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9791175-DC51-440E-A3F4-AA401FDCAF90}" type="datetime4">
              <a:rPr lang="en-US" altLang="zh-CN" smtClean="0"/>
              <a:t>April 17, 2025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Junbin (TP-Link Systems Inc.)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802.11-25/0674r0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NFRP mechanism for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2025-04-17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E06E756-B263-4C4A-BDA5-F8DFB110E9FA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533227"/>
              </p:ext>
            </p:extLst>
          </p:nvPr>
        </p:nvGraphicFramePr>
        <p:xfrm>
          <a:off x="1127448" y="2402824"/>
          <a:ext cx="10150152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0030">
                  <a:extLst>
                    <a:ext uri="{9D8B030D-6E8A-4147-A177-3AD203B41FA5}">
                      <a16:colId xmlns:a16="http://schemas.microsoft.com/office/drawing/2014/main" val="2596506394"/>
                    </a:ext>
                  </a:extLst>
                </a:gridCol>
                <a:gridCol w="2146434">
                  <a:extLst>
                    <a:ext uri="{9D8B030D-6E8A-4147-A177-3AD203B41FA5}">
                      <a16:colId xmlns:a16="http://schemas.microsoft.com/office/drawing/2014/main" val="6697675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81465772"/>
                    </a:ext>
                  </a:extLst>
                </a:gridCol>
                <a:gridCol w="1335182">
                  <a:extLst>
                    <a:ext uri="{9D8B030D-6E8A-4147-A177-3AD203B41FA5}">
                      <a16:colId xmlns:a16="http://schemas.microsoft.com/office/drawing/2014/main" val="296193713"/>
                    </a:ext>
                  </a:extLst>
                </a:gridCol>
                <a:gridCol w="3270354">
                  <a:extLst>
                    <a:ext uri="{9D8B030D-6E8A-4147-A177-3AD203B41FA5}">
                      <a16:colId xmlns:a16="http://schemas.microsoft.com/office/drawing/2014/main" val="151195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Name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Affiliation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Address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Phone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Email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220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Junbin Chen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mtClean="0"/>
                        <a:t>TP-Link Systems </a:t>
                      </a:r>
                      <a:r>
                        <a:rPr lang="en-GB" altLang="zh-CN" dirty="0" err="1" smtClean="0"/>
                        <a:t>Inc</a:t>
                      </a:r>
                      <a:r>
                        <a:rPr lang="en-US" altLang="zh-CN" dirty="0" smtClean="0"/>
                        <a:t>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chenjunbin@tp-link.com.hk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5745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Yunpeng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Yang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yangyunpeng@tp-link.com.hk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82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Renfang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Zhou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zhourenfang@tp-link.com.hk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07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Yaoshen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Cui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cuiyaoshen@tp-link.com.hk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8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Haozheng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Li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lihaozheng@tp-link.com.hk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96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Qingwei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Fu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fuqingwei@tp-link.com.hk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194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Shuyu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Shi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shishuyu@tp-link.com.hk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10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 Zhu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2557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1"/>
            <a:ext cx="1072621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 this presentation, we propose </a:t>
            </a:r>
            <a:r>
              <a:rPr lang="en-US" altLang="zh-CN" dirty="0"/>
              <a:t>to </a:t>
            </a:r>
            <a:r>
              <a:rPr lang="en-US" altLang="zh-CN" dirty="0" smtClean="0"/>
              <a:t>extend the existing NFRP/NDP </a:t>
            </a:r>
            <a:r>
              <a:rPr lang="en-US" altLang="zh-CN" dirty="0"/>
              <a:t>mechanism for </a:t>
            </a:r>
            <a:r>
              <a:rPr lang="en-US" altLang="zh-CN" dirty="0" smtClean="0"/>
              <a:t>NPCA.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NDP feedback can be reused to query for the parking channel of non-AP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Also, the proposed NDP feedback report indicates whether the non-AP STAs are requesting for UL transmission for its buffered low-latency traffic.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33983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b="0" dirty="0" smtClean="0"/>
              <a:t>[1] 24/0209-</a:t>
            </a:r>
            <a:r>
              <a:rPr lang="en-US" altLang="zh-CN" sz="1400" b="0" dirty="0" err="1" smtClean="0"/>
              <a:t>bn</a:t>
            </a:r>
            <a:r>
              <a:rPr lang="en-US" altLang="zh-CN" sz="1400" b="0" dirty="0"/>
              <a:t>	Specification Framework for </a:t>
            </a:r>
            <a:r>
              <a:rPr lang="en-US" altLang="zh-CN" sz="1400" b="0" dirty="0" err="1" smtClean="0"/>
              <a:t>TGbn</a:t>
            </a:r>
            <a:r>
              <a:rPr lang="en-US" altLang="zh-CN" sz="1400" b="0" dirty="0"/>
              <a:t>, Ross Jian Yu (Huawei</a:t>
            </a:r>
            <a:r>
              <a:rPr lang="en-US" altLang="zh-CN" sz="1400" b="0" dirty="0" smtClean="0"/>
              <a:t>)</a:t>
            </a:r>
          </a:p>
          <a:p>
            <a:r>
              <a:rPr lang="en-US" sz="1400" b="0" dirty="0" smtClean="0"/>
              <a:t>[2] Draft P802.11bn D0.2</a:t>
            </a:r>
            <a:endParaRPr lang="en-GB" sz="1400" b="0" dirty="0" smtClean="0"/>
          </a:p>
          <a:p>
            <a:r>
              <a:rPr lang="en-US" altLang="zh-CN" sz="1400" b="0" dirty="0" smtClean="0">
                <a:solidFill>
                  <a:schemeClr val="bg1"/>
                </a:solidFill>
              </a:rPr>
              <a:t>[2</a:t>
            </a:r>
            <a:r>
              <a:rPr lang="en-US" altLang="zh-CN" sz="1400" b="0" dirty="0">
                <a:solidFill>
                  <a:schemeClr val="bg1"/>
                </a:solidFill>
              </a:rPr>
              <a:t>] 24/0670-bn	Different view problems of NPCA, </a:t>
            </a:r>
            <a:r>
              <a:rPr lang="en-US" altLang="zh-CN" sz="1400" b="0" dirty="0" err="1">
                <a:solidFill>
                  <a:schemeClr val="bg1"/>
                </a:solidFill>
              </a:rPr>
              <a:t>Sanghyun</a:t>
            </a:r>
            <a:r>
              <a:rPr lang="en-US" altLang="zh-CN" sz="1400" b="0" dirty="0">
                <a:solidFill>
                  <a:schemeClr val="bg1"/>
                </a:solidFill>
              </a:rPr>
              <a:t> Kim (WILUS)</a:t>
            </a:r>
            <a:endParaRPr lang="en-US" altLang="zh-CN" sz="1400" b="0" dirty="0" smtClean="0">
              <a:solidFill>
                <a:schemeClr val="bg1"/>
              </a:solidFill>
            </a:endParaRPr>
          </a:p>
          <a:p>
            <a:r>
              <a:rPr lang="en-US" altLang="zh-CN" sz="1400" b="0" dirty="0"/>
              <a:t>[3] </a:t>
            </a:r>
            <a:r>
              <a:rPr lang="en-US" altLang="zh-CN" sz="1400" b="0" dirty="0" smtClean="0"/>
              <a:t>24/1125-bn</a:t>
            </a:r>
            <a:r>
              <a:rPr lang="en-US" altLang="zh-CN" sz="1400" b="0" dirty="0"/>
              <a:t>	Considerations on switching for NPCA, </a:t>
            </a:r>
            <a:r>
              <a:rPr lang="en-US" altLang="zh-CN" sz="1400" b="0" dirty="0" err="1"/>
              <a:t>Dongju</a:t>
            </a:r>
            <a:r>
              <a:rPr lang="en-US" altLang="zh-CN" sz="1400" b="0" dirty="0"/>
              <a:t> Cha (LG Electronics)</a:t>
            </a:r>
            <a:endParaRPr lang="en-US" altLang="zh-CN" sz="1400" b="0" dirty="0" smtClean="0">
              <a:solidFill>
                <a:schemeClr val="bg1"/>
              </a:solidFill>
            </a:endParaRPr>
          </a:p>
          <a:p>
            <a:r>
              <a:rPr lang="en-US" altLang="zh-CN" sz="1400" b="0" dirty="0"/>
              <a:t>[4] </a:t>
            </a:r>
            <a:r>
              <a:rPr lang="en-US" altLang="zh-CN" sz="1400" b="0" dirty="0" smtClean="0">
                <a:solidFill>
                  <a:schemeClr val="bg1"/>
                </a:solidFill>
              </a:rPr>
              <a:t>24/1218-bn</a:t>
            </a:r>
            <a:r>
              <a:rPr lang="en-US" altLang="zh-CN" sz="1400" b="0" dirty="0">
                <a:solidFill>
                  <a:schemeClr val="bg1"/>
                </a:solidFill>
              </a:rPr>
              <a:t>	NPCA - next level discussions, </a:t>
            </a:r>
            <a:r>
              <a:rPr lang="en-US" altLang="zh-CN" sz="1400" b="0" dirty="0" err="1">
                <a:solidFill>
                  <a:schemeClr val="bg1"/>
                </a:solidFill>
              </a:rPr>
              <a:t>Gaurang</a:t>
            </a:r>
            <a:r>
              <a:rPr lang="en-US" altLang="zh-CN" sz="1400" b="0" dirty="0">
                <a:solidFill>
                  <a:schemeClr val="bg1"/>
                </a:solidFill>
              </a:rPr>
              <a:t> </a:t>
            </a:r>
            <a:r>
              <a:rPr lang="en-US" altLang="zh-CN" sz="1400" b="0" dirty="0" err="1">
                <a:solidFill>
                  <a:schemeClr val="bg1"/>
                </a:solidFill>
              </a:rPr>
              <a:t>Naik</a:t>
            </a:r>
            <a:r>
              <a:rPr lang="en-US" altLang="zh-CN" sz="1400" b="0" dirty="0">
                <a:solidFill>
                  <a:schemeClr val="bg1"/>
                </a:solidFill>
              </a:rPr>
              <a:t> (Qualcomm)</a:t>
            </a:r>
            <a:endParaRPr lang="en-US" altLang="zh-CN" sz="1400" b="0" dirty="0" smtClean="0">
              <a:solidFill>
                <a:schemeClr val="bg1"/>
              </a:solidFill>
            </a:endParaRPr>
          </a:p>
          <a:p>
            <a:r>
              <a:rPr lang="en-US" altLang="zh-CN" sz="1400" b="0" dirty="0"/>
              <a:t>[5] </a:t>
            </a:r>
            <a:r>
              <a:rPr lang="en-US" altLang="zh-CN" sz="1400" b="0" dirty="0" smtClean="0">
                <a:solidFill>
                  <a:schemeClr val="bg1"/>
                </a:solidFill>
              </a:rPr>
              <a:t>24/1093-bn	</a:t>
            </a:r>
            <a:r>
              <a:rPr lang="it-IT" altLang="zh-CN" sz="1400" b="0" dirty="0">
                <a:solidFill>
                  <a:schemeClr val="bg1"/>
                </a:solidFill>
              </a:rPr>
              <a:t>Special scenarios in Non-Primary Channel Access, Sindhu Verma (Broadcom)</a:t>
            </a:r>
            <a:endParaRPr lang="en-US" altLang="zh-CN" sz="1400" b="0" dirty="0" smtClean="0">
              <a:solidFill>
                <a:schemeClr val="bg1"/>
              </a:solidFill>
            </a:endParaRPr>
          </a:p>
          <a:p>
            <a:r>
              <a:rPr lang="en-US" altLang="zh-CN" sz="1400" b="0" dirty="0"/>
              <a:t>[6] </a:t>
            </a:r>
            <a:r>
              <a:rPr lang="en-US" altLang="zh-CN" sz="1400" b="0" dirty="0" smtClean="0">
                <a:solidFill>
                  <a:schemeClr val="bg1"/>
                </a:solidFill>
              </a:rPr>
              <a:t>24/1155-bn</a:t>
            </a:r>
            <a:r>
              <a:rPr lang="en-US" altLang="zh-CN" sz="1400" b="0" dirty="0"/>
              <a:t>	Further discussions on NPCA, </a:t>
            </a:r>
            <a:r>
              <a:rPr lang="en-US" altLang="zh-CN" sz="1400" b="0" dirty="0" err="1"/>
              <a:t>Sanghyun</a:t>
            </a:r>
            <a:r>
              <a:rPr lang="en-US" altLang="zh-CN" sz="1400" b="0" dirty="0"/>
              <a:t> Kim (WILUS</a:t>
            </a:r>
            <a:r>
              <a:rPr lang="en-US" altLang="zh-CN" sz="1400" b="0" dirty="0" smtClean="0"/>
              <a:t>)</a:t>
            </a:r>
          </a:p>
          <a:p>
            <a:r>
              <a:rPr lang="en-US" altLang="zh-CN" sz="1400" b="0" dirty="0" smtClean="0"/>
              <a:t>[7] 24/1885-bn	NPCA Hidden Node Problem</a:t>
            </a:r>
            <a:r>
              <a:rPr lang="en-US" altLang="zh-CN" sz="1400" b="0" dirty="0"/>
              <a:t>, </a:t>
            </a:r>
            <a:r>
              <a:rPr lang="en-US" altLang="zh-CN" sz="1400" b="0" dirty="0" err="1"/>
              <a:t>Gwangho</a:t>
            </a:r>
            <a:r>
              <a:rPr lang="en-US" altLang="zh-CN" sz="1400" b="0" dirty="0"/>
              <a:t> Lee, </a:t>
            </a:r>
            <a:r>
              <a:rPr lang="en-US" altLang="zh-CN" sz="1400" b="0" dirty="0" smtClean="0"/>
              <a:t>(KNUT)</a:t>
            </a:r>
          </a:p>
          <a:p>
            <a:r>
              <a:rPr lang="en-US" altLang="zh-CN" sz="1400" b="0" dirty="0" smtClean="0"/>
              <a:t>[8] </a:t>
            </a:r>
            <a:r>
              <a:rPr lang="en-US" sz="1400" b="0" dirty="0" smtClean="0"/>
              <a:t>17/0044-</a:t>
            </a:r>
            <a:r>
              <a:rPr lang="en-US" altLang="zh-CN" sz="1400" b="0" dirty="0" smtClean="0"/>
              <a:t>ax</a:t>
            </a:r>
            <a:r>
              <a:rPr lang="en-US" sz="1400" b="0" dirty="0" smtClean="0"/>
              <a:t> 	NDP </a:t>
            </a:r>
            <a:r>
              <a:rPr lang="en-US" sz="1400" b="0" dirty="0"/>
              <a:t>Short Feedback </a:t>
            </a:r>
            <a:r>
              <a:rPr lang="en-US" sz="1400" b="0" dirty="0" smtClean="0"/>
              <a:t>Design, </a:t>
            </a:r>
            <a:r>
              <a:rPr lang="da-DK" sz="1400" b="0" dirty="0"/>
              <a:t>Leo </a:t>
            </a:r>
            <a:r>
              <a:rPr lang="da-DK" sz="1400" b="0" dirty="0" smtClean="0"/>
              <a:t>Montreuil (Broadcom)</a:t>
            </a:r>
            <a:endParaRPr lang="en-GB" sz="1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BA8C173-BA35-4486-BB4E-06F9815C733D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90042" y="1981201"/>
            <a:ext cx="10922582" cy="4113213"/>
          </a:xfrm>
          <a:ln/>
        </p:spPr>
        <p:txBody>
          <a:bodyPr/>
          <a:lstStyle/>
          <a:p>
            <a:pPr marL="357188" indent="-357188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Currently, we have define that the NPCA STA may switch to the NPCA primary channel when the primary channel is occupied by OBSS transmissions </a:t>
            </a:r>
            <a:r>
              <a:rPr lang="en-GB" altLang="zh-CN" sz="2000" dirty="0" smtClean="0"/>
              <a:t>[1-2]</a:t>
            </a:r>
            <a:r>
              <a:rPr lang="en-GB" sz="2000" dirty="0" smtClean="0"/>
              <a:t>:</a:t>
            </a:r>
          </a:p>
          <a:p>
            <a:pPr marL="757238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600" b="0" i="1" dirty="0" smtClean="0"/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However, the hidden node may lead to </a:t>
            </a:r>
            <a:r>
              <a:rPr lang="en-US" altLang="zh-CN" sz="2000" dirty="0" smtClean="0"/>
              <a:t>mismatch problem of the parking channel between AP and STAs [3-4]</a:t>
            </a:r>
            <a:r>
              <a:rPr lang="en-GB" sz="2000" dirty="0" smtClean="0"/>
              <a:t>.</a:t>
            </a:r>
          </a:p>
          <a:p>
            <a:pPr marL="814388" lvl="3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 smtClean="0">
                <a:cs typeface="+mn-cs"/>
              </a:rPr>
              <a:t>The AP </a:t>
            </a:r>
            <a:r>
              <a:rPr lang="en-GB" altLang="zh-CN" dirty="0">
                <a:cs typeface="+mn-cs"/>
              </a:rPr>
              <a:t>hears OBSS PPDU and switch to NPCH, but STA stays on the </a:t>
            </a:r>
            <a:r>
              <a:rPr lang="en-GB" altLang="zh-CN" dirty="0" smtClean="0">
                <a:cs typeface="+mn-cs"/>
              </a:rPr>
              <a:t>PCH</a:t>
            </a:r>
            <a:r>
              <a:rPr lang="en-US" altLang="zh-CN" dirty="0" smtClean="0">
                <a:cs typeface="+mn-cs"/>
              </a:rPr>
              <a:t>; and vice versa</a:t>
            </a:r>
            <a:r>
              <a:rPr lang="en-GB" altLang="zh-CN" dirty="0" smtClean="0">
                <a:cs typeface="+mn-cs"/>
              </a:rPr>
              <a:t>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b="1" dirty="0" smtClean="0">
                <a:cs typeface="+mn-cs"/>
              </a:rPr>
              <a:t>Besides, many previous contributions [4-6] suggest to disable the </a:t>
            </a:r>
            <a:r>
              <a:rPr lang="en-GB" altLang="zh-CN" b="1" dirty="0" err="1" smtClean="0">
                <a:cs typeface="+mn-cs"/>
              </a:rPr>
              <a:t>untriggered</a:t>
            </a:r>
            <a:r>
              <a:rPr lang="en-GB" altLang="zh-CN" b="1" dirty="0" smtClean="0">
                <a:cs typeface="+mn-cs"/>
              </a:rPr>
              <a:t> UL transmission in NPCH.</a:t>
            </a:r>
            <a:endParaRPr lang="en-GB" altLang="zh-CN" b="1" dirty="0">
              <a:cs typeface="+mn-cs"/>
            </a:endParaRPr>
          </a:p>
          <a:p>
            <a:pPr marL="800100" lvl="3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 smtClean="0">
                <a:cs typeface="+mn-cs"/>
              </a:rPr>
              <a:t>Thus, we shall define a mechanism for non-AP STAs to report their buffer status of UL low-latency traffic.</a:t>
            </a:r>
            <a:endParaRPr lang="en-GB" altLang="zh-CN" dirty="0">
              <a:cs typeface="+mn-cs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 smtClean="0"/>
          </a:p>
          <a:p>
            <a:pPr marL="357188" indent="-357188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 smtClean="0"/>
              <a:t>In this presentation, we’d like to mitigate the problems mentioned above by extending the NFRP mechanism for NPCA.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F472ECB9-B421-4960-A9DA-5F49F4B4B261}" type="datetime4">
              <a:rPr lang="en-US" altLang="zh-CN" smtClean="0"/>
              <a:t>April 17, 2025</a:t>
            </a:fld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椭圆 61"/>
          <p:cNvSpPr/>
          <p:nvPr/>
        </p:nvSpPr>
        <p:spPr bwMode="auto">
          <a:xfrm>
            <a:off x="7252310" y="2939036"/>
            <a:ext cx="1695630" cy="169563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Recap: hidden node issues in NPCA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602259"/>
            <a:ext cx="10361084" cy="1185791"/>
          </a:xfrm>
        </p:spPr>
        <p:txBody>
          <a:bodyPr/>
          <a:lstStyle/>
          <a:p>
            <a:pPr marL="0" indent="0"/>
            <a:r>
              <a:rPr lang="en-US" altLang="zh-CN" sz="2000" dirty="0" smtClean="0"/>
              <a:t>A general solution</a:t>
            </a:r>
            <a:r>
              <a:rPr lang="en-US" altLang="zh-CN" dirty="0"/>
              <a:t>: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AP send an ICF soliciting ICR in order to query for the channel status of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non-AP STA reports that it stays on PCH or it has switched to NPCH.</a:t>
            </a:r>
            <a:endParaRPr lang="zh-CN" altLang="en-US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17, 2025</a:t>
            </a:fld>
            <a:endParaRPr lang="en-GB" altLang="zh-CN" dirty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1607390" y="5256533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1607390" y="5544565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1607390" y="5832597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1607390" y="6120629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1529235" y="5832597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PCH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29235" y="5231273"/>
            <a:ext cx="729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NPCH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2337077" y="5256533"/>
            <a:ext cx="491726" cy="2959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2337077" y="4956677"/>
            <a:ext cx="491726" cy="2959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337077" y="5827552"/>
            <a:ext cx="491726" cy="29307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2337077" y="5552448"/>
            <a:ext cx="491726" cy="280149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104877" y="5256533"/>
            <a:ext cx="1042084" cy="2959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ICR(STA1/3)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104877" y="4956677"/>
            <a:ext cx="1042084" cy="2959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ICR(STA1</a:t>
            </a:r>
            <a:r>
              <a:rPr lang="en-US" altLang="zh-CN" sz="1200" dirty="0" smtClean="0">
                <a:ea typeface="宋体" panose="02010600030101010101" pitchFamily="2" charset="-122"/>
              </a:rPr>
              <a:t>/3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)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2939996" y="5544565"/>
            <a:ext cx="1978131" cy="576063"/>
          </a:xfrm>
          <a:prstGeom prst="rect">
            <a:avLst/>
          </a:prstGeom>
          <a:solidFill>
            <a:schemeClr val="bg2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OBSS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 for STA1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6764152" y="5256533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6764152" y="5544565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>
            <a:off x="6764152" y="5832597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>
            <a:off x="6764152" y="6120629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文本框 31"/>
          <p:cNvSpPr txBox="1"/>
          <p:nvPr/>
        </p:nvSpPr>
        <p:spPr>
          <a:xfrm>
            <a:off x="6685997" y="5832597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PCH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685997" y="5231273"/>
            <a:ext cx="729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NPCH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7591230" y="5256533"/>
            <a:ext cx="491726" cy="2959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7591230" y="4956677"/>
            <a:ext cx="491726" cy="2959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8344771" y="5256533"/>
            <a:ext cx="1122224" cy="2872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ea typeface="宋体" panose="02010600030101010101" pitchFamily="2" charset="-122"/>
              </a:rPr>
              <a:t>ICR(STA1/3)</a:t>
            </a:r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8344771" y="4956677"/>
            <a:ext cx="1122224" cy="2959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ea typeface="宋体" panose="02010600030101010101" pitchFamily="2" charset="-122"/>
              </a:rPr>
              <a:t>ICR(STA1/3)</a:t>
            </a:r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7346365" y="5545125"/>
            <a:ext cx="2753506" cy="576063"/>
          </a:xfrm>
          <a:prstGeom prst="rect">
            <a:avLst/>
          </a:prstGeom>
          <a:solidFill>
            <a:schemeClr val="bg2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OBSS for AP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 bwMode="auto">
          <a:xfrm>
            <a:off x="2671037" y="3669908"/>
            <a:ext cx="133307" cy="133307"/>
          </a:xfrm>
          <a:prstGeom prst="ellips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3273650" y="3742833"/>
            <a:ext cx="144015" cy="16543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1844791" y="3682191"/>
            <a:ext cx="365806" cy="452153"/>
            <a:chOff x="1313116" y="5643426"/>
            <a:chExt cx="365806" cy="381316"/>
          </a:xfrm>
        </p:grpSpPr>
        <p:sp>
          <p:nvSpPr>
            <p:cNvPr id="41" name="矩形 40"/>
            <p:cNvSpPr/>
            <p:nvPr/>
          </p:nvSpPr>
          <p:spPr bwMode="auto">
            <a:xfrm>
              <a:off x="1409194" y="5643426"/>
              <a:ext cx="158833" cy="151128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313116" y="5763132"/>
              <a:ext cx="3658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ea typeface="宋体" panose="02010600030101010101" pitchFamily="2" charset="-122"/>
                </a:rPr>
                <a:t>AP</a:t>
              </a:r>
              <a:endParaRPr lang="zh-CN" altLang="en-US" sz="1100" dirty="0" smtClean="0">
                <a:ea typeface="宋体" panose="02010600030101010101" pitchFamily="2" charset="-122"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2476241" y="3771792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ea typeface="宋体" panose="02010600030101010101" pitchFamily="2" charset="-122"/>
              </a:rPr>
              <a:t>STA1</a:t>
            </a:r>
            <a:endParaRPr lang="zh-CN" altLang="en-US" sz="1100" dirty="0" smtClean="0">
              <a:ea typeface="宋体" panose="02010600030101010101" pitchFamily="2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2967989" y="3876845"/>
            <a:ext cx="7553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ea typeface="宋体" panose="02010600030101010101" pitchFamily="2" charset="-122"/>
              </a:rPr>
              <a:t>OBSS AP</a:t>
            </a:r>
            <a:endParaRPr lang="zh-CN" altLang="en-US" sz="1100" dirty="0" smtClean="0">
              <a:ea typeface="宋体" panose="02010600030101010101" pitchFamily="2" charset="-122"/>
            </a:endParaRPr>
          </a:p>
        </p:txBody>
      </p:sp>
      <p:sp>
        <p:nvSpPr>
          <p:cNvPr id="47" name="椭圆 46"/>
          <p:cNvSpPr/>
          <p:nvPr/>
        </p:nvSpPr>
        <p:spPr bwMode="auto">
          <a:xfrm>
            <a:off x="2242536" y="3156630"/>
            <a:ext cx="133307" cy="133307"/>
          </a:xfrm>
          <a:prstGeom prst="ellips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2044316" y="3250188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ea typeface="宋体" panose="02010600030101010101" pitchFamily="2" charset="-122"/>
              </a:rPr>
              <a:t>STA2</a:t>
            </a:r>
            <a:endParaRPr lang="zh-CN" altLang="en-US" sz="1100" dirty="0" smtClean="0">
              <a:ea typeface="宋体" panose="02010600030101010101" pitchFamily="2" charset="-122"/>
            </a:endParaRPr>
          </a:p>
        </p:txBody>
      </p:sp>
      <p:sp>
        <p:nvSpPr>
          <p:cNvPr id="50" name="椭圆 49"/>
          <p:cNvSpPr/>
          <p:nvPr/>
        </p:nvSpPr>
        <p:spPr bwMode="auto">
          <a:xfrm>
            <a:off x="2519442" y="2980336"/>
            <a:ext cx="1695630" cy="169563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1" name="椭圆 50"/>
          <p:cNvSpPr/>
          <p:nvPr/>
        </p:nvSpPr>
        <p:spPr bwMode="auto">
          <a:xfrm>
            <a:off x="1269056" y="2939036"/>
            <a:ext cx="1695630" cy="169563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2" name="椭圆 51"/>
          <p:cNvSpPr/>
          <p:nvPr/>
        </p:nvSpPr>
        <p:spPr bwMode="auto">
          <a:xfrm>
            <a:off x="8654291" y="3669908"/>
            <a:ext cx="133307" cy="133307"/>
          </a:xfrm>
          <a:prstGeom prst="ellips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7917222" y="3681512"/>
            <a:ext cx="365806" cy="452153"/>
            <a:chOff x="1313116" y="5643426"/>
            <a:chExt cx="365806" cy="381316"/>
          </a:xfrm>
        </p:grpSpPr>
        <p:sp>
          <p:nvSpPr>
            <p:cNvPr id="55" name="矩形 54"/>
            <p:cNvSpPr/>
            <p:nvPr/>
          </p:nvSpPr>
          <p:spPr bwMode="auto">
            <a:xfrm>
              <a:off x="1409194" y="5643426"/>
              <a:ext cx="158833" cy="151128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1313116" y="5763132"/>
              <a:ext cx="3658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ea typeface="宋体" panose="02010600030101010101" pitchFamily="2" charset="-122"/>
                </a:rPr>
                <a:t>AP</a:t>
              </a:r>
              <a:endParaRPr lang="zh-CN" altLang="en-US" sz="1100" dirty="0" smtClean="0">
                <a:ea typeface="宋体" panose="02010600030101010101" pitchFamily="2" charset="-122"/>
              </a:endParaRPr>
            </a:p>
          </p:txBody>
        </p:sp>
      </p:grpSp>
      <p:sp>
        <p:nvSpPr>
          <p:cNvPr id="57" name="文本框 56"/>
          <p:cNvSpPr txBox="1"/>
          <p:nvPr/>
        </p:nvSpPr>
        <p:spPr>
          <a:xfrm>
            <a:off x="8459495" y="3771792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ea typeface="宋体" panose="02010600030101010101" pitchFamily="2" charset="-122"/>
              </a:rPr>
              <a:t>STA3</a:t>
            </a:r>
            <a:endParaRPr lang="zh-CN" altLang="en-US" sz="1100" dirty="0" smtClean="0">
              <a:ea typeface="宋体" panose="02010600030101010101" pitchFamily="2" charset="-122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7087376" y="3745345"/>
            <a:ext cx="755335" cy="395622"/>
            <a:chOff x="8541255" y="5496892"/>
            <a:chExt cx="755335" cy="395622"/>
          </a:xfrm>
        </p:grpSpPr>
        <p:sp>
          <p:nvSpPr>
            <p:cNvPr id="53" name="矩形 52"/>
            <p:cNvSpPr/>
            <p:nvPr/>
          </p:nvSpPr>
          <p:spPr bwMode="auto">
            <a:xfrm>
              <a:off x="8846916" y="5496892"/>
              <a:ext cx="166162" cy="1654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8541255" y="5630904"/>
              <a:ext cx="7553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ea typeface="宋体" panose="02010600030101010101" pitchFamily="2" charset="-122"/>
                </a:rPr>
                <a:t>OBSS AP</a:t>
              </a:r>
              <a:endParaRPr lang="zh-CN" altLang="en-US" sz="1100" dirty="0" smtClean="0">
                <a:ea typeface="宋体" panose="02010600030101010101" pitchFamily="2" charset="-122"/>
              </a:endParaRPr>
            </a:p>
          </p:txBody>
        </p:sp>
      </p:grpSp>
      <p:sp>
        <p:nvSpPr>
          <p:cNvPr id="59" name="椭圆 58"/>
          <p:cNvSpPr/>
          <p:nvPr/>
        </p:nvSpPr>
        <p:spPr bwMode="auto">
          <a:xfrm>
            <a:off x="8365117" y="3146946"/>
            <a:ext cx="133307" cy="133307"/>
          </a:xfrm>
          <a:prstGeom prst="ellips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8166897" y="3240504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ea typeface="宋体" panose="02010600030101010101" pitchFamily="2" charset="-122"/>
              </a:rPr>
              <a:t>STA2</a:t>
            </a:r>
            <a:endParaRPr lang="zh-CN" altLang="en-US" sz="1100" dirty="0" smtClean="0">
              <a:ea typeface="宋体" panose="02010600030101010101" pitchFamily="2" charset="-122"/>
            </a:endParaRPr>
          </a:p>
        </p:txBody>
      </p:sp>
      <p:sp>
        <p:nvSpPr>
          <p:cNvPr id="61" name="椭圆 60"/>
          <p:cNvSpPr/>
          <p:nvPr/>
        </p:nvSpPr>
        <p:spPr bwMode="auto">
          <a:xfrm>
            <a:off x="6551553" y="2980336"/>
            <a:ext cx="1695630" cy="169563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7" name="左大括号 66"/>
          <p:cNvSpPr/>
          <p:nvPr/>
        </p:nvSpPr>
        <p:spPr bwMode="auto">
          <a:xfrm>
            <a:off x="6646183" y="5543754"/>
            <a:ext cx="60202" cy="57687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6316347" y="5719581"/>
            <a:ext cx="4033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ea typeface="宋体" panose="02010600030101010101" pitchFamily="2" charset="-122"/>
              </a:rPr>
              <a:t>P40</a:t>
            </a:r>
            <a:endParaRPr lang="zh-CN" altLang="en-US" sz="1000" dirty="0" smtClean="0">
              <a:ea typeface="宋体" panose="02010600030101010101" pitchFamily="2" charset="-122"/>
            </a:endParaRPr>
          </a:p>
        </p:txBody>
      </p:sp>
      <p:sp>
        <p:nvSpPr>
          <p:cNvPr id="69" name="左大括号 68"/>
          <p:cNvSpPr/>
          <p:nvPr/>
        </p:nvSpPr>
        <p:spPr bwMode="auto">
          <a:xfrm>
            <a:off x="1448325" y="5543754"/>
            <a:ext cx="60202" cy="57687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1118489" y="5719581"/>
            <a:ext cx="4033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ea typeface="宋体" panose="02010600030101010101" pitchFamily="2" charset="-122"/>
              </a:rPr>
              <a:t>P40</a:t>
            </a:r>
            <a:endParaRPr lang="zh-CN" altLang="en-US" sz="1000" dirty="0" smtClean="0">
              <a:ea typeface="宋体" panose="02010600030101010101" pitchFamily="2" charset="-122"/>
            </a:endParaRPr>
          </a:p>
        </p:txBody>
      </p:sp>
      <p:sp>
        <p:nvSpPr>
          <p:cNvPr id="71" name="左大括号 70"/>
          <p:cNvSpPr/>
          <p:nvPr/>
        </p:nvSpPr>
        <p:spPr bwMode="auto">
          <a:xfrm>
            <a:off x="1448325" y="4956677"/>
            <a:ext cx="60202" cy="57687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1118489" y="5132504"/>
            <a:ext cx="4033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ea typeface="宋体" panose="02010600030101010101" pitchFamily="2" charset="-122"/>
              </a:rPr>
              <a:t>S</a:t>
            </a:r>
            <a:r>
              <a:rPr lang="en-US" altLang="zh-CN" sz="1000" dirty="0" smtClean="0">
                <a:ea typeface="宋体" panose="02010600030101010101" pitchFamily="2" charset="-122"/>
              </a:rPr>
              <a:t>40</a:t>
            </a:r>
            <a:endParaRPr lang="zh-CN" altLang="en-US" sz="1000" dirty="0" smtClean="0">
              <a:ea typeface="宋体" panose="02010600030101010101" pitchFamily="2" charset="-122"/>
            </a:endParaRPr>
          </a:p>
        </p:txBody>
      </p:sp>
      <p:sp>
        <p:nvSpPr>
          <p:cNvPr id="73" name="左大括号 72"/>
          <p:cNvSpPr/>
          <p:nvPr/>
        </p:nvSpPr>
        <p:spPr bwMode="auto">
          <a:xfrm>
            <a:off x="6633823" y="4956677"/>
            <a:ext cx="60202" cy="57687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6302937" y="5132504"/>
            <a:ext cx="4033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ea typeface="宋体" panose="02010600030101010101" pitchFamily="2" charset="-122"/>
              </a:rPr>
              <a:t>S</a:t>
            </a:r>
            <a:r>
              <a:rPr lang="en-US" altLang="zh-CN" sz="1000" dirty="0" smtClean="0">
                <a:ea typeface="宋体" panose="02010600030101010101" pitchFamily="2" charset="-122"/>
              </a:rPr>
              <a:t>40</a:t>
            </a:r>
            <a:endParaRPr lang="zh-CN" altLang="en-US" sz="1000" dirty="0" smtClean="0">
              <a:ea typeface="宋体" panose="02010600030101010101" pitchFamily="2" charset="-122"/>
            </a:endParaRPr>
          </a:p>
        </p:txBody>
      </p:sp>
      <p:sp>
        <p:nvSpPr>
          <p:cNvPr id="75" name="矩形 74"/>
          <p:cNvSpPr/>
          <p:nvPr/>
        </p:nvSpPr>
        <p:spPr bwMode="auto">
          <a:xfrm>
            <a:off x="8344771" y="5543754"/>
            <a:ext cx="1213787" cy="57687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STA2 stays on PCH and do not respond ICR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76" name="矩形 75"/>
          <p:cNvSpPr/>
          <p:nvPr/>
        </p:nvSpPr>
        <p:spPr bwMode="auto">
          <a:xfrm>
            <a:off x="3104877" y="5848114"/>
            <a:ext cx="1042084" cy="26882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ea typeface="宋体" panose="02010600030101010101" pitchFamily="2" charset="-122"/>
              </a:rPr>
              <a:t>ICR(STA2/3)</a:t>
            </a:r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77" name="矩形 76"/>
          <p:cNvSpPr/>
          <p:nvPr/>
        </p:nvSpPr>
        <p:spPr bwMode="auto">
          <a:xfrm>
            <a:off x="3104877" y="5548258"/>
            <a:ext cx="1042084" cy="2959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ea typeface="宋体" panose="02010600030101010101" pitchFamily="2" charset="-122"/>
              </a:rPr>
              <a:t>ICR(STA2/3)</a:t>
            </a:r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78" name="椭圆 77"/>
          <p:cNvSpPr/>
          <p:nvPr/>
        </p:nvSpPr>
        <p:spPr bwMode="auto">
          <a:xfrm>
            <a:off x="7626036" y="3277751"/>
            <a:ext cx="133307" cy="133307"/>
          </a:xfrm>
          <a:prstGeom prst="ellips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7427816" y="3371309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ea typeface="宋体" panose="02010600030101010101" pitchFamily="2" charset="-122"/>
              </a:rPr>
              <a:t>STA1</a:t>
            </a:r>
            <a:endParaRPr lang="zh-CN" altLang="en-US" sz="1100" dirty="0" smtClean="0">
              <a:ea typeface="宋体" panose="02010600030101010101" pitchFamily="2" charset="-122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4544665" y="2980336"/>
            <a:ext cx="14439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ea typeface="宋体" panose="02010600030101010101" pitchFamily="2" charset="-122"/>
              </a:rPr>
              <a:t>Case 1</a:t>
            </a:r>
          </a:p>
          <a:p>
            <a:r>
              <a:rPr lang="en-US" altLang="zh-CN" sz="1400" dirty="0" smtClean="0">
                <a:ea typeface="宋体" panose="02010600030101010101" pitchFamily="2" charset="-122"/>
              </a:rPr>
              <a:t>OBSS activity is hidden to AP</a:t>
            </a:r>
          </a:p>
        </p:txBody>
      </p:sp>
      <p:sp>
        <p:nvSpPr>
          <p:cNvPr id="81" name="椭圆 80"/>
          <p:cNvSpPr/>
          <p:nvPr/>
        </p:nvSpPr>
        <p:spPr bwMode="auto">
          <a:xfrm>
            <a:off x="1569399" y="3468144"/>
            <a:ext cx="133307" cy="133307"/>
          </a:xfrm>
          <a:prstGeom prst="ellips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1371179" y="3561702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ea typeface="宋体" panose="02010600030101010101" pitchFamily="2" charset="-122"/>
              </a:rPr>
              <a:t>STA3</a:t>
            </a:r>
            <a:endParaRPr lang="zh-CN" altLang="en-US" sz="1100" dirty="0" smtClean="0"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407019" y="3042788"/>
            <a:ext cx="23437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ea typeface="宋体" panose="02010600030101010101" pitchFamily="2" charset="-122"/>
              </a:rPr>
              <a:t>Bandwidth assumption:</a:t>
            </a:r>
          </a:p>
          <a:p>
            <a:r>
              <a:rPr lang="en-US" altLang="zh-CN" sz="1600" dirty="0">
                <a:ea typeface="宋体" panose="02010600030101010101" pitchFamily="2" charset="-122"/>
              </a:rPr>
              <a:t>STA1: 80MHz or 40MHz </a:t>
            </a:r>
          </a:p>
          <a:p>
            <a:r>
              <a:rPr lang="en-US" altLang="zh-CN" sz="1600" dirty="0">
                <a:ea typeface="宋体" panose="02010600030101010101" pitchFamily="2" charset="-122"/>
              </a:rPr>
              <a:t>STA2: 40MHz</a:t>
            </a:r>
          </a:p>
          <a:p>
            <a:r>
              <a:rPr lang="en-US" altLang="zh-CN" sz="1600" dirty="0">
                <a:ea typeface="宋体" panose="02010600030101010101" pitchFamily="2" charset="-122"/>
              </a:rPr>
              <a:t>STA3: 80MHz</a:t>
            </a:r>
          </a:p>
          <a:p>
            <a:r>
              <a:rPr lang="en-US" altLang="zh-CN" sz="1600" dirty="0">
                <a:ea typeface="宋体" panose="02010600030101010101" pitchFamily="2" charset="-122"/>
              </a:rPr>
              <a:t>All STAs are NPCA STAs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4538798" y="3807400"/>
            <a:ext cx="1593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ea typeface="宋体" panose="02010600030101010101" pitchFamily="2" charset="-122"/>
              </a:rPr>
              <a:t>Case 2 </a:t>
            </a:r>
          </a:p>
          <a:p>
            <a:r>
              <a:rPr lang="en-US" altLang="zh-CN" sz="1400" dirty="0" smtClean="0">
                <a:ea typeface="宋体" panose="02010600030101010101" pitchFamily="2" charset="-122"/>
              </a:rPr>
              <a:t>OBSS activity is hidden to non-AP STA</a:t>
            </a:r>
          </a:p>
        </p:txBody>
      </p:sp>
      <p:sp>
        <p:nvSpPr>
          <p:cNvPr id="22" name="右箭头 21"/>
          <p:cNvSpPr/>
          <p:nvPr/>
        </p:nvSpPr>
        <p:spPr bwMode="auto">
          <a:xfrm>
            <a:off x="6040542" y="4138952"/>
            <a:ext cx="182438" cy="230760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84" name="右箭头 83"/>
          <p:cNvSpPr/>
          <p:nvPr/>
        </p:nvSpPr>
        <p:spPr bwMode="auto">
          <a:xfrm flipH="1">
            <a:off x="4240039" y="3286499"/>
            <a:ext cx="182438" cy="230760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486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直接连接符 73"/>
          <p:cNvCxnSpPr/>
          <p:nvPr/>
        </p:nvCxnSpPr>
        <p:spPr bwMode="auto">
          <a:xfrm>
            <a:off x="1271464" y="5423738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接连接符 74"/>
          <p:cNvCxnSpPr/>
          <p:nvPr/>
        </p:nvCxnSpPr>
        <p:spPr bwMode="auto">
          <a:xfrm>
            <a:off x="1271464" y="5707691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直接连接符 75"/>
          <p:cNvCxnSpPr/>
          <p:nvPr/>
        </p:nvCxnSpPr>
        <p:spPr bwMode="auto">
          <a:xfrm>
            <a:off x="1271464" y="5989829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接连接符 76"/>
          <p:cNvCxnSpPr/>
          <p:nvPr/>
        </p:nvCxnSpPr>
        <p:spPr bwMode="auto">
          <a:xfrm>
            <a:off x="1271464" y="6277861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9" name="组合 58"/>
          <p:cNvGrpSpPr/>
          <p:nvPr/>
        </p:nvGrpSpPr>
        <p:grpSpPr>
          <a:xfrm>
            <a:off x="6248808" y="5705122"/>
            <a:ext cx="3158004" cy="288032"/>
            <a:chOff x="6354204" y="5704552"/>
            <a:chExt cx="3158004" cy="288032"/>
          </a:xfrm>
          <a:solidFill>
            <a:srgbClr val="FFC000"/>
          </a:solidFill>
        </p:grpSpPr>
        <p:sp>
          <p:nvSpPr>
            <p:cNvPr id="61" name="矩形 60"/>
            <p:cNvSpPr/>
            <p:nvPr/>
          </p:nvSpPr>
          <p:spPr bwMode="auto">
            <a:xfrm>
              <a:off x="6354204" y="5704552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62" name="矩形 61"/>
            <p:cNvSpPr/>
            <p:nvPr/>
          </p:nvSpPr>
          <p:spPr bwMode="auto">
            <a:xfrm>
              <a:off x="7144875" y="5704552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63" name="矩形 62"/>
            <p:cNvSpPr/>
            <p:nvPr/>
          </p:nvSpPr>
          <p:spPr bwMode="auto">
            <a:xfrm>
              <a:off x="7933986" y="5704552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8723097" y="5704552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6248808" y="5989829"/>
            <a:ext cx="3158004" cy="288032"/>
            <a:chOff x="6354204" y="5989829"/>
            <a:chExt cx="3158004" cy="288032"/>
          </a:xfrm>
          <a:solidFill>
            <a:srgbClr val="FFC000"/>
          </a:solidFill>
        </p:grpSpPr>
        <p:sp>
          <p:nvSpPr>
            <p:cNvPr id="68" name="矩形 67"/>
            <p:cNvSpPr/>
            <p:nvPr/>
          </p:nvSpPr>
          <p:spPr bwMode="auto">
            <a:xfrm>
              <a:off x="6354204" y="5989829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7144875" y="5989829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7933986" y="5989829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8723097" y="5989829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248808" y="5135706"/>
            <a:ext cx="3158004" cy="288032"/>
            <a:chOff x="6354204" y="5135706"/>
            <a:chExt cx="3158004" cy="288032"/>
          </a:xfrm>
          <a:solidFill>
            <a:srgbClr val="FFC000"/>
          </a:solidFill>
        </p:grpSpPr>
        <p:sp>
          <p:nvSpPr>
            <p:cNvPr id="47" name="矩形 46"/>
            <p:cNvSpPr/>
            <p:nvPr/>
          </p:nvSpPr>
          <p:spPr bwMode="auto">
            <a:xfrm>
              <a:off x="6354204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7144875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7933986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0" name="矩形 49"/>
            <p:cNvSpPr/>
            <p:nvPr/>
          </p:nvSpPr>
          <p:spPr bwMode="auto">
            <a:xfrm>
              <a:off x="8723097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248808" y="5420414"/>
            <a:ext cx="3158004" cy="288032"/>
            <a:chOff x="6354204" y="5429254"/>
            <a:chExt cx="3158004" cy="288032"/>
          </a:xfrm>
          <a:solidFill>
            <a:srgbClr val="FFC000"/>
          </a:solidFill>
        </p:grpSpPr>
        <p:sp>
          <p:nvSpPr>
            <p:cNvPr id="54" name="矩形 53"/>
            <p:cNvSpPr/>
            <p:nvPr/>
          </p:nvSpPr>
          <p:spPr bwMode="auto">
            <a:xfrm>
              <a:off x="6354204" y="542925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5" name="矩形 54"/>
            <p:cNvSpPr/>
            <p:nvPr/>
          </p:nvSpPr>
          <p:spPr bwMode="auto">
            <a:xfrm>
              <a:off x="7144875" y="542925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6" name="矩形 55"/>
            <p:cNvSpPr/>
            <p:nvPr/>
          </p:nvSpPr>
          <p:spPr bwMode="auto">
            <a:xfrm>
              <a:off x="7933986" y="542925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7" name="矩形 56"/>
            <p:cNvSpPr/>
            <p:nvPr/>
          </p:nvSpPr>
          <p:spPr bwMode="auto">
            <a:xfrm>
              <a:off x="8723097" y="542925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6297002" y="5169621"/>
            <a:ext cx="3158004" cy="288032"/>
            <a:chOff x="6354204" y="5135706"/>
            <a:chExt cx="3158004" cy="288032"/>
          </a:xfrm>
          <a:solidFill>
            <a:srgbClr val="92D050"/>
          </a:solidFill>
        </p:grpSpPr>
        <p:sp>
          <p:nvSpPr>
            <p:cNvPr id="80" name="矩形 79"/>
            <p:cNvSpPr/>
            <p:nvPr/>
          </p:nvSpPr>
          <p:spPr bwMode="auto">
            <a:xfrm>
              <a:off x="6354204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1" name="矩形 80"/>
            <p:cNvSpPr/>
            <p:nvPr/>
          </p:nvSpPr>
          <p:spPr bwMode="auto">
            <a:xfrm>
              <a:off x="7144875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2" name="矩形 81"/>
            <p:cNvSpPr/>
            <p:nvPr/>
          </p:nvSpPr>
          <p:spPr bwMode="auto">
            <a:xfrm>
              <a:off x="7933986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3" name="矩形 82"/>
            <p:cNvSpPr/>
            <p:nvPr/>
          </p:nvSpPr>
          <p:spPr bwMode="auto">
            <a:xfrm>
              <a:off x="8723097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6297002" y="5458705"/>
            <a:ext cx="3158004" cy="288032"/>
            <a:chOff x="6354204" y="5429254"/>
            <a:chExt cx="3158004" cy="288032"/>
          </a:xfrm>
          <a:solidFill>
            <a:srgbClr val="92D050"/>
          </a:solidFill>
        </p:grpSpPr>
        <p:sp>
          <p:nvSpPr>
            <p:cNvPr id="87" name="矩形 86"/>
            <p:cNvSpPr/>
            <p:nvPr/>
          </p:nvSpPr>
          <p:spPr bwMode="auto">
            <a:xfrm>
              <a:off x="6354204" y="542925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8" name="矩形 87"/>
            <p:cNvSpPr/>
            <p:nvPr/>
          </p:nvSpPr>
          <p:spPr bwMode="auto">
            <a:xfrm>
              <a:off x="7144875" y="542925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9" name="矩形 88"/>
            <p:cNvSpPr/>
            <p:nvPr/>
          </p:nvSpPr>
          <p:spPr bwMode="auto">
            <a:xfrm>
              <a:off x="7933986" y="542925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90" name="矩形 89"/>
            <p:cNvSpPr/>
            <p:nvPr/>
          </p:nvSpPr>
          <p:spPr bwMode="auto">
            <a:xfrm>
              <a:off x="8723097" y="542925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6345618" y="5206861"/>
            <a:ext cx="3158004" cy="288032"/>
            <a:chOff x="6354204" y="5135706"/>
            <a:chExt cx="3158004" cy="288032"/>
          </a:xfrm>
          <a:solidFill>
            <a:srgbClr val="FF66CC"/>
          </a:solidFill>
        </p:grpSpPr>
        <p:sp>
          <p:nvSpPr>
            <p:cNvPr id="94" name="矩形 93"/>
            <p:cNvSpPr/>
            <p:nvPr/>
          </p:nvSpPr>
          <p:spPr bwMode="auto">
            <a:xfrm>
              <a:off x="6354204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95" name="矩形 94"/>
            <p:cNvSpPr/>
            <p:nvPr/>
          </p:nvSpPr>
          <p:spPr bwMode="auto">
            <a:xfrm>
              <a:off x="7144875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96" name="矩形 95"/>
            <p:cNvSpPr/>
            <p:nvPr/>
          </p:nvSpPr>
          <p:spPr bwMode="auto">
            <a:xfrm>
              <a:off x="7933986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97" name="矩形 96"/>
            <p:cNvSpPr/>
            <p:nvPr/>
          </p:nvSpPr>
          <p:spPr bwMode="auto">
            <a:xfrm>
              <a:off x="8723097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not to reuse </a:t>
            </a:r>
            <a:r>
              <a:rPr lang="en-GB" dirty="0"/>
              <a:t>the (MU-)</a:t>
            </a:r>
            <a:r>
              <a:rPr lang="en-GB" dirty="0" smtClean="0"/>
              <a:t>RTS/CTS as the ICF/ICR?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201974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The RTS/CTS works only for SU in the aforementioned scenarios.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To query for the channel status of multi-user: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The AP shall transmit an MU-RTS, which contains multiple user info field, causing overhead.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The indicated STAs respond the MU-RTS with CTS in 20MHz non-HT DUP PPDU.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>
                <a:solidFill>
                  <a:srgbClr val="FF0000"/>
                </a:solidFill>
              </a:rPr>
              <a:t>Most importantly, the CTS </a:t>
            </a:r>
            <a:r>
              <a:rPr lang="en-US" altLang="zh-CN" sz="1600" dirty="0" smtClean="0">
                <a:solidFill>
                  <a:srgbClr val="FF0000"/>
                </a:solidFill>
              </a:rPr>
              <a:t>frame </a:t>
            </a:r>
            <a:r>
              <a:rPr lang="en-GB" altLang="zh-CN" sz="1600" dirty="0" smtClean="0">
                <a:solidFill>
                  <a:srgbClr val="FF0000"/>
                </a:solidFill>
              </a:rPr>
              <a:t>only</a:t>
            </a:r>
            <a:r>
              <a:rPr lang="en-GB" sz="1600" dirty="0" smtClean="0">
                <a:solidFill>
                  <a:srgbClr val="FF0000"/>
                </a:solidFill>
              </a:rPr>
              <a:t> contains RA but not TA</a:t>
            </a:r>
            <a:r>
              <a:rPr lang="en-US" sz="1600" dirty="0" smtClean="0"/>
              <a:t>.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 smtClean="0"/>
              <a:t>Therefore, </a:t>
            </a:r>
            <a:r>
              <a:rPr lang="en-GB" sz="1600" dirty="0" smtClean="0"/>
              <a:t>the AP can not distinguish the sender of CTS.</a:t>
            </a:r>
          </a:p>
          <a:p>
            <a:pPr lvl="1">
              <a:buFont typeface="Times New Roman" pitchFamily="16" charset="0"/>
              <a:buChar char="•"/>
            </a:pP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A99A671-8359-4AB8-B46C-A761AEAF2E32}" type="datetime4">
              <a:rPr lang="en-US" altLang="zh-CN" smtClean="0"/>
              <a:t>April 17, 2025</a:t>
            </a:fld>
            <a:endParaRPr lang="en-GB" altLang="zh-CN" dirty="0"/>
          </a:p>
        </p:txBody>
      </p:sp>
      <p:sp>
        <p:nvSpPr>
          <p:cNvPr id="44" name="文本框 43"/>
          <p:cNvSpPr txBox="1"/>
          <p:nvPr/>
        </p:nvSpPr>
        <p:spPr>
          <a:xfrm>
            <a:off x="2296860" y="4585295"/>
            <a:ext cx="2868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MU-RTS(20MHz non-HT DUP)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6610255" y="4591411"/>
            <a:ext cx="2481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CTS(20MHz non-HT DUP)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99" name="矩形 98"/>
          <p:cNvSpPr/>
          <p:nvPr/>
        </p:nvSpPr>
        <p:spPr bwMode="auto">
          <a:xfrm>
            <a:off x="9981455" y="5282520"/>
            <a:ext cx="792088" cy="260330"/>
          </a:xfrm>
          <a:prstGeom prst="rect">
            <a:avLst/>
          </a:prstGeom>
          <a:solidFill>
            <a:srgbClr val="FF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20M STA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0" name="矩形 99"/>
          <p:cNvSpPr/>
          <p:nvPr/>
        </p:nvSpPr>
        <p:spPr bwMode="auto">
          <a:xfrm>
            <a:off x="9981455" y="5610237"/>
            <a:ext cx="792088" cy="26033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40M STA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1" name="矩形 100"/>
          <p:cNvSpPr/>
          <p:nvPr/>
        </p:nvSpPr>
        <p:spPr bwMode="auto">
          <a:xfrm>
            <a:off x="9981455" y="5923850"/>
            <a:ext cx="792088" cy="26033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>
                <a:ea typeface="宋体" panose="02010600030101010101" pitchFamily="2" charset="-122"/>
              </a:rPr>
              <a:t>8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0M STA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3" name="右大括号 102"/>
          <p:cNvSpPr/>
          <p:nvPr/>
        </p:nvSpPr>
        <p:spPr bwMode="auto">
          <a:xfrm rot="16200000">
            <a:off x="7747429" y="3403890"/>
            <a:ext cx="160764" cy="315800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右大括号 139"/>
          <p:cNvSpPr/>
          <p:nvPr/>
        </p:nvSpPr>
        <p:spPr bwMode="auto">
          <a:xfrm rot="16200000">
            <a:off x="3614168" y="2843747"/>
            <a:ext cx="139423" cy="429962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41" name="组合 140"/>
          <p:cNvGrpSpPr/>
          <p:nvPr/>
        </p:nvGrpSpPr>
        <p:grpSpPr>
          <a:xfrm>
            <a:off x="1534063" y="5084438"/>
            <a:ext cx="4299629" cy="338554"/>
            <a:chOff x="2640782" y="5034662"/>
            <a:chExt cx="4299629" cy="338554"/>
          </a:xfrm>
          <a:noFill/>
        </p:grpSpPr>
        <p:sp>
          <p:nvSpPr>
            <p:cNvPr id="142" name="矩形 141"/>
            <p:cNvSpPr/>
            <p:nvPr/>
          </p:nvSpPr>
          <p:spPr bwMode="auto">
            <a:xfrm>
              <a:off x="2640782" y="5095754"/>
              <a:ext cx="57192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43" name="矩形 142"/>
            <p:cNvSpPr/>
            <p:nvPr/>
          </p:nvSpPr>
          <p:spPr bwMode="auto">
            <a:xfrm>
              <a:off x="3212703" y="5095754"/>
              <a:ext cx="64854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44" name="矩形 143"/>
            <p:cNvSpPr/>
            <p:nvPr/>
          </p:nvSpPr>
          <p:spPr bwMode="auto">
            <a:xfrm>
              <a:off x="3863701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45" name="矩形 144"/>
            <p:cNvSpPr/>
            <p:nvPr/>
          </p:nvSpPr>
          <p:spPr bwMode="auto">
            <a:xfrm>
              <a:off x="4367757" y="5091832"/>
              <a:ext cx="504056" cy="28138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46" name="矩形 145"/>
            <p:cNvSpPr/>
            <p:nvPr/>
          </p:nvSpPr>
          <p:spPr bwMode="auto">
            <a:xfrm>
              <a:off x="5277384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47" name="文本框 146"/>
            <p:cNvSpPr txBox="1"/>
            <p:nvPr/>
          </p:nvSpPr>
          <p:spPr>
            <a:xfrm>
              <a:off x="4873524" y="5034662"/>
              <a:ext cx="389850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…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  <p:sp>
          <p:nvSpPr>
            <p:cNvPr id="148" name="矩形 147"/>
            <p:cNvSpPr/>
            <p:nvPr/>
          </p:nvSpPr>
          <p:spPr bwMode="auto">
            <a:xfrm>
              <a:off x="5776871" y="5095754"/>
              <a:ext cx="664053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padding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49" name="矩形 148"/>
            <p:cNvSpPr/>
            <p:nvPr/>
          </p:nvSpPr>
          <p:spPr bwMode="auto">
            <a:xfrm>
              <a:off x="6440924" y="5095754"/>
              <a:ext cx="499487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FCS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grpSp>
        <p:nvGrpSpPr>
          <p:cNvPr id="150" name="组合 149"/>
          <p:cNvGrpSpPr/>
          <p:nvPr/>
        </p:nvGrpSpPr>
        <p:grpSpPr>
          <a:xfrm>
            <a:off x="1534063" y="5365625"/>
            <a:ext cx="4299629" cy="338554"/>
            <a:chOff x="2640782" y="5034662"/>
            <a:chExt cx="4299629" cy="338554"/>
          </a:xfrm>
          <a:noFill/>
        </p:grpSpPr>
        <p:sp>
          <p:nvSpPr>
            <p:cNvPr id="151" name="矩形 150"/>
            <p:cNvSpPr/>
            <p:nvPr/>
          </p:nvSpPr>
          <p:spPr bwMode="auto">
            <a:xfrm>
              <a:off x="2640782" y="5095754"/>
              <a:ext cx="57192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52" name="矩形 151"/>
            <p:cNvSpPr/>
            <p:nvPr/>
          </p:nvSpPr>
          <p:spPr bwMode="auto">
            <a:xfrm>
              <a:off x="3212703" y="5095754"/>
              <a:ext cx="64854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53" name="矩形 152"/>
            <p:cNvSpPr/>
            <p:nvPr/>
          </p:nvSpPr>
          <p:spPr bwMode="auto">
            <a:xfrm>
              <a:off x="3863701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54" name="矩形 153"/>
            <p:cNvSpPr/>
            <p:nvPr/>
          </p:nvSpPr>
          <p:spPr bwMode="auto">
            <a:xfrm>
              <a:off x="4367757" y="5091832"/>
              <a:ext cx="504056" cy="28138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55" name="矩形 154"/>
            <p:cNvSpPr/>
            <p:nvPr/>
          </p:nvSpPr>
          <p:spPr bwMode="auto">
            <a:xfrm>
              <a:off x="5277384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56" name="文本框 155"/>
            <p:cNvSpPr txBox="1"/>
            <p:nvPr/>
          </p:nvSpPr>
          <p:spPr>
            <a:xfrm>
              <a:off x="4873524" y="5034662"/>
              <a:ext cx="389850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…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  <p:sp>
          <p:nvSpPr>
            <p:cNvPr id="157" name="矩形 156"/>
            <p:cNvSpPr/>
            <p:nvPr/>
          </p:nvSpPr>
          <p:spPr bwMode="auto">
            <a:xfrm>
              <a:off x="5776871" y="5095754"/>
              <a:ext cx="664053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padding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58" name="矩形 157"/>
            <p:cNvSpPr/>
            <p:nvPr/>
          </p:nvSpPr>
          <p:spPr bwMode="auto">
            <a:xfrm>
              <a:off x="6440924" y="5095754"/>
              <a:ext cx="499487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FCS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grpSp>
        <p:nvGrpSpPr>
          <p:cNvPr id="159" name="组合 158"/>
          <p:cNvGrpSpPr/>
          <p:nvPr/>
        </p:nvGrpSpPr>
        <p:grpSpPr>
          <a:xfrm>
            <a:off x="1534063" y="5643410"/>
            <a:ext cx="4299629" cy="338554"/>
            <a:chOff x="2640782" y="5034662"/>
            <a:chExt cx="4299629" cy="338554"/>
          </a:xfrm>
          <a:noFill/>
        </p:grpSpPr>
        <p:sp>
          <p:nvSpPr>
            <p:cNvPr id="160" name="矩形 159"/>
            <p:cNvSpPr/>
            <p:nvPr/>
          </p:nvSpPr>
          <p:spPr bwMode="auto">
            <a:xfrm>
              <a:off x="2640782" y="5095754"/>
              <a:ext cx="57192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61" name="矩形 160"/>
            <p:cNvSpPr/>
            <p:nvPr/>
          </p:nvSpPr>
          <p:spPr bwMode="auto">
            <a:xfrm>
              <a:off x="3212703" y="5095754"/>
              <a:ext cx="64854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62" name="矩形 161"/>
            <p:cNvSpPr/>
            <p:nvPr/>
          </p:nvSpPr>
          <p:spPr bwMode="auto">
            <a:xfrm>
              <a:off x="3863701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63" name="矩形 162"/>
            <p:cNvSpPr/>
            <p:nvPr/>
          </p:nvSpPr>
          <p:spPr bwMode="auto">
            <a:xfrm>
              <a:off x="4367757" y="5091832"/>
              <a:ext cx="504056" cy="28138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64" name="矩形 163"/>
            <p:cNvSpPr/>
            <p:nvPr/>
          </p:nvSpPr>
          <p:spPr bwMode="auto">
            <a:xfrm>
              <a:off x="5277384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65" name="文本框 164"/>
            <p:cNvSpPr txBox="1"/>
            <p:nvPr/>
          </p:nvSpPr>
          <p:spPr>
            <a:xfrm>
              <a:off x="4873524" y="5034662"/>
              <a:ext cx="389850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…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  <p:sp>
          <p:nvSpPr>
            <p:cNvPr id="166" name="矩形 165"/>
            <p:cNvSpPr/>
            <p:nvPr/>
          </p:nvSpPr>
          <p:spPr bwMode="auto">
            <a:xfrm>
              <a:off x="5776871" y="5095754"/>
              <a:ext cx="664053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padding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67" name="矩形 166"/>
            <p:cNvSpPr/>
            <p:nvPr/>
          </p:nvSpPr>
          <p:spPr bwMode="auto">
            <a:xfrm>
              <a:off x="6440924" y="5095754"/>
              <a:ext cx="499487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FCS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grpSp>
        <p:nvGrpSpPr>
          <p:cNvPr id="168" name="组合 167"/>
          <p:cNvGrpSpPr/>
          <p:nvPr/>
        </p:nvGrpSpPr>
        <p:grpSpPr>
          <a:xfrm>
            <a:off x="1534063" y="5923850"/>
            <a:ext cx="4299629" cy="359172"/>
            <a:chOff x="2640782" y="5034662"/>
            <a:chExt cx="4299629" cy="338554"/>
          </a:xfrm>
          <a:noFill/>
        </p:grpSpPr>
        <p:sp>
          <p:nvSpPr>
            <p:cNvPr id="169" name="矩形 168"/>
            <p:cNvSpPr/>
            <p:nvPr/>
          </p:nvSpPr>
          <p:spPr bwMode="auto">
            <a:xfrm>
              <a:off x="2640782" y="5095754"/>
              <a:ext cx="57192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70" name="矩形 169"/>
            <p:cNvSpPr/>
            <p:nvPr/>
          </p:nvSpPr>
          <p:spPr bwMode="auto">
            <a:xfrm>
              <a:off x="3212703" y="5095754"/>
              <a:ext cx="64854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71" name="矩形 170"/>
            <p:cNvSpPr/>
            <p:nvPr/>
          </p:nvSpPr>
          <p:spPr bwMode="auto">
            <a:xfrm>
              <a:off x="3863701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72" name="矩形 171"/>
            <p:cNvSpPr/>
            <p:nvPr/>
          </p:nvSpPr>
          <p:spPr bwMode="auto">
            <a:xfrm>
              <a:off x="4367757" y="5091832"/>
              <a:ext cx="504056" cy="28138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73" name="矩形 172"/>
            <p:cNvSpPr/>
            <p:nvPr/>
          </p:nvSpPr>
          <p:spPr bwMode="auto">
            <a:xfrm>
              <a:off x="5277384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74" name="文本框 173"/>
            <p:cNvSpPr txBox="1"/>
            <p:nvPr/>
          </p:nvSpPr>
          <p:spPr>
            <a:xfrm>
              <a:off x="4873524" y="5034662"/>
              <a:ext cx="389850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…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  <p:sp>
          <p:nvSpPr>
            <p:cNvPr id="175" name="矩形 174"/>
            <p:cNvSpPr/>
            <p:nvPr/>
          </p:nvSpPr>
          <p:spPr bwMode="auto">
            <a:xfrm>
              <a:off x="5776871" y="5095754"/>
              <a:ext cx="664053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padding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76" name="矩形 175"/>
            <p:cNvSpPr/>
            <p:nvPr/>
          </p:nvSpPr>
          <p:spPr bwMode="auto">
            <a:xfrm>
              <a:off x="6440924" y="5095754"/>
              <a:ext cx="499487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FCS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5638800" y="2973977"/>
            <a:ext cx="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zh-CN" altLang="en-US" sz="1600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not to reuse the BQRP?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In 11ax, the BQR is used to report the availability of each 20MHz </a:t>
            </a:r>
            <a:r>
              <a:rPr lang="en-US" altLang="zh-CN" sz="2000" dirty="0" err="1" smtClean="0"/>
              <a:t>subchannel</a:t>
            </a:r>
            <a:r>
              <a:rPr lang="en-US" altLang="zh-CN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non-AP STAs can report the detailed availability of each 20MHz </a:t>
            </a:r>
            <a:r>
              <a:rPr lang="en-US" altLang="zh-CN" sz="1600" dirty="0" err="1" smtClean="0"/>
              <a:t>subchannel</a:t>
            </a:r>
            <a:r>
              <a:rPr lang="en-US" altLang="zh-CN" sz="16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As an ICF, the BQRP contains multiple user info field, which brings further overhead.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As an ICR, the BQR report shall be transmitted through different RUs as indicated in the BQRP frame from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However, the AP is trying to query the channel status so as it can make a proper RU assignment.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17, 2025</a:t>
            </a:fld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026060" y="5423738"/>
            <a:ext cx="94624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1026060" y="5707691"/>
            <a:ext cx="94624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1026060" y="5983799"/>
            <a:ext cx="94624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1026060" y="6255046"/>
            <a:ext cx="94624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5" name="组合 24"/>
          <p:cNvGrpSpPr/>
          <p:nvPr/>
        </p:nvGrpSpPr>
        <p:grpSpPr>
          <a:xfrm>
            <a:off x="5793318" y="5423401"/>
            <a:ext cx="4762635" cy="281676"/>
            <a:chOff x="4952202" y="5142062"/>
            <a:chExt cx="4762635" cy="281676"/>
          </a:xfrm>
          <a:solidFill>
            <a:srgbClr val="92D050"/>
          </a:solidFill>
        </p:grpSpPr>
        <p:sp>
          <p:nvSpPr>
            <p:cNvPr id="27" name="矩形 26"/>
            <p:cNvSpPr/>
            <p:nvPr/>
          </p:nvSpPr>
          <p:spPr bwMode="auto">
            <a:xfrm>
              <a:off x="4952202" y="5144632"/>
              <a:ext cx="789111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5742873" y="5142063"/>
              <a:ext cx="789111" cy="28167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9" name="矩形 28"/>
            <p:cNvSpPr/>
            <p:nvPr/>
          </p:nvSpPr>
          <p:spPr bwMode="auto">
            <a:xfrm>
              <a:off x="6531984" y="5144632"/>
              <a:ext cx="646997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9235934" y="5144632"/>
              <a:ext cx="478903" cy="27910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04" name="矩形 103"/>
            <p:cNvSpPr/>
            <p:nvPr/>
          </p:nvSpPr>
          <p:spPr bwMode="auto">
            <a:xfrm>
              <a:off x="7657884" y="5142063"/>
              <a:ext cx="1013357" cy="28167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HT Control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05" name="矩形 104"/>
            <p:cNvSpPr/>
            <p:nvPr/>
          </p:nvSpPr>
          <p:spPr bwMode="auto">
            <a:xfrm>
              <a:off x="8671241" y="5144632"/>
              <a:ext cx="576687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body</a:t>
              </a:r>
              <a:endParaRPr kumimoji="0" lang="zh-CN" altLang="en-US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13" name="矩形 112"/>
            <p:cNvSpPr/>
            <p:nvPr/>
          </p:nvSpPr>
          <p:spPr bwMode="auto">
            <a:xfrm>
              <a:off x="7181439" y="5142062"/>
              <a:ext cx="486949" cy="28167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…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sp>
        <p:nvSpPr>
          <p:cNvPr id="60" name="文本框 59"/>
          <p:cNvSpPr txBox="1"/>
          <p:nvPr/>
        </p:nvSpPr>
        <p:spPr>
          <a:xfrm>
            <a:off x="2990453" y="4585295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BQRP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7495644" y="4591411"/>
            <a:ext cx="17711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BQR in HT control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11014064" y="5011897"/>
            <a:ext cx="626552" cy="260330"/>
          </a:xfrm>
          <a:prstGeom prst="rect">
            <a:avLst/>
          </a:prstGeom>
          <a:solidFill>
            <a:srgbClr val="FF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STA 1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3" name="矩形 62"/>
          <p:cNvSpPr/>
          <p:nvPr/>
        </p:nvSpPr>
        <p:spPr bwMode="auto">
          <a:xfrm>
            <a:off x="11014064" y="5339614"/>
            <a:ext cx="626552" cy="26033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STA 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11014064" y="5653227"/>
            <a:ext cx="626552" cy="26033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STA 3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5" name="右大括号 64"/>
          <p:cNvSpPr/>
          <p:nvPr/>
        </p:nvSpPr>
        <p:spPr bwMode="auto">
          <a:xfrm rot="16200000">
            <a:off x="3279974" y="2845027"/>
            <a:ext cx="139423" cy="429962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右大括号 65"/>
          <p:cNvSpPr/>
          <p:nvPr/>
        </p:nvSpPr>
        <p:spPr bwMode="auto">
          <a:xfrm rot="16200000">
            <a:off x="8100348" y="2604318"/>
            <a:ext cx="140230" cy="477098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6" name="组合 75"/>
          <p:cNvGrpSpPr/>
          <p:nvPr/>
        </p:nvGrpSpPr>
        <p:grpSpPr>
          <a:xfrm>
            <a:off x="1199869" y="5085718"/>
            <a:ext cx="4299629" cy="338554"/>
            <a:chOff x="2640782" y="5034662"/>
            <a:chExt cx="4299629" cy="338554"/>
          </a:xfrm>
          <a:noFill/>
        </p:grpSpPr>
        <p:sp>
          <p:nvSpPr>
            <p:cNvPr id="78" name="矩形 77"/>
            <p:cNvSpPr/>
            <p:nvPr/>
          </p:nvSpPr>
          <p:spPr bwMode="auto">
            <a:xfrm>
              <a:off x="2640782" y="5095754"/>
              <a:ext cx="57192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79" name="矩形 78"/>
            <p:cNvSpPr/>
            <p:nvPr/>
          </p:nvSpPr>
          <p:spPr bwMode="auto">
            <a:xfrm>
              <a:off x="3212703" y="5095754"/>
              <a:ext cx="64854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80" name="矩形 79"/>
            <p:cNvSpPr/>
            <p:nvPr/>
          </p:nvSpPr>
          <p:spPr bwMode="auto">
            <a:xfrm>
              <a:off x="3863701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81" name="矩形 80"/>
            <p:cNvSpPr/>
            <p:nvPr/>
          </p:nvSpPr>
          <p:spPr bwMode="auto">
            <a:xfrm>
              <a:off x="4367757" y="5091832"/>
              <a:ext cx="504056" cy="28138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82" name="矩形 81"/>
            <p:cNvSpPr/>
            <p:nvPr/>
          </p:nvSpPr>
          <p:spPr bwMode="auto">
            <a:xfrm>
              <a:off x="5277384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83" name="文本框 82"/>
            <p:cNvSpPr txBox="1"/>
            <p:nvPr/>
          </p:nvSpPr>
          <p:spPr>
            <a:xfrm>
              <a:off x="4873524" y="5034662"/>
              <a:ext cx="389850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…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  <p:sp>
          <p:nvSpPr>
            <p:cNvPr id="84" name="矩形 83"/>
            <p:cNvSpPr/>
            <p:nvPr/>
          </p:nvSpPr>
          <p:spPr bwMode="auto">
            <a:xfrm>
              <a:off x="5776871" y="5095754"/>
              <a:ext cx="664053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padding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14" name="矩形 113"/>
            <p:cNvSpPr/>
            <p:nvPr/>
          </p:nvSpPr>
          <p:spPr bwMode="auto">
            <a:xfrm>
              <a:off x="6440924" y="5095754"/>
              <a:ext cx="499487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FCS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1199869" y="5366905"/>
            <a:ext cx="4299629" cy="338554"/>
            <a:chOff x="2640782" y="5034662"/>
            <a:chExt cx="4299629" cy="338554"/>
          </a:xfrm>
          <a:noFill/>
        </p:grpSpPr>
        <p:sp>
          <p:nvSpPr>
            <p:cNvPr id="116" name="矩形 115"/>
            <p:cNvSpPr/>
            <p:nvPr/>
          </p:nvSpPr>
          <p:spPr bwMode="auto">
            <a:xfrm>
              <a:off x="2640782" y="5095754"/>
              <a:ext cx="57192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17" name="矩形 116"/>
            <p:cNvSpPr/>
            <p:nvPr/>
          </p:nvSpPr>
          <p:spPr bwMode="auto">
            <a:xfrm>
              <a:off x="3212703" y="5095754"/>
              <a:ext cx="64854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18" name="矩形 117"/>
            <p:cNvSpPr/>
            <p:nvPr/>
          </p:nvSpPr>
          <p:spPr bwMode="auto">
            <a:xfrm>
              <a:off x="3863701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19" name="矩形 118"/>
            <p:cNvSpPr/>
            <p:nvPr/>
          </p:nvSpPr>
          <p:spPr bwMode="auto">
            <a:xfrm>
              <a:off x="4367757" y="5091832"/>
              <a:ext cx="504056" cy="28138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20" name="矩形 119"/>
            <p:cNvSpPr/>
            <p:nvPr/>
          </p:nvSpPr>
          <p:spPr bwMode="auto">
            <a:xfrm>
              <a:off x="5277384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21" name="文本框 120"/>
            <p:cNvSpPr txBox="1"/>
            <p:nvPr/>
          </p:nvSpPr>
          <p:spPr>
            <a:xfrm>
              <a:off x="4873524" y="5034662"/>
              <a:ext cx="389850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…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  <p:sp>
          <p:nvSpPr>
            <p:cNvPr id="122" name="矩形 121"/>
            <p:cNvSpPr/>
            <p:nvPr/>
          </p:nvSpPr>
          <p:spPr bwMode="auto">
            <a:xfrm>
              <a:off x="5776871" y="5095754"/>
              <a:ext cx="664053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padding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23" name="矩形 122"/>
            <p:cNvSpPr/>
            <p:nvPr/>
          </p:nvSpPr>
          <p:spPr bwMode="auto">
            <a:xfrm>
              <a:off x="6440924" y="5095754"/>
              <a:ext cx="499487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FCS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1199869" y="5645245"/>
            <a:ext cx="4299629" cy="338554"/>
            <a:chOff x="2640782" y="5034662"/>
            <a:chExt cx="4299629" cy="338554"/>
          </a:xfrm>
          <a:noFill/>
        </p:grpSpPr>
        <p:sp>
          <p:nvSpPr>
            <p:cNvPr id="125" name="矩形 124"/>
            <p:cNvSpPr/>
            <p:nvPr/>
          </p:nvSpPr>
          <p:spPr bwMode="auto">
            <a:xfrm>
              <a:off x="2640782" y="5095754"/>
              <a:ext cx="57192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26" name="矩形 125"/>
            <p:cNvSpPr/>
            <p:nvPr/>
          </p:nvSpPr>
          <p:spPr bwMode="auto">
            <a:xfrm>
              <a:off x="3212703" y="5095754"/>
              <a:ext cx="64854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27" name="矩形 126"/>
            <p:cNvSpPr/>
            <p:nvPr/>
          </p:nvSpPr>
          <p:spPr bwMode="auto">
            <a:xfrm>
              <a:off x="3863701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28" name="矩形 127"/>
            <p:cNvSpPr/>
            <p:nvPr/>
          </p:nvSpPr>
          <p:spPr bwMode="auto">
            <a:xfrm>
              <a:off x="4367757" y="5091832"/>
              <a:ext cx="504056" cy="28138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29" name="矩形 128"/>
            <p:cNvSpPr/>
            <p:nvPr/>
          </p:nvSpPr>
          <p:spPr bwMode="auto">
            <a:xfrm>
              <a:off x="5277384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30" name="文本框 129"/>
            <p:cNvSpPr txBox="1"/>
            <p:nvPr/>
          </p:nvSpPr>
          <p:spPr>
            <a:xfrm>
              <a:off x="4873524" y="5034662"/>
              <a:ext cx="389850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…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  <p:sp>
          <p:nvSpPr>
            <p:cNvPr id="131" name="矩形 130"/>
            <p:cNvSpPr/>
            <p:nvPr/>
          </p:nvSpPr>
          <p:spPr bwMode="auto">
            <a:xfrm>
              <a:off x="5776871" y="5095754"/>
              <a:ext cx="664053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padding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32" name="矩形 131"/>
            <p:cNvSpPr/>
            <p:nvPr/>
          </p:nvSpPr>
          <p:spPr bwMode="auto">
            <a:xfrm>
              <a:off x="6440924" y="5095754"/>
              <a:ext cx="499487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FCS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grpSp>
        <p:nvGrpSpPr>
          <p:cNvPr id="133" name="组合 132"/>
          <p:cNvGrpSpPr/>
          <p:nvPr/>
        </p:nvGrpSpPr>
        <p:grpSpPr>
          <a:xfrm>
            <a:off x="1199869" y="5918547"/>
            <a:ext cx="4299629" cy="338554"/>
            <a:chOff x="2640782" y="5034662"/>
            <a:chExt cx="4299629" cy="338554"/>
          </a:xfrm>
          <a:noFill/>
        </p:grpSpPr>
        <p:sp>
          <p:nvSpPr>
            <p:cNvPr id="134" name="矩形 133"/>
            <p:cNvSpPr/>
            <p:nvPr/>
          </p:nvSpPr>
          <p:spPr bwMode="auto">
            <a:xfrm>
              <a:off x="2640782" y="5095754"/>
              <a:ext cx="57192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35" name="矩形 134"/>
            <p:cNvSpPr/>
            <p:nvPr/>
          </p:nvSpPr>
          <p:spPr bwMode="auto">
            <a:xfrm>
              <a:off x="3212703" y="5095754"/>
              <a:ext cx="648540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36" name="矩形 135"/>
            <p:cNvSpPr/>
            <p:nvPr/>
          </p:nvSpPr>
          <p:spPr bwMode="auto">
            <a:xfrm>
              <a:off x="3863701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37" name="矩形 136"/>
            <p:cNvSpPr/>
            <p:nvPr/>
          </p:nvSpPr>
          <p:spPr bwMode="auto">
            <a:xfrm>
              <a:off x="4367757" y="5091832"/>
              <a:ext cx="504056" cy="28138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38" name="矩形 137"/>
            <p:cNvSpPr/>
            <p:nvPr/>
          </p:nvSpPr>
          <p:spPr bwMode="auto">
            <a:xfrm>
              <a:off x="5277384" y="5095754"/>
              <a:ext cx="504056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39" name="文本框 138"/>
            <p:cNvSpPr txBox="1"/>
            <p:nvPr/>
          </p:nvSpPr>
          <p:spPr>
            <a:xfrm>
              <a:off x="4873524" y="5034662"/>
              <a:ext cx="389850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…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  <p:sp>
          <p:nvSpPr>
            <p:cNvPr id="140" name="矩形 139"/>
            <p:cNvSpPr/>
            <p:nvPr/>
          </p:nvSpPr>
          <p:spPr bwMode="auto">
            <a:xfrm>
              <a:off x="5776871" y="5095754"/>
              <a:ext cx="664053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padding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41" name="矩形 140"/>
            <p:cNvSpPr/>
            <p:nvPr/>
          </p:nvSpPr>
          <p:spPr bwMode="auto">
            <a:xfrm>
              <a:off x="6440924" y="5095754"/>
              <a:ext cx="499487" cy="27746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FCS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grpSp>
        <p:nvGrpSpPr>
          <p:cNvPr id="196" name="组合 195"/>
          <p:cNvGrpSpPr/>
          <p:nvPr/>
        </p:nvGrpSpPr>
        <p:grpSpPr>
          <a:xfrm>
            <a:off x="5793318" y="5142062"/>
            <a:ext cx="4762635" cy="281676"/>
            <a:chOff x="4952202" y="5142062"/>
            <a:chExt cx="4762635" cy="281676"/>
          </a:xfrm>
          <a:solidFill>
            <a:srgbClr val="FF66CC"/>
          </a:solidFill>
        </p:grpSpPr>
        <p:sp>
          <p:nvSpPr>
            <p:cNvPr id="197" name="矩形 196"/>
            <p:cNvSpPr/>
            <p:nvPr/>
          </p:nvSpPr>
          <p:spPr bwMode="auto">
            <a:xfrm>
              <a:off x="4952202" y="5144632"/>
              <a:ext cx="789111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98" name="矩形 197"/>
            <p:cNvSpPr/>
            <p:nvPr/>
          </p:nvSpPr>
          <p:spPr bwMode="auto">
            <a:xfrm>
              <a:off x="5742873" y="5142063"/>
              <a:ext cx="789111" cy="28167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99" name="矩形 198"/>
            <p:cNvSpPr/>
            <p:nvPr/>
          </p:nvSpPr>
          <p:spPr bwMode="auto">
            <a:xfrm>
              <a:off x="6531984" y="5144632"/>
              <a:ext cx="646997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0" name="矩形 199"/>
            <p:cNvSpPr/>
            <p:nvPr/>
          </p:nvSpPr>
          <p:spPr bwMode="auto">
            <a:xfrm>
              <a:off x="9235934" y="5144632"/>
              <a:ext cx="478903" cy="27910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1" name="矩形 200"/>
            <p:cNvSpPr/>
            <p:nvPr/>
          </p:nvSpPr>
          <p:spPr bwMode="auto">
            <a:xfrm>
              <a:off x="7657884" y="5142063"/>
              <a:ext cx="1013357" cy="28167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HT Control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2" name="矩形 201"/>
            <p:cNvSpPr/>
            <p:nvPr/>
          </p:nvSpPr>
          <p:spPr bwMode="auto">
            <a:xfrm>
              <a:off x="8671241" y="5144632"/>
              <a:ext cx="576687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body</a:t>
              </a:r>
              <a:endParaRPr kumimoji="0" lang="zh-CN" altLang="en-US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3" name="矩形 202"/>
            <p:cNvSpPr/>
            <p:nvPr/>
          </p:nvSpPr>
          <p:spPr bwMode="auto">
            <a:xfrm>
              <a:off x="7181439" y="5142062"/>
              <a:ext cx="486949" cy="28167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…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04" name="组合 203"/>
          <p:cNvGrpSpPr/>
          <p:nvPr/>
        </p:nvGrpSpPr>
        <p:grpSpPr>
          <a:xfrm>
            <a:off x="5793318" y="5702628"/>
            <a:ext cx="4762635" cy="281676"/>
            <a:chOff x="4952202" y="5142062"/>
            <a:chExt cx="4762635" cy="281676"/>
          </a:xfrm>
          <a:solidFill>
            <a:srgbClr val="FFC000"/>
          </a:solidFill>
        </p:grpSpPr>
        <p:sp>
          <p:nvSpPr>
            <p:cNvPr id="205" name="矩形 204"/>
            <p:cNvSpPr/>
            <p:nvPr/>
          </p:nvSpPr>
          <p:spPr bwMode="auto">
            <a:xfrm>
              <a:off x="4952202" y="5144632"/>
              <a:ext cx="789111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6" name="矩形 205"/>
            <p:cNvSpPr/>
            <p:nvPr/>
          </p:nvSpPr>
          <p:spPr bwMode="auto">
            <a:xfrm>
              <a:off x="5742873" y="5142063"/>
              <a:ext cx="789111" cy="28167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7" name="矩形 206"/>
            <p:cNvSpPr/>
            <p:nvPr/>
          </p:nvSpPr>
          <p:spPr bwMode="auto">
            <a:xfrm>
              <a:off x="6531984" y="5144632"/>
              <a:ext cx="646997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8" name="矩形 207"/>
            <p:cNvSpPr/>
            <p:nvPr/>
          </p:nvSpPr>
          <p:spPr bwMode="auto">
            <a:xfrm>
              <a:off x="9235934" y="5144632"/>
              <a:ext cx="478903" cy="27910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9" name="矩形 208"/>
            <p:cNvSpPr/>
            <p:nvPr/>
          </p:nvSpPr>
          <p:spPr bwMode="auto">
            <a:xfrm>
              <a:off x="7657884" y="5142063"/>
              <a:ext cx="1013357" cy="28167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HT Control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10" name="矩形 209"/>
            <p:cNvSpPr/>
            <p:nvPr/>
          </p:nvSpPr>
          <p:spPr bwMode="auto">
            <a:xfrm>
              <a:off x="8671241" y="5144632"/>
              <a:ext cx="576687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body</a:t>
              </a:r>
              <a:endParaRPr kumimoji="0" lang="zh-CN" altLang="en-US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11" name="矩形 210"/>
            <p:cNvSpPr/>
            <p:nvPr/>
          </p:nvSpPr>
          <p:spPr bwMode="auto">
            <a:xfrm>
              <a:off x="7181439" y="5142062"/>
              <a:ext cx="486949" cy="28167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…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12" name="组合 211"/>
          <p:cNvGrpSpPr/>
          <p:nvPr/>
        </p:nvGrpSpPr>
        <p:grpSpPr>
          <a:xfrm>
            <a:off x="5793318" y="5974398"/>
            <a:ext cx="4762635" cy="281676"/>
            <a:chOff x="4952202" y="5142062"/>
            <a:chExt cx="4762635" cy="281676"/>
          </a:xfrm>
          <a:solidFill>
            <a:srgbClr val="00B0F0"/>
          </a:solidFill>
        </p:grpSpPr>
        <p:sp>
          <p:nvSpPr>
            <p:cNvPr id="213" name="矩形 212"/>
            <p:cNvSpPr/>
            <p:nvPr/>
          </p:nvSpPr>
          <p:spPr bwMode="auto">
            <a:xfrm>
              <a:off x="4952202" y="5144632"/>
              <a:ext cx="789111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control</a:t>
              </a:r>
              <a:endParaRPr kumimoji="0" lang="zh-CN" altLang="en-US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14" name="矩形 213"/>
            <p:cNvSpPr/>
            <p:nvPr/>
          </p:nvSpPr>
          <p:spPr bwMode="auto">
            <a:xfrm>
              <a:off x="5742873" y="5142063"/>
              <a:ext cx="789111" cy="28167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15" name="矩形 214"/>
            <p:cNvSpPr/>
            <p:nvPr/>
          </p:nvSpPr>
          <p:spPr bwMode="auto">
            <a:xfrm>
              <a:off x="6531984" y="5144632"/>
              <a:ext cx="646997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RA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16" name="矩形 215"/>
            <p:cNvSpPr/>
            <p:nvPr/>
          </p:nvSpPr>
          <p:spPr bwMode="auto">
            <a:xfrm>
              <a:off x="9235934" y="5144632"/>
              <a:ext cx="478903" cy="27910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17" name="矩形 216"/>
            <p:cNvSpPr/>
            <p:nvPr/>
          </p:nvSpPr>
          <p:spPr bwMode="auto">
            <a:xfrm>
              <a:off x="7657884" y="5142063"/>
              <a:ext cx="1013357" cy="28167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HT Control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18" name="矩形 217"/>
            <p:cNvSpPr/>
            <p:nvPr/>
          </p:nvSpPr>
          <p:spPr bwMode="auto">
            <a:xfrm>
              <a:off x="8671241" y="5144632"/>
              <a:ext cx="576687" cy="27910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Frame body</a:t>
              </a:r>
              <a:endParaRPr kumimoji="0" lang="zh-CN" altLang="en-US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19" name="矩形 218"/>
            <p:cNvSpPr/>
            <p:nvPr/>
          </p:nvSpPr>
          <p:spPr bwMode="auto">
            <a:xfrm>
              <a:off x="7181439" y="5142062"/>
              <a:ext cx="486949" cy="28167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…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sp>
        <p:nvSpPr>
          <p:cNvPr id="220" name="矩形 219"/>
          <p:cNvSpPr/>
          <p:nvPr/>
        </p:nvSpPr>
        <p:spPr bwMode="auto">
          <a:xfrm>
            <a:off x="11014064" y="5984847"/>
            <a:ext cx="626552" cy="26033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STA 4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461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Recap: NFRP and NDP feedback report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NFRP allows AP to trigger multiple STA for a short feedback.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There is only one user info field in NFRP indicating multiple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Query up to 72 users in one NFRP with 80MHz bandwidth (in absence of UL mu-</a:t>
            </a:r>
            <a:r>
              <a:rPr lang="en-US" altLang="zh-CN" sz="1600" b="0" dirty="0" err="1" smtClean="0"/>
              <a:t>mimo</a:t>
            </a:r>
            <a:r>
              <a:rPr lang="en-US" altLang="zh-CN" sz="1600" b="0" dirty="0" smtClean="0"/>
              <a:t>).</a:t>
            </a:r>
          </a:p>
          <a:p>
            <a:pPr marL="57150" indent="0"/>
            <a:endParaRPr lang="en-US" altLang="zh-CN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17, 2025</a:t>
            </a:fld>
            <a:endParaRPr lang="en-GB" altLang="zh-CN" dirty="0"/>
          </a:p>
        </p:txBody>
      </p:sp>
      <p:grpSp>
        <p:nvGrpSpPr>
          <p:cNvPr id="7" name="组合 6"/>
          <p:cNvGrpSpPr/>
          <p:nvPr/>
        </p:nvGrpSpPr>
        <p:grpSpPr>
          <a:xfrm>
            <a:off x="1562472" y="3807579"/>
            <a:ext cx="3597909" cy="288032"/>
            <a:chOff x="1634481" y="5085184"/>
            <a:chExt cx="3597909" cy="288032"/>
          </a:xfrm>
          <a:noFill/>
        </p:grpSpPr>
        <p:sp>
          <p:nvSpPr>
            <p:cNvPr id="8" name="矩形 7"/>
            <p:cNvSpPr/>
            <p:nvPr/>
          </p:nvSpPr>
          <p:spPr bwMode="auto">
            <a:xfrm>
              <a:off x="1634481" y="508518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000" dirty="0" err="1">
                  <a:ea typeface="宋体" panose="02010600030101010101" pitchFamily="2" charset="-122"/>
                </a:rPr>
                <a:t>Phy</a:t>
              </a:r>
              <a:r>
                <a:rPr lang="zh-CN" altLang="en-US" sz="1000" dirty="0">
                  <a:ea typeface="宋体" panose="02010600030101010101" pitchFamily="2" charset="-122"/>
                </a:rPr>
                <a:t> </a:t>
              </a:r>
              <a:r>
                <a:rPr lang="en-US" altLang="zh-CN" sz="1000" dirty="0">
                  <a:ea typeface="宋体" panose="02010600030101010101" pitchFamily="2" charset="-122"/>
                </a:rPr>
                <a:t>header</a:t>
              </a:r>
              <a:endParaRPr lang="zh-CN" altLang="en-US" sz="1000" dirty="0">
                <a:ea typeface="宋体" panose="02010600030101010101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2423591" y="508518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3212702" y="5085184"/>
              <a:ext cx="1011090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4223792" y="5085184"/>
              <a:ext cx="504056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4728334" y="5085184"/>
              <a:ext cx="504056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1831937" y="3211010"/>
            <a:ext cx="2617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NFRP(20MHz non-HT DUP)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5693827" y="3807579"/>
            <a:ext cx="4591053" cy="288032"/>
            <a:chOff x="4223791" y="5135706"/>
            <a:chExt cx="4591053" cy="288032"/>
          </a:xfrm>
          <a:solidFill>
            <a:srgbClr val="FF66CC"/>
          </a:solidFill>
        </p:grpSpPr>
        <p:sp>
          <p:nvSpPr>
            <p:cNvPr id="33" name="矩形 32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34" name="矩形 33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35" name="矩形 34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36" name="矩形 35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7087409" y="3127422"/>
            <a:ext cx="18865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NDP(HE TB PPDU)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38" name="直接连接符 37"/>
          <p:cNvCxnSpPr/>
          <p:nvPr/>
        </p:nvCxnSpPr>
        <p:spPr bwMode="auto">
          <a:xfrm>
            <a:off x="1461010" y="4095611"/>
            <a:ext cx="92170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>
            <a:off x="1461010" y="4385715"/>
            <a:ext cx="92170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>
            <a:off x="1461010" y="4678561"/>
            <a:ext cx="92170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1461010" y="4969016"/>
            <a:ext cx="92170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右大括号 41"/>
          <p:cNvSpPr/>
          <p:nvPr/>
        </p:nvSpPr>
        <p:spPr bwMode="auto">
          <a:xfrm rot="16200000">
            <a:off x="3064915" y="2121244"/>
            <a:ext cx="157516" cy="302433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右大括号 42"/>
          <p:cNvSpPr/>
          <p:nvPr/>
        </p:nvSpPr>
        <p:spPr bwMode="auto">
          <a:xfrm rot="16200000">
            <a:off x="7547095" y="1830278"/>
            <a:ext cx="95407" cy="380194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5693827" y="4670417"/>
            <a:ext cx="4591053" cy="288032"/>
            <a:chOff x="4223791" y="5135706"/>
            <a:chExt cx="4591053" cy="288032"/>
          </a:xfrm>
          <a:solidFill>
            <a:srgbClr val="00B0F0"/>
          </a:solidFill>
        </p:grpSpPr>
        <p:sp>
          <p:nvSpPr>
            <p:cNvPr id="45" name="矩形 44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46" name="矩形 45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7" name="矩形 46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693827" y="4095192"/>
            <a:ext cx="4591053" cy="288032"/>
            <a:chOff x="4223791" y="5135706"/>
            <a:chExt cx="4591053" cy="288032"/>
          </a:xfrm>
          <a:solidFill>
            <a:srgbClr val="92D050"/>
          </a:solidFill>
        </p:grpSpPr>
        <p:sp>
          <p:nvSpPr>
            <p:cNvPr id="50" name="矩形 49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51" name="矩形 50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2" name="矩形 51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3" name="矩形 52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5693827" y="4382805"/>
            <a:ext cx="4591053" cy="288032"/>
            <a:chOff x="4223791" y="5135706"/>
            <a:chExt cx="4591053" cy="288032"/>
          </a:xfrm>
          <a:solidFill>
            <a:srgbClr val="FFC000"/>
          </a:solidFill>
        </p:grpSpPr>
        <p:sp>
          <p:nvSpPr>
            <p:cNvPr id="55" name="矩形 54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56" name="矩形 55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7" name="矩形 56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8" name="矩形 57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sp>
        <p:nvSpPr>
          <p:cNvPr id="59" name="文本框 58"/>
          <p:cNvSpPr txBox="1"/>
          <p:nvPr/>
        </p:nvSpPr>
        <p:spPr>
          <a:xfrm>
            <a:off x="7322127" y="3445711"/>
            <a:ext cx="8146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err="1" smtClean="0">
                <a:ea typeface="宋体" panose="02010600030101010101" pitchFamily="2" charset="-122"/>
              </a:rPr>
              <a:t>Phy</a:t>
            </a:r>
            <a:r>
              <a:rPr lang="en-US" altLang="zh-CN" sz="1100" dirty="0" smtClean="0">
                <a:ea typeface="宋体" panose="02010600030101010101" pitchFamily="2" charset="-122"/>
              </a:rPr>
              <a:t> header</a:t>
            </a:r>
            <a:endParaRPr lang="zh-CN" altLang="en-US" sz="1100" dirty="0" smtClean="0">
              <a:ea typeface="宋体" panose="02010600030101010101" pitchFamily="2" charset="-122"/>
            </a:endParaRPr>
          </a:p>
        </p:txBody>
      </p:sp>
      <p:sp>
        <p:nvSpPr>
          <p:cNvPr id="60" name="右大括号 59"/>
          <p:cNvSpPr/>
          <p:nvPr/>
        </p:nvSpPr>
        <p:spPr bwMode="auto">
          <a:xfrm rot="16200000">
            <a:off x="7925493" y="1170450"/>
            <a:ext cx="127722" cy="459105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5722005" y="3832168"/>
            <a:ext cx="4591053" cy="288032"/>
            <a:chOff x="4223791" y="5135706"/>
            <a:chExt cx="4591053" cy="288032"/>
          </a:xfrm>
          <a:solidFill>
            <a:srgbClr val="FF66CC"/>
          </a:solidFill>
        </p:grpSpPr>
        <p:sp>
          <p:nvSpPr>
            <p:cNvPr id="62" name="矩形 61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63" name="矩形 62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5746450" y="3855095"/>
            <a:ext cx="4591053" cy="288032"/>
            <a:chOff x="4223791" y="5135706"/>
            <a:chExt cx="4591053" cy="288032"/>
          </a:xfrm>
          <a:solidFill>
            <a:srgbClr val="FF66CC"/>
          </a:solidFill>
        </p:grpSpPr>
        <p:sp>
          <p:nvSpPr>
            <p:cNvPr id="67" name="矩形 66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5725577" y="4117700"/>
            <a:ext cx="4591053" cy="288032"/>
            <a:chOff x="4223791" y="5135706"/>
            <a:chExt cx="4591053" cy="288032"/>
          </a:xfrm>
          <a:solidFill>
            <a:srgbClr val="92D050"/>
          </a:solidFill>
        </p:grpSpPr>
        <p:sp>
          <p:nvSpPr>
            <p:cNvPr id="72" name="矩形 71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74" name="矩形 73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75" name="矩形 74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5751063" y="4148826"/>
            <a:ext cx="4591053" cy="288032"/>
            <a:chOff x="4223791" y="5135706"/>
            <a:chExt cx="4591053" cy="288032"/>
          </a:xfrm>
          <a:solidFill>
            <a:srgbClr val="92D050"/>
          </a:solidFill>
        </p:grpSpPr>
        <p:sp>
          <p:nvSpPr>
            <p:cNvPr id="77" name="矩形 76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78" name="矩形 77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79" name="矩形 78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0" name="矩形 79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5724846" y="4396040"/>
            <a:ext cx="4591053" cy="288032"/>
            <a:chOff x="4223791" y="5135706"/>
            <a:chExt cx="4591053" cy="288032"/>
          </a:xfrm>
          <a:solidFill>
            <a:srgbClr val="FFC000"/>
          </a:solidFill>
        </p:grpSpPr>
        <p:sp>
          <p:nvSpPr>
            <p:cNvPr id="82" name="矩形 81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83" name="矩形 82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4" name="矩形 83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5" name="矩形 84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5747491" y="4404549"/>
            <a:ext cx="4591053" cy="288032"/>
            <a:chOff x="4223791" y="5135706"/>
            <a:chExt cx="4591053" cy="288032"/>
          </a:xfrm>
          <a:solidFill>
            <a:srgbClr val="FFC000"/>
          </a:solidFill>
        </p:grpSpPr>
        <p:sp>
          <p:nvSpPr>
            <p:cNvPr id="87" name="矩形 86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88" name="矩形 87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89" name="矩形 88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90" name="矩形 89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5725107" y="4700066"/>
            <a:ext cx="4591053" cy="288032"/>
            <a:chOff x="4223791" y="5135706"/>
            <a:chExt cx="4591053" cy="288032"/>
          </a:xfrm>
          <a:solidFill>
            <a:srgbClr val="00B0F0"/>
          </a:solidFill>
        </p:grpSpPr>
        <p:sp>
          <p:nvSpPr>
            <p:cNvPr id="92" name="矩形 91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93" name="矩形 92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94" name="矩形 93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95" name="矩形 94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5750022" y="4715658"/>
            <a:ext cx="4591053" cy="288032"/>
            <a:chOff x="4223791" y="5135706"/>
            <a:chExt cx="4591053" cy="288032"/>
          </a:xfrm>
          <a:solidFill>
            <a:srgbClr val="00B0F0"/>
          </a:solidFill>
        </p:grpSpPr>
        <p:sp>
          <p:nvSpPr>
            <p:cNvPr id="97" name="矩形 96"/>
            <p:cNvSpPr/>
            <p:nvPr/>
          </p:nvSpPr>
          <p:spPr bwMode="auto">
            <a:xfrm>
              <a:off x="4223791" y="5135706"/>
              <a:ext cx="2130415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L-STF/L-LTF/L-SIG/RL-SIG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98" name="矩形 97"/>
            <p:cNvSpPr/>
            <p:nvPr/>
          </p:nvSpPr>
          <p:spPr bwMode="auto">
            <a:xfrm>
              <a:off x="6354204" y="5135706"/>
              <a:ext cx="882418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HE-SIG-A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99" name="矩形 98"/>
            <p:cNvSpPr/>
            <p:nvPr/>
          </p:nvSpPr>
          <p:spPr bwMode="auto">
            <a:xfrm>
              <a:off x="723662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HE-LTF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00" name="矩形 99"/>
            <p:cNvSpPr/>
            <p:nvPr/>
          </p:nvSpPr>
          <p:spPr bwMode="auto">
            <a:xfrm>
              <a:off x="8025733" y="5135706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1562472" y="4095192"/>
            <a:ext cx="3597909" cy="288032"/>
            <a:chOff x="1634481" y="5085184"/>
            <a:chExt cx="3597909" cy="288032"/>
          </a:xfrm>
          <a:noFill/>
        </p:grpSpPr>
        <p:sp>
          <p:nvSpPr>
            <p:cNvPr id="102" name="矩形 101"/>
            <p:cNvSpPr/>
            <p:nvPr/>
          </p:nvSpPr>
          <p:spPr bwMode="auto">
            <a:xfrm>
              <a:off x="1634481" y="508518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000" dirty="0" err="1">
                  <a:ea typeface="宋体" panose="02010600030101010101" pitchFamily="2" charset="-122"/>
                </a:rPr>
                <a:t>Phy</a:t>
              </a:r>
              <a:r>
                <a:rPr lang="zh-CN" altLang="en-US" sz="1000" dirty="0">
                  <a:ea typeface="宋体" panose="02010600030101010101" pitchFamily="2" charset="-122"/>
                </a:rPr>
                <a:t> </a:t>
              </a:r>
              <a:r>
                <a:rPr lang="en-US" altLang="zh-CN" sz="1000" dirty="0">
                  <a:ea typeface="宋体" panose="02010600030101010101" pitchFamily="2" charset="-122"/>
                </a:rPr>
                <a:t>header</a:t>
              </a:r>
              <a:endParaRPr lang="zh-CN" altLang="en-US" sz="1000" dirty="0">
                <a:ea typeface="宋体" panose="02010600030101010101" pitchFamily="2" charset="-122"/>
              </a:endParaRPr>
            </a:p>
          </p:txBody>
        </p:sp>
        <p:sp>
          <p:nvSpPr>
            <p:cNvPr id="103" name="矩形 102"/>
            <p:cNvSpPr/>
            <p:nvPr/>
          </p:nvSpPr>
          <p:spPr bwMode="auto">
            <a:xfrm>
              <a:off x="2423591" y="508518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04" name="矩形 103"/>
            <p:cNvSpPr/>
            <p:nvPr/>
          </p:nvSpPr>
          <p:spPr bwMode="auto">
            <a:xfrm>
              <a:off x="3212702" y="5085184"/>
              <a:ext cx="1011090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05" name="矩形 104"/>
            <p:cNvSpPr/>
            <p:nvPr/>
          </p:nvSpPr>
          <p:spPr bwMode="auto">
            <a:xfrm>
              <a:off x="4223792" y="5085184"/>
              <a:ext cx="504056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06" name="矩形 105"/>
            <p:cNvSpPr/>
            <p:nvPr/>
          </p:nvSpPr>
          <p:spPr bwMode="auto">
            <a:xfrm>
              <a:off x="4728334" y="5085184"/>
              <a:ext cx="504056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1562472" y="4390518"/>
            <a:ext cx="3597909" cy="288032"/>
            <a:chOff x="1634481" y="5085184"/>
            <a:chExt cx="3597909" cy="288032"/>
          </a:xfrm>
          <a:noFill/>
        </p:grpSpPr>
        <p:sp>
          <p:nvSpPr>
            <p:cNvPr id="108" name="矩形 107"/>
            <p:cNvSpPr/>
            <p:nvPr/>
          </p:nvSpPr>
          <p:spPr bwMode="auto">
            <a:xfrm>
              <a:off x="1634481" y="508518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000" dirty="0" err="1">
                  <a:ea typeface="宋体" panose="02010600030101010101" pitchFamily="2" charset="-122"/>
                </a:rPr>
                <a:t>Phy</a:t>
              </a:r>
              <a:r>
                <a:rPr lang="zh-CN" altLang="en-US" sz="1000" dirty="0">
                  <a:ea typeface="宋体" panose="02010600030101010101" pitchFamily="2" charset="-122"/>
                </a:rPr>
                <a:t> </a:t>
              </a:r>
              <a:r>
                <a:rPr lang="en-US" altLang="zh-CN" sz="1000" dirty="0">
                  <a:ea typeface="宋体" panose="02010600030101010101" pitchFamily="2" charset="-122"/>
                </a:rPr>
                <a:t>header</a:t>
              </a:r>
              <a:endParaRPr lang="zh-CN" altLang="en-US" sz="1000" dirty="0">
                <a:ea typeface="宋体" panose="02010600030101010101" pitchFamily="2" charset="-122"/>
              </a:endParaRPr>
            </a:p>
          </p:txBody>
        </p:sp>
        <p:sp>
          <p:nvSpPr>
            <p:cNvPr id="109" name="矩形 108"/>
            <p:cNvSpPr/>
            <p:nvPr/>
          </p:nvSpPr>
          <p:spPr bwMode="auto">
            <a:xfrm>
              <a:off x="2423591" y="508518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10" name="矩形 109"/>
            <p:cNvSpPr/>
            <p:nvPr/>
          </p:nvSpPr>
          <p:spPr bwMode="auto">
            <a:xfrm>
              <a:off x="3212702" y="5085184"/>
              <a:ext cx="1011090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11" name="矩形 110"/>
            <p:cNvSpPr/>
            <p:nvPr/>
          </p:nvSpPr>
          <p:spPr bwMode="auto">
            <a:xfrm>
              <a:off x="4223792" y="5085184"/>
              <a:ext cx="504056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12" name="矩形 111"/>
            <p:cNvSpPr/>
            <p:nvPr/>
          </p:nvSpPr>
          <p:spPr bwMode="auto">
            <a:xfrm>
              <a:off x="4728334" y="5085184"/>
              <a:ext cx="504056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558900" y="4680984"/>
            <a:ext cx="3601481" cy="288032"/>
            <a:chOff x="1630909" y="5085184"/>
            <a:chExt cx="3601481" cy="288032"/>
          </a:xfrm>
          <a:noFill/>
        </p:grpSpPr>
        <p:sp>
          <p:nvSpPr>
            <p:cNvPr id="114" name="矩形 113"/>
            <p:cNvSpPr/>
            <p:nvPr/>
          </p:nvSpPr>
          <p:spPr bwMode="auto">
            <a:xfrm>
              <a:off x="1630909" y="5085184"/>
              <a:ext cx="792683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000" dirty="0" err="1">
                  <a:ea typeface="宋体" panose="02010600030101010101" pitchFamily="2" charset="-122"/>
                </a:rPr>
                <a:t>Phy</a:t>
              </a:r>
              <a:r>
                <a:rPr lang="zh-CN" altLang="en-US" sz="1000" dirty="0">
                  <a:ea typeface="宋体" panose="02010600030101010101" pitchFamily="2" charset="-122"/>
                </a:rPr>
                <a:t> </a:t>
              </a:r>
              <a:r>
                <a:rPr lang="en-US" altLang="zh-CN" sz="1000" dirty="0">
                  <a:ea typeface="宋体" panose="02010600030101010101" pitchFamily="2" charset="-122"/>
                </a:rPr>
                <a:t>header</a:t>
              </a:r>
              <a:endParaRPr lang="zh-CN" altLang="en-US" sz="1000" dirty="0">
                <a:ea typeface="宋体" panose="02010600030101010101" pitchFamily="2" charset="-122"/>
              </a:endParaRPr>
            </a:p>
          </p:txBody>
        </p:sp>
        <p:sp>
          <p:nvSpPr>
            <p:cNvPr id="115" name="矩形 114"/>
            <p:cNvSpPr/>
            <p:nvPr/>
          </p:nvSpPr>
          <p:spPr bwMode="auto">
            <a:xfrm>
              <a:off x="2423591" y="5085184"/>
              <a:ext cx="789111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</a:t>
              </a:r>
              <a:r>
                <a:rPr kumimoji="0" lang="zh-CN" altLang="en-US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header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16" name="矩形 115"/>
            <p:cNvSpPr/>
            <p:nvPr/>
          </p:nvSpPr>
          <p:spPr bwMode="auto">
            <a:xfrm>
              <a:off x="3212702" y="5085184"/>
              <a:ext cx="1011090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Common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17" name="矩形 116"/>
            <p:cNvSpPr/>
            <p:nvPr/>
          </p:nvSpPr>
          <p:spPr bwMode="auto">
            <a:xfrm>
              <a:off x="4223792" y="5085184"/>
              <a:ext cx="504056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user info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  <p:sp>
          <p:nvSpPr>
            <p:cNvPr id="118" name="矩形 117"/>
            <p:cNvSpPr/>
            <p:nvPr/>
          </p:nvSpPr>
          <p:spPr bwMode="auto">
            <a:xfrm>
              <a:off x="4728334" y="5085184"/>
              <a:ext cx="504056" cy="28803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100" dirty="0" smtClean="0">
                  <a:ea typeface="宋体" panose="02010600030101010101" pitchFamily="2" charset="-122"/>
                </a:rPr>
                <a:t>PE</a:t>
              </a:r>
              <a:endParaRPr kumimoji="0" lang="zh-CN" alt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endParaRPr>
            </a:p>
          </p:txBody>
        </p:sp>
      </p:grpSp>
      <p:pic>
        <p:nvPicPr>
          <p:cNvPr id="119" name="图片 1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180" y="5372699"/>
            <a:ext cx="4278647" cy="958604"/>
          </a:xfrm>
          <a:prstGeom prst="rect">
            <a:avLst/>
          </a:prstGeom>
        </p:spPr>
      </p:pic>
      <p:cxnSp>
        <p:nvCxnSpPr>
          <p:cNvPr id="121" name="直接连接符 120"/>
          <p:cNvCxnSpPr/>
          <p:nvPr/>
        </p:nvCxnSpPr>
        <p:spPr bwMode="auto">
          <a:xfrm flipH="1">
            <a:off x="1775520" y="4969016"/>
            <a:ext cx="2376263" cy="403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直接连接符 122"/>
          <p:cNvCxnSpPr/>
          <p:nvPr/>
        </p:nvCxnSpPr>
        <p:spPr bwMode="auto">
          <a:xfrm>
            <a:off x="4658008" y="4982687"/>
            <a:ext cx="984685" cy="4061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矩形 119"/>
          <p:cNvSpPr/>
          <p:nvPr/>
        </p:nvSpPr>
        <p:spPr bwMode="auto">
          <a:xfrm>
            <a:off x="10848528" y="3723129"/>
            <a:ext cx="909492" cy="260330"/>
          </a:xfrm>
          <a:prstGeom prst="rect">
            <a:avLst/>
          </a:prstGeom>
          <a:solidFill>
            <a:srgbClr val="FF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STA 1~18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22" name="矩形 121"/>
          <p:cNvSpPr/>
          <p:nvPr/>
        </p:nvSpPr>
        <p:spPr bwMode="auto">
          <a:xfrm>
            <a:off x="10848528" y="4050846"/>
            <a:ext cx="909492" cy="26033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STA 19~36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24" name="矩形 123"/>
          <p:cNvSpPr/>
          <p:nvPr/>
        </p:nvSpPr>
        <p:spPr bwMode="auto">
          <a:xfrm>
            <a:off x="10848528" y="4364459"/>
            <a:ext cx="909492" cy="26033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STA 37~54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25" name="矩形 124"/>
          <p:cNvSpPr/>
          <p:nvPr/>
        </p:nvSpPr>
        <p:spPr bwMode="auto">
          <a:xfrm>
            <a:off x="10848528" y="4696079"/>
            <a:ext cx="905920" cy="26033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STA 55~72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6962317" y="5916714"/>
                <a:ext cx="4313168" cy="270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𝑁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𝑆𝑇𝐴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=18∗</m:t>
                      </m:r>
                      <m:sSup>
                        <m:sSup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</m:ctrlPr>
                        </m:sSup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2</m:t>
                          </m:r>
                        </m:e>
                        <m:sup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𝐵𝑊</m:t>
                          </m:r>
                        </m:sup>
                      </m:sSup>
                      <m:r>
                        <a:rPr lang="en-US" altLang="zh-CN" sz="16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∗(1+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𝑁𝑢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𝑚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𝑠𝑝𝑎𝑡𝑖𝑎𝑙𝑙𝑦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 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𝑚𝑢𝑙𝑡𝑖𝑝𝑙𝑒𝑥𝑒𝑑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)</m:t>
                      </m:r>
                    </m:oMath>
                  </m:oMathPara>
                </a14:m>
                <a:endParaRPr lang="zh-CN" altLang="en-US" sz="1600" dirty="0" smtClean="0"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317" y="5916714"/>
                <a:ext cx="4313168" cy="270715"/>
              </a:xfrm>
              <a:prstGeom prst="rect">
                <a:avLst/>
              </a:prstGeom>
              <a:blipFill>
                <a:blip r:embed="rId3"/>
                <a:stretch>
                  <a:fillRect l="-565" r="-1130" b="-272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文本框 125"/>
              <p:cNvSpPr txBox="1"/>
              <p:nvPr/>
            </p:nvSpPr>
            <p:spPr>
              <a:xfrm>
                <a:off x="8245203" y="5505618"/>
                <a:ext cx="311752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(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US" altLang="zh-CN" sz="16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tarting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AID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Starting</m:t>
                          </m:r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AID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+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𝑁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𝑆𝑇𝐴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)</m:t>
                      </m:r>
                    </m:oMath>
                  </m:oMathPara>
                </a14:m>
                <a:endParaRPr lang="zh-CN" altLang="en-US" sz="1600" dirty="0" smtClean="0"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26" name="文本框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5203" y="5505618"/>
                <a:ext cx="3117520" cy="246221"/>
              </a:xfrm>
              <a:prstGeom prst="rect">
                <a:avLst/>
              </a:prstGeom>
              <a:blipFill>
                <a:blip r:embed="rId4"/>
                <a:stretch>
                  <a:fillRect l="-1761" r="-1566" b="-341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文本框 13"/>
          <p:cNvSpPr txBox="1"/>
          <p:nvPr/>
        </p:nvSpPr>
        <p:spPr>
          <a:xfrm>
            <a:off x="6293228" y="5466913"/>
            <a:ext cx="2039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The polled AID range: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27" name="文本框 126"/>
          <p:cNvSpPr txBox="1"/>
          <p:nvPr/>
        </p:nvSpPr>
        <p:spPr>
          <a:xfrm>
            <a:off x="6293228" y="5847913"/>
            <a:ext cx="686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where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7255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Proposal: Reuse NFRP/NDP for channel status query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3392" y="1981201"/>
            <a:ext cx="110172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We suggest that the NPCH shall be set in the S40/S80/S160.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Such NPCH selection leads to a low </a:t>
            </a:r>
            <a:r>
              <a:rPr lang="en-US" altLang="zh-CN" sz="1600" dirty="0"/>
              <a:t>probability of being occupied by OBSS TXOPs occupying the primary </a:t>
            </a:r>
            <a:r>
              <a:rPr lang="en-US" altLang="zh-CN" sz="1600" dirty="0" smtClean="0"/>
              <a:t>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We suggest to reuse the NFRP/NDP to query for the parking channel status of NPCA STAs</a:t>
            </a:r>
            <a:r>
              <a:rPr lang="en-US" altLang="zh-CN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We need to define </a:t>
            </a:r>
            <a:r>
              <a:rPr lang="en-US" altLang="zh-CN" sz="1600" dirty="0">
                <a:solidFill>
                  <a:srgbClr val="FF0000"/>
                </a:solidFill>
              </a:rPr>
              <a:t>a new feedback type </a:t>
            </a:r>
            <a:r>
              <a:rPr lang="en-US" altLang="zh-CN" sz="1600" dirty="0"/>
              <a:t>for channel status report.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RU_TONE_SET_INDEX needs to be redesigned.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In the baseline, the subcarriers of 80MHz bandwidth are divided into 72 RU_TONE_SET.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In the proposal, the subcarriers in RU_TONE_SET 37~72 are merged into the RU_TONE_SET 1~36, respectively.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17, 2025</a:t>
            </a:fld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935973" y="5964142"/>
            <a:ext cx="102644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1065088" y="5820126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>
                <a:ea typeface="宋体" panose="02010600030101010101" pitchFamily="2" charset="-122"/>
              </a:rPr>
              <a:t>RU_TONE_ SET_INDEX 1~18</a:t>
            </a:r>
            <a:endParaRPr lang="zh-CN" altLang="en-US" sz="1100" dirty="0"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564852" y="5820126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RU_TONE_ SET_INDEX </a:t>
            </a:r>
            <a:r>
              <a:rPr lang="en-US" altLang="zh-CN" sz="1050" dirty="0" smtClean="0">
                <a:ea typeface="宋体" panose="02010600030101010101" pitchFamily="2" charset="-122"/>
              </a:rPr>
              <a:t>19~36</a:t>
            </a:r>
            <a:endParaRPr lang="zh-CN" altLang="en-US" sz="1050" dirty="0"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6064616" y="5820126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>
                <a:ea typeface="宋体" panose="02010600030101010101" pitchFamily="2" charset="-122"/>
              </a:rPr>
              <a:t>RU_TONE_ SET_INDEX </a:t>
            </a:r>
            <a:r>
              <a:rPr lang="en-US" altLang="zh-CN" sz="1100" dirty="0" smtClean="0">
                <a:ea typeface="宋体" panose="02010600030101010101" pitchFamily="2" charset="-122"/>
              </a:rPr>
              <a:t>37~54</a:t>
            </a:r>
            <a:endParaRPr lang="zh-CN" altLang="en-US" sz="1100" dirty="0"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8564380" y="5820126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>
                <a:ea typeface="宋体" panose="02010600030101010101" pitchFamily="2" charset="-122"/>
              </a:rPr>
              <a:t>RU_TONE_ SET_INDEX </a:t>
            </a:r>
            <a:r>
              <a:rPr lang="en-US" altLang="zh-CN" sz="1100" dirty="0" smtClean="0">
                <a:ea typeface="宋体" panose="02010600030101010101" pitchFamily="2" charset="-122"/>
              </a:rPr>
              <a:t>55~72</a:t>
            </a:r>
            <a:endParaRPr lang="zh-CN" altLang="en-US" sz="1100" dirty="0">
              <a:ea typeface="宋体" panose="02010600030101010101" pitchFamily="2" charset="-122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935973" y="6306748"/>
            <a:ext cx="102644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矩形 12"/>
          <p:cNvSpPr/>
          <p:nvPr/>
        </p:nvSpPr>
        <p:spPr bwMode="auto">
          <a:xfrm>
            <a:off x="1065088" y="6162732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>
                <a:ea typeface="宋体" panose="02010600030101010101" pitchFamily="2" charset="-122"/>
              </a:rPr>
              <a:t>RU_TONE_ SET_INDEX </a:t>
            </a:r>
            <a:r>
              <a:rPr lang="en-US" altLang="zh-CN" sz="1100" dirty="0">
                <a:solidFill>
                  <a:srgbClr val="FF0000"/>
                </a:solidFill>
                <a:ea typeface="宋体" panose="02010600030101010101" pitchFamily="2" charset="-122"/>
              </a:rPr>
              <a:t>1~18</a:t>
            </a:r>
            <a:endParaRPr lang="zh-CN" altLang="en-US" sz="11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564852" y="6162732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RU_TONE_ SET_INDEX </a:t>
            </a:r>
            <a:r>
              <a:rPr lang="en-US" altLang="zh-CN" sz="1050" dirty="0" smtClean="0">
                <a:solidFill>
                  <a:srgbClr val="0070C0"/>
                </a:solidFill>
                <a:ea typeface="宋体" panose="02010600030101010101" pitchFamily="2" charset="-122"/>
              </a:rPr>
              <a:t>19~36</a:t>
            </a:r>
            <a:endParaRPr lang="zh-CN" altLang="en-US" sz="1050" dirty="0">
              <a:solidFill>
                <a:srgbClr val="0070C0"/>
              </a:solidFill>
              <a:ea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6064616" y="6162732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>
                <a:ea typeface="宋体" panose="02010600030101010101" pitchFamily="2" charset="-122"/>
              </a:rPr>
              <a:t>RU_TONE_ SET_INDEX </a:t>
            </a:r>
            <a:r>
              <a:rPr lang="en-US" altLang="zh-CN" sz="1100" dirty="0" smtClean="0">
                <a:solidFill>
                  <a:srgbClr val="FF0000"/>
                </a:solidFill>
                <a:ea typeface="宋体" panose="02010600030101010101" pitchFamily="2" charset="-122"/>
              </a:rPr>
              <a:t>1~18</a:t>
            </a:r>
            <a:endParaRPr lang="zh-CN" altLang="en-US" sz="11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8564380" y="6162732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>
                <a:ea typeface="宋体" panose="02010600030101010101" pitchFamily="2" charset="-122"/>
              </a:rPr>
              <a:t>RU_TONE_ SET_INDEX </a:t>
            </a:r>
            <a:r>
              <a:rPr lang="en-US" altLang="zh-CN" sz="1100" dirty="0" smtClean="0">
                <a:solidFill>
                  <a:srgbClr val="0070C0"/>
                </a:solidFill>
                <a:ea typeface="宋体" panose="02010600030101010101" pitchFamily="2" charset="-122"/>
              </a:rPr>
              <a:t>19~36</a:t>
            </a:r>
            <a:endParaRPr lang="zh-CN" altLang="en-US" sz="1100" dirty="0">
              <a:solidFill>
                <a:srgbClr val="0070C0"/>
              </a:solidFill>
              <a:ea typeface="宋体" panose="02010600030101010101" pitchFamily="2" charset="-122"/>
            </a:endParaRPr>
          </a:p>
        </p:txBody>
      </p:sp>
      <p:sp>
        <p:nvSpPr>
          <p:cNvPr id="17" name="下箭头 16"/>
          <p:cNvSpPr/>
          <p:nvPr/>
        </p:nvSpPr>
        <p:spPr bwMode="auto">
          <a:xfrm>
            <a:off x="5932219" y="5985822"/>
            <a:ext cx="264793" cy="15835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9033" y="5683824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baseline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7801" y="604360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  <a:ea typeface="宋体" panose="02010600030101010101" pitchFamily="2" charset="-122"/>
              </a:rPr>
              <a:t>proposal</a:t>
            </a:r>
            <a:endParaRPr lang="zh-CN" altLang="en-US" sz="1600" dirty="0" smtClean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1157190" y="5777694"/>
            <a:ext cx="1007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frequency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359" y="3545919"/>
            <a:ext cx="4991079" cy="1118220"/>
          </a:xfrm>
          <a:prstGeom prst="rect">
            <a:avLst/>
          </a:prstGeom>
        </p:spPr>
      </p:pic>
      <p:sp>
        <p:nvSpPr>
          <p:cNvPr id="58" name="矩形 57"/>
          <p:cNvSpPr/>
          <p:nvPr/>
        </p:nvSpPr>
        <p:spPr>
          <a:xfrm>
            <a:off x="3129463" y="3572894"/>
            <a:ext cx="734289" cy="562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9" name="图片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7596" y="3244550"/>
            <a:ext cx="4181862" cy="1168212"/>
          </a:xfrm>
          <a:prstGeom prst="rect">
            <a:avLst/>
          </a:prstGeom>
        </p:spPr>
      </p:pic>
      <p:sp>
        <p:nvSpPr>
          <p:cNvPr id="60" name="下箭头 59"/>
          <p:cNvSpPr/>
          <p:nvPr/>
        </p:nvSpPr>
        <p:spPr bwMode="auto">
          <a:xfrm rot="16200000">
            <a:off x="6326057" y="3731912"/>
            <a:ext cx="264793" cy="300565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7313868" y="4135073"/>
            <a:ext cx="1795358" cy="2285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884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transmission of NDP feedback report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56111"/>
          </a:xfrm>
        </p:spPr>
        <p:txBody>
          <a:bodyPr/>
          <a:lstStyle/>
          <a:p>
            <a:pPr marL="0" indent="0"/>
            <a:r>
              <a:rPr lang="en-US" altLang="zh-CN" sz="2000" dirty="0" smtClean="0"/>
              <a:t>The non-AP STA determines to transmit NDP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assigned RU_TONE_SET contains 24 subcarriers, which can be divided into 4 groups: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1</a:t>
            </a:r>
            <a:r>
              <a:rPr lang="en-US" altLang="zh-CN" sz="1400" b="0" baseline="30000" dirty="0" smtClean="0"/>
              <a:t>st</a:t>
            </a:r>
            <a:r>
              <a:rPr lang="en-US" altLang="zh-CN" sz="1400" b="0" dirty="0" smtClean="0"/>
              <a:t> and 2</a:t>
            </a:r>
            <a:r>
              <a:rPr lang="en-US" altLang="zh-CN" sz="1400" b="0" baseline="30000" dirty="0" smtClean="0"/>
              <a:t>nd</a:t>
            </a:r>
            <a:r>
              <a:rPr lang="en-US" altLang="zh-CN" sz="1400" b="0" dirty="0" smtClean="0"/>
              <a:t> group located in P40, 3</a:t>
            </a:r>
            <a:r>
              <a:rPr lang="en-US" altLang="zh-CN" sz="1400" b="0" baseline="30000" dirty="0" smtClean="0"/>
              <a:t>rd</a:t>
            </a:r>
            <a:r>
              <a:rPr lang="en-US" altLang="zh-CN" sz="1400" b="0" dirty="0" smtClean="0"/>
              <a:t> and 4</a:t>
            </a:r>
            <a:r>
              <a:rPr lang="en-US" altLang="zh-CN" sz="1400" b="0" baseline="30000" dirty="0" smtClean="0"/>
              <a:t>th</a:t>
            </a:r>
            <a:r>
              <a:rPr lang="en-US" altLang="zh-CN" sz="1400" b="0" dirty="0" smtClean="0"/>
              <a:t> group located in S40</a:t>
            </a:r>
            <a:r>
              <a:rPr lang="en-US" altLang="zh-CN" sz="1400" dirty="0" smtClean="0"/>
              <a:t>.</a:t>
            </a:r>
            <a:endParaRPr lang="en-US" altLang="zh-CN" sz="14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NDP feedback report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shall be transmitted through the 1</a:t>
            </a:r>
            <a:r>
              <a:rPr lang="en-US" altLang="zh-CN" sz="1400" b="0" baseline="30000" dirty="0" smtClean="0"/>
              <a:t>st</a:t>
            </a:r>
            <a:r>
              <a:rPr lang="en-US" altLang="zh-CN" sz="1400" b="0" dirty="0" smtClean="0"/>
              <a:t> and 2</a:t>
            </a:r>
            <a:r>
              <a:rPr lang="en-US" altLang="zh-CN" sz="1400" b="0" baseline="30000" dirty="0" smtClean="0"/>
              <a:t>nd</a:t>
            </a:r>
            <a:r>
              <a:rPr lang="en-US" altLang="zh-CN" sz="1400" b="0" dirty="0" smtClean="0"/>
              <a:t> group if the non-AP STA stays on the PCH;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shall be transmitted through the 3</a:t>
            </a:r>
            <a:r>
              <a:rPr lang="en-US" altLang="zh-CN" sz="1400" b="0" baseline="30000" dirty="0" smtClean="0"/>
              <a:t>rd</a:t>
            </a:r>
            <a:r>
              <a:rPr lang="en-US" altLang="zh-CN" sz="1400" b="0" dirty="0" smtClean="0"/>
              <a:t> and 4</a:t>
            </a:r>
            <a:r>
              <a:rPr lang="en-US" altLang="zh-CN" sz="1400" b="0" baseline="30000" dirty="0" smtClean="0"/>
              <a:t>th</a:t>
            </a:r>
            <a:r>
              <a:rPr lang="en-US" altLang="zh-CN" sz="1400" b="0" dirty="0" smtClean="0"/>
              <a:t> group if </a:t>
            </a:r>
            <a:r>
              <a:rPr lang="en-US" altLang="zh-CN" sz="1400" dirty="0"/>
              <a:t>the non-AP STA </a:t>
            </a:r>
            <a:r>
              <a:rPr lang="en-US" altLang="zh-CN" sz="1400" dirty="0" smtClean="0"/>
              <a:t>has </a:t>
            </a:r>
            <a:r>
              <a:rPr lang="en-US" altLang="zh-CN" sz="1400" b="0" dirty="0" smtClean="0"/>
              <a:t>switched to the NPCH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shall be transmitted through all the 1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/2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/3</a:t>
            </a:r>
            <a:r>
              <a:rPr lang="en-US" altLang="zh-CN" sz="1400" baseline="30000" dirty="0" smtClean="0"/>
              <a:t>rd</a:t>
            </a:r>
            <a:r>
              <a:rPr lang="en-US" altLang="zh-CN" sz="1400" dirty="0" smtClean="0"/>
              <a:t>/4</a:t>
            </a:r>
            <a:r>
              <a:rPr lang="en-US" altLang="zh-CN" sz="1400" baseline="30000" dirty="0" smtClean="0"/>
              <a:t>th</a:t>
            </a:r>
            <a:r>
              <a:rPr lang="en-US" altLang="zh-CN" sz="1400" dirty="0" smtClean="0"/>
              <a:t> group if the non-AP STA determines that both PCH and NPCH are idle.</a:t>
            </a:r>
            <a:endParaRPr lang="en-US" altLang="zh-CN" sz="1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Further, the non-AP STA determines whether it has pending low-latency UL traffic: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If yes, the HE-LTF field shall be </a:t>
            </a:r>
            <a:r>
              <a:rPr lang="en-US" altLang="zh-CN" sz="1400" dirty="0" smtClean="0">
                <a:solidFill>
                  <a:srgbClr val="FF0000"/>
                </a:solidFill>
              </a:rPr>
              <a:t>non-zero</a:t>
            </a:r>
            <a:r>
              <a:rPr lang="en-US" altLang="zh-CN" sz="1400" dirty="0" smtClean="0"/>
              <a:t> in 1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 and/or 3</a:t>
            </a:r>
            <a:r>
              <a:rPr lang="en-US" altLang="zh-CN" sz="1400" baseline="30000" dirty="0" smtClean="0"/>
              <a:t>rd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group, and shall be </a:t>
            </a:r>
            <a:r>
              <a:rPr lang="en-US" altLang="zh-CN" sz="1400" dirty="0" smtClean="0">
                <a:solidFill>
                  <a:srgbClr val="FF0000"/>
                </a:solidFill>
              </a:rPr>
              <a:t>all zero </a:t>
            </a:r>
            <a:r>
              <a:rPr lang="en-US" altLang="zh-CN" sz="1400" dirty="0" smtClean="0"/>
              <a:t>in 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 and/or 4</a:t>
            </a:r>
            <a:r>
              <a:rPr lang="en-US" altLang="zh-CN" sz="1400" baseline="30000" dirty="0" smtClean="0"/>
              <a:t>th</a:t>
            </a:r>
            <a:r>
              <a:rPr lang="en-US" altLang="zh-CN" sz="1400" dirty="0" smtClean="0"/>
              <a:t> group.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If no, the </a:t>
            </a:r>
            <a:r>
              <a:rPr lang="en-US" altLang="zh-CN" sz="1400" dirty="0"/>
              <a:t>HE-LTF field shall be </a:t>
            </a:r>
            <a:r>
              <a:rPr lang="en-US" altLang="zh-CN" sz="1400" dirty="0" smtClean="0">
                <a:solidFill>
                  <a:srgbClr val="FF0000"/>
                </a:solidFill>
              </a:rPr>
              <a:t>all zero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in 1</a:t>
            </a:r>
            <a:r>
              <a:rPr lang="en-US" altLang="zh-CN" sz="1400" baseline="30000" dirty="0"/>
              <a:t>st</a:t>
            </a:r>
            <a:r>
              <a:rPr lang="en-US" altLang="zh-CN" sz="1400" dirty="0"/>
              <a:t> and/or 3</a:t>
            </a:r>
            <a:r>
              <a:rPr lang="en-US" altLang="zh-CN" sz="1400" baseline="30000" dirty="0"/>
              <a:t>rd</a:t>
            </a:r>
            <a:r>
              <a:rPr lang="en-US" altLang="zh-CN" sz="1400" dirty="0"/>
              <a:t> group, and shall be </a:t>
            </a:r>
            <a:r>
              <a:rPr lang="en-US" altLang="zh-CN" sz="1400" dirty="0" smtClean="0">
                <a:solidFill>
                  <a:srgbClr val="FF0000"/>
                </a:solidFill>
              </a:rPr>
              <a:t>non-zero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in 2</a:t>
            </a:r>
            <a:r>
              <a:rPr lang="en-US" altLang="zh-CN" sz="1400" baseline="30000" dirty="0"/>
              <a:t>nd</a:t>
            </a:r>
            <a:r>
              <a:rPr lang="en-US" altLang="zh-CN" sz="1400" dirty="0"/>
              <a:t> and/or 4</a:t>
            </a:r>
            <a:r>
              <a:rPr lang="en-US" altLang="zh-CN" sz="1400" baseline="30000" dirty="0"/>
              <a:t>th</a:t>
            </a:r>
            <a:r>
              <a:rPr lang="en-US" altLang="zh-CN" sz="1400" dirty="0"/>
              <a:t> group.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zh-CN" altLang="en-US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17, 2025</a:t>
            </a:fld>
            <a:endParaRPr lang="en-GB" altLang="zh-CN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996171" y="3486499"/>
            <a:ext cx="102081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1085972" y="3342483"/>
            <a:ext cx="2499764" cy="144016"/>
          </a:xfrm>
          <a:prstGeom prst="rect">
            <a:avLst/>
          </a:prstGeom>
          <a:solidFill>
            <a:schemeClr val="bg2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P20 (user 1~18)</a:t>
            </a:r>
            <a:endParaRPr kumimoji="0" lang="zh-CN" altLang="en-US" sz="11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585736" y="3342483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S20 (user 19~36)</a:t>
            </a:r>
            <a:endParaRPr kumimoji="0" lang="zh-CN" altLang="en-US" sz="11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6085500" y="3342483"/>
            <a:ext cx="2499764" cy="144016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100" dirty="0" smtClean="0">
                <a:ea typeface="宋体" panose="02010600030101010101" pitchFamily="2" charset="-122"/>
              </a:rPr>
              <a:t>S40_L20 </a:t>
            </a:r>
            <a:r>
              <a:rPr kumimoji="0" lang="en-US" altLang="zh-CN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(user 1~18)</a:t>
            </a:r>
            <a:endParaRPr kumimoji="0" lang="zh-CN" altLang="en-US" sz="11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8585264" y="3342483"/>
            <a:ext cx="2499764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S40_H20 (user 19~36)</a:t>
            </a:r>
            <a:endParaRPr kumimoji="0" lang="zh-CN" altLang="en-US" sz="11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V="1">
            <a:off x="120518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 flipV="1">
            <a:off x="161581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接箭头连接符 13"/>
          <p:cNvCxnSpPr/>
          <p:nvPr/>
        </p:nvCxnSpPr>
        <p:spPr bwMode="auto">
          <a:xfrm flipV="1">
            <a:off x="202643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接箭头连接符 14"/>
          <p:cNvCxnSpPr/>
          <p:nvPr/>
        </p:nvCxnSpPr>
        <p:spPr bwMode="auto">
          <a:xfrm flipV="1">
            <a:off x="243706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 flipV="1">
            <a:off x="284768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接箭头连接符 16"/>
          <p:cNvCxnSpPr/>
          <p:nvPr/>
        </p:nvCxnSpPr>
        <p:spPr bwMode="auto">
          <a:xfrm flipV="1">
            <a:off x="325830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直接箭头连接符 17"/>
          <p:cNvCxnSpPr/>
          <p:nvPr/>
        </p:nvCxnSpPr>
        <p:spPr bwMode="auto">
          <a:xfrm flipV="1">
            <a:off x="613267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654330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直接箭头连接符 19"/>
          <p:cNvCxnSpPr/>
          <p:nvPr/>
        </p:nvCxnSpPr>
        <p:spPr bwMode="auto">
          <a:xfrm flipV="1">
            <a:off x="695392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接箭头连接符 20"/>
          <p:cNvCxnSpPr/>
          <p:nvPr/>
        </p:nvCxnSpPr>
        <p:spPr bwMode="auto">
          <a:xfrm flipV="1">
            <a:off x="736454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 flipV="1">
            <a:off x="777517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直接箭头连接符 22"/>
          <p:cNvCxnSpPr/>
          <p:nvPr/>
        </p:nvCxnSpPr>
        <p:spPr bwMode="auto">
          <a:xfrm flipV="1">
            <a:off x="818579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直接箭头连接符 23"/>
          <p:cNvCxnSpPr/>
          <p:nvPr/>
        </p:nvCxnSpPr>
        <p:spPr bwMode="auto">
          <a:xfrm flipV="1">
            <a:off x="130784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5" name="直接箭头连接符 24"/>
          <p:cNvCxnSpPr/>
          <p:nvPr/>
        </p:nvCxnSpPr>
        <p:spPr bwMode="auto">
          <a:xfrm flipV="1">
            <a:off x="171846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6" name="直接箭头连接符 25"/>
          <p:cNvCxnSpPr/>
          <p:nvPr/>
        </p:nvCxnSpPr>
        <p:spPr bwMode="auto">
          <a:xfrm flipV="1">
            <a:off x="212909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 flipV="1">
            <a:off x="253971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 flipV="1">
            <a:off x="295034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9" name="直接箭头连接符 28"/>
          <p:cNvCxnSpPr/>
          <p:nvPr/>
        </p:nvCxnSpPr>
        <p:spPr bwMode="auto">
          <a:xfrm flipV="1">
            <a:off x="336096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 flipV="1">
            <a:off x="623533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1" name="直接箭头连接符 30"/>
          <p:cNvCxnSpPr/>
          <p:nvPr/>
        </p:nvCxnSpPr>
        <p:spPr bwMode="auto">
          <a:xfrm flipV="1">
            <a:off x="664595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2" name="直接箭头连接符 31"/>
          <p:cNvCxnSpPr/>
          <p:nvPr/>
        </p:nvCxnSpPr>
        <p:spPr bwMode="auto">
          <a:xfrm flipV="1">
            <a:off x="705658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3" name="直接箭头连接符 32"/>
          <p:cNvCxnSpPr/>
          <p:nvPr/>
        </p:nvCxnSpPr>
        <p:spPr bwMode="auto">
          <a:xfrm flipV="1">
            <a:off x="746720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 flipV="1">
            <a:off x="787782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5" name="直接箭头连接符 34"/>
          <p:cNvCxnSpPr/>
          <p:nvPr/>
        </p:nvCxnSpPr>
        <p:spPr bwMode="auto">
          <a:xfrm flipV="1">
            <a:off x="828845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366893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V="1">
            <a:off x="407955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V="1">
            <a:off x="449018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直接箭头连接符 38"/>
          <p:cNvCxnSpPr/>
          <p:nvPr/>
        </p:nvCxnSpPr>
        <p:spPr bwMode="auto">
          <a:xfrm flipV="1">
            <a:off x="490080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直接箭头连接符 39"/>
          <p:cNvCxnSpPr/>
          <p:nvPr/>
        </p:nvCxnSpPr>
        <p:spPr bwMode="auto">
          <a:xfrm flipV="1">
            <a:off x="531142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直接箭头连接符 40"/>
          <p:cNvCxnSpPr/>
          <p:nvPr/>
        </p:nvCxnSpPr>
        <p:spPr bwMode="auto">
          <a:xfrm flipV="1">
            <a:off x="572205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文本框 41"/>
          <p:cNvSpPr txBox="1"/>
          <p:nvPr/>
        </p:nvSpPr>
        <p:spPr>
          <a:xfrm>
            <a:off x="11165833" y="3353386"/>
            <a:ext cx="747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ea typeface="宋体" panose="02010600030101010101" pitchFamily="2" charset="-122"/>
              </a:rPr>
              <a:t>frequency</a:t>
            </a:r>
            <a:endParaRPr lang="zh-CN" altLang="en-US" sz="1100" dirty="0" smtClean="0">
              <a:ea typeface="宋体" panose="02010600030101010101" pitchFamily="2" charset="-122"/>
            </a:endParaRPr>
          </a:p>
        </p:txBody>
      </p:sp>
      <p:cxnSp>
        <p:nvCxnSpPr>
          <p:cNvPr id="43" name="直接箭头连接符 42"/>
          <p:cNvCxnSpPr/>
          <p:nvPr/>
        </p:nvCxnSpPr>
        <p:spPr bwMode="auto">
          <a:xfrm flipV="1">
            <a:off x="377158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4" name="直接箭头连接符 43"/>
          <p:cNvCxnSpPr/>
          <p:nvPr/>
        </p:nvCxnSpPr>
        <p:spPr bwMode="auto">
          <a:xfrm flipV="1">
            <a:off x="418221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5" name="直接箭头连接符 44"/>
          <p:cNvCxnSpPr/>
          <p:nvPr/>
        </p:nvCxnSpPr>
        <p:spPr bwMode="auto">
          <a:xfrm flipV="1">
            <a:off x="459283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6" name="直接箭头连接符 45"/>
          <p:cNvCxnSpPr/>
          <p:nvPr/>
        </p:nvCxnSpPr>
        <p:spPr bwMode="auto">
          <a:xfrm flipV="1">
            <a:off x="500346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 flipV="1">
            <a:off x="541408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 flipV="1">
            <a:off x="582470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66CC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9" name="直接箭头连接符 48"/>
          <p:cNvCxnSpPr/>
          <p:nvPr/>
        </p:nvCxnSpPr>
        <p:spPr bwMode="auto">
          <a:xfrm flipV="1">
            <a:off x="859642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直接箭头连接符 49"/>
          <p:cNvCxnSpPr/>
          <p:nvPr/>
        </p:nvCxnSpPr>
        <p:spPr bwMode="auto">
          <a:xfrm flipV="1">
            <a:off x="900704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 flipV="1">
            <a:off x="941766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直接箭头连接符 51"/>
          <p:cNvCxnSpPr/>
          <p:nvPr/>
        </p:nvCxnSpPr>
        <p:spPr bwMode="auto">
          <a:xfrm flipV="1">
            <a:off x="982829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直接箭头连接符 52"/>
          <p:cNvCxnSpPr/>
          <p:nvPr/>
        </p:nvCxnSpPr>
        <p:spPr bwMode="auto">
          <a:xfrm flipV="1">
            <a:off x="1023891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直接箭头连接符 53"/>
          <p:cNvCxnSpPr/>
          <p:nvPr/>
        </p:nvCxnSpPr>
        <p:spPr bwMode="auto">
          <a:xfrm flipV="1">
            <a:off x="1064954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接箭头连接符 54"/>
          <p:cNvCxnSpPr/>
          <p:nvPr/>
        </p:nvCxnSpPr>
        <p:spPr bwMode="auto">
          <a:xfrm flipV="1">
            <a:off x="869907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56" name="直接箭头连接符 55"/>
          <p:cNvCxnSpPr/>
          <p:nvPr/>
        </p:nvCxnSpPr>
        <p:spPr bwMode="auto">
          <a:xfrm flipV="1">
            <a:off x="910970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flipV="1">
            <a:off x="952032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58" name="直接箭头连接符 57"/>
          <p:cNvCxnSpPr/>
          <p:nvPr/>
        </p:nvCxnSpPr>
        <p:spPr bwMode="auto">
          <a:xfrm flipV="1">
            <a:off x="993094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59" name="直接箭头连接符 58"/>
          <p:cNvCxnSpPr/>
          <p:nvPr/>
        </p:nvCxnSpPr>
        <p:spPr bwMode="auto">
          <a:xfrm flipV="1">
            <a:off x="1034157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0" name="直接箭头连接符 59"/>
          <p:cNvCxnSpPr/>
          <p:nvPr/>
        </p:nvCxnSpPr>
        <p:spPr bwMode="auto">
          <a:xfrm flipV="1">
            <a:off x="1075219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61" name="左大括号 60"/>
          <p:cNvSpPr/>
          <p:nvPr/>
        </p:nvSpPr>
        <p:spPr bwMode="auto">
          <a:xfrm rot="16200000">
            <a:off x="3539911" y="1119081"/>
            <a:ext cx="91657" cy="499952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左大括号 61"/>
          <p:cNvSpPr/>
          <p:nvPr/>
        </p:nvSpPr>
        <p:spPr bwMode="auto">
          <a:xfrm rot="16200000">
            <a:off x="8539437" y="1119082"/>
            <a:ext cx="91657" cy="499952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3" name="直接箭头连接符 62"/>
          <p:cNvCxnSpPr/>
          <p:nvPr/>
        </p:nvCxnSpPr>
        <p:spPr bwMode="auto">
          <a:xfrm flipV="1">
            <a:off x="141050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直接箭头连接符 63"/>
          <p:cNvCxnSpPr/>
          <p:nvPr/>
        </p:nvCxnSpPr>
        <p:spPr bwMode="auto">
          <a:xfrm flipV="1">
            <a:off x="182112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接箭头连接符 64"/>
          <p:cNvCxnSpPr/>
          <p:nvPr/>
        </p:nvCxnSpPr>
        <p:spPr bwMode="auto">
          <a:xfrm flipV="1">
            <a:off x="223174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直接箭头连接符 65"/>
          <p:cNvCxnSpPr/>
          <p:nvPr/>
        </p:nvCxnSpPr>
        <p:spPr bwMode="auto">
          <a:xfrm flipV="1">
            <a:off x="264237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直接箭头连接符 66"/>
          <p:cNvCxnSpPr/>
          <p:nvPr/>
        </p:nvCxnSpPr>
        <p:spPr bwMode="auto">
          <a:xfrm flipV="1">
            <a:off x="305299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接箭头连接符 67"/>
          <p:cNvCxnSpPr/>
          <p:nvPr/>
        </p:nvCxnSpPr>
        <p:spPr bwMode="auto">
          <a:xfrm flipV="1">
            <a:off x="346362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直接箭头连接符 68"/>
          <p:cNvCxnSpPr/>
          <p:nvPr/>
        </p:nvCxnSpPr>
        <p:spPr bwMode="auto">
          <a:xfrm flipV="1">
            <a:off x="151315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0" name="直接箭头连接符 69"/>
          <p:cNvCxnSpPr/>
          <p:nvPr/>
        </p:nvCxnSpPr>
        <p:spPr bwMode="auto">
          <a:xfrm flipV="1">
            <a:off x="192378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1" name="直接箭头连接符 70"/>
          <p:cNvCxnSpPr/>
          <p:nvPr/>
        </p:nvCxnSpPr>
        <p:spPr bwMode="auto">
          <a:xfrm flipV="1">
            <a:off x="233440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2" name="直接箭头连接符 71"/>
          <p:cNvCxnSpPr/>
          <p:nvPr/>
        </p:nvCxnSpPr>
        <p:spPr bwMode="auto">
          <a:xfrm flipV="1">
            <a:off x="274502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3" name="直接箭头连接符 72"/>
          <p:cNvCxnSpPr/>
          <p:nvPr/>
        </p:nvCxnSpPr>
        <p:spPr bwMode="auto">
          <a:xfrm flipV="1">
            <a:off x="315565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4" name="直接箭头连接符 73"/>
          <p:cNvCxnSpPr/>
          <p:nvPr/>
        </p:nvCxnSpPr>
        <p:spPr bwMode="auto">
          <a:xfrm flipV="1">
            <a:off x="356627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5" name="直接箭头连接符 74"/>
          <p:cNvCxnSpPr/>
          <p:nvPr/>
        </p:nvCxnSpPr>
        <p:spPr bwMode="auto">
          <a:xfrm flipV="1">
            <a:off x="633798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直接箭头连接符 75"/>
          <p:cNvCxnSpPr/>
          <p:nvPr/>
        </p:nvCxnSpPr>
        <p:spPr bwMode="auto">
          <a:xfrm flipV="1">
            <a:off x="674861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直接箭头连接符 76"/>
          <p:cNvCxnSpPr/>
          <p:nvPr/>
        </p:nvCxnSpPr>
        <p:spPr bwMode="auto">
          <a:xfrm flipV="1">
            <a:off x="715923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直接箭头连接符 77"/>
          <p:cNvCxnSpPr/>
          <p:nvPr/>
        </p:nvCxnSpPr>
        <p:spPr bwMode="auto">
          <a:xfrm flipV="1">
            <a:off x="756986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直接箭头连接符 78"/>
          <p:cNvCxnSpPr/>
          <p:nvPr/>
        </p:nvCxnSpPr>
        <p:spPr bwMode="auto">
          <a:xfrm flipV="1">
            <a:off x="798048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直接箭头连接符 79"/>
          <p:cNvCxnSpPr/>
          <p:nvPr/>
        </p:nvCxnSpPr>
        <p:spPr bwMode="auto">
          <a:xfrm flipV="1">
            <a:off x="839110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直接箭头连接符 80"/>
          <p:cNvCxnSpPr/>
          <p:nvPr/>
        </p:nvCxnSpPr>
        <p:spPr bwMode="auto">
          <a:xfrm flipV="1">
            <a:off x="644064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2" name="直接箭头连接符 81"/>
          <p:cNvCxnSpPr/>
          <p:nvPr/>
        </p:nvCxnSpPr>
        <p:spPr bwMode="auto">
          <a:xfrm flipV="1">
            <a:off x="685126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3" name="直接箭头连接符 82"/>
          <p:cNvCxnSpPr/>
          <p:nvPr/>
        </p:nvCxnSpPr>
        <p:spPr bwMode="auto">
          <a:xfrm flipV="1">
            <a:off x="726189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4" name="直接箭头连接符 83"/>
          <p:cNvCxnSpPr/>
          <p:nvPr/>
        </p:nvCxnSpPr>
        <p:spPr bwMode="auto">
          <a:xfrm flipV="1">
            <a:off x="767251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5" name="直接箭头连接符 84"/>
          <p:cNvCxnSpPr/>
          <p:nvPr/>
        </p:nvCxnSpPr>
        <p:spPr bwMode="auto">
          <a:xfrm flipV="1">
            <a:off x="808314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6" name="直接箭头连接符 85"/>
          <p:cNvCxnSpPr/>
          <p:nvPr/>
        </p:nvCxnSpPr>
        <p:spPr bwMode="auto">
          <a:xfrm flipV="1">
            <a:off x="849376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7" name="直接箭头连接符 86"/>
          <p:cNvCxnSpPr/>
          <p:nvPr/>
        </p:nvCxnSpPr>
        <p:spPr bwMode="auto">
          <a:xfrm flipV="1">
            <a:off x="387424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8" name="直接箭头连接符 87"/>
          <p:cNvCxnSpPr/>
          <p:nvPr/>
        </p:nvCxnSpPr>
        <p:spPr bwMode="auto">
          <a:xfrm flipV="1">
            <a:off x="428486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直接箭头连接符 88"/>
          <p:cNvCxnSpPr/>
          <p:nvPr/>
        </p:nvCxnSpPr>
        <p:spPr bwMode="auto">
          <a:xfrm flipV="1">
            <a:off x="469549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直接箭头连接符 89"/>
          <p:cNvCxnSpPr/>
          <p:nvPr/>
        </p:nvCxnSpPr>
        <p:spPr bwMode="auto">
          <a:xfrm flipV="1">
            <a:off x="510611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直接箭头连接符 90"/>
          <p:cNvCxnSpPr/>
          <p:nvPr/>
        </p:nvCxnSpPr>
        <p:spPr bwMode="auto">
          <a:xfrm flipV="1">
            <a:off x="551674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直接箭头连接符 91"/>
          <p:cNvCxnSpPr/>
          <p:nvPr/>
        </p:nvCxnSpPr>
        <p:spPr bwMode="auto">
          <a:xfrm flipV="1">
            <a:off x="592736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直接箭头连接符 92"/>
          <p:cNvCxnSpPr/>
          <p:nvPr/>
        </p:nvCxnSpPr>
        <p:spPr bwMode="auto">
          <a:xfrm flipV="1">
            <a:off x="397690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4" name="直接箭头连接符 93"/>
          <p:cNvCxnSpPr/>
          <p:nvPr/>
        </p:nvCxnSpPr>
        <p:spPr bwMode="auto">
          <a:xfrm flipV="1">
            <a:off x="438752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5" name="直接箭头连接符 94"/>
          <p:cNvCxnSpPr/>
          <p:nvPr/>
        </p:nvCxnSpPr>
        <p:spPr bwMode="auto">
          <a:xfrm flipV="1">
            <a:off x="479814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6" name="直接箭头连接符 95"/>
          <p:cNvCxnSpPr/>
          <p:nvPr/>
        </p:nvCxnSpPr>
        <p:spPr bwMode="auto">
          <a:xfrm flipV="1">
            <a:off x="520877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7" name="直接箭头连接符 96"/>
          <p:cNvCxnSpPr/>
          <p:nvPr/>
        </p:nvCxnSpPr>
        <p:spPr bwMode="auto">
          <a:xfrm flipV="1">
            <a:off x="561939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8" name="直接箭头连接符 97"/>
          <p:cNvCxnSpPr/>
          <p:nvPr/>
        </p:nvCxnSpPr>
        <p:spPr bwMode="auto">
          <a:xfrm flipV="1">
            <a:off x="603002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6633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9" name="直接箭头连接符 98"/>
          <p:cNvCxnSpPr/>
          <p:nvPr/>
        </p:nvCxnSpPr>
        <p:spPr bwMode="auto">
          <a:xfrm flipV="1">
            <a:off x="880173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直接箭头连接符 99"/>
          <p:cNvCxnSpPr/>
          <p:nvPr/>
        </p:nvCxnSpPr>
        <p:spPr bwMode="auto">
          <a:xfrm flipV="1">
            <a:off x="921235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1" name="直接箭头连接符 100"/>
          <p:cNvCxnSpPr/>
          <p:nvPr/>
        </p:nvCxnSpPr>
        <p:spPr bwMode="auto">
          <a:xfrm flipV="1">
            <a:off x="962298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直接箭头连接符 101"/>
          <p:cNvCxnSpPr/>
          <p:nvPr/>
        </p:nvCxnSpPr>
        <p:spPr bwMode="auto">
          <a:xfrm flipV="1">
            <a:off x="1003360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直接箭头连接符 102"/>
          <p:cNvCxnSpPr/>
          <p:nvPr/>
        </p:nvCxnSpPr>
        <p:spPr bwMode="auto">
          <a:xfrm flipV="1">
            <a:off x="1044422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直接箭头连接符 103"/>
          <p:cNvCxnSpPr/>
          <p:nvPr/>
        </p:nvCxnSpPr>
        <p:spPr bwMode="auto">
          <a:xfrm flipV="1">
            <a:off x="1085485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5" name="直接箭头连接符 104"/>
          <p:cNvCxnSpPr/>
          <p:nvPr/>
        </p:nvCxnSpPr>
        <p:spPr bwMode="auto">
          <a:xfrm flipV="1">
            <a:off x="8904389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06" name="直接箭头连接符 105"/>
          <p:cNvCxnSpPr/>
          <p:nvPr/>
        </p:nvCxnSpPr>
        <p:spPr bwMode="auto">
          <a:xfrm flipV="1">
            <a:off x="9315013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07" name="直接箭头连接符 106"/>
          <p:cNvCxnSpPr/>
          <p:nvPr/>
        </p:nvCxnSpPr>
        <p:spPr bwMode="auto">
          <a:xfrm flipV="1">
            <a:off x="9725637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08" name="直接箭头连接符 107"/>
          <p:cNvCxnSpPr/>
          <p:nvPr/>
        </p:nvCxnSpPr>
        <p:spPr bwMode="auto">
          <a:xfrm flipV="1">
            <a:off x="10136261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09" name="直接箭头连接符 108"/>
          <p:cNvCxnSpPr/>
          <p:nvPr/>
        </p:nvCxnSpPr>
        <p:spPr bwMode="auto">
          <a:xfrm flipV="1">
            <a:off x="1054688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0" name="直接箭头连接符 109"/>
          <p:cNvCxnSpPr/>
          <p:nvPr/>
        </p:nvCxnSpPr>
        <p:spPr bwMode="auto">
          <a:xfrm flipV="1">
            <a:off x="10957485" y="3054451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FFFF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11" name="矩形 110"/>
          <p:cNvSpPr/>
          <p:nvPr/>
        </p:nvSpPr>
        <p:spPr>
          <a:xfrm>
            <a:off x="3363370" y="3688586"/>
            <a:ext cx="46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P40</a:t>
            </a:r>
            <a:endParaRPr lang="zh-CN" altLang="en-US" sz="1400" dirty="0"/>
          </a:p>
        </p:txBody>
      </p:sp>
      <p:sp>
        <p:nvSpPr>
          <p:cNvPr id="112" name="矩形 111"/>
          <p:cNvSpPr/>
          <p:nvPr/>
        </p:nvSpPr>
        <p:spPr>
          <a:xfrm>
            <a:off x="8354241" y="3688586"/>
            <a:ext cx="46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S40</a:t>
            </a:r>
            <a:endParaRPr lang="zh-CN" altLang="en-US" sz="1400" dirty="0"/>
          </a:p>
        </p:txBody>
      </p:sp>
      <p:grpSp>
        <p:nvGrpSpPr>
          <p:cNvPr id="113" name="组合 112"/>
          <p:cNvGrpSpPr/>
          <p:nvPr/>
        </p:nvGrpSpPr>
        <p:grpSpPr>
          <a:xfrm>
            <a:off x="999340" y="3999964"/>
            <a:ext cx="10734812" cy="347930"/>
            <a:chOff x="3765915" y="4941168"/>
            <a:chExt cx="10734812" cy="347930"/>
          </a:xfrm>
        </p:grpSpPr>
        <p:sp>
          <p:nvSpPr>
            <p:cNvPr id="114" name="矩形 113"/>
            <p:cNvSpPr/>
            <p:nvPr/>
          </p:nvSpPr>
          <p:spPr>
            <a:xfrm>
              <a:off x="3765915" y="4979793"/>
              <a:ext cx="226959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400" dirty="0" smtClean="0"/>
                <a:t>RU_TONE_SET_INDEX a:</a:t>
              </a:r>
              <a:endParaRPr lang="zh-CN" altLang="en-US" sz="1400" dirty="0"/>
            </a:p>
          </p:txBody>
        </p:sp>
        <p:sp>
          <p:nvSpPr>
            <p:cNvPr id="115" name="矩形 114"/>
            <p:cNvSpPr/>
            <p:nvPr/>
          </p:nvSpPr>
          <p:spPr>
            <a:xfrm>
              <a:off x="9226375" y="4975643"/>
              <a:ext cx="226959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400" dirty="0" smtClean="0"/>
                <a:t>RU_TONE_SET_INDEX c:</a:t>
              </a:r>
              <a:endParaRPr lang="zh-CN" altLang="en-US" sz="1400" dirty="0"/>
            </a:p>
          </p:txBody>
        </p:sp>
        <p:sp>
          <p:nvSpPr>
            <p:cNvPr id="116" name="矩形 115"/>
            <p:cNvSpPr/>
            <p:nvPr/>
          </p:nvSpPr>
          <p:spPr>
            <a:xfrm>
              <a:off x="6501601" y="4979793"/>
              <a:ext cx="226959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400" dirty="0" smtClean="0"/>
                <a:t>RU_TONE_SET_INDEX b</a:t>
              </a:r>
              <a:r>
                <a:rPr lang="en-US" altLang="zh-CN" sz="1400" dirty="0"/>
                <a:t>:</a:t>
              </a:r>
              <a:endParaRPr lang="zh-CN" altLang="en-US" sz="1400" dirty="0"/>
            </a:p>
          </p:txBody>
        </p:sp>
        <p:sp>
          <p:nvSpPr>
            <p:cNvPr id="117" name="矩形 116"/>
            <p:cNvSpPr/>
            <p:nvPr/>
          </p:nvSpPr>
          <p:spPr>
            <a:xfrm>
              <a:off x="11926691" y="4979793"/>
              <a:ext cx="226959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400" dirty="0" smtClean="0"/>
                <a:t>RU_TONE_SET_INDEX d:</a:t>
              </a:r>
              <a:endParaRPr lang="zh-CN" altLang="en-US" sz="1400" dirty="0"/>
            </a:p>
          </p:txBody>
        </p:sp>
        <p:cxnSp>
          <p:nvCxnSpPr>
            <p:cNvPr id="118" name="直接箭头连接符 117"/>
            <p:cNvCxnSpPr/>
            <p:nvPr/>
          </p:nvCxnSpPr>
          <p:spPr bwMode="auto">
            <a:xfrm flipV="1">
              <a:off x="6063150" y="5001066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9" name="直接箭头连接符 118"/>
            <p:cNvCxnSpPr/>
            <p:nvPr/>
          </p:nvCxnSpPr>
          <p:spPr bwMode="auto">
            <a:xfrm flipV="1">
              <a:off x="6161945" y="5001066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0" name="直接箭头连接符 119"/>
            <p:cNvCxnSpPr/>
            <p:nvPr/>
          </p:nvCxnSpPr>
          <p:spPr bwMode="auto">
            <a:xfrm flipV="1">
              <a:off x="6260740" y="5001066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1" name="直接箭头连接符 120"/>
            <p:cNvCxnSpPr/>
            <p:nvPr/>
          </p:nvCxnSpPr>
          <p:spPr bwMode="auto">
            <a:xfrm flipV="1">
              <a:off x="6359536" y="5001066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2" name="直接箭头连接符 121"/>
            <p:cNvCxnSpPr/>
            <p:nvPr/>
          </p:nvCxnSpPr>
          <p:spPr bwMode="auto">
            <a:xfrm flipV="1">
              <a:off x="8798836" y="4981100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3" name="直接箭头连接符 122"/>
            <p:cNvCxnSpPr/>
            <p:nvPr/>
          </p:nvCxnSpPr>
          <p:spPr bwMode="auto">
            <a:xfrm flipV="1">
              <a:off x="8897631" y="4981100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4" name="直接箭头连接符 123"/>
            <p:cNvCxnSpPr/>
            <p:nvPr/>
          </p:nvCxnSpPr>
          <p:spPr bwMode="auto">
            <a:xfrm flipV="1">
              <a:off x="8996426" y="4981100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5" name="直接箭头连接符 124"/>
            <p:cNvCxnSpPr/>
            <p:nvPr/>
          </p:nvCxnSpPr>
          <p:spPr bwMode="auto">
            <a:xfrm flipV="1">
              <a:off x="9095222" y="4981100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7030A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6" name="直接箭头连接符 125"/>
            <p:cNvCxnSpPr/>
            <p:nvPr/>
          </p:nvCxnSpPr>
          <p:spPr bwMode="auto">
            <a:xfrm flipV="1">
              <a:off x="11504025" y="4956984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66CC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7" name="直接箭头连接符 126"/>
            <p:cNvCxnSpPr/>
            <p:nvPr/>
          </p:nvCxnSpPr>
          <p:spPr bwMode="auto">
            <a:xfrm flipV="1">
              <a:off x="11602820" y="4956984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66CC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8" name="直接箭头连接符 127"/>
            <p:cNvCxnSpPr/>
            <p:nvPr/>
          </p:nvCxnSpPr>
          <p:spPr bwMode="auto">
            <a:xfrm flipV="1">
              <a:off x="11701615" y="4956984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9" name="直接箭头连接符 128"/>
            <p:cNvCxnSpPr/>
            <p:nvPr/>
          </p:nvCxnSpPr>
          <p:spPr bwMode="auto">
            <a:xfrm flipV="1">
              <a:off x="11800411" y="4956984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0" name="直接箭头连接符 129"/>
            <p:cNvCxnSpPr/>
            <p:nvPr/>
          </p:nvCxnSpPr>
          <p:spPr bwMode="auto">
            <a:xfrm flipV="1">
              <a:off x="14204341" y="4941168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6633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1" name="直接箭头连接符 130"/>
            <p:cNvCxnSpPr/>
            <p:nvPr/>
          </p:nvCxnSpPr>
          <p:spPr bwMode="auto">
            <a:xfrm flipV="1">
              <a:off x="14303136" y="4941168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6633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2" name="直接箭头连接符 131"/>
            <p:cNvCxnSpPr/>
            <p:nvPr/>
          </p:nvCxnSpPr>
          <p:spPr bwMode="auto">
            <a:xfrm flipV="1">
              <a:off x="14401931" y="4941168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FF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3" name="直接箭头连接符 132"/>
            <p:cNvCxnSpPr/>
            <p:nvPr/>
          </p:nvCxnSpPr>
          <p:spPr bwMode="auto">
            <a:xfrm flipV="1">
              <a:off x="14500727" y="4941168"/>
              <a:ext cx="0" cy="2880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FFFF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34" name="文本框 133"/>
          <p:cNvSpPr txBox="1"/>
          <p:nvPr/>
        </p:nvSpPr>
        <p:spPr>
          <a:xfrm>
            <a:off x="10854853" y="4534488"/>
            <a:ext cx="12506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1</a:t>
            </a:r>
            <a:r>
              <a:rPr lang="en-US" altLang="zh-CN" sz="1600" baseline="30000" dirty="0" smtClean="0">
                <a:ea typeface="宋体" panose="02010600030101010101" pitchFamily="2" charset="-122"/>
              </a:rPr>
              <a:t>st</a:t>
            </a:r>
            <a:r>
              <a:rPr lang="en-US" altLang="zh-CN" sz="1600" dirty="0" smtClean="0">
                <a:ea typeface="宋体" panose="02010600030101010101" pitchFamily="2" charset="-122"/>
              </a:rPr>
              <a:t> 2</a:t>
            </a:r>
            <a:r>
              <a:rPr lang="en-US" altLang="zh-CN" sz="1600" baseline="30000" dirty="0" smtClean="0">
                <a:ea typeface="宋体" panose="02010600030101010101" pitchFamily="2" charset="-122"/>
              </a:rPr>
              <a:t>nd</a:t>
            </a:r>
            <a:r>
              <a:rPr lang="en-US" altLang="zh-CN" sz="1600" dirty="0" smtClean="0">
                <a:ea typeface="宋体" panose="02010600030101010101" pitchFamily="2" charset="-122"/>
              </a:rPr>
              <a:t> 3</a:t>
            </a:r>
            <a:r>
              <a:rPr lang="en-US" altLang="zh-CN" sz="1600" baseline="30000" dirty="0" smtClean="0">
                <a:ea typeface="宋体" panose="02010600030101010101" pitchFamily="2" charset="-122"/>
              </a:rPr>
              <a:t>rd</a:t>
            </a:r>
            <a:r>
              <a:rPr lang="en-US" altLang="zh-CN" sz="1600" dirty="0" smtClean="0">
                <a:ea typeface="宋体" panose="02010600030101010101" pitchFamily="2" charset="-122"/>
              </a:rPr>
              <a:t> 4</a:t>
            </a:r>
            <a:r>
              <a:rPr lang="en-US" altLang="zh-CN" sz="1600" baseline="30000" dirty="0" smtClean="0">
                <a:ea typeface="宋体" panose="02010600030101010101" pitchFamily="2" charset="-122"/>
              </a:rPr>
              <a:t>th</a:t>
            </a:r>
            <a:r>
              <a:rPr lang="en-US" altLang="zh-CN" sz="1600" dirty="0" smtClean="0">
                <a:ea typeface="宋体" panose="02010600030101010101" pitchFamily="2" charset="-122"/>
              </a:rPr>
              <a:t> 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136" name="直接箭头连接符 135"/>
          <p:cNvCxnSpPr/>
          <p:nvPr/>
        </p:nvCxnSpPr>
        <p:spPr bwMode="auto">
          <a:xfrm flipV="1">
            <a:off x="11073155" y="4327928"/>
            <a:ext cx="316629" cy="2486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9" name="直接箭头连接符 138"/>
          <p:cNvCxnSpPr/>
          <p:nvPr/>
        </p:nvCxnSpPr>
        <p:spPr bwMode="auto">
          <a:xfrm flipV="1">
            <a:off x="11350118" y="4342216"/>
            <a:ext cx="186443" cy="2343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2" name="直接箭头连接符 141"/>
          <p:cNvCxnSpPr/>
          <p:nvPr/>
        </p:nvCxnSpPr>
        <p:spPr bwMode="auto">
          <a:xfrm flipV="1">
            <a:off x="11635356" y="4342216"/>
            <a:ext cx="0" cy="2343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4" name="直接箭头连接符 143"/>
          <p:cNvCxnSpPr/>
          <p:nvPr/>
        </p:nvCxnSpPr>
        <p:spPr bwMode="auto">
          <a:xfrm flipH="1" flipV="1">
            <a:off x="11753583" y="4342811"/>
            <a:ext cx="122488" cy="2486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47686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of detection algorithm in AP side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AP side, the feedback can be determined based on the power detection [8].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power detection is performed on P40 and S40 respectively.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P1 = sum(power in 1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 group subcarriers);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P2 = </a:t>
            </a:r>
            <a:r>
              <a:rPr lang="en-US" altLang="zh-CN" sz="1400" dirty="0"/>
              <a:t>sum(power in </a:t>
            </a:r>
            <a:r>
              <a:rPr lang="en-US" altLang="zh-CN" sz="1400" dirty="0" smtClean="0"/>
              <a:t>2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group subcarriers);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P3 </a:t>
            </a:r>
            <a:r>
              <a:rPr lang="en-US" altLang="zh-CN" sz="1400" dirty="0"/>
              <a:t>= sum(power in 3</a:t>
            </a:r>
            <a:r>
              <a:rPr lang="en-US" altLang="zh-CN" sz="1400" baseline="30000" dirty="0"/>
              <a:t>rd</a:t>
            </a:r>
            <a:r>
              <a:rPr lang="en-US" altLang="zh-CN" sz="1400" dirty="0"/>
              <a:t> group subcarriers); </a:t>
            </a:r>
            <a:endParaRPr lang="en-US" altLang="zh-CN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P4 </a:t>
            </a:r>
            <a:r>
              <a:rPr lang="en-US" altLang="zh-CN" sz="1400" dirty="0"/>
              <a:t>= sum(power in 4</a:t>
            </a:r>
            <a:r>
              <a:rPr lang="en-US" altLang="zh-CN" sz="1400" baseline="30000" dirty="0"/>
              <a:t>th</a:t>
            </a:r>
            <a:r>
              <a:rPr lang="en-US" altLang="zh-CN" sz="1400" dirty="0"/>
              <a:t> group subcarriers); </a:t>
            </a:r>
            <a:endParaRPr lang="en-US" altLang="zh-CN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17, 2025</a:t>
            </a:fld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342979"/>
              </p:ext>
            </p:extLst>
          </p:nvPr>
        </p:nvGraphicFramePr>
        <p:xfrm>
          <a:off x="2163507" y="4095642"/>
          <a:ext cx="6192688" cy="229108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1689796076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3784507016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1312154615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334889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PCH_LL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PCH_NL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PCH_No_Response</a:t>
                      </a:r>
                      <a:endParaRPr lang="en-US" altLang="zh-CN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866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NPCH_LL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PCH:</a:t>
                      </a:r>
                      <a:r>
                        <a:rPr lang="en-US" altLang="zh-CN" sz="1200" baseline="0" dirty="0" smtClean="0"/>
                        <a:t> idle;</a:t>
                      </a:r>
                    </a:p>
                    <a:p>
                      <a:r>
                        <a:rPr lang="en-US" altLang="zh-CN" sz="1200" baseline="0" dirty="0" smtClean="0"/>
                        <a:t>NPCH: idle;</a:t>
                      </a:r>
                    </a:p>
                    <a:p>
                      <a:r>
                        <a:rPr lang="en-US" altLang="zh-CN" sz="1200" baseline="0" dirty="0" smtClean="0"/>
                        <a:t>Pending LL data: Yes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Unreliable</a:t>
                      </a:r>
                      <a:r>
                        <a:rPr lang="en-US" altLang="zh-CN" sz="1200" baseline="0" dirty="0" smtClean="0"/>
                        <a:t> feedback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PCH:</a:t>
                      </a:r>
                      <a:r>
                        <a:rPr lang="en-US" altLang="zh-CN" sz="1200" baseline="0" dirty="0" smtClean="0"/>
                        <a:t> busy;</a:t>
                      </a:r>
                    </a:p>
                    <a:p>
                      <a:r>
                        <a:rPr lang="en-US" altLang="zh-CN" sz="1200" baseline="0" dirty="0" smtClean="0"/>
                        <a:t>NPCH: idle;</a:t>
                      </a:r>
                    </a:p>
                    <a:p>
                      <a:r>
                        <a:rPr lang="en-US" altLang="zh-CN" sz="1200" baseline="0" dirty="0" smtClean="0"/>
                        <a:t>Pending LL data: Yes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06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NPCH_NL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Unreliable feedback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PCH:</a:t>
                      </a:r>
                      <a:r>
                        <a:rPr lang="en-US" altLang="zh-CN" sz="1200" baseline="0" dirty="0" smtClean="0"/>
                        <a:t> idle;</a:t>
                      </a:r>
                    </a:p>
                    <a:p>
                      <a:r>
                        <a:rPr lang="en-US" altLang="zh-CN" sz="1200" baseline="0" dirty="0" smtClean="0"/>
                        <a:t>NPCH: idle;</a:t>
                      </a:r>
                    </a:p>
                    <a:p>
                      <a:r>
                        <a:rPr lang="en-US" altLang="zh-CN" sz="1200" baseline="0" dirty="0" smtClean="0"/>
                        <a:t>Pending LL data: No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PCH:</a:t>
                      </a:r>
                      <a:r>
                        <a:rPr lang="en-US" altLang="zh-CN" sz="1200" baseline="0" dirty="0" smtClean="0"/>
                        <a:t> busy;</a:t>
                      </a:r>
                    </a:p>
                    <a:p>
                      <a:r>
                        <a:rPr lang="en-US" altLang="zh-CN" sz="1200" baseline="0" dirty="0" smtClean="0"/>
                        <a:t>NPCH: idle;</a:t>
                      </a:r>
                    </a:p>
                    <a:p>
                      <a:r>
                        <a:rPr lang="en-US" altLang="zh-CN" sz="1200" baseline="0" dirty="0" smtClean="0"/>
                        <a:t>Pending LL data: No</a:t>
                      </a:r>
                      <a:endParaRPr lang="zh-CN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39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NPCH_No_Response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PCH:</a:t>
                      </a:r>
                      <a:r>
                        <a:rPr lang="en-US" altLang="zh-CN" sz="1200" baseline="0" dirty="0" smtClean="0"/>
                        <a:t> idle;</a:t>
                      </a:r>
                    </a:p>
                    <a:p>
                      <a:r>
                        <a:rPr lang="en-US" altLang="zh-CN" sz="1200" baseline="0" dirty="0" smtClean="0"/>
                        <a:t>NPCH: busy;</a:t>
                      </a:r>
                    </a:p>
                    <a:p>
                      <a:r>
                        <a:rPr lang="en-US" altLang="zh-CN" sz="1200" baseline="0" dirty="0" smtClean="0"/>
                        <a:t>Pending LL data: Yes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PCH:</a:t>
                      </a:r>
                      <a:r>
                        <a:rPr lang="en-US" altLang="zh-CN" sz="1200" baseline="0" dirty="0" smtClean="0"/>
                        <a:t> idle;</a:t>
                      </a:r>
                    </a:p>
                    <a:p>
                      <a:r>
                        <a:rPr lang="en-US" altLang="zh-CN" sz="1200" baseline="0" dirty="0" smtClean="0"/>
                        <a:t>NPCH: busy;</a:t>
                      </a:r>
                    </a:p>
                    <a:p>
                      <a:r>
                        <a:rPr lang="en-US" altLang="zh-CN" sz="1200" baseline="0" dirty="0" smtClean="0"/>
                        <a:t>Pending LL data: No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PCH:</a:t>
                      </a:r>
                      <a:r>
                        <a:rPr lang="en-US" altLang="zh-CN" sz="1200" baseline="0" dirty="0" smtClean="0"/>
                        <a:t> busy;</a:t>
                      </a:r>
                    </a:p>
                    <a:p>
                      <a:r>
                        <a:rPr lang="en-US" altLang="zh-CN" sz="1200" baseline="0" dirty="0" smtClean="0"/>
                        <a:t>NPCH: busy;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269770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5059814" y="2687310"/>
            <a:ext cx="4173851" cy="646331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P1 &gt; K*P2 </a:t>
            </a:r>
            <a:r>
              <a:rPr lang="en-US" altLang="zh-CN" sz="1200" dirty="0" smtClean="0"/>
              <a:t> 			     </a:t>
            </a:r>
            <a:r>
              <a:rPr lang="en-US" altLang="zh-CN" sz="1200" dirty="0" smtClean="0">
                <a:sym typeface="Wingdings" panose="05000000000000000000" pitchFamily="2" charset="2"/>
              </a:rPr>
              <a:t>  </a:t>
            </a:r>
            <a:r>
              <a:rPr lang="en-US" altLang="zh-CN" sz="1200" dirty="0" smtClean="0"/>
              <a:t>PCH_LL</a:t>
            </a:r>
            <a:endParaRPr lang="en-US" altLang="zh-CN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P2 &gt; K*P1 </a:t>
            </a:r>
            <a:r>
              <a:rPr lang="en-US" altLang="zh-CN" sz="1200" dirty="0" smtClean="0"/>
              <a:t> 			     </a:t>
            </a:r>
            <a:r>
              <a:rPr lang="en-US" altLang="zh-CN" sz="1200" dirty="0" smtClean="0">
                <a:sym typeface="Wingdings" panose="05000000000000000000" pitchFamily="2" charset="2"/>
              </a:rPr>
              <a:t>  </a:t>
            </a:r>
            <a:r>
              <a:rPr lang="en-US" altLang="zh-CN" sz="1200" dirty="0" smtClean="0"/>
              <a:t>PCH_NL</a:t>
            </a:r>
            <a:endParaRPr lang="en-US" altLang="zh-CN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Not(P1 &gt; K*P2) &amp; Not(P2 &gt; K*P1) </a:t>
            </a:r>
            <a:r>
              <a:rPr lang="en-US" altLang="zh-CN" sz="1200" dirty="0" smtClean="0"/>
              <a:t> </a:t>
            </a:r>
            <a:r>
              <a:rPr lang="en-US" altLang="zh-CN" sz="1200" dirty="0" smtClean="0">
                <a:sym typeface="Wingdings" panose="05000000000000000000" pitchFamily="2" charset="2"/>
              </a:rPr>
              <a:t>  </a:t>
            </a:r>
            <a:r>
              <a:rPr lang="en-US" altLang="zh-CN" sz="1200" dirty="0" err="1" smtClean="0"/>
              <a:t>PCH_No_Response</a:t>
            </a:r>
            <a:endParaRPr lang="en-US" altLang="zh-CN" sz="1200" dirty="0"/>
          </a:p>
        </p:txBody>
      </p:sp>
      <p:sp>
        <p:nvSpPr>
          <p:cNvPr id="11" name="矩形 10"/>
          <p:cNvSpPr/>
          <p:nvPr/>
        </p:nvSpPr>
        <p:spPr>
          <a:xfrm>
            <a:off x="5053849" y="3391476"/>
            <a:ext cx="4179816" cy="646331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P3 &gt; K*P4 				    </a:t>
            </a:r>
            <a:r>
              <a:rPr lang="en-US" altLang="zh-CN" sz="1200" dirty="0" smtClean="0">
                <a:sym typeface="Wingdings" panose="05000000000000000000" pitchFamily="2" charset="2"/>
              </a:rPr>
              <a:t>  </a:t>
            </a:r>
            <a:r>
              <a:rPr lang="en-US" altLang="zh-CN" sz="1200" dirty="0" smtClean="0"/>
              <a:t>NPCH_LL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P4 &gt; K*P3 				    </a:t>
            </a:r>
            <a:r>
              <a:rPr lang="en-US" altLang="zh-CN" sz="1200" dirty="0" smtClean="0">
                <a:sym typeface="Wingdings" panose="05000000000000000000" pitchFamily="2" charset="2"/>
              </a:rPr>
              <a:t>  </a:t>
            </a:r>
            <a:r>
              <a:rPr lang="en-US" altLang="zh-CN" sz="1200" dirty="0" smtClean="0"/>
              <a:t>NPCH_NL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Not(P3 &gt; K*P4) &amp; Not(P4 &gt; K*P3) </a:t>
            </a:r>
            <a:r>
              <a:rPr lang="en-US" altLang="zh-CN" sz="1200" dirty="0">
                <a:sym typeface="Wingdings" panose="05000000000000000000" pitchFamily="2" charset="2"/>
              </a:rPr>
              <a:t> </a:t>
            </a:r>
            <a:r>
              <a:rPr lang="en-US" altLang="zh-CN" sz="1200" dirty="0" smtClean="0">
                <a:sym typeface="Wingdings" panose="05000000000000000000" pitchFamily="2" charset="2"/>
              </a:rPr>
              <a:t>  </a:t>
            </a:r>
            <a:r>
              <a:rPr lang="en-US" altLang="zh-CN" sz="1200" dirty="0" err="1" smtClean="0"/>
              <a:t>NPCH_No_Response</a:t>
            </a:r>
            <a:endParaRPr lang="en-US" altLang="zh-CN" sz="1200" dirty="0"/>
          </a:p>
        </p:txBody>
      </p:sp>
      <p:sp>
        <p:nvSpPr>
          <p:cNvPr id="12" name="右大括号 11"/>
          <p:cNvSpPr/>
          <p:nvPr/>
        </p:nvSpPr>
        <p:spPr bwMode="auto">
          <a:xfrm>
            <a:off x="4871864" y="2722093"/>
            <a:ext cx="72008" cy="597674"/>
          </a:xfrm>
          <a:prstGeom prst="rightBrac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右大括号 12"/>
          <p:cNvSpPr/>
          <p:nvPr/>
        </p:nvSpPr>
        <p:spPr bwMode="auto">
          <a:xfrm>
            <a:off x="4871864" y="3403241"/>
            <a:ext cx="72008" cy="597674"/>
          </a:xfrm>
          <a:prstGeom prst="rightBrac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878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宋体+TimesNewRoma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600" dirty="0" smtClean="0">
            <a:ea typeface="宋体" panose="02010600030101010101" pitchFamily="2" charset="-122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2" id="{3D1D02FC-9F7E-4063-8955-BD8FFE847F87}" vid="{AA5D3AA7-F39F-4AE6-92F8-CFD542D24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80211_Submission_Template</Template>
  <TotalTime>23751</TotalTime>
  <Words>1837</Words>
  <Application>Microsoft Office PowerPoint</Application>
  <PresentationFormat>宽屏</PresentationFormat>
  <Paragraphs>482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等线</vt:lpstr>
      <vt:lpstr>宋体</vt:lpstr>
      <vt:lpstr>Arial</vt:lpstr>
      <vt:lpstr>Cambria Math</vt:lpstr>
      <vt:lpstr>Times New Roman</vt:lpstr>
      <vt:lpstr>Wingdings</vt:lpstr>
      <vt:lpstr>Office 主题​​</vt:lpstr>
      <vt:lpstr>NFRP mechanism for NPCA</vt:lpstr>
      <vt:lpstr>Abstract</vt:lpstr>
      <vt:lpstr>Recap: hidden node issues in NPCA</vt:lpstr>
      <vt:lpstr>Why not to reuse the (MU-)RTS/CTS as the ICF/ICR?</vt:lpstr>
      <vt:lpstr>Why not to reuse the BQRP?</vt:lpstr>
      <vt:lpstr>Recap: NFRP and NDP feedback report</vt:lpstr>
      <vt:lpstr>Proposal: Reuse NFRP/NDP for channel status query</vt:lpstr>
      <vt:lpstr>The transmission of NDP feedback report</vt:lpstr>
      <vt:lpstr>Example of detection algorithm in AP side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NFRP mechanism for NPCA</dc:title>
  <dc:creator>chen junbin</dc:creator>
  <cp:keywords/>
  <cp:lastModifiedBy>Junbin Chen</cp:lastModifiedBy>
  <cp:revision>227</cp:revision>
  <cp:lastPrinted>1601-01-01T00:00:00Z</cp:lastPrinted>
  <dcterms:created xsi:type="dcterms:W3CDTF">2024-10-31T01:28:30Z</dcterms:created>
  <dcterms:modified xsi:type="dcterms:W3CDTF">2025-04-17T05:52:12Z</dcterms:modified>
  <cp:category>Junbin, TP-Link Corporation Limited</cp:category>
</cp:coreProperties>
</file>