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305" r:id="rId4"/>
    <p:sldId id="309" r:id="rId5"/>
    <p:sldId id="306" r:id="rId6"/>
    <p:sldId id="287" r:id="rId7"/>
    <p:sldId id="304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xin lu" initials="lyx" lastIdx="2" clrIdx="0">
    <p:extLst>
      <p:ext uri="{19B8F6BF-5375-455C-9EA6-DF929625EA0E}">
        <p15:presenceInfo xmlns:p15="http://schemas.microsoft.com/office/powerpoint/2012/main" userId="yuxin lu" providerId="None"/>
      </p:ext>
    </p:extLst>
  </p:cmAuthor>
  <p:cmAuthor id="2" name="Pei Zhou" initials="Pei" lastIdx="6" clrIdx="1">
    <p:extLst>
      <p:ext uri="{19B8F6BF-5375-455C-9EA6-DF929625EA0E}">
        <p15:presenceInfo xmlns:p15="http://schemas.microsoft.com/office/powerpoint/2012/main" userId="Pei Zho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00A880"/>
    <a:srgbClr val="00C495"/>
    <a:srgbClr val="009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68" autoAdjust="0"/>
    <p:restoredTop sz="95843" autoAdjust="0"/>
  </p:normalViewPr>
  <p:slideViewPr>
    <p:cSldViewPr>
      <p:cViewPr varScale="1">
        <p:scale>
          <a:sx n="100" d="100"/>
          <a:sy n="100" d="100"/>
        </p:scale>
        <p:origin x="768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/>
              <a:t>In this proposal, we focus on the TXOP level preemption, introducing a credibility criterion to assist the fair classification among streams and honest behavior between STAs to further promote the preemption feature </a:t>
            </a:r>
          </a:p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5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Yuxin Lu, TCL Industries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0666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76672"/>
            <a:ext cx="10363200" cy="1463253"/>
          </a:xfrm>
          <a:ln/>
        </p:spPr>
        <p:txBody>
          <a:bodyPr/>
          <a:lstStyle/>
          <a:p>
            <a:r>
              <a:rPr lang="en-US" altLang="zh-CN" dirty="0"/>
              <a:t>Adaptable Traffic Indication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</a:t>
            </a:r>
            <a:r>
              <a:rPr lang="en-US" altLang="zh-CN" sz="2000" b="0" dirty="0"/>
              <a:t>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980201"/>
              </p:ext>
            </p:extLst>
          </p:nvPr>
        </p:nvGraphicFramePr>
        <p:xfrm>
          <a:off x="990600" y="2419350"/>
          <a:ext cx="9937750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45106" imgH="2742165" progId="Word.Document.8">
                  <p:embed/>
                </p:oleObj>
              </mc:Choice>
              <mc:Fallback>
                <p:oleObj name="Document" r:id="rId3" imgW="10645106" imgH="27421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9937750" cy="2566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237AC-19DE-6E21-ED1B-6EF25577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7AD99A-3CAD-DD95-440C-15B81ECFC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In this proposal, we discuss the current traffic indication methods and their limitations, then propose a new flexible method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70D7EA-01DF-05A9-92BE-06D2CF296F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896E4D-7F6D-A4A9-A64D-7AF7F2FD6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4B6876B-C771-9EFC-7E29-2D0A8F2493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26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5AA52D-EBAB-9DCB-05EB-4B933E19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</a:t>
            </a:r>
            <a:r>
              <a:rPr lang="en-US" altLang="zh-CN" sz="3200" dirty="0"/>
              <a:t>urrent Methods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0E1EB-4F6C-245F-817C-18168D422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52" y="1628800"/>
            <a:ext cx="10361084" cy="47525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cs typeface="Times New Roman"/>
              </a:rPr>
              <a:t>Current baseline [1] :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b="0" dirty="0">
                <a:cs typeface="Times New Roman"/>
              </a:rPr>
              <a:t>BSRP polling + BSR feedback is used for solicited buffer indication</a:t>
            </a:r>
            <a:r>
              <a:rPr lang="en-US" altLang="zh-CN" sz="1200" dirty="0">
                <a:solidFill>
                  <a:schemeClr val="tx1"/>
                </a:solidFill>
                <a:cs typeface="Times New Roman"/>
              </a:rPr>
              <a:t> </a:t>
            </a:r>
            <a:endParaRPr lang="en-US" altLang="zh-CN" sz="1200" b="0" dirty="0">
              <a:solidFill>
                <a:schemeClr val="tx1"/>
              </a:solidFill>
              <a:cs typeface="Times New Roman"/>
            </a:endParaRP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1600" b="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QoS Control and BSR Control </a:t>
            </a:r>
            <a:r>
              <a:rPr lang="en-US" altLang="zh-CN" sz="1600" b="0" dirty="0">
                <a:effectLst/>
                <a:ea typeface="宋体" panose="02010600030101010101" pitchFamily="2" charset="-122"/>
                <a:cs typeface="Times New Roman"/>
              </a:rPr>
              <a:t>can be</a:t>
            </a:r>
            <a:r>
              <a:rPr lang="en-US" altLang="zh-CN" sz="1600" b="0" dirty="0">
                <a:cs typeface="Times New Roman"/>
              </a:rPr>
              <a:t> used for </a:t>
            </a:r>
            <a:r>
              <a:rPr lang="en-GB" altLang="zh-CN" sz="1600" b="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un</a:t>
            </a:r>
            <a:r>
              <a:rPr lang="en-US" altLang="zh-CN" sz="1600" b="0" dirty="0">
                <a:cs typeface="Times New Roman"/>
              </a:rPr>
              <a:t>solicited buffer indication</a:t>
            </a:r>
            <a:endParaRPr lang="en-GB" altLang="zh-CN" sz="1600" b="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Enhanced BSR in 11bn </a:t>
            </a:r>
            <a:r>
              <a:rPr lang="en-US" altLang="zh-CN" sz="2000" dirty="0">
                <a:cs typeface="Times New Roman"/>
              </a:rPr>
              <a:t>[2] </a:t>
            </a:r>
            <a:r>
              <a:rPr lang="en-US" altLang="zh-CN" sz="2000" dirty="0"/>
              <a:t>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1600" dirty="0"/>
              <a:t>EBSR has been introduced to report a larger per TID queue size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Proposal [3]: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1600" dirty="0"/>
              <a:t>For MAPC, indicate requested medium time, TID/AC, expiration time of the traffic in a new control field in a QoS Null frame or Multi-STA BA (MBA) frame 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2000" dirty="0"/>
              <a:t>Proposal [4]: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1600" dirty="0"/>
              <a:t>Use MBA container to carry </a:t>
            </a: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QoS Control, BSR Control, </a:t>
            </a:r>
            <a:r>
              <a:rPr lang="en-US" altLang="zh-CN" sz="1600" dirty="0"/>
              <a:t>EBSR </a:t>
            </a:r>
            <a:r>
              <a:rPr lang="en-GB" altLang="zh-CN" sz="1600" dirty="0"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Control in original </a:t>
            </a:r>
            <a:r>
              <a:rPr lang="en-GB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Block Ack Bitmap field </a:t>
            </a:r>
            <a:endParaRPr lang="en-US" altLang="zh-CN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1FFC31-47E4-E306-98DF-827031422F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51361D-E1DC-0420-CCB5-C88913C2BD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C9FF07-6807-8A4F-AAA8-571E4972EB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90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D10929-95CE-A9A9-4BE1-9B95CBBD1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Limitations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7F1144-FFE2-0496-1CE1-B301529FC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For solicited buffer indication, TXOP holder cannot indicate the traffic constraint or requirement for </a:t>
            </a:r>
            <a:r>
              <a:rPr lang="en-US" altLang="zh-CN" sz="2000" dirty="0">
                <a:latin typeface="Times New Roman" panose="02020603050405020304" pitchFamily="18" charset="0"/>
                <a:ea typeface="Arial" panose="020B0604020202020204" pitchFamily="34" charset="0"/>
              </a:rPr>
              <a:t>its solicited </a:t>
            </a:r>
            <a:r>
              <a:rPr lang="en-US" altLang="zh-CN" sz="20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feedback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such as allowed traffic type, traffic direction, whether reported in terms of </a:t>
            </a:r>
            <a:r>
              <a:rPr lang="en-US" altLang="zh-CN" sz="1600" dirty="0">
                <a:latin typeface="Times New Roman" panose="02020603050405020304" pitchFamily="18" charset="0"/>
                <a:ea typeface="Arial" panose="020B0604020202020204" pitchFamily="34" charset="0"/>
              </a:rPr>
              <a:t>q</a:t>
            </a:r>
            <a:r>
              <a:rPr lang="en-US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ueue </a:t>
            </a:r>
            <a:r>
              <a:rPr lang="en-US" altLang="zh-CN" sz="1600" dirty="0">
                <a:latin typeface="Times New Roman" panose="02020603050405020304" pitchFamily="18" charset="0"/>
                <a:ea typeface="Arial" panose="020B0604020202020204" pitchFamily="34" charset="0"/>
              </a:rPr>
              <a:t>s</a:t>
            </a:r>
            <a:r>
              <a:rPr lang="en-US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ize or TXOP </a:t>
            </a:r>
            <a:r>
              <a:rPr lang="en-US" altLang="zh-CN" sz="1600" dirty="0">
                <a:latin typeface="Times New Roman" panose="02020603050405020304" pitchFamily="18" charset="0"/>
                <a:ea typeface="Arial" panose="020B0604020202020204" pitchFamily="34" charset="0"/>
              </a:rPr>
              <a:t>d</a:t>
            </a:r>
            <a:r>
              <a:rPr lang="en-US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uration</a:t>
            </a:r>
            <a:r>
              <a:rPr lang="en-US" altLang="zh-CN" sz="14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For traffic reporter, </a:t>
            </a:r>
            <a:r>
              <a:rPr lang="en-US" altLang="zh-CN" sz="2000" dirty="0">
                <a:latin typeface="Times New Roman" panose="02020603050405020304" pitchFamily="18" charset="0"/>
                <a:ea typeface="Arial" panose="020B0604020202020204" pitchFamily="34" charset="0"/>
              </a:rPr>
              <a:t>QoS Control, BSR Control, EBSR Control have limited </a:t>
            </a:r>
            <a:r>
              <a:rPr lang="en-US" altLang="zh-CN" sz="20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traffic information, which may not fit the growing need for low latency indication, MAPC traffic indication, multi-directional traffic indication, AP’s scheduling decision, TXS decision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Arial" panose="020B0604020202020204" pitchFamily="34" charset="0"/>
              </a:rPr>
              <a:t>QoS Control lies in MAC header, modifying this field may cause legacy incompatibility issue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Arial" panose="020B0604020202020204" pitchFamily="34" charset="0"/>
              </a:rPr>
              <a:t>BSR Control and EBSR Control can only report TID and Queue Size </a:t>
            </a:r>
            <a:r>
              <a:rPr lang="en-US" altLang="zh-CN" sz="1600" dirty="0"/>
              <a:t>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EBSR has 2 reserved bits, there is no extra room to carry extended traffic information 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184DFF-EE2E-C9B5-9F29-4941F6ACD2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7E686B-7ABC-0F34-49C1-C2F3E5A20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55981FD4-7F88-332E-5827-96DE725039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95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6F29D5-F755-8E54-4A7B-B83F998AF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Adaptable Traffic Indication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772E87-C53F-58FF-D7CB-C9616D6E5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628" y="1628800"/>
            <a:ext cx="10361084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TXOP holder indicates the traffic constraint or requirement for the</a:t>
            </a:r>
            <a:r>
              <a:rPr lang="en-US" altLang="zh-CN" sz="1800" dirty="0">
                <a:latin typeface="Times New Roman" panose="02020603050405020304" pitchFamily="18" charset="0"/>
                <a:ea typeface="Arial" panose="020B0604020202020204" pitchFamily="34" charset="0"/>
              </a:rPr>
              <a:t> solicited </a:t>
            </a:r>
            <a:r>
              <a:rPr lang="en-US" altLang="zh-CN" sz="18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feedback in BSRP/BSRP GI3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4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Traffic Type Constraint: </a:t>
            </a:r>
            <a:r>
              <a:rPr lang="en-US" altLang="zh-CN" sz="1400" dirty="0">
                <a:latin typeface="Times New Roman"/>
                <a:ea typeface="MS Gothic"/>
                <a:cs typeface="+mn-cs"/>
              </a:rPr>
              <a:t>provide</a:t>
            </a:r>
            <a:r>
              <a:rPr lang="zh-CN" altLang="en-US" sz="1400" dirty="0">
                <a:latin typeface="Times New Roman"/>
                <a:ea typeface="MS Gothic"/>
                <a:cs typeface="+mn-cs"/>
              </a:rPr>
              <a:t> </a:t>
            </a:r>
            <a:r>
              <a:rPr lang="en-GB" altLang="zh-CN" sz="14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AC constraint or TID constraint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ea typeface="Arial" panose="020B0604020202020204" pitchFamily="34" charset="0"/>
              </a:rPr>
              <a:t>Report traffic </a:t>
            </a:r>
            <a:r>
              <a:rPr lang="en-US" altLang="zh-CN" sz="12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only from the same AC as the last Data frame received from the TXOP holder</a:t>
            </a:r>
            <a:r>
              <a:rPr lang="en-US" altLang="zh-CN" sz="1200" dirty="0">
                <a:latin typeface="Times New Roman" panose="02020603050405020304" pitchFamily="18" charset="0"/>
                <a:ea typeface="Arial" panose="020B0604020202020204" pitchFamily="34" charset="0"/>
              </a:rPr>
              <a:t>;</a:t>
            </a:r>
            <a:r>
              <a:rPr lang="zh-CN" altLang="en-US" sz="1200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altLang="zh-CN" sz="1200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ea typeface="Arial" panose="020B0604020202020204" pitchFamily="34" charset="0"/>
              </a:rPr>
              <a:t>Report traffic from any TID </a:t>
            </a:r>
            <a:endParaRPr lang="en-GB" altLang="zh-CN" sz="1200" kern="0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Traffic Direction Constraint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0" lang="en-US" altLang="zh-CN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Between AP a</a:t>
            </a:r>
            <a:r>
              <a:rPr lang="en-US" altLang="zh-CN" sz="1200" dirty="0" err="1">
                <a:latin typeface="Times New Roman"/>
                <a:ea typeface="MS Gothic"/>
                <a:cs typeface="+mn-cs"/>
              </a:rPr>
              <a:t>nd</a:t>
            </a:r>
            <a:r>
              <a:rPr lang="en-US" altLang="zh-CN" sz="1200" dirty="0">
                <a:latin typeface="Times New Roman"/>
                <a:ea typeface="MS Gothic"/>
                <a:cs typeface="+mn-cs"/>
              </a:rPr>
              <a:t> non-AP: </a:t>
            </a:r>
            <a:r>
              <a:rPr kumimoji="0" lang="en-US" altLang="zh-CN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Reverse Direction, Other Direction; DL, UL, P2P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0" lang="en-US" altLang="zh-CN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Between AP a</a:t>
            </a:r>
            <a:r>
              <a:rPr lang="en-US" altLang="zh-CN" sz="1200" dirty="0" err="1">
                <a:latin typeface="Times New Roman"/>
                <a:ea typeface="MS Gothic"/>
                <a:cs typeface="+mn-cs"/>
              </a:rPr>
              <a:t>nd</a:t>
            </a:r>
            <a:r>
              <a:rPr lang="en-US" altLang="zh-CN" sz="1200" dirty="0">
                <a:latin typeface="Times New Roman"/>
                <a:ea typeface="MS Gothic"/>
                <a:cs typeface="+mn-cs"/>
              </a:rPr>
              <a:t> AP: </a:t>
            </a:r>
            <a:r>
              <a:rPr kumimoji="0" lang="en-US" altLang="zh-CN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report AP’s traffic for associated STAs or for other APs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Queue Size/TXOP Duration Requested </a:t>
            </a:r>
            <a:endParaRPr lang="en-US" altLang="zh-CN" sz="1400" dirty="0">
              <a:latin typeface="Times New Roman"/>
              <a:ea typeface="MS Gothic"/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/>
                <a:ea typeface="MS Gothic"/>
                <a:cs typeface="+mn-cs"/>
              </a:rPr>
              <a:t>Choose either one of these two, provide</a:t>
            </a:r>
            <a:r>
              <a:rPr lang="zh-CN" altLang="en-US" sz="1200" dirty="0">
                <a:latin typeface="Times New Roman"/>
                <a:ea typeface="MS Gothic"/>
                <a:cs typeface="+mn-cs"/>
              </a:rPr>
              <a:t> </a:t>
            </a:r>
            <a:r>
              <a:rPr lang="en-US" altLang="zh-CN" sz="1200" dirty="0">
                <a:latin typeface="Times New Roman"/>
                <a:ea typeface="MS Gothic"/>
                <a:cs typeface="+mn-cs"/>
              </a:rPr>
              <a:t>flexibility</a:t>
            </a:r>
            <a:r>
              <a:rPr lang="zh-CN" altLang="en-US" sz="1200" dirty="0">
                <a:latin typeface="Times New Roman"/>
                <a:ea typeface="MS Gothic"/>
                <a:cs typeface="+mn-cs"/>
              </a:rPr>
              <a:t> </a:t>
            </a:r>
            <a:endParaRPr kumimoji="0" lang="en-US" altLang="zh-CN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1800" dirty="0"/>
              <a:t>Traffic reporter </a:t>
            </a:r>
            <a:r>
              <a:rPr lang="en-US" altLang="zh-CN" sz="1800" dirty="0">
                <a:latin typeface="Times New Roman"/>
                <a:ea typeface="MS Gothic"/>
              </a:rPr>
              <a:t>i</a:t>
            </a:r>
            <a:r>
              <a:rPr kumimoji="0" lang="en-US" altLang="zh-CN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ndicates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traffic information in MBA or a new control field 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AC/TID Type</a:t>
            </a:r>
            <a:r>
              <a:rPr lang="en-US" altLang="zh-CN" sz="1400" dirty="0">
                <a:latin typeface="Times New Roman"/>
                <a:ea typeface="MS Gothic"/>
                <a:cs typeface="+mn-cs"/>
              </a:rPr>
              <a:t>; </a:t>
            </a: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Traffic Direction; Traffic Expiration Time, </a:t>
            </a:r>
            <a:r>
              <a:rPr lang="en-GB" altLang="zh-CN" sz="14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TSF</a:t>
            </a:r>
            <a:r>
              <a:rPr lang="en-US" altLang="zh-CN" sz="1400" dirty="0">
                <a:latin typeface="Times New Roman"/>
                <a:ea typeface="MS Gothic"/>
                <a:cs typeface="+mn-cs"/>
              </a:rPr>
              <a:t> Info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Queue Size/TXOP Duration</a:t>
            </a:r>
            <a:r>
              <a:rPr lang="en-US" altLang="zh-CN" sz="1400" noProof="0" dirty="0">
                <a:latin typeface="Times New Roman"/>
                <a:ea typeface="MS Gothic"/>
                <a:cs typeface="+mn-cs"/>
              </a:rPr>
              <a:t>; </a:t>
            </a:r>
            <a:r>
              <a:rPr kumimoji="0" lang="en-US" altLang="zh-CN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Resource Sharing Requested </a:t>
            </a:r>
          </a:p>
          <a:p>
            <a:pPr marL="285750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If TXOP holder indicates the traffic constraint, </a:t>
            </a:r>
            <a:r>
              <a:rPr lang="en-US" altLang="zh-CN" sz="1800" dirty="0"/>
              <a:t>traffic reporter shall follow such constraint 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36A8DD-6AEC-608B-5ABC-D6923E6485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C5DADA-1F7C-2A13-D5D7-15ECF7FF4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C556DAD-B140-9F0F-B9B5-1D1C887F3B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524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546549-5ED2-C4B8-A4CE-20D64AE7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54ED5-DA8E-6A63-FDEC-4CE7F6D8C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7039"/>
            <a:ext cx="10361084" cy="34781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discussed the limitations of current traffic indication methods and proposed an adaptable traffic indication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TXOP holder can indicate the traffic constraint or requirement for its solicited feedback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Traffic reporter can indicate extended traffic information that can </a:t>
            </a:r>
            <a:r>
              <a:rPr lang="en-US" altLang="zh-CN" sz="1600" kern="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fit the growing need for low latency indication, MAPC traffic indication, multi-directional traffic indication, AP’s scheduling decision, TXS decision </a:t>
            </a:r>
            <a:endParaRPr lang="en-US" altLang="zh-CN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3ACEA3-FC3E-2887-BD0B-9F53A43C0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0DFE2D-F975-A147-73D2-20F55A10B0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23EEAB6-D0D1-EA24-A780-C5C0A6297B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8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92F2D-136F-8D0B-1F10-EFE760CF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FC4C7-DDF8-C8DC-0A85-9165ED2D5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that the current traffic indication methods need to be improved to allow more adaptable traffic report/indication?</a:t>
            </a:r>
          </a:p>
          <a:p>
            <a:r>
              <a:rPr lang="en-US" altLang="zh-CN" sz="2000" b="0" dirty="0"/>
              <a:t>	</a:t>
            </a:r>
            <a:r>
              <a:rPr lang="en-US" altLang="zh-CN" sz="2000" dirty="0"/>
              <a:t>	</a:t>
            </a:r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A1F11D-DC49-105A-0AF2-793B9605C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EDDC7C-7843-4F8B-AA31-AC55A875A3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E26A1035-8B5D-1FB2-5843-FC4E60E2C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506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8295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2118" y="1628799"/>
            <a:ext cx="10361084" cy="454339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1600" dirty="0"/>
              <a:t>IEEE P802.11-REVme/D7.0, August 2024</a:t>
            </a:r>
            <a:endParaRPr lang="en-GB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11-24/209r</a:t>
            </a:r>
            <a:r>
              <a:rPr lang="en-US" altLang="zh-CN" sz="1600" dirty="0"/>
              <a:t>13</a:t>
            </a:r>
            <a:r>
              <a:rPr lang="en-GB" altLang="zh-CN" sz="1600" dirty="0"/>
              <a:t>, Specification Framework for TGbn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11-24/2126, </a:t>
            </a:r>
            <a:r>
              <a:rPr lang="en-US" altLang="zh-CN" sz="1600" dirty="0"/>
              <a:t>Intention Announcement and Feedback in Multi-AP Coordination, Jason Yuchen Guo et al.  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zh-CN" sz="1600" dirty="0"/>
              <a:t>11-25/0312, </a:t>
            </a:r>
            <a:r>
              <a:rPr lang="en-US" altLang="zh-CN" sz="1600" dirty="0"/>
              <a:t>BSR in M-STA BA, Seongho Byeon et al. </a:t>
            </a:r>
          </a:p>
          <a:p>
            <a:pPr marL="457200" indent="-457200">
              <a:buFont typeface="+mj-lt"/>
              <a:buAutoNum type="arabicPeriod"/>
            </a:pPr>
            <a:endParaRPr lang="en-US" altLang="zh-CN" sz="1600" dirty="0"/>
          </a:p>
          <a:p>
            <a:pPr marL="457200" indent="-457200">
              <a:buFont typeface="+mj-lt"/>
              <a:buAutoNum type="arabicPeriod"/>
            </a:pPr>
            <a:endParaRPr lang="en-GB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Yuxin Lu, TCL Industries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yuxin.potx" id="{479F0ED2-8CF9-40FB-88A2-26443AAAE078}" vid="{8DE6C7F5-5598-40CD-893F-FB7D105CE2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802-11-submission-yuxin</Template>
  <TotalTime>27576</TotalTime>
  <Words>707</Words>
  <Application>Microsoft Office PowerPoint</Application>
  <PresentationFormat>宽屏</PresentationFormat>
  <Paragraphs>86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Arial Unicode MS</vt:lpstr>
      <vt:lpstr>宋体</vt:lpstr>
      <vt:lpstr>Arial</vt:lpstr>
      <vt:lpstr>Times New Roman</vt:lpstr>
      <vt:lpstr>Office 主题​​</vt:lpstr>
      <vt:lpstr>Document</vt:lpstr>
      <vt:lpstr>Adaptable Traffic Indication</vt:lpstr>
      <vt:lpstr>Introduction</vt:lpstr>
      <vt:lpstr>Current Methods </vt:lpstr>
      <vt:lpstr>Limitations</vt:lpstr>
      <vt:lpstr>Adaptable Traffic Indication </vt:lpstr>
      <vt:lpstr>Conclusion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yuxin lu</dc:creator>
  <cp:keywords/>
  <cp:lastModifiedBy>yuxin lu</cp:lastModifiedBy>
  <cp:revision>1188</cp:revision>
  <cp:lastPrinted>1601-01-01T00:00:00Z</cp:lastPrinted>
  <dcterms:created xsi:type="dcterms:W3CDTF">2024-08-21T06:11:06Z</dcterms:created>
  <dcterms:modified xsi:type="dcterms:W3CDTF">2025-05-09T02:47:50Z</dcterms:modified>
  <cp:category>Name, Affiliation</cp:category>
</cp:coreProperties>
</file>