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69" r:id="rId5"/>
    <p:sldId id="351" r:id="rId6"/>
    <p:sldId id="364" r:id="rId7"/>
    <p:sldId id="370" r:id="rId8"/>
    <p:sldId id="366" r:id="rId9"/>
    <p:sldId id="367" r:id="rId10"/>
    <p:sldId id="368" r:id="rId11"/>
    <p:sldId id="37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521415D9-36F7-43E2-AB2F-B90AF26B5E84}">
      <p14:sectionLst xmlns:p14="http://schemas.microsoft.com/office/powerpoint/2010/main">
        <p14:section name="Default Section" id="{B32BF7A3-B496-4175-BE5F-3E5342B065A6}">
          <p14:sldIdLst>
            <p14:sldId id="269"/>
            <p14:sldId id="351"/>
            <p14:sldId id="364"/>
            <p14:sldId id="370"/>
            <p14:sldId id="366"/>
            <p14:sldId id="367"/>
            <p14:sldId id="368"/>
            <p14:sldId id="371"/>
          </p14:sldIdLst>
        </p14:section>
        <p14:section name="Untitled Section" id="{4E13A725-8A54-4179-80A7-E510E269BA0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9548" autoAdjust="0"/>
  </p:normalViewPr>
  <p:slideViewPr>
    <p:cSldViewPr>
      <p:cViewPr varScale="1">
        <p:scale>
          <a:sx n="113" d="100"/>
          <a:sy n="113" d="100"/>
        </p:scale>
        <p:origin x="153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802.11-yy/0371r0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t>March 2025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t>March 2025</a:t>
            </a:r>
            <a:endParaRPr lang="en-US" dirty="0"/>
          </a:p>
        </p:txBody>
      </p:sp>
      <p:sp>
        <p:nvSpPr>
          <p:cNvPr id="6" name="Rectangle 6"/>
          <p:cNvSpPr>
            <a:spLocks noGrp="1" noChangeArrowheads="1"/>
          </p:cNvSpPr>
          <p:nvPr>
            <p:ph type="sldNum" sz="quarter" idx="12"/>
          </p:nvPr>
        </p:nvSpPr>
        <p:spPr>
          <a:xfrm>
            <a:off x="4343400" y="6475413"/>
            <a:ext cx="530225" cy="182562"/>
          </a:xfrm>
          <a:ln/>
        </p:spPr>
        <p:txBody>
          <a:bodyPr/>
          <a:lstStyle>
            <a:lvl1pPr>
              <a:defRPr/>
            </a:lvl1pPr>
          </a:lstStyle>
          <a:p>
            <a:pPr>
              <a:defRPr/>
            </a:pPr>
            <a:r>
              <a:rPr lang="en-US" dirty="0"/>
              <a:t>Slide </a:t>
            </a:r>
            <a:fld id="{C1789BC7-C074-42CC-ADF8-5107DF6BD1C1}" type="slidenum">
              <a:rPr lang="en-US"/>
              <a:pPr>
                <a:defRPr/>
              </a:pPr>
              <a:t>‹#›</a:t>
            </a:fld>
            <a:endParaRPr lang="en-US" dirty="0"/>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t>March 2025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t>March 2025</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Shailender Karmuchi et al.,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802.11-25/0654r1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muchi.s@smasung.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ravi.gidvani@samsung.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0362-04-00be-proposals-on-ampdu-ba-mechanism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a:t>September 2025</a:t>
            </a:r>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a:t>Shailender Karmuchi et al.,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400" dirty="0"/>
              <a:t>Dynamic MPDU Adjustment for A-MPDU Transmission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2025-09-04</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1400" b="1" dirty="0"/>
              <a:t>Authors:</a:t>
            </a:r>
            <a:endParaRPr lang="en-US" sz="14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211898289"/>
              </p:ext>
            </p:extLst>
          </p:nvPr>
        </p:nvGraphicFramePr>
        <p:xfrm>
          <a:off x="457200" y="3022600"/>
          <a:ext cx="8229600" cy="2774565"/>
        </p:xfrm>
        <a:graphic>
          <a:graphicData uri="http://schemas.openxmlformats.org/drawingml/2006/table">
            <a:tbl>
              <a:tblPr firstRow="1" bandRow="1"/>
              <a:tblGrid>
                <a:gridCol w="1905000">
                  <a:extLst>
                    <a:ext uri="{9D8B030D-6E8A-4147-A177-3AD203B41FA5}">
                      <a16:colId xmlns:a16="http://schemas.microsoft.com/office/drawing/2014/main" val="20000"/>
                    </a:ext>
                  </a:extLst>
                </a:gridCol>
                <a:gridCol w="1251848">
                  <a:extLst>
                    <a:ext uri="{9D8B030D-6E8A-4147-A177-3AD203B41FA5}">
                      <a16:colId xmlns:a16="http://schemas.microsoft.com/office/drawing/2014/main" val="20001"/>
                    </a:ext>
                  </a:extLst>
                </a:gridCol>
                <a:gridCol w="1338952">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2667000">
                  <a:extLst>
                    <a:ext uri="{9D8B030D-6E8A-4147-A177-3AD203B41FA5}">
                      <a16:colId xmlns:a16="http://schemas.microsoft.com/office/drawing/2014/main" val="20004"/>
                    </a:ext>
                  </a:extLst>
                </a:gridCol>
              </a:tblGrid>
              <a:tr h="28244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dirty="0">
                          <a:solidFill>
                            <a:schemeClr val="tx1"/>
                          </a:solidFill>
                        </a:rPr>
                        <a:t>Name</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dirty="0">
                          <a:solidFill>
                            <a:schemeClr val="tx1"/>
                          </a:solidFill>
                        </a:rPr>
                        <a:t>Affiliation</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dirty="0">
                          <a:solidFill>
                            <a:schemeClr val="tx1"/>
                          </a:solidFill>
                        </a:rPr>
                        <a:t>Address</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dirty="0">
                          <a:solidFill>
                            <a:schemeClr val="tx1"/>
                          </a:solidFill>
                        </a:rPr>
                        <a:t>Phone</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dirty="0">
                          <a:solidFill>
                            <a:schemeClr val="tx1"/>
                          </a:solidFill>
                        </a:rPr>
                        <a:t>Email</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8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dirty="0">
                          <a:solidFill>
                            <a:schemeClr val="tx1"/>
                          </a:solidFill>
                        </a:rPr>
                        <a:t>Shailender Karmuchi</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Samsung</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dirty="0">
                          <a:solidFill>
                            <a:schemeClr val="tx1"/>
                          </a:solidFill>
                          <a:hlinkClick r:id="rId3"/>
                        </a:rPr>
                        <a:t>karmuchi.s@samsung.com</a:t>
                      </a: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0002"/>
                  </a:ext>
                </a:extLst>
              </a:tr>
              <a:tr h="48785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dirty="0">
                          <a:solidFill>
                            <a:schemeClr val="tx1"/>
                          </a:solidFill>
                        </a:rPr>
                        <a:t>Ravi Gidvani</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dirty="0">
                          <a:solidFill>
                            <a:schemeClr val="tx1"/>
                          </a:solidFill>
                        </a:rPr>
                        <a:t>Samsung</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dirty="0">
                          <a:solidFill>
                            <a:schemeClr val="tx1"/>
                          </a:solidFill>
                          <a:hlinkClick r:id="rId4"/>
                        </a:rPr>
                        <a:t>ravi.gidvani@samsung.com</a:t>
                      </a: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122958564"/>
                  </a:ext>
                </a:extLst>
              </a:tr>
              <a:tr h="487857">
                <a:tc>
                  <a:txBody>
                    <a:bodyPr/>
                    <a:lstStyle/>
                    <a:p>
                      <a:pPr algn="ctr"/>
                      <a:r>
                        <a:rPr lang="en-US" sz="1600" dirty="0">
                          <a:solidFill>
                            <a:schemeClr val="tx1"/>
                          </a:solidFill>
                        </a:rPr>
                        <a:t>Arif Hussain</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r>
                        <a:rPr lang="en-US" sz="1600" dirty="0">
                          <a:solidFill>
                            <a:schemeClr val="tx1"/>
                          </a:solidFill>
                        </a:rPr>
                        <a:t>Samsung</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213355732"/>
                  </a:ext>
                </a:extLst>
              </a:tr>
              <a:tr h="487857">
                <a:tc>
                  <a:txBody>
                    <a:bodyPr/>
                    <a:lstStyle/>
                    <a:p>
                      <a:pPr algn="ctr"/>
                      <a:r>
                        <a:rPr lang="en-US" sz="1600" dirty="0">
                          <a:solidFill>
                            <a:schemeClr val="tx1"/>
                          </a:solidFill>
                        </a:rPr>
                        <a:t>Yongsen Ma</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r>
                        <a:rPr lang="en-US" sz="1600" dirty="0">
                          <a:solidFill>
                            <a:schemeClr val="tx1"/>
                          </a:solidFill>
                        </a:rPr>
                        <a:t>Samsung</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691266368"/>
                  </a:ext>
                </a:extLst>
              </a:tr>
              <a:tr h="487857">
                <a:tc>
                  <a:txBody>
                    <a:bodyPr/>
                    <a:lstStyle/>
                    <a:p>
                      <a:pPr algn="ctr"/>
                      <a:r>
                        <a:rPr lang="en-US" sz="1600" dirty="0">
                          <a:solidFill>
                            <a:schemeClr val="tx1"/>
                          </a:solidFill>
                        </a:rPr>
                        <a:t>Srinivas Kandala</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r>
                        <a:rPr lang="en-US" sz="1600" dirty="0">
                          <a:solidFill>
                            <a:schemeClr val="tx1"/>
                          </a:solidFill>
                        </a:rPr>
                        <a:t>Samsung</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tc>
                  <a:txBody>
                    <a:bodyPr/>
                    <a:lstStyle/>
                    <a:p>
                      <a:pPr algn="ctr"/>
                      <a:endParaRPr lang="en-US" sz="1600" dirty="0">
                        <a:solidFill>
                          <a:schemeClr val="tx1"/>
                        </a:solidFill>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92869418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5312" y="609599"/>
            <a:ext cx="5486400" cy="680437"/>
          </a:xfrm>
        </p:spPr>
        <p:txBody>
          <a:bodyPr/>
          <a:lstStyle/>
          <a:p>
            <a:r>
              <a:rPr lang="en-US" sz="2800" dirty="0"/>
              <a:t>Problem Statement</a:t>
            </a:r>
          </a:p>
        </p:txBody>
      </p:sp>
      <p:sp>
        <p:nvSpPr>
          <p:cNvPr id="3" name="Content Placeholder 2"/>
          <p:cNvSpPr>
            <a:spLocks noGrp="1"/>
          </p:cNvSpPr>
          <p:nvPr>
            <p:ph idx="1"/>
          </p:nvPr>
        </p:nvSpPr>
        <p:spPr>
          <a:xfrm>
            <a:off x="668338" y="1142999"/>
            <a:ext cx="7913687" cy="5181601"/>
          </a:xfrm>
        </p:spPr>
        <p:txBody>
          <a:bodyPr/>
          <a:lstStyle/>
          <a:p>
            <a:pPr>
              <a:buFont typeface="Wingdings" panose="05000000000000000000" pitchFamily="2" charset="2"/>
              <a:buChar char="q"/>
            </a:pPr>
            <a:r>
              <a:rPr lang="en-US" altLang="ko-KR" sz="2000" b="0" dirty="0">
                <a:latin typeface="Times New Roman" panose="02020603050405020304" pitchFamily="18" charset="0"/>
                <a:cs typeface="Times New Roman" panose="02020603050405020304" pitchFamily="18" charset="0"/>
              </a:rPr>
              <a:t>Under certain conditions (for </a:t>
            </a:r>
            <a:r>
              <a:rPr lang="en-US" altLang="ko-KR" sz="2000" b="0" dirty="0" err="1">
                <a:latin typeface="Times New Roman" panose="02020603050405020304" pitchFamily="18" charset="0"/>
                <a:cs typeface="Times New Roman" panose="02020603050405020304" pitchFamily="18" charset="0"/>
              </a:rPr>
              <a:t>eg</a:t>
            </a:r>
            <a:r>
              <a:rPr lang="en-US" altLang="ko-KR" sz="2000" b="0" dirty="0">
                <a:latin typeface="Times New Roman" panose="02020603050405020304" pitchFamily="18" charset="0"/>
                <a:cs typeface="Times New Roman" panose="02020603050405020304" pitchFamily="18" charset="0"/>
              </a:rPr>
              <a:t>:- congestion or concurrency) a STA may want to restrict reception of PPDU size due to memory constrain or channel conditions on STA side. [1]</a:t>
            </a:r>
          </a:p>
          <a:p>
            <a:pPr>
              <a:buFont typeface="Wingdings" panose="05000000000000000000" pitchFamily="2" charset="2"/>
              <a:buChar char="q"/>
            </a:pPr>
            <a:r>
              <a:rPr lang="en-US" altLang="ko-KR" sz="2000" b="0" dirty="0">
                <a:latin typeface="Times New Roman" panose="02020603050405020304" pitchFamily="18" charset="0"/>
                <a:cs typeface="Times New Roman" panose="02020603050405020304" pitchFamily="18" charset="0"/>
              </a:rPr>
              <a:t>Once a BA session is established then there is no way to indicate to peer STA to temporarily adjust the size of PPDU or reduce the number of MPDUs sent in a PPDU.</a:t>
            </a:r>
          </a:p>
          <a:p>
            <a:pPr>
              <a:buFont typeface="Wingdings" panose="05000000000000000000" pitchFamily="2" charset="2"/>
              <a:buChar char="q"/>
            </a:pPr>
            <a:r>
              <a:rPr lang="en-US" altLang="ko-KR" sz="2000" b="0" dirty="0">
                <a:latin typeface="Times New Roman" panose="02020603050405020304" pitchFamily="18" charset="0"/>
                <a:cs typeface="Times New Roman" panose="02020603050405020304" pitchFamily="18" charset="0"/>
              </a:rPr>
              <a:t>Only mechanism exists is for STA to tear down BA session and expect peer STA to renegotiate BA. This mechanism is not only time consuming but also implementation dependent as peer is not obligated to renegotiate the BA session that is used to transmit data stream to current STA.</a:t>
            </a:r>
          </a:p>
        </p:txBody>
      </p:sp>
      <p:sp>
        <p:nvSpPr>
          <p:cNvPr id="4" name="Date Placeholder 3"/>
          <p:cNvSpPr>
            <a:spLocks noGrp="1"/>
          </p:cNvSpPr>
          <p:nvPr>
            <p:ph type="dt" sz="half" idx="10"/>
          </p:nvPr>
        </p:nvSpPr>
        <p:spPr>
          <a:xfrm>
            <a:off x="696913" y="332601"/>
            <a:ext cx="1182055" cy="276999"/>
          </a:xfrm>
        </p:spPr>
        <p:txBody>
          <a:bodyPr/>
          <a:lstStyle/>
          <a:p>
            <a:pPr>
              <a:defRPr/>
            </a:pPr>
            <a:r>
              <a:rPr lang="en-US"/>
              <a:t>March 2025</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dirty="0"/>
          </a:p>
        </p:txBody>
      </p:sp>
      <p:sp>
        <p:nvSpPr>
          <p:cNvPr id="6" name="Footer Placeholder 5"/>
          <p:cNvSpPr>
            <a:spLocks noGrp="1"/>
          </p:cNvSpPr>
          <p:nvPr>
            <p:ph type="ftr" sz="quarter" idx="3"/>
          </p:nvPr>
        </p:nvSpPr>
        <p:spPr/>
        <p:txBody>
          <a:bodyPr/>
          <a:lstStyle/>
          <a:p>
            <a:pPr>
              <a:defRPr/>
            </a:pPr>
            <a:r>
              <a:rPr lang="en-US" altLang="ko-KR"/>
              <a:t>Shailender Karmuchi et al., Samsung</a:t>
            </a:r>
            <a:endParaRPr lang="en-US" altLang="ko-KR" dirty="0"/>
          </a:p>
        </p:txBody>
      </p:sp>
    </p:spTree>
    <p:extLst>
      <p:ext uri="{BB962C8B-B14F-4D97-AF65-F5344CB8AC3E}">
        <p14:creationId xmlns:p14="http://schemas.microsoft.com/office/powerpoint/2010/main" val="316696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7363"/>
            <a:ext cx="8305800" cy="680437"/>
          </a:xfrm>
        </p:spPr>
        <p:txBody>
          <a:bodyPr/>
          <a:lstStyle/>
          <a:p>
            <a:r>
              <a:rPr lang="en-US" sz="2800" dirty="0"/>
              <a:t>Proposal For having MAX number of MPDUs in AMPDU that STA can RX</a:t>
            </a:r>
          </a:p>
        </p:txBody>
      </p:sp>
      <p:sp>
        <p:nvSpPr>
          <p:cNvPr id="3" name="Content Placeholder 2"/>
          <p:cNvSpPr>
            <a:spLocks noGrp="1"/>
          </p:cNvSpPr>
          <p:nvPr>
            <p:ph idx="1"/>
          </p:nvPr>
        </p:nvSpPr>
        <p:spPr>
          <a:xfrm>
            <a:off x="696913" y="1600200"/>
            <a:ext cx="7913687" cy="4267200"/>
          </a:xfrm>
        </p:spPr>
        <p:txBody>
          <a:bodyPr>
            <a:normAutofit lnSpcReduction="10000"/>
          </a:bodyPr>
          <a:lstStyle/>
          <a:p>
            <a:pPr>
              <a:buFont typeface="Wingdings" panose="05000000000000000000" pitchFamily="2" charset="2"/>
              <a:buChar char="q"/>
            </a:pPr>
            <a:r>
              <a:rPr lang="en-US" altLang="ko-KR" sz="2000" b="0" dirty="0"/>
              <a:t>If an AP or a non-AP STA negotiates the BA session with peer STA after the connection and detects the condition requiring the peer STA to reduce or increase the number of MPDUs in an A-MPDU, it can indicate this using new Control id in A-control field / frame sent.</a:t>
            </a:r>
          </a:p>
          <a:p>
            <a:pPr>
              <a:buFont typeface="Wingdings" panose="05000000000000000000" pitchFamily="2" charset="2"/>
              <a:buChar char="q"/>
            </a:pPr>
            <a:r>
              <a:rPr lang="en-US" altLang="ko-KR" sz="2000" b="0" dirty="0"/>
              <a:t>New Buffer size indication can be 3 bits and have values as follows :</a:t>
            </a:r>
          </a:p>
          <a:p>
            <a:pPr marL="0" indent="0">
              <a:buNone/>
            </a:pPr>
            <a:r>
              <a:rPr lang="en-US" altLang="ko-KR" sz="2000" b="0" dirty="0"/>
              <a:t>      0 -&gt;32 buffers; 1-&gt;64 buffers; 2-&gt;128  buffers; 3-&gt;256 buffers; 4-&gt;512 buffers; 5-&gt;1024 buffers.</a:t>
            </a:r>
          </a:p>
          <a:p>
            <a:pPr>
              <a:buFont typeface="Wingdings" panose="05000000000000000000" pitchFamily="2" charset="2"/>
              <a:buChar char="q"/>
            </a:pPr>
            <a:r>
              <a:rPr lang="en-US" altLang="ko-KR" sz="2000" b="0" dirty="0"/>
              <a:t>This new A-Control shall also indicate specific TID(s) or ALL TID of the BA session whose  number of MPDUs in AMPDU have to be adjusted.</a:t>
            </a:r>
          </a:p>
          <a:p>
            <a:pPr>
              <a:buFont typeface="Wingdings" panose="05000000000000000000" pitchFamily="2" charset="2"/>
              <a:buChar char="q"/>
            </a:pPr>
            <a:r>
              <a:rPr lang="en-US" sz="2000" b="0" dirty="0"/>
              <a:t>This is just one mechanism of indication of Receivers buffer state after BA session is established.</a:t>
            </a:r>
          </a:p>
          <a:p>
            <a:pPr>
              <a:buFont typeface="Wingdings" panose="05000000000000000000" pitchFamily="2" charset="2"/>
              <a:buChar char="q"/>
            </a:pPr>
            <a:r>
              <a:rPr lang="en-US" altLang="ko-KR" sz="2000" b="0" dirty="0"/>
              <a:t>Another method would be have this as part of AOM procedure.</a:t>
            </a:r>
          </a:p>
          <a:p>
            <a:pPr>
              <a:buFont typeface="Wingdings" panose="05000000000000000000" pitchFamily="2" charset="2"/>
              <a:buChar char="q"/>
            </a:pPr>
            <a:endParaRPr lang="en-US" altLang="ko-KR" sz="2000" b="0"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t>March 2025</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dirty="0"/>
          </a:p>
        </p:txBody>
      </p:sp>
      <p:sp>
        <p:nvSpPr>
          <p:cNvPr id="6" name="Footer Placeholder 5"/>
          <p:cNvSpPr>
            <a:spLocks noGrp="1"/>
          </p:cNvSpPr>
          <p:nvPr>
            <p:ph type="ftr" sz="quarter" idx="3"/>
          </p:nvPr>
        </p:nvSpPr>
        <p:spPr/>
        <p:txBody>
          <a:bodyPr/>
          <a:lstStyle/>
          <a:p>
            <a:pPr>
              <a:defRPr/>
            </a:pPr>
            <a:r>
              <a:rPr lang="en-US" altLang="ko-KR"/>
              <a:t>Shailender Karmuchi et al., Samsung</a:t>
            </a:r>
            <a:endParaRPr lang="en-US" altLang="ko-KR" dirty="0"/>
          </a:p>
        </p:txBody>
      </p:sp>
    </p:spTree>
    <p:extLst>
      <p:ext uri="{BB962C8B-B14F-4D97-AF65-F5344CB8AC3E}">
        <p14:creationId xmlns:p14="http://schemas.microsoft.com/office/powerpoint/2010/main" val="403277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025" y="691163"/>
            <a:ext cx="6581775" cy="680437"/>
          </a:xfrm>
        </p:spPr>
        <p:txBody>
          <a:bodyPr/>
          <a:lstStyle/>
          <a:p>
            <a:r>
              <a:rPr lang="en-US" sz="2800" dirty="0"/>
              <a:t>Proposal For Delete and Renegotiate BA</a:t>
            </a:r>
          </a:p>
        </p:txBody>
      </p:sp>
      <p:sp>
        <p:nvSpPr>
          <p:cNvPr id="3" name="Content Placeholder 2"/>
          <p:cNvSpPr>
            <a:spLocks noGrp="1"/>
          </p:cNvSpPr>
          <p:nvPr>
            <p:ph idx="1"/>
          </p:nvPr>
        </p:nvSpPr>
        <p:spPr>
          <a:xfrm>
            <a:off x="696913" y="1600200"/>
            <a:ext cx="7913687" cy="4267200"/>
          </a:xfrm>
        </p:spPr>
        <p:txBody>
          <a:bodyPr>
            <a:normAutofit/>
          </a:bodyPr>
          <a:lstStyle/>
          <a:p>
            <a:pPr marL="342900" lvl="1" indent="-342900">
              <a:buFont typeface="Wingdings" panose="05000000000000000000" pitchFamily="2" charset="2"/>
              <a:buChar char="q"/>
            </a:pPr>
            <a:endParaRPr lang="en-US" dirty="0"/>
          </a:p>
          <a:p>
            <a:pPr marL="342900" lvl="1" indent="-342900">
              <a:buFont typeface="Wingdings" panose="05000000000000000000" pitchFamily="2" charset="2"/>
              <a:buChar char="q"/>
            </a:pPr>
            <a:r>
              <a:rPr lang="en-US" dirty="0"/>
              <a:t>Recipient BA peer needs have an ability to delete existing BA session and renegotiate a new BA session. This can be done by adding a new bit (renegotiate BA) in DELBA parameter field. On receiving DELBA  control frame with renegotiate BA bit set, initiator BA peer shall initiate a new BA session right after deleting current BA session on same TID. This way Recipient has opportunity to accept or suggest new buffer size.</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March 2025</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dirty="0"/>
          </a:p>
        </p:txBody>
      </p:sp>
      <p:sp>
        <p:nvSpPr>
          <p:cNvPr id="6" name="Footer Placeholder 5"/>
          <p:cNvSpPr>
            <a:spLocks noGrp="1"/>
          </p:cNvSpPr>
          <p:nvPr>
            <p:ph type="ftr" sz="quarter" idx="3"/>
          </p:nvPr>
        </p:nvSpPr>
        <p:spPr/>
        <p:txBody>
          <a:bodyPr/>
          <a:lstStyle/>
          <a:p>
            <a:pPr>
              <a:defRPr/>
            </a:pPr>
            <a:r>
              <a:rPr lang="en-US" altLang="ko-KR"/>
              <a:t>Shailender Karmuchi et al., Samsung</a:t>
            </a:r>
            <a:endParaRPr lang="en-US" altLang="ko-KR" dirty="0"/>
          </a:p>
        </p:txBody>
      </p:sp>
    </p:spTree>
    <p:extLst>
      <p:ext uri="{BB962C8B-B14F-4D97-AF65-F5344CB8AC3E}">
        <p14:creationId xmlns:p14="http://schemas.microsoft.com/office/powerpoint/2010/main" val="350641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944A-2B5B-4CE8-8044-763AFDE78D8A}"/>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4773BCE-DB42-4BF7-A7E9-370DE9C1ECF3}"/>
              </a:ext>
            </a:extLst>
          </p:cNvPr>
          <p:cNvSpPr>
            <a:spLocks noGrp="1"/>
          </p:cNvSpPr>
          <p:nvPr>
            <p:ph idx="1"/>
          </p:nvPr>
        </p:nvSpPr>
        <p:spPr/>
        <p:txBody>
          <a:bodyPr/>
          <a:lstStyle/>
          <a:p>
            <a:r>
              <a:rPr lang="en-US" b="0" dirty="0"/>
              <a:t>This submission presents a mechanism for a BA originator/recipient STA to indicate to its peer STA </a:t>
            </a:r>
            <a:r>
              <a:rPr lang="en-US" altLang="ko-KR" b="0" dirty="0"/>
              <a:t>to reduce or increase the number of MPDUs in an A-MPDU.</a:t>
            </a:r>
          </a:p>
          <a:p>
            <a:r>
              <a:rPr lang="en-US" b="0" dirty="0"/>
              <a:t>It enables </a:t>
            </a:r>
            <a:r>
              <a:rPr lang="en-US" altLang="ko-KR" b="0" dirty="0"/>
              <a:t>dynamic MPDU adjustment for A-MPDU transmissions under certain channel and traffic conditions, such as</a:t>
            </a:r>
            <a:r>
              <a:rPr lang="en-US" altLang="ko-KR" b="0" dirty="0">
                <a:latin typeface="Times New Roman" panose="02020603050405020304" pitchFamily="18" charset="0"/>
                <a:cs typeface="Times New Roman" panose="02020603050405020304" pitchFamily="18" charset="0"/>
              </a:rPr>
              <a:t> congestion and concurrency cases.</a:t>
            </a:r>
          </a:p>
          <a:p>
            <a:r>
              <a:rPr lang="en-US" b="0" dirty="0">
                <a:latin typeface="Times New Roman" panose="02020603050405020304" pitchFamily="18" charset="0"/>
                <a:cs typeface="Times New Roman" panose="02020603050405020304" pitchFamily="18" charset="0"/>
              </a:rPr>
              <a:t>This submission also proposes a mechanism to mandate a peer to initiate a new BA session right after deletion.</a:t>
            </a:r>
            <a:endParaRPr lang="en-US" b="0" dirty="0"/>
          </a:p>
        </p:txBody>
      </p:sp>
      <p:sp>
        <p:nvSpPr>
          <p:cNvPr id="4" name="Date Placeholder 3">
            <a:extLst>
              <a:ext uri="{FF2B5EF4-FFF2-40B4-BE49-F238E27FC236}">
                <a16:creationId xmlns:a16="http://schemas.microsoft.com/office/drawing/2014/main" id="{B2D365A5-68D2-490E-A8FD-DCEC32329123}"/>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C9792EC4-7829-4B25-AB8E-194DC14AF7B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dirty="0"/>
          </a:p>
        </p:txBody>
      </p:sp>
      <p:sp>
        <p:nvSpPr>
          <p:cNvPr id="6" name="Footer Placeholder 5">
            <a:extLst>
              <a:ext uri="{FF2B5EF4-FFF2-40B4-BE49-F238E27FC236}">
                <a16:creationId xmlns:a16="http://schemas.microsoft.com/office/drawing/2014/main" id="{198C91C9-9A7E-45E0-BE0E-3499312A22D3}"/>
              </a:ext>
            </a:extLst>
          </p:cNvPr>
          <p:cNvSpPr>
            <a:spLocks noGrp="1"/>
          </p:cNvSpPr>
          <p:nvPr>
            <p:ph type="ftr" sz="quarter" idx="3"/>
          </p:nvPr>
        </p:nvSpPr>
        <p:spPr/>
        <p:txBody>
          <a:bodyPr/>
          <a:lstStyle/>
          <a:p>
            <a:pPr>
              <a:defRPr/>
            </a:pPr>
            <a:r>
              <a:rPr lang="en-US" altLang="ko-KR"/>
              <a:t>Shailender Karmuchi et al., Samsung</a:t>
            </a:r>
            <a:endParaRPr lang="en-US" altLang="ko-KR" dirty="0"/>
          </a:p>
        </p:txBody>
      </p:sp>
    </p:spTree>
    <p:extLst>
      <p:ext uri="{BB962C8B-B14F-4D97-AF65-F5344CB8AC3E}">
        <p14:creationId xmlns:p14="http://schemas.microsoft.com/office/powerpoint/2010/main" val="280472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C6244-4E2C-49B4-9BA9-43A3855C7C6E}"/>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E4E187B8-3875-408C-B416-E71AB0B7B7B9}"/>
              </a:ext>
            </a:extLst>
          </p:cNvPr>
          <p:cNvSpPr>
            <a:spLocks noGrp="1"/>
          </p:cNvSpPr>
          <p:nvPr>
            <p:ph idx="1"/>
          </p:nvPr>
        </p:nvSpPr>
        <p:spPr/>
        <p:txBody>
          <a:bodyPr/>
          <a:lstStyle/>
          <a:p>
            <a:r>
              <a:rPr lang="en-US" b="0" dirty="0"/>
              <a:t>[1] </a:t>
            </a:r>
            <a:r>
              <a:rPr lang="en-US" b="0" dirty="0">
                <a:hlinkClick r:id="rId2"/>
              </a:rPr>
              <a:t>20/0362r4</a:t>
            </a:r>
            <a:r>
              <a:rPr lang="en-US" b="0" dirty="0"/>
              <a:t>, Proposals on AMPDU-BA mechanisms, Sindhu Verma (Broadcom)</a:t>
            </a:r>
          </a:p>
          <a:p>
            <a:endParaRPr lang="en-US" b="0" dirty="0"/>
          </a:p>
          <a:p>
            <a:endParaRPr lang="en-US" b="0" dirty="0"/>
          </a:p>
        </p:txBody>
      </p:sp>
      <p:sp>
        <p:nvSpPr>
          <p:cNvPr id="4" name="Date Placeholder 3">
            <a:extLst>
              <a:ext uri="{FF2B5EF4-FFF2-40B4-BE49-F238E27FC236}">
                <a16:creationId xmlns:a16="http://schemas.microsoft.com/office/drawing/2014/main" id="{168A2E4E-CD6E-4ECF-B4D7-E8E3EA6A0905}"/>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8902C4CE-2296-48EA-96F3-BED991835BC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dirty="0"/>
          </a:p>
        </p:txBody>
      </p:sp>
      <p:sp>
        <p:nvSpPr>
          <p:cNvPr id="6" name="Footer Placeholder 5">
            <a:extLst>
              <a:ext uri="{FF2B5EF4-FFF2-40B4-BE49-F238E27FC236}">
                <a16:creationId xmlns:a16="http://schemas.microsoft.com/office/drawing/2014/main" id="{2DD9A857-B540-4B9B-99DC-DF0C19ABA749}"/>
              </a:ext>
            </a:extLst>
          </p:cNvPr>
          <p:cNvSpPr>
            <a:spLocks noGrp="1"/>
          </p:cNvSpPr>
          <p:nvPr>
            <p:ph type="ftr" sz="quarter" idx="3"/>
          </p:nvPr>
        </p:nvSpPr>
        <p:spPr/>
        <p:txBody>
          <a:bodyPr/>
          <a:lstStyle/>
          <a:p>
            <a:pPr>
              <a:defRPr/>
            </a:pPr>
            <a:r>
              <a:rPr lang="en-US" altLang="ko-KR"/>
              <a:t>Shailender Karmuchi et al., Samsung</a:t>
            </a:r>
            <a:endParaRPr lang="en-US" altLang="ko-KR" dirty="0"/>
          </a:p>
        </p:txBody>
      </p:sp>
    </p:spTree>
    <p:extLst>
      <p:ext uri="{BB962C8B-B14F-4D97-AF65-F5344CB8AC3E}">
        <p14:creationId xmlns:p14="http://schemas.microsoft.com/office/powerpoint/2010/main" val="1032790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AEC-F8F7-4B28-9A06-E6D650A1B2AE}"/>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AFBC079B-388F-47C6-8760-2E66C832AEFC}"/>
              </a:ext>
            </a:extLst>
          </p:cNvPr>
          <p:cNvSpPr>
            <a:spLocks noGrp="1"/>
          </p:cNvSpPr>
          <p:nvPr>
            <p:ph idx="1"/>
          </p:nvPr>
        </p:nvSpPr>
        <p:spPr/>
        <p:txBody>
          <a:bodyPr/>
          <a:lstStyle/>
          <a:p>
            <a:pPr marL="0" indent="0">
              <a:buNone/>
            </a:pPr>
            <a:r>
              <a:rPr lang="en-US" sz="2000" b="0" dirty="0"/>
              <a:t>SP1: Do you agree to include the following into the </a:t>
            </a:r>
            <a:r>
              <a:rPr lang="en-US" sz="2000" b="0" dirty="0" err="1"/>
              <a:t>TGbn</a:t>
            </a:r>
            <a:r>
              <a:rPr lang="en-US" sz="2000" b="0" dirty="0"/>
              <a:t> SFD?</a:t>
            </a:r>
          </a:p>
          <a:p>
            <a:pPr marL="0" indent="0">
              <a:buNone/>
            </a:pPr>
            <a:r>
              <a:rPr lang="en-US" sz="2000" b="0" dirty="0"/>
              <a:t>For two STAs with a BA agreement, the originator/recipient STA may indicate to the recipient/originator STA to request to reduce or increase the number of MPDUs for A-MPDU transmissions for a particular BA Session.</a:t>
            </a:r>
          </a:p>
          <a:p>
            <a:r>
              <a:rPr lang="en-US" sz="2000" b="0" dirty="0"/>
              <a:t>Note 1: the indication can be sent in TBD conditions.</a:t>
            </a:r>
          </a:p>
          <a:p>
            <a:r>
              <a:rPr lang="en-US" sz="2000" b="0" dirty="0"/>
              <a:t>Note 2: the indication can be sent in A-Control </a:t>
            </a:r>
            <a:r>
              <a:rPr lang="en-US" altLang="ko-KR" sz="2000" b="0" dirty="0"/>
              <a:t>Control field/frame.</a:t>
            </a:r>
          </a:p>
          <a:p>
            <a:pPr marL="0" indent="0">
              <a:buNone/>
            </a:pPr>
            <a:endParaRPr lang="en-US" sz="2000" b="0" dirty="0"/>
          </a:p>
          <a:p>
            <a:pPr marL="0" indent="0">
              <a:buNone/>
            </a:pPr>
            <a:r>
              <a:rPr lang="en-US" sz="2000" b="0" dirty="0"/>
              <a:t>Result: Y, N, A</a:t>
            </a:r>
          </a:p>
        </p:txBody>
      </p:sp>
      <p:sp>
        <p:nvSpPr>
          <p:cNvPr id="4" name="Date Placeholder 3">
            <a:extLst>
              <a:ext uri="{FF2B5EF4-FFF2-40B4-BE49-F238E27FC236}">
                <a16:creationId xmlns:a16="http://schemas.microsoft.com/office/drawing/2014/main" id="{850EC6F1-9F44-479D-809E-57A0CDA167DD}"/>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4E152A25-7A90-4CCE-98CE-FA88038B456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dirty="0"/>
          </a:p>
        </p:txBody>
      </p:sp>
      <p:sp>
        <p:nvSpPr>
          <p:cNvPr id="6" name="Footer Placeholder 5">
            <a:extLst>
              <a:ext uri="{FF2B5EF4-FFF2-40B4-BE49-F238E27FC236}">
                <a16:creationId xmlns:a16="http://schemas.microsoft.com/office/drawing/2014/main" id="{C6DCE348-A06B-4C9C-9AB0-86596F528136}"/>
              </a:ext>
            </a:extLst>
          </p:cNvPr>
          <p:cNvSpPr>
            <a:spLocks noGrp="1"/>
          </p:cNvSpPr>
          <p:nvPr>
            <p:ph type="ftr" sz="quarter" idx="3"/>
          </p:nvPr>
        </p:nvSpPr>
        <p:spPr/>
        <p:txBody>
          <a:bodyPr/>
          <a:lstStyle/>
          <a:p>
            <a:pPr>
              <a:defRPr/>
            </a:pPr>
            <a:r>
              <a:rPr lang="en-US" altLang="ko-KR"/>
              <a:t>Shailender Karmuchi et al., Samsung</a:t>
            </a:r>
            <a:endParaRPr lang="en-US" altLang="ko-KR" dirty="0"/>
          </a:p>
        </p:txBody>
      </p:sp>
    </p:spTree>
    <p:extLst>
      <p:ext uri="{BB962C8B-B14F-4D97-AF65-F5344CB8AC3E}">
        <p14:creationId xmlns:p14="http://schemas.microsoft.com/office/powerpoint/2010/main" val="96454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AEC-F8F7-4B28-9A06-E6D650A1B2AE}"/>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AFBC079B-388F-47C6-8760-2E66C832AEFC}"/>
              </a:ext>
            </a:extLst>
          </p:cNvPr>
          <p:cNvSpPr>
            <a:spLocks noGrp="1"/>
          </p:cNvSpPr>
          <p:nvPr>
            <p:ph idx="1"/>
          </p:nvPr>
        </p:nvSpPr>
        <p:spPr/>
        <p:txBody>
          <a:bodyPr/>
          <a:lstStyle/>
          <a:p>
            <a:pPr marL="0" indent="0">
              <a:buNone/>
            </a:pPr>
            <a:r>
              <a:rPr lang="en-US" sz="2000" b="0" dirty="0"/>
              <a:t>SP2: Do you agree to introduce a mechanism to force originator delete and immediately initiate BA session. </a:t>
            </a:r>
          </a:p>
          <a:p>
            <a:pPr marL="0" indent="0">
              <a:buNone/>
            </a:pPr>
            <a:endParaRPr lang="en-US" sz="2000" b="0" dirty="0"/>
          </a:p>
          <a:p>
            <a:pPr marL="0" indent="0">
              <a:buNone/>
            </a:pPr>
            <a:r>
              <a:rPr lang="en-US" sz="2000" b="0" dirty="0"/>
              <a:t>Result: Y, N, A</a:t>
            </a:r>
          </a:p>
        </p:txBody>
      </p:sp>
      <p:sp>
        <p:nvSpPr>
          <p:cNvPr id="4" name="Date Placeholder 3">
            <a:extLst>
              <a:ext uri="{FF2B5EF4-FFF2-40B4-BE49-F238E27FC236}">
                <a16:creationId xmlns:a16="http://schemas.microsoft.com/office/drawing/2014/main" id="{850EC6F1-9F44-479D-809E-57A0CDA167DD}"/>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4E152A25-7A90-4CCE-98CE-FA88038B456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dirty="0"/>
          </a:p>
        </p:txBody>
      </p:sp>
      <p:sp>
        <p:nvSpPr>
          <p:cNvPr id="6" name="Footer Placeholder 5">
            <a:extLst>
              <a:ext uri="{FF2B5EF4-FFF2-40B4-BE49-F238E27FC236}">
                <a16:creationId xmlns:a16="http://schemas.microsoft.com/office/drawing/2014/main" id="{C6DCE348-A06B-4C9C-9AB0-86596F528136}"/>
              </a:ext>
            </a:extLst>
          </p:cNvPr>
          <p:cNvSpPr>
            <a:spLocks noGrp="1"/>
          </p:cNvSpPr>
          <p:nvPr>
            <p:ph type="ftr" sz="quarter" idx="3"/>
          </p:nvPr>
        </p:nvSpPr>
        <p:spPr/>
        <p:txBody>
          <a:bodyPr/>
          <a:lstStyle/>
          <a:p>
            <a:pPr>
              <a:defRPr/>
            </a:pPr>
            <a:r>
              <a:rPr lang="en-US" altLang="ko-KR"/>
              <a:t>Shailender Karmuchi et al., Samsung</a:t>
            </a:r>
            <a:endParaRPr lang="en-US" altLang="ko-KR" dirty="0"/>
          </a:p>
        </p:txBody>
      </p:sp>
    </p:spTree>
    <p:extLst>
      <p:ext uri="{BB962C8B-B14F-4D97-AF65-F5344CB8AC3E}">
        <p14:creationId xmlns:p14="http://schemas.microsoft.com/office/powerpoint/2010/main" val="167064957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C081C7F7396B4994985CB4D8B5B7F6" ma:contentTypeVersion="0" ma:contentTypeDescription="Create a new document." ma:contentTypeScope="" ma:versionID="6d47bea497fe9edd124af63adba9e32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3F1A9E-B682-4A3B-A1E9-69EFE4B1F01B}">
  <ds:schemaRefs>
    <ds:schemaRef ds:uri="http://purl.org/dc/term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8C433C0A-42BA-4249-AFEC-9B45C4A8C1BF}">
  <ds:schemaRefs>
    <ds:schemaRef ds:uri="http://schemas.microsoft.com/sharepoint/v3/contenttype/forms"/>
  </ds:schemaRefs>
</ds:datastoreItem>
</file>

<file path=customXml/itemProps3.xml><?xml version="1.0" encoding="utf-8"?>
<ds:datastoreItem xmlns:ds="http://schemas.openxmlformats.org/officeDocument/2006/customXml" ds:itemID="{637103A2-A6A5-4A82-B62E-D1782B5A47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151771</TotalTime>
  <Words>723</Words>
  <Application>Microsoft Office PowerPoint</Application>
  <PresentationFormat>On-screen Show (4:3)</PresentationFormat>
  <Paragraphs>79</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Times New Roman</vt:lpstr>
      <vt:lpstr>Wingdings</vt:lpstr>
      <vt:lpstr>802-11-Submission</vt:lpstr>
      <vt:lpstr>Dynamic MPDU Adjustment for A-MPDU Transmission</vt:lpstr>
      <vt:lpstr>Problem Statement</vt:lpstr>
      <vt:lpstr>Proposal For having MAX number of MPDUs in AMPDU that STA can RX</vt:lpstr>
      <vt:lpstr>Proposal For Delete and Renegotiate BA</vt:lpstr>
      <vt:lpstr>Summary</vt:lpstr>
      <vt:lpstr>Reference</vt:lpstr>
      <vt:lpstr>Straw Polls</vt:lpstr>
      <vt:lpstr>Straw Polls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Yongsen Ma</cp:lastModifiedBy>
  <cp:revision>2395</cp:revision>
  <cp:lastPrinted>1998-02-10T13:28:06Z</cp:lastPrinted>
  <dcterms:created xsi:type="dcterms:W3CDTF">2007-05-21T21:00:37Z</dcterms:created>
  <dcterms:modified xsi:type="dcterms:W3CDTF">2025-09-17T06:32:09Z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0x01010090C081C7F7396B4994985CB4D8B5B7F6</vt:lpwstr>
  </property>
</Properties>
</file>