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5"/>
  </p:notesMasterIdLst>
  <p:handoutMasterIdLst>
    <p:handoutMasterId r:id="rId16"/>
  </p:handoutMasterIdLst>
  <p:sldIdLst>
    <p:sldId id="269" r:id="rId5"/>
    <p:sldId id="351" r:id="rId6"/>
    <p:sldId id="364" r:id="rId7"/>
    <p:sldId id="369" r:id="rId8"/>
    <p:sldId id="370" r:id="rId9"/>
    <p:sldId id="366" r:id="rId10"/>
    <p:sldId id="367" r:id="rId11"/>
    <p:sldId id="368" r:id="rId12"/>
    <p:sldId id="372" r:id="rId13"/>
    <p:sldId id="371" r:id="rId14"/>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extLst>
    <p:ext uri="{521415D9-36F7-43E2-AB2F-B90AF26B5E84}">
      <p14:sectionLst xmlns:p14="http://schemas.microsoft.com/office/powerpoint/2010/main">
        <p14:section name="Default Section" id="{B32BF7A3-B496-4175-BE5F-3E5342B065A6}">
          <p14:sldIdLst>
            <p14:sldId id="269"/>
            <p14:sldId id="351"/>
            <p14:sldId id="364"/>
            <p14:sldId id="369"/>
            <p14:sldId id="370"/>
            <p14:sldId id="366"/>
            <p14:sldId id="367"/>
            <p14:sldId id="368"/>
            <p14:sldId id="372"/>
            <p14:sldId id="371"/>
          </p14:sldIdLst>
        </p14:section>
        <p14:section name="Untitled Section" id="{4E13A725-8A54-4179-80A7-E510E269BA0C}">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9548" autoAdjust="0"/>
  </p:normalViewPr>
  <p:slideViewPr>
    <p:cSldViewPr>
      <p:cViewPr varScale="1">
        <p:scale>
          <a:sx n="88" d="100"/>
          <a:sy n="88" d="100"/>
        </p:scale>
        <p:origin x="1053"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822" y="102"/>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a:t>doc.: IEEE 802.11-yy/xxxxr0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John Doe, Some Company</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Arial" pitchFamily="34" charset="0"/>
              </a:defRPr>
            </a:lvl1pPr>
          </a:lstStyle>
          <a:p>
            <a:pPr>
              <a:defRPr/>
            </a:pPr>
            <a:r>
              <a:rPr lang="en-US"/>
              <a:t>Page </a:t>
            </a:r>
            <a:fld id="{F54F3633-8635-49BE-B7DB-4FE733D299F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eaLnBrk="0" hangingPunct="0">
              <a:defRPr/>
            </a:pPr>
            <a:r>
              <a:rPr lang="en-US" dirty="0">
                <a:cs typeface="+mn-cs"/>
              </a:rPr>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extLst>
      <p:ext uri="{BB962C8B-B14F-4D97-AF65-F5344CB8AC3E}">
        <p14:creationId xmlns:p14="http://schemas.microsoft.com/office/powerpoint/2010/main" val="40536062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5880" y="95706"/>
            <a:ext cx="2195858"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dirty="0"/>
              <a:t>doc.: IEEE 802.11-yy/0371r0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dirty="0"/>
              <a:t>Month Year</a:t>
            </a:r>
          </a:p>
        </p:txBody>
      </p:sp>
      <p:sp>
        <p:nvSpPr>
          <p:cNvPr id="1229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John Doe, Some Company</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Arial" pitchFamily="34" charset="0"/>
              </a:defRPr>
            </a:lvl1pPr>
          </a:lstStyle>
          <a:p>
            <a:pPr>
              <a:defRPr/>
            </a:pPr>
            <a:r>
              <a:rPr lang="en-US"/>
              <a:t>Page </a:t>
            </a:r>
            <a:fld id="{2C873923-7103-4AF9-AECF-EE09B40480BC}"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eaLnBrk="0" hangingPunct="0">
              <a:defRPr/>
            </a:pPr>
            <a:r>
              <a:rPr lang="en-US" dirty="0">
                <a:cs typeface="+mn-cs"/>
              </a:rPr>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extLst>
      <p:ext uri="{BB962C8B-B14F-4D97-AF65-F5344CB8AC3E}">
        <p14:creationId xmlns:p14="http://schemas.microsoft.com/office/powerpoint/2010/main" val="3320337040"/>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p:txBody>
          <a:bodyPr/>
          <a:lstStyle/>
          <a:p>
            <a:pPr>
              <a:defRPr/>
            </a:pPr>
            <a:r>
              <a:rPr lang="en-US"/>
              <a:t>doc.: IEEE 802.11-yy/xxxxr0</a:t>
            </a:r>
          </a:p>
        </p:txBody>
      </p:sp>
      <p:sp>
        <p:nvSpPr>
          <p:cNvPr id="11267" name="Rectangle 3"/>
          <p:cNvSpPr>
            <a:spLocks noGrp="1" noChangeArrowheads="1"/>
          </p:cNvSpPr>
          <p:nvPr>
            <p:ph type="dt" sz="quarter" idx="1"/>
          </p:nvPr>
        </p:nvSpPr>
        <p:spPr/>
        <p:txBody>
          <a:bodyPr/>
          <a:lstStyle/>
          <a:p>
            <a:pPr>
              <a:defRPr/>
            </a:pPr>
            <a:r>
              <a:rPr lang="en-US"/>
              <a:t>Month Year</a:t>
            </a:r>
          </a:p>
        </p:txBody>
      </p:sp>
      <p:sp>
        <p:nvSpPr>
          <p:cNvPr id="11268" name="Rectangle 6"/>
          <p:cNvSpPr>
            <a:spLocks noGrp="1" noChangeArrowheads="1"/>
          </p:cNvSpPr>
          <p:nvPr>
            <p:ph type="ftr" sz="quarter" idx="4"/>
          </p:nvPr>
        </p:nvSpPr>
        <p:spPr/>
        <p:txBody>
          <a:bodyPr/>
          <a:lstStyle/>
          <a:p>
            <a:pPr lvl="4">
              <a:defRPr/>
            </a:pPr>
            <a:r>
              <a:rPr lang="en-US"/>
              <a:t>John Doe, Some Company</a:t>
            </a:r>
          </a:p>
        </p:txBody>
      </p:sp>
      <p:sp>
        <p:nvSpPr>
          <p:cNvPr id="13317" name="Rectangle 7"/>
          <p:cNvSpPr>
            <a:spLocks noGrp="1" noChangeArrowheads="1"/>
          </p:cNvSpPr>
          <p:nvPr>
            <p:ph type="sldNum" sz="quarter" idx="5"/>
          </p:nvPr>
        </p:nvSpPr>
        <p:spPr>
          <a:noFill/>
        </p:spPr>
        <p:txBody>
          <a:bodyPr/>
          <a:lstStyle/>
          <a:p>
            <a:r>
              <a:rPr lang="en-US">
                <a:cs typeface="Arial" charset="0"/>
              </a:rPr>
              <a:t>Page </a:t>
            </a:r>
            <a:fld id="{B376B859-F927-4FFC-938A-1E85F81B0C78}" type="slidenum">
              <a:rPr lang="en-US" smtClean="0">
                <a:cs typeface="Arial" charset="0"/>
              </a:rPr>
              <a:pPr/>
              <a:t>1</a:t>
            </a:fld>
            <a:endParaRPr lang="en-US">
              <a:cs typeface="Arial" charset="0"/>
            </a:endParaRPr>
          </a:p>
        </p:txBody>
      </p:sp>
      <p:sp>
        <p:nvSpPr>
          <p:cNvPr id="13318" name="Rectangle 2"/>
          <p:cNvSpPr>
            <a:spLocks noGrp="1" noRot="1" noChangeAspect="1" noChangeArrowheads="1" noTextEdit="1"/>
          </p:cNvSpPr>
          <p:nvPr>
            <p:ph type="sldImg"/>
          </p:nvPr>
        </p:nvSpPr>
        <p:spPr>
          <a:xfrm>
            <a:off x="1154113" y="701675"/>
            <a:ext cx="4625975" cy="3468688"/>
          </a:xfrm>
          <a:ln/>
        </p:spPr>
      </p:sp>
      <p:sp>
        <p:nvSpPr>
          <p:cNvPr id="1331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898223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xfrm>
            <a:off x="696913" y="332601"/>
            <a:ext cx="942566" cy="276999"/>
          </a:xfrm>
          <a:ln/>
        </p:spPr>
        <p:txBody>
          <a:bodyPr/>
          <a:lstStyle>
            <a:lvl1pPr>
              <a:defRPr/>
            </a:lvl1pPr>
          </a:lstStyle>
          <a:p>
            <a:pPr>
              <a:defRPr/>
            </a:pPr>
            <a:r>
              <a:rPr lang="en-US"/>
              <a:t>March 2025</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0743412-9668-4686-B109-E3B2457EFEE3}" type="slidenum">
              <a:rPr lang="en-US"/>
              <a:pPr>
                <a:defRPr/>
              </a:pPr>
              <a:t>‹#›</a:t>
            </a:fld>
            <a:endParaRPr lang="en-US"/>
          </a:p>
        </p:txBody>
      </p:sp>
      <p:sp>
        <p:nvSpPr>
          <p:cNvPr id="7"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DC9B8F1-287D-4B8B-8904-2261870F7D4F}" type="slidenum">
              <a:rPr lang="en-US"/>
              <a:pPr>
                <a:defRPr/>
              </a:pPr>
              <a:t>‹#›</a:t>
            </a:fld>
            <a:endParaRPr lang="en-US"/>
          </a:p>
        </p:txBody>
      </p:sp>
      <p:sp>
        <p:nvSpPr>
          <p:cNvPr id="7"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6E05228-1FDB-49BC-8BC4-A91A7D762AB2}" type="slidenum">
              <a:rPr lang="en-US"/>
              <a:pPr>
                <a:defRPr/>
              </a:pPr>
              <a:t>‹#›</a:t>
            </a:fld>
            <a:endParaRPr lang="en-US"/>
          </a:p>
        </p:txBody>
      </p:sp>
      <p:sp>
        <p:nvSpPr>
          <p:cNvPr id="7"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696913" y="332601"/>
            <a:ext cx="942566" cy="276999"/>
          </a:xfrm>
          <a:ln/>
        </p:spPr>
        <p:txBody>
          <a:bodyPr/>
          <a:lstStyle>
            <a:lvl1pPr>
              <a:defRPr/>
            </a:lvl1pPr>
          </a:lstStyle>
          <a:p>
            <a:pPr>
              <a:defRPr/>
            </a:pPr>
            <a:r>
              <a:rPr lang="en-US"/>
              <a:t>March 2025</a:t>
            </a:r>
            <a:endParaRPr lang="en-US" dirty="0"/>
          </a:p>
        </p:txBody>
      </p:sp>
      <p:sp>
        <p:nvSpPr>
          <p:cNvPr id="6" name="Rectangle 6"/>
          <p:cNvSpPr>
            <a:spLocks noGrp="1" noChangeArrowheads="1"/>
          </p:cNvSpPr>
          <p:nvPr>
            <p:ph type="sldNum" sz="quarter" idx="12"/>
          </p:nvPr>
        </p:nvSpPr>
        <p:spPr>
          <a:xfrm>
            <a:off x="4343400" y="6475413"/>
            <a:ext cx="530225" cy="182562"/>
          </a:xfrm>
          <a:ln/>
        </p:spPr>
        <p:txBody>
          <a:bodyPr/>
          <a:lstStyle>
            <a:lvl1pPr>
              <a:defRPr/>
            </a:lvl1pPr>
          </a:lstStyle>
          <a:p>
            <a:pPr>
              <a:defRPr/>
            </a:pPr>
            <a:r>
              <a:rPr lang="en-US" dirty="0"/>
              <a:t>Slide </a:t>
            </a:r>
            <a:fld id="{C1789BC7-C074-42CC-ADF8-5107DF6BD1C1}" type="slidenum">
              <a:rPr lang="en-US"/>
              <a:pPr>
                <a:defRPr/>
              </a:pPr>
              <a:t>‹#›</a:t>
            </a:fld>
            <a:endParaRPr lang="en-US" dirty="0"/>
          </a:p>
        </p:txBody>
      </p:sp>
      <p:sp>
        <p:nvSpPr>
          <p:cNvPr id="7"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xfrm>
            <a:off x="696913" y="332601"/>
            <a:ext cx="942566" cy="276999"/>
          </a:xfrm>
          <a:ln/>
        </p:spPr>
        <p:txBody>
          <a:bodyPr/>
          <a:lstStyle>
            <a:lvl1pPr>
              <a:defRPr/>
            </a:lvl1pPr>
          </a:lstStyle>
          <a:p>
            <a:pPr>
              <a:defRPr/>
            </a:pPr>
            <a:r>
              <a:rPr lang="en-US"/>
              <a:t>March 2025</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F652A146-6F07-41EF-8958-F5CF356A0B78}" type="slidenum">
              <a:rPr lang="en-US"/>
              <a:pPr>
                <a:defRPr/>
              </a:pPr>
              <a:t>‹#›</a:t>
            </a:fld>
            <a:endParaRPr lang="en-US"/>
          </a:p>
        </p:txBody>
      </p:sp>
      <p:sp>
        <p:nvSpPr>
          <p:cNvPr id="7"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xfrm>
            <a:off x="696913" y="332601"/>
            <a:ext cx="942566" cy="276999"/>
          </a:xfrm>
          <a:ln/>
        </p:spPr>
        <p:txBody>
          <a:bodyPr/>
          <a:lstStyle>
            <a:lvl1pPr>
              <a:defRPr/>
            </a:lvl1pPr>
          </a:lstStyle>
          <a:p>
            <a:pPr>
              <a:defRPr/>
            </a:pPr>
            <a:r>
              <a:rPr lang="en-US"/>
              <a:t>March 2025</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9B3AFDE4-E638-42C0-A68B-50C601C7C88B}" type="slidenum">
              <a:rPr lang="en-US"/>
              <a:pPr>
                <a:defRPr/>
              </a:pPr>
              <a:t>‹#›</a:t>
            </a:fld>
            <a:endParaRPr lang="en-US"/>
          </a:p>
        </p:txBody>
      </p:sp>
      <p:sp>
        <p:nvSpPr>
          <p:cNvPr id="8"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47F62F27-0EC7-4D1C-8A98-B521A5C1B642}" type="slidenum">
              <a:rPr lang="en-US"/>
              <a:pPr>
                <a:defRPr/>
              </a:pPr>
              <a:t>‹#›</a:t>
            </a:fld>
            <a:endParaRPr lang="en-US"/>
          </a:p>
        </p:txBody>
      </p:sp>
      <p:sp>
        <p:nvSpPr>
          <p:cNvPr id="10" name="Rectangle 5"/>
          <p:cNvSpPr>
            <a:spLocks noGrp="1" noChangeArrowheads="1"/>
          </p:cNvSpPr>
          <p:nvPr>
            <p:ph type="ftr" sz="quarter" idx="1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C69D9E18-8FC9-4D6F-9D47-7F236DA35C33}" type="slidenum">
              <a:rPr lang="en-US"/>
              <a:pPr>
                <a:defRPr/>
              </a:pPr>
              <a:t>‹#›</a:t>
            </a:fld>
            <a:endParaRPr lang="en-US"/>
          </a:p>
        </p:txBody>
      </p:sp>
      <p:sp>
        <p:nvSpPr>
          <p:cNvPr id="6" name="Footer Placeholder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4A8CB34A-F2D3-4F3B-AD27-33B98B268C82}" type="slidenum">
              <a:rPr lang="en-US"/>
              <a:pPr>
                <a:defRPr/>
              </a:pPr>
              <a:t>‹#›</a:t>
            </a:fld>
            <a:endParaRPr lang="en-US"/>
          </a:p>
        </p:txBody>
      </p:sp>
      <p:sp>
        <p:nvSpPr>
          <p:cNvPr id="5"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6842823D-4EFD-4122-8A9F-C6D9274A89D2}" type="slidenum">
              <a:rPr lang="en-US"/>
              <a:pPr>
                <a:defRPr/>
              </a:pPr>
              <a:t>‹#›</a:t>
            </a:fld>
            <a:endParaRPr lang="en-US"/>
          </a:p>
        </p:txBody>
      </p:sp>
      <p:sp>
        <p:nvSpPr>
          <p:cNvPr id="8"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March 2025</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41079F9C-5C87-45BF-8450-007BCEAE6FD6}" type="slidenum">
              <a:rPr lang="en-US"/>
              <a:pPr>
                <a:defRPr/>
              </a:pPr>
              <a:t>‹#›</a:t>
            </a:fld>
            <a:endParaRPr lang="en-US"/>
          </a:p>
        </p:txBody>
      </p:sp>
      <p:sp>
        <p:nvSpPr>
          <p:cNvPr id="8" name="Rectangle 5"/>
          <p:cNvSpPr>
            <a:spLocks noGrp="1" noChangeArrowheads="1"/>
          </p:cNvSpPr>
          <p:nvPr>
            <p:ph type="ftr" sz="quarter" idx="3"/>
          </p:nvPr>
        </p:nvSpPr>
        <p:spPr bwMode="auto">
          <a:xfrm>
            <a:off x="6895524" y="6475413"/>
            <a:ext cx="164840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March 2025</a:t>
            </a:r>
            <a:endParaRPr lang="en-US" dirty="0"/>
          </a:p>
        </p:txBody>
      </p:sp>
      <p:sp>
        <p:nvSpPr>
          <p:cNvPr id="1029" name="Rectangle 5"/>
          <p:cNvSpPr>
            <a:spLocks noGrp="1" noChangeArrowheads="1"/>
          </p:cNvSpPr>
          <p:nvPr>
            <p:ph type="ftr" sz="quarter" idx="3"/>
          </p:nvPr>
        </p:nvSpPr>
        <p:spPr bwMode="auto">
          <a:xfrm>
            <a:off x="6895525" y="6475413"/>
            <a:ext cx="164840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Shailender Karmuchi et al., Samsung</a:t>
            </a:r>
            <a:endParaRPr lang="en-US" altLang="ko-KR"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cs typeface="Arial" pitchFamily="34" charset="0"/>
              </a:defRPr>
            </a:lvl1pPr>
          </a:lstStyle>
          <a:p>
            <a:pPr>
              <a:defRPr/>
            </a:pPr>
            <a:r>
              <a:rPr lang="en-US"/>
              <a:t>Slide </a:t>
            </a:r>
            <a:fld id="{7614916F-BBEF-4684-B6F5-1E636F42BA02}" type="slidenum">
              <a:rPr lang="en-US"/>
              <a:pPr>
                <a:defRPr/>
              </a:pPr>
              <a:t>‹#›</a:t>
            </a:fld>
            <a:endParaRPr lang="en-US"/>
          </a:p>
        </p:txBody>
      </p:sp>
      <p:sp>
        <p:nvSpPr>
          <p:cNvPr id="1031" name="Rectangle 7"/>
          <p:cNvSpPr>
            <a:spLocks noChangeArrowheads="1"/>
          </p:cNvSpPr>
          <p:nvPr/>
        </p:nvSpPr>
        <p:spPr bwMode="auto">
          <a:xfrm>
            <a:off x="5162485" y="332601"/>
            <a:ext cx="328301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cs typeface="+mn-cs"/>
              </a:rPr>
              <a:t>doc.: IEEE 802.11-25/0654r0</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eaLnBrk="0" hangingPunct="0">
              <a:defRPr/>
            </a:pPr>
            <a:r>
              <a:rPr lang="en-US" dirty="0">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rmuchi.s@smasung.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ravi.gidvani@samsung.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mentor.ieee.org/802.11/dcn/20/11-20-0362-04-00be-proposals-on-ampdu-ba-mechanisms.ppt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Date Placeholder 3"/>
          <p:cNvSpPr>
            <a:spLocks noGrp="1"/>
          </p:cNvSpPr>
          <p:nvPr>
            <p:ph type="dt" sz="quarter" idx="10"/>
          </p:nvPr>
        </p:nvSpPr>
        <p:spPr>
          <a:xfrm>
            <a:off x="696913" y="332601"/>
            <a:ext cx="1579600" cy="276999"/>
          </a:xfrm>
        </p:spPr>
        <p:txBody>
          <a:bodyPr/>
          <a:lstStyle/>
          <a:p>
            <a:pPr>
              <a:defRPr/>
            </a:pPr>
            <a:r>
              <a:rPr lang="en-US" dirty="0"/>
              <a:t>September 2025</a:t>
            </a:r>
          </a:p>
        </p:txBody>
      </p:sp>
      <p:sp>
        <p:nvSpPr>
          <p:cNvPr id="1028" name="Footer Placeholder 4"/>
          <p:cNvSpPr>
            <a:spLocks noGrp="1"/>
          </p:cNvSpPr>
          <p:nvPr>
            <p:ph type="ftr" sz="quarter" idx="3"/>
          </p:nvPr>
        </p:nvSpPr>
        <p:spPr>
          <a:xfrm>
            <a:off x="6895524" y="6475413"/>
            <a:ext cx="1648401" cy="184666"/>
          </a:xfrm>
        </p:spPr>
        <p:txBody>
          <a:bodyPr/>
          <a:lstStyle/>
          <a:p>
            <a:pPr>
              <a:defRPr/>
            </a:pPr>
            <a:r>
              <a:rPr lang="en-US" altLang="ko-KR"/>
              <a:t>Shailender Karmuchi et al., Samsung</a:t>
            </a:r>
            <a:endParaRPr lang="en-US" altLang="ko-KR" dirty="0"/>
          </a:p>
        </p:txBody>
      </p:sp>
      <p:sp>
        <p:nvSpPr>
          <p:cNvPr id="1029" name="Rectangle 2"/>
          <p:cNvSpPr>
            <a:spLocks noGrp="1" noChangeArrowheads="1"/>
          </p:cNvSpPr>
          <p:nvPr>
            <p:ph type="title"/>
          </p:nvPr>
        </p:nvSpPr>
        <p:spPr>
          <a:xfrm>
            <a:off x="381000" y="685800"/>
            <a:ext cx="8305800" cy="1066800"/>
          </a:xfrm>
        </p:spPr>
        <p:txBody>
          <a:bodyPr/>
          <a:lstStyle/>
          <a:p>
            <a:r>
              <a:rPr lang="en-US" sz="2400" dirty="0"/>
              <a:t>Dynamic MPDU Adjustment for A-MPDU Transmission</a:t>
            </a:r>
          </a:p>
        </p:txBody>
      </p:sp>
      <p:sp>
        <p:nvSpPr>
          <p:cNvPr id="1030" name="Rectangle 6"/>
          <p:cNvSpPr>
            <a:spLocks noGrp="1" noChangeArrowheads="1"/>
          </p:cNvSpPr>
          <p:nvPr>
            <p:ph type="body" idx="1"/>
          </p:nvPr>
        </p:nvSpPr>
        <p:spPr>
          <a:xfrm>
            <a:off x="685800" y="1752600"/>
            <a:ext cx="7772400" cy="381000"/>
          </a:xfrm>
        </p:spPr>
        <p:txBody>
          <a:bodyPr/>
          <a:lstStyle/>
          <a:p>
            <a:pPr algn="ctr">
              <a:buFontTx/>
              <a:buNone/>
            </a:pPr>
            <a:r>
              <a:rPr lang="en-US" sz="2000" dirty="0"/>
              <a:t>Date:</a:t>
            </a:r>
            <a:r>
              <a:rPr lang="en-US" sz="2000" b="0" dirty="0"/>
              <a:t> 2025-09-04</a:t>
            </a:r>
          </a:p>
        </p:txBody>
      </p:sp>
      <p:sp>
        <p:nvSpPr>
          <p:cNvPr id="1031" name="Rectangle 12"/>
          <p:cNvSpPr>
            <a:spLocks noChangeArrowheads="1"/>
          </p:cNvSpPr>
          <p:nvPr/>
        </p:nvSpPr>
        <p:spPr bwMode="auto">
          <a:xfrm>
            <a:off x="533400" y="2209800"/>
            <a:ext cx="1447800" cy="381000"/>
          </a:xfrm>
          <a:prstGeom prst="rect">
            <a:avLst/>
          </a:prstGeom>
          <a:noFill/>
          <a:ln w="9525">
            <a:noFill/>
            <a:miter lim="800000"/>
            <a:headEnd/>
            <a:tailEnd/>
          </a:ln>
        </p:spPr>
        <p:txBody>
          <a:bodyPr lIns="92075" tIns="46038" rIns="92075" bIns="46038"/>
          <a:lstStyle/>
          <a:p>
            <a:pPr marL="342900" indent="-342900" eaLnBrk="0" hangingPunct="0">
              <a:spcBef>
                <a:spcPct val="20000"/>
              </a:spcBef>
            </a:pPr>
            <a:r>
              <a:rPr lang="en-US" sz="1400" b="1" dirty="0"/>
              <a:t>Authors:</a:t>
            </a:r>
            <a:endParaRPr lang="en-US" sz="1400" dirty="0"/>
          </a:p>
        </p:txBody>
      </p:sp>
      <p:sp>
        <p:nvSpPr>
          <p:cNvPr id="3" name="Slide Number Placeholder 2"/>
          <p:cNvSpPr>
            <a:spLocks noGrp="1"/>
          </p:cNvSpPr>
          <p:nvPr>
            <p:ph type="sldNum" sz="quarter" idx="12"/>
          </p:nvPr>
        </p:nvSpPr>
        <p:spPr/>
        <p:txBody>
          <a:bodyPr/>
          <a:lstStyle/>
          <a:p>
            <a:pPr>
              <a:defRPr/>
            </a:pPr>
            <a:r>
              <a:rPr lang="en-US"/>
              <a:t>Slide </a:t>
            </a:r>
            <a:fld id="{C1789BC7-C074-42CC-ADF8-5107DF6BD1C1}" type="slidenum">
              <a:rPr lang="en-US" smtClean="0"/>
              <a:pPr>
                <a:defRPr/>
              </a:pPr>
              <a:t>1</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211898289"/>
              </p:ext>
            </p:extLst>
          </p:nvPr>
        </p:nvGraphicFramePr>
        <p:xfrm>
          <a:off x="457200" y="3022600"/>
          <a:ext cx="8229600" cy="2774565"/>
        </p:xfrm>
        <a:graphic>
          <a:graphicData uri="http://schemas.openxmlformats.org/drawingml/2006/table">
            <a:tbl>
              <a:tblPr firstRow="1" bandRow="1"/>
              <a:tblGrid>
                <a:gridCol w="1905000">
                  <a:extLst>
                    <a:ext uri="{9D8B030D-6E8A-4147-A177-3AD203B41FA5}">
                      <a16:colId xmlns:a16="http://schemas.microsoft.com/office/drawing/2014/main" val="20000"/>
                    </a:ext>
                  </a:extLst>
                </a:gridCol>
                <a:gridCol w="1251848">
                  <a:extLst>
                    <a:ext uri="{9D8B030D-6E8A-4147-A177-3AD203B41FA5}">
                      <a16:colId xmlns:a16="http://schemas.microsoft.com/office/drawing/2014/main" val="20001"/>
                    </a:ext>
                  </a:extLst>
                </a:gridCol>
                <a:gridCol w="1338952">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2667000">
                  <a:extLst>
                    <a:ext uri="{9D8B030D-6E8A-4147-A177-3AD203B41FA5}">
                      <a16:colId xmlns:a16="http://schemas.microsoft.com/office/drawing/2014/main" val="20004"/>
                    </a:ext>
                  </a:extLst>
                </a:gridCol>
              </a:tblGrid>
              <a:tr h="28244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tx1"/>
                          </a:solidFill>
                        </a:rPr>
                        <a:t>Name</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tx1"/>
                          </a:solidFill>
                        </a:rPr>
                        <a:t>Affiliation</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tx1"/>
                          </a:solidFill>
                        </a:rPr>
                        <a:t>Address</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tx1"/>
                          </a:solidFill>
                        </a:rPr>
                        <a:t>Phone</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tx1"/>
                          </a:solidFill>
                        </a:rPr>
                        <a:t>Email</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48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dirty="0">
                          <a:solidFill>
                            <a:schemeClr val="tx1"/>
                          </a:solidFill>
                        </a:rPr>
                        <a:t>Shailender Karmuchi</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Samsung</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dirty="0">
                          <a:solidFill>
                            <a:schemeClr val="tx1"/>
                          </a:solidFill>
                          <a:hlinkClick r:id="rId3"/>
                        </a:rPr>
                        <a:t>karmuchi.s@samsung.com</a:t>
                      </a: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0002"/>
                  </a:ext>
                </a:extLst>
              </a:tr>
              <a:tr h="48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dirty="0">
                          <a:solidFill>
                            <a:schemeClr val="tx1"/>
                          </a:solidFill>
                        </a:rPr>
                        <a:t>Ravi Gidvani</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dirty="0">
                          <a:solidFill>
                            <a:schemeClr val="tx1"/>
                          </a:solidFill>
                        </a:rPr>
                        <a:t>Samsung</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dirty="0">
                          <a:solidFill>
                            <a:schemeClr val="tx1"/>
                          </a:solidFill>
                          <a:hlinkClick r:id="rId4"/>
                        </a:rPr>
                        <a:t>ravi.gidvani@samsung.com</a:t>
                      </a: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3122958564"/>
                  </a:ext>
                </a:extLst>
              </a:tr>
              <a:tr h="487857">
                <a:tc>
                  <a:txBody>
                    <a:bodyPr/>
                    <a:lstStyle/>
                    <a:p>
                      <a:pPr algn="ctr"/>
                      <a:r>
                        <a:rPr lang="en-US" sz="1600" dirty="0">
                          <a:solidFill>
                            <a:schemeClr val="tx1"/>
                          </a:solidFill>
                        </a:rPr>
                        <a:t>Arif Hussain</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r>
                        <a:rPr lang="en-US" sz="1600" dirty="0">
                          <a:solidFill>
                            <a:schemeClr val="tx1"/>
                          </a:solidFill>
                        </a:rPr>
                        <a:t>Samsung</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213355732"/>
                  </a:ext>
                </a:extLst>
              </a:tr>
              <a:tr h="487857">
                <a:tc>
                  <a:txBody>
                    <a:bodyPr/>
                    <a:lstStyle/>
                    <a:p>
                      <a:pPr algn="ctr"/>
                      <a:r>
                        <a:rPr lang="en-US" sz="1600" dirty="0">
                          <a:solidFill>
                            <a:schemeClr val="tx1"/>
                          </a:solidFill>
                        </a:rPr>
                        <a:t>Yongsen Ma</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r>
                        <a:rPr lang="en-US" sz="1600" dirty="0">
                          <a:solidFill>
                            <a:schemeClr val="tx1"/>
                          </a:solidFill>
                        </a:rPr>
                        <a:t>Samsung</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691266368"/>
                  </a:ext>
                </a:extLst>
              </a:tr>
              <a:tr h="487857">
                <a:tc>
                  <a:txBody>
                    <a:bodyPr/>
                    <a:lstStyle/>
                    <a:p>
                      <a:pPr algn="ctr"/>
                      <a:r>
                        <a:rPr lang="en-US" sz="1600" dirty="0">
                          <a:solidFill>
                            <a:schemeClr val="tx1"/>
                          </a:solidFill>
                        </a:rPr>
                        <a:t>Srinivas Kandala</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r>
                        <a:rPr lang="en-US" sz="1600" dirty="0">
                          <a:solidFill>
                            <a:schemeClr val="tx1"/>
                          </a:solidFill>
                        </a:rPr>
                        <a:t>Samsung</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p>
                      <a:pPr algn="ctr"/>
                      <a:endParaRPr lang="en-US" sz="1600" dirty="0">
                        <a:solidFill>
                          <a:schemeClr val="tx1"/>
                        </a:solidFill>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928694185"/>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AEC-F8F7-4B28-9A06-E6D650A1B2AE}"/>
              </a:ext>
            </a:extLst>
          </p:cNvPr>
          <p:cNvSpPr>
            <a:spLocks noGrp="1"/>
          </p:cNvSpPr>
          <p:nvPr>
            <p:ph type="title"/>
          </p:nvPr>
        </p:nvSpPr>
        <p:spPr/>
        <p:txBody>
          <a:bodyPr/>
          <a:lstStyle/>
          <a:p>
            <a:r>
              <a:rPr lang="en-US" dirty="0"/>
              <a:t>Straw Polls</a:t>
            </a:r>
          </a:p>
        </p:txBody>
      </p:sp>
      <p:sp>
        <p:nvSpPr>
          <p:cNvPr id="3" name="Content Placeholder 2">
            <a:extLst>
              <a:ext uri="{FF2B5EF4-FFF2-40B4-BE49-F238E27FC236}">
                <a16:creationId xmlns:a16="http://schemas.microsoft.com/office/drawing/2014/main" id="{AFBC079B-388F-47C6-8760-2E66C832AEFC}"/>
              </a:ext>
            </a:extLst>
          </p:cNvPr>
          <p:cNvSpPr>
            <a:spLocks noGrp="1"/>
          </p:cNvSpPr>
          <p:nvPr>
            <p:ph idx="1"/>
          </p:nvPr>
        </p:nvSpPr>
        <p:spPr/>
        <p:txBody>
          <a:bodyPr/>
          <a:lstStyle/>
          <a:p>
            <a:pPr marL="0" indent="0">
              <a:buNone/>
            </a:pPr>
            <a:r>
              <a:rPr lang="en-US" sz="2000" b="0" dirty="0"/>
              <a:t>SP2: Do you agree to introduce a mechanism to force originator delete and immediately initiate BA session. </a:t>
            </a:r>
          </a:p>
          <a:p>
            <a:pPr marL="0" indent="0">
              <a:buNone/>
            </a:pPr>
            <a:endParaRPr lang="en-US" sz="2000" b="0" dirty="0"/>
          </a:p>
          <a:p>
            <a:pPr marL="0" indent="0">
              <a:buNone/>
            </a:pPr>
            <a:r>
              <a:rPr lang="en-US" sz="2000" b="0" dirty="0"/>
              <a:t>Result: Y, N, A</a:t>
            </a:r>
          </a:p>
        </p:txBody>
      </p:sp>
      <p:sp>
        <p:nvSpPr>
          <p:cNvPr id="4" name="Date Placeholder 3">
            <a:extLst>
              <a:ext uri="{FF2B5EF4-FFF2-40B4-BE49-F238E27FC236}">
                <a16:creationId xmlns:a16="http://schemas.microsoft.com/office/drawing/2014/main" id="{850EC6F1-9F44-479D-809E-57A0CDA167DD}"/>
              </a:ext>
            </a:extLst>
          </p:cNvPr>
          <p:cNvSpPr>
            <a:spLocks noGrp="1"/>
          </p:cNvSpPr>
          <p:nvPr>
            <p:ph type="dt" sz="half" idx="10"/>
          </p:nvPr>
        </p:nvSpPr>
        <p:spPr/>
        <p:txBody>
          <a:bodyPr/>
          <a:lstStyle/>
          <a:p>
            <a:pPr>
              <a:defRPr/>
            </a:pPr>
            <a:r>
              <a:rPr lang="en-US"/>
              <a:t>March 2025</a:t>
            </a:r>
            <a:endParaRPr lang="en-US" dirty="0"/>
          </a:p>
        </p:txBody>
      </p:sp>
      <p:sp>
        <p:nvSpPr>
          <p:cNvPr id="5" name="Slide Number Placeholder 4">
            <a:extLst>
              <a:ext uri="{FF2B5EF4-FFF2-40B4-BE49-F238E27FC236}">
                <a16:creationId xmlns:a16="http://schemas.microsoft.com/office/drawing/2014/main" id="{4E152A25-7A90-4CCE-98CE-FA88038B456D}"/>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10</a:t>
            </a:fld>
            <a:endParaRPr lang="en-US" dirty="0"/>
          </a:p>
        </p:txBody>
      </p:sp>
      <p:sp>
        <p:nvSpPr>
          <p:cNvPr id="6" name="Footer Placeholder 5">
            <a:extLst>
              <a:ext uri="{FF2B5EF4-FFF2-40B4-BE49-F238E27FC236}">
                <a16:creationId xmlns:a16="http://schemas.microsoft.com/office/drawing/2014/main" id="{C6DCE348-A06B-4C9C-9AB0-86596F528136}"/>
              </a:ext>
            </a:extLst>
          </p:cNvPr>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167064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5312" y="609599"/>
            <a:ext cx="5486400" cy="680437"/>
          </a:xfrm>
        </p:spPr>
        <p:txBody>
          <a:bodyPr/>
          <a:lstStyle/>
          <a:p>
            <a:r>
              <a:rPr lang="en-US" sz="2800" dirty="0"/>
              <a:t>Problem Statement</a:t>
            </a:r>
          </a:p>
        </p:txBody>
      </p:sp>
      <p:sp>
        <p:nvSpPr>
          <p:cNvPr id="3" name="Content Placeholder 2"/>
          <p:cNvSpPr>
            <a:spLocks noGrp="1"/>
          </p:cNvSpPr>
          <p:nvPr>
            <p:ph idx="1"/>
          </p:nvPr>
        </p:nvSpPr>
        <p:spPr>
          <a:xfrm>
            <a:off x="668338" y="1142999"/>
            <a:ext cx="7913687" cy="5181601"/>
          </a:xfrm>
        </p:spPr>
        <p:txBody>
          <a:bodyPr/>
          <a:lstStyle/>
          <a:p>
            <a:pPr>
              <a:buFont typeface="Wingdings" panose="05000000000000000000" pitchFamily="2" charset="2"/>
              <a:buChar char="q"/>
            </a:pPr>
            <a:r>
              <a:rPr lang="en-US" altLang="ko-KR" sz="2000" b="0" dirty="0">
                <a:latin typeface="Times New Roman" panose="02020603050405020304" pitchFamily="18" charset="0"/>
                <a:cs typeface="Times New Roman" panose="02020603050405020304" pitchFamily="18" charset="0"/>
              </a:rPr>
              <a:t>Under certain conditions (for </a:t>
            </a:r>
            <a:r>
              <a:rPr lang="en-US" altLang="ko-KR" sz="2000" b="0" dirty="0" err="1">
                <a:latin typeface="Times New Roman" panose="02020603050405020304" pitchFamily="18" charset="0"/>
                <a:cs typeface="Times New Roman" panose="02020603050405020304" pitchFamily="18" charset="0"/>
              </a:rPr>
              <a:t>eg</a:t>
            </a:r>
            <a:r>
              <a:rPr lang="en-US" altLang="ko-KR" sz="2000" b="0" dirty="0">
                <a:latin typeface="Times New Roman" panose="02020603050405020304" pitchFamily="18" charset="0"/>
                <a:cs typeface="Times New Roman" panose="02020603050405020304" pitchFamily="18" charset="0"/>
              </a:rPr>
              <a:t>:- congestion or concurrency) a STA may want to restrict reception of PPDU size due to memory constrain or channel conditions on STA side. [1]</a:t>
            </a:r>
          </a:p>
          <a:p>
            <a:pPr>
              <a:buFont typeface="Wingdings" panose="05000000000000000000" pitchFamily="2" charset="2"/>
              <a:buChar char="q"/>
            </a:pPr>
            <a:r>
              <a:rPr lang="en-US" altLang="ko-KR" sz="2000" b="0" dirty="0">
                <a:latin typeface="Times New Roman" panose="02020603050405020304" pitchFamily="18" charset="0"/>
                <a:cs typeface="Times New Roman" panose="02020603050405020304" pitchFamily="18" charset="0"/>
              </a:rPr>
              <a:t>Once a BA session is established then there is no way to indicate to peer STA to temporarily adjust the size of PPDU or reduce the number of MPDUs sent in a PPDU.</a:t>
            </a:r>
          </a:p>
          <a:p>
            <a:pPr>
              <a:buFont typeface="Wingdings" panose="05000000000000000000" pitchFamily="2" charset="2"/>
              <a:buChar char="q"/>
            </a:pPr>
            <a:r>
              <a:rPr lang="en-US" altLang="ko-KR" sz="2000" b="0" dirty="0">
                <a:latin typeface="Times New Roman" panose="02020603050405020304" pitchFamily="18" charset="0"/>
                <a:cs typeface="Times New Roman" panose="02020603050405020304" pitchFamily="18" charset="0"/>
              </a:rPr>
              <a:t>Only mechanism exists is for STA to tear down BA session and expect peer STA to renegotiate BA. This mechanism is not only time consuming but also implementation dependent as peer is not obligated to renegotiate the BA session that is used to transmit data stream to current STA.</a:t>
            </a:r>
          </a:p>
          <a:p>
            <a:pPr>
              <a:buFont typeface="Wingdings" panose="05000000000000000000" pitchFamily="2" charset="2"/>
              <a:buChar char="q"/>
            </a:pPr>
            <a:r>
              <a:rPr lang="en-US" altLang="ko-KR" sz="2000" b="0" dirty="0">
                <a:latin typeface="Times New Roman" panose="02020603050405020304" pitchFamily="18" charset="0"/>
                <a:cs typeface="Times New Roman" panose="02020603050405020304" pitchFamily="18" charset="0"/>
              </a:rPr>
              <a:t>*In case of seamless roaming STA may have negotiated higher (for </a:t>
            </a:r>
            <a:r>
              <a:rPr lang="en-US" altLang="ko-KR" sz="2000" b="0" dirty="0" err="1">
                <a:latin typeface="Times New Roman" panose="02020603050405020304" pitchFamily="18" charset="0"/>
                <a:cs typeface="Times New Roman" panose="02020603050405020304" pitchFamily="18" charset="0"/>
              </a:rPr>
              <a:t>eg</a:t>
            </a:r>
            <a:r>
              <a:rPr lang="en-US" altLang="ko-KR" sz="2000" b="0" dirty="0">
                <a:latin typeface="Times New Roman" panose="02020603050405020304" pitchFamily="18" charset="0"/>
                <a:cs typeface="Times New Roman" panose="02020603050405020304" pitchFamily="18" charset="0"/>
              </a:rPr>
              <a:t>:- 1K) BA window size with current AP however target AP may be able to accommodate only lower (for </a:t>
            </a:r>
            <a:r>
              <a:rPr lang="en-US" altLang="ko-KR" sz="2000" b="0" dirty="0" err="1">
                <a:latin typeface="Times New Roman" panose="02020603050405020304" pitchFamily="18" charset="0"/>
                <a:cs typeface="Times New Roman" panose="02020603050405020304" pitchFamily="18" charset="0"/>
              </a:rPr>
              <a:t>eg</a:t>
            </a:r>
            <a:r>
              <a:rPr lang="en-US" altLang="ko-KR" sz="2000" b="0" dirty="0">
                <a:latin typeface="Times New Roman" panose="02020603050405020304" pitchFamily="18" charset="0"/>
                <a:cs typeface="Times New Roman" panose="02020603050405020304" pitchFamily="18" charset="0"/>
              </a:rPr>
              <a:t>:- 256 buffers) and would need to renegotiate lower  (256) BA window size.</a:t>
            </a:r>
          </a:p>
          <a:p>
            <a:pPr marL="0" indent="0">
              <a:buNone/>
            </a:pPr>
            <a:r>
              <a:rPr lang="en-US" altLang="ko-KR" sz="2000" b="0" dirty="0">
                <a:solidFill>
                  <a:srgbClr val="7030A0"/>
                </a:solidFill>
                <a:latin typeface="Times New Roman" panose="02020603050405020304" pitchFamily="18" charset="0"/>
                <a:cs typeface="Times New Roman" panose="02020603050405020304" pitchFamily="18" charset="0"/>
              </a:rPr>
              <a:t>*</a:t>
            </a:r>
            <a:r>
              <a:rPr lang="en-US" altLang="ko-KR" sz="1400" dirty="0">
                <a:solidFill>
                  <a:srgbClr val="7030A0"/>
                </a:solidFill>
                <a:latin typeface="Times New Roman" panose="02020603050405020304" pitchFamily="18" charset="0"/>
                <a:cs typeface="Times New Roman" panose="02020603050405020304" pitchFamily="18" charset="0"/>
              </a:rPr>
              <a:t>Open topic of discussion in seamless roaming</a:t>
            </a:r>
            <a:endParaRPr lang="en-US" altLang="ko-KR" sz="2000" dirty="0">
              <a:solidFill>
                <a:srgbClr val="7030A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a:xfrm>
            <a:off x="696913" y="332601"/>
            <a:ext cx="1182055" cy="276999"/>
          </a:xfrm>
        </p:spPr>
        <p:txBody>
          <a:bodyPr/>
          <a:lstStyle/>
          <a:p>
            <a:pPr>
              <a:defRPr/>
            </a:pPr>
            <a:r>
              <a:rPr lang="en-US"/>
              <a:t>March 2025</a:t>
            </a:r>
            <a:endParaRPr lang="en-US" dirty="0"/>
          </a:p>
        </p:txBody>
      </p:sp>
      <p:sp>
        <p:nvSpPr>
          <p:cNvPr id="5" name="Slide Number Placeholder 4"/>
          <p:cNvSpPr>
            <a:spLocks noGrp="1"/>
          </p:cNvSpPr>
          <p:nvPr>
            <p:ph type="sldNum" sz="quarter" idx="12"/>
          </p:nvPr>
        </p:nvSpPr>
        <p:spPr/>
        <p:txBody>
          <a:bodyPr/>
          <a:lstStyle/>
          <a:p>
            <a:pPr>
              <a:defRPr/>
            </a:pPr>
            <a:r>
              <a:rPr lang="en-US"/>
              <a:t>Slide </a:t>
            </a:r>
            <a:fld id="{C1789BC7-C074-42CC-ADF8-5107DF6BD1C1}" type="slidenum">
              <a:rPr lang="en-US" smtClean="0"/>
              <a:pPr>
                <a:defRPr/>
              </a:pPr>
              <a:t>2</a:t>
            </a:fld>
            <a:endParaRPr lang="en-US" dirty="0"/>
          </a:p>
        </p:txBody>
      </p:sp>
      <p:sp>
        <p:nvSpPr>
          <p:cNvPr id="6" name="Footer Placeholder 5"/>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3166969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7363"/>
            <a:ext cx="8305800" cy="680437"/>
          </a:xfrm>
        </p:spPr>
        <p:txBody>
          <a:bodyPr/>
          <a:lstStyle/>
          <a:p>
            <a:r>
              <a:rPr lang="en-US" sz="2800" dirty="0"/>
              <a:t>Proposal For MAX number of MPDUs in AMPDU </a:t>
            </a:r>
          </a:p>
        </p:txBody>
      </p:sp>
      <p:sp>
        <p:nvSpPr>
          <p:cNvPr id="3" name="Content Placeholder 2"/>
          <p:cNvSpPr>
            <a:spLocks noGrp="1"/>
          </p:cNvSpPr>
          <p:nvPr>
            <p:ph idx="1"/>
          </p:nvPr>
        </p:nvSpPr>
        <p:spPr>
          <a:xfrm>
            <a:off x="696913" y="1600200"/>
            <a:ext cx="7913687" cy="4267200"/>
          </a:xfrm>
        </p:spPr>
        <p:txBody>
          <a:bodyPr>
            <a:normAutofit/>
          </a:bodyPr>
          <a:lstStyle/>
          <a:p>
            <a:pPr>
              <a:buFont typeface="Wingdings" panose="05000000000000000000" pitchFamily="2" charset="2"/>
              <a:buChar char="q"/>
            </a:pPr>
            <a:r>
              <a:rPr lang="en-US" altLang="ko-KR" sz="2000" b="0" dirty="0"/>
              <a:t>If an AP or a non-AP STA negotiates the BA session with peer STA after the connection and detects the condition requiring the peer STA to reduce or increase the number of MPDUs in an A-MPDU, it can indicate this using new Control id in A-control field / frame sent.</a:t>
            </a:r>
          </a:p>
          <a:p>
            <a:pPr>
              <a:buFont typeface="Wingdings" panose="05000000000000000000" pitchFamily="2" charset="2"/>
              <a:buChar char="q"/>
            </a:pPr>
            <a:r>
              <a:rPr lang="en-US" altLang="ko-KR" sz="2000" b="0" dirty="0"/>
              <a:t>New Buffer size indication can be 3 bits and have values as follows :</a:t>
            </a:r>
          </a:p>
          <a:p>
            <a:pPr marL="0" indent="0">
              <a:buNone/>
            </a:pPr>
            <a:r>
              <a:rPr lang="en-US" altLang="ko-KR" sz="2000" b="0" dirty="0"/>
              <a:t>      0 -&gt;32 buffers; 1-&gt;64 buffers; 2-&gt;128  buffers; 3-&gt;256 buffers; 4-&gt;512 buffers; 5-&gt;1024 buffers.</a:t>
            </a:r>
          </a:p>
          <a:p>
            <a:pPr>
              <a:buFont typeface="Wingdings" panose="05000000000000000000" pitchFamily="2" charset="2"/>
              <a:buChar char="q"/>
            </a:pPr>
            <a:r>
              <a:rPr lang="en-US" altLang="ko-KR" sz="2000" b="0" dirty="0"/>
              <a:t>This new A-Control shall also indicate specific TID(s) or ALL TID of the BA session whose  number of MPDUs in AMPDU have to be adjusted.</a:t>
            </a:r>
          </a:p>
          <a:p>
            <a:pPr>
              <a:buFont typeface="Wingdings" panose="05000000000000000000" pitchFamily="2" charset="2"/>
              <a:buChar char="q"/>
            </a:pPr>
            <a:r>
              <a:rPr lang="en-US" sz="2000" b="0" dirty="0"/>
              <a:t>The indications (</a:t>
            </a:r>
            <a:r>
              <a:rPr lang="en-US" altLang="ko-KR" sz="2000" b="0" dirty="0"/>
              <a:t>to reduce or increase the number of MPDUs in an A-MPDU, congestion bit if congestion is detected)</a:t>
            </a:r>
          </a:p>
          <a:p>
            <a:pPr>
              <a:buFont typeface="Wingdings" panose="05000000000000000000" pitchFamily="2" charset="2"/>
              <a:buChar char="q"/>
            </a:pPr>
            <a:endParaRPr lang="en-US" altLang="ko-KR" sz="2000" b="0" dirty="0"/>
          </a:p>
        </p:txBody>
      </p:sp>
      <p:sp>
        <p:nvSpPr>
          <p:cNvPr id="4" name="Date Placeholder 3"/>
          <p:cNvSpPr>
            <a:spLocks noGrp="1"/>
          </p:cNvSpPr>
          <p:nvPr>
            <p:ph type="dt" sz="half" idx="10"/>
          </p:nvPr>
        </p:nvSpPr>
        <p:spPr>
          <a:xfrm>
            <a:off x="696913" y="332601"/>
            <a:ext cx="1579600" cy="276999"/>
          </a:xfrm>
        </p:spPr>
        <p:txBody>
          <a:bodyPr/>
          <a:lstStyle/>
          <a:p>
            <a:pPr>
              <a:defRPr/>
            </a:pPr>
            <a:r>
              <a:rPr lang="en-US"/>
              <a:t>March 2025</a:t>
            </a:r>
            <a:endParaRPr lang="en-US" dirty="0"/>
          </a:p>
        </p:txBody>
      </p:sp>
      <p:sp>
        <p:nvSpPr>
          <p:cNvPr id="5" name="Slide Number Placeholder 4"/>
          <p:cNvSpPr>
            <a:spLocks noGrp="1"/>
          </p:cNvSpPr>
          <p:nvPr>
            <p:ph type="sldNum" sz="quarter" idx="12"/>
          </p:nvPr>
        </p:nvSpPr>
        <p:spPr/>
        <p:txBody>
          <a:bodyPr/>
          <a:lstStyle/>
          <a:p>
            <a:pPr>
              <a:defRPr/>
            </a:pPr>
            <a:r>
              <a:rPr lang="en-US"/>
              <a:t>Slide </a:t>
            </a:r>
            <a:fld id="{C1789BC7-C074-42CC-ADF8-5107DF6BD1C1}" type="slidenum">
              <a:rPr lang="en-US" smtClean="0"/>
              <a:pPr>
                <a:defRPr/>
              </a:pPr>
              <a:t>3</a:t>
            </a:fld>
            <a:endParaRPr lang="en-US" dirty="0"/>
          </a:p>
        </p:txBody>
      </p:sp>
      <p:sp>
        <p:nvSpPr>
          <p:cNvPr id="6" name="Footer Placeholder 5"/>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403277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512" y="609599"/>
            <a:ext cx="7126288" cy="680437"/>
          </a:xfrm>
        </p:spPr>
        <p:txBody>
          <a:bodyPr/>
          <a:lstStyle/>
          <a:p>
            <a:r>
              <a:rPr lang="en-US" sz="2800" dirty="0"/>
              <a:t>Proposal For indicating Congestion Detected</a:t>
            </a:r>
          </a:p>
        </p:txBody>
      </p:sp>
      <p:sp>
        <p:nvSpPr>
          <p:cNvPr id="3" name="Content Placeholder 2"/>
          <p:cNvSpPr>
            <a:spLocks noGrp="1"/>
          </p:cNvSpPr>
          <p:nvPr>
            <p:ph idx="1"/>
          </p:nvPr>
        </p:nvSpPr>
        <p:spPr>
          <a:xfrm>
            <a:off x="696913" y="1600200"/>
            <a:ext cx="7913687" cy="4267200"/>
          </a:xfrm>
        </p:spPr>
        <p:txBody>
          <a:bodyPr>
            <a:normAutofit lnSpcReduction="10000"/>
          </a:bodyPr>
          <a:lstStyle/>
          <a:p>
            <a:pPr>
              <a:buFont typeface="Wingdings" panose="05000000000000000000" pitchFamily="2" charset="2"/>
              <a:buChar char="q"/>
            </a:pPr>
            <a:r>
              <a:rPr lang="en-US" altLang="ko-KR" sz="2000" b="0" dirty="0"/>
              <a:t>To improve the reliability, this new A-Control can also indication for congestion bit which if set indicates congestion is detected. A congestion is described as medium busy with traffic that is not mean for STA’s under consideration.</a:t>
            </a:r>
          </a:p>
          <a:p>
            <a:pPr>
              <a:buFont typeface="Wingdings" panose="05000000000000000000" pitchFamily="2" charset="2"/>
              <a:buChar char="q"/>
            </a:pPr>
            <a:r>
              <a:rPr lang="en-US" altLang="ko-KR" sz="2000" b="0" dirty="0"/>
              <a:t>Upon receiving this A-Control field, the STA shall initiate an RTS/CTS frame exchange before transmitting the data frame.</a:t>
            </a:r>
          </a:p>
          <a:p>
            <a:pPr>
              <a:buFont typeface="Wingdings" panose="05000000000000000000" pitchFamily="2" charset="2"/>
              <a:buChar char="q"/>
            </a:pPr>
            <a:r>
              <a:rPr lang="en-US" sz="2100" b="0" dirty="0"/>
              <a:t>There exists TXOP Duration RTS Threshold in the HE Operation element, which provides similar functionality to AP side, i.e. AP can enforce all STA use RTS/CTS protection in certain situations. </a:t>
            </a:r>
            <a:r>
              <a:rPr lang="en-US" altLang="ko-KR" sz="2000" b="0" dirty="0"/>
              <a:t>However, in existing standard non-AP STA cannot use RTS Threshold mechanism to enforce such mechanism with its peer. </a:t>
            </a:r>
          </a:p>
          <a:p>
            <a:pPr>
              <a:buFont typeface="Wingdings" panose="05000000000000000000" pitchFamily="2" charset="2"/>
              <a:buChar char="q"/>
            </a:pPr>
            <a:r>
              <a:rPr lang="en-US" altLang="ko-KR" sz="2000" b="0" dirty="0"/>
              <a:t>Above proposal provides a means for any STA to inform it’s peer to use RTS-CTS protection before sending data.</a:t>
            </a:r>
            <a:endParaRPr lang="en-US" sz="2000" b="0" dirty="0"/>
          </a:p>
        </p:txBody>
      </p:sp>
      <p:sp>
        <p:nvSpPr>
          <p:cNvPr id="4" name="Date Placeholder 3"/>
          <p:cNvSpPr>
            <a:spLocks noGrp="1"/>
          </p:cNvSpPr>
          <p:nvPr>
            <p:ph type="dt" sz="half" idx="10"/>
          </p:nvPr>
        </p:nvSpPr>
        <p:spPr>
          <a:xfrm>
            <a:off x="696913" y="332601"/>
            <a:ext cx="1579600" cy="276999"/>
          </a:xfrm>
        </p:spPr>
        <p:txBody>
          <a:bodyPr/>
          <a:lstStyle/>
          <a:p>
            <a:pPr>
              <a:defRPr/>
            </a:pPr>
            <a:r>
              <a:rPr lang="en-US"/>
              <a:t>March 2025</a:t>
            </a:r>
            <a:endParaRPr lang="en-US" dirty="0"/>
          </a:p>
        </p:txBody>
      </p:sp>
      <p:sp>
        <p:nvSpPr>
          <p:cNvPr id="5" name="Slide Number Placeholder 4"/>
          <p:cNvSpPr>
            <a:spLocks noGrp="1"/>
          </p:cNvSpPr>
          <p:nvPr>
            <p:ph type="sldNum" sz="quarter" idx="12"/>
          </p:nvPr>
        </p:nvSpPr>
        <p:spPr/>
        <p:txBody>
          <a:bodyPr/>
          <a:lstStyle/>
          <a:p>
            <a:pPr>
              <a:defRPr/>
            </a:pPr>
            <a:r>
              <a:rPr lang="en-US"/>
              <a:t>Slide </a:t>
            </a:r>
            <a:fld id="{C1789BC7-C074-42CC-ADF8-5107DF6BD1C1}" type="slidenum">
              <a:rPr lang="en-US" smtClean="0"/>
              <a:pPr>
                <a:defRPr/>
              </a:pPr>
              <a:t>4</a:t>
            </a:fld>
            <a:endParaRPr lang="en-US" dirty="0"/>
          </a:p>
        </p:txBody>
      </p:sp>
      <p:sp>
        <p:nvSpPr>
          <p:cNvPr id="6" name="Footer Placeholder 5"/>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2685151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3025" y="691163"/>
            <a:ext cx="6581775" cy="680437"/>
          </a:xfrm>
        </p:spPr>
        <p:txBody>
          <a:bodyPr/>
          <a:lstStyle/>
          <a:p>
            <a:r>
              <a:rPr lang="en-US" sz="2800" dirty="0"/>
              <a:t>Proposal For Delete and Renegotiate BA</a:t>
            </a:r>
          </a:p>
        </p:txBody>
      </p:sp>
      <p:sp>
        <p:nvSpPr>
          <p:cNvPr id="3" name="Content Placeholder 2"/>
          <p:cNvSpPr>
            <a:spLocks noGrp="1"/>
          </p:cNvSpPr>
          <p:nvPr>
            <p:ph idx="1"/>
          </p:nvPr>
        </p:nvSpPr>
        <p:spPr>
          <a:xfrm>
            <a:off x="696913" y="1600200"/>
            <a:ext cx="7913687" cy="4267200"/>
          </a:xfrm>
        </p:spPr>
        <p:txBody>
          <a:bodyPr>
            <a:normAutofit/>
          </a:bodyPr>
          <a:lstStyle/>
          <a:p>
            <a:pPr marL="342900" lvl="1" indent="-342900">
              <a:buFont typeface="Wingdings" panose="05000000000000000000" pitchFamily="2" charset="2"/>
              <a:buChar char="q"/>
            </a:pPr>
            <a:endParaRPr lang="en-US" dirty="0"/>
          </a:p>
          <a:p>
            <a:pPr marL="342900" lvl="1" indent="-342900">
              <a:buFont typeface="Wingdings" panose="05000000000000000000" pitchFamily="2" charset="2"/>
              <a:buChar char="q"/>
            </a:pPr>
            <a:r>
              <a:rPr lang="en-US" dirty="0"/>
              <a:t>Recipient BA peer needs have an ability to delete existing BA session and renegotiate a new BA session. This can be done by adding a new bit (renegotiate BA) in DELBA parameter field. On receiving DELBA  control frame with renegotiate BA bit set, initiator BA peer shall initiate a new BA session right after deleting current BA session on same TID. This way Recipient has opportunity to accept or suggest new buffer size.</a:t>
            </a:r>
          </a:p>
        </p:txBody>
      </p:sp>
      <p:sp>
        <p:nvSpPr>
          <p:cNvPr id="4" name="Date Placeholder 3"/>
          <p:cNvSpPr>
            <a:spLocks noGrp="1"/>
          </p:cNvSpPr>
          <p:nvPr>
            <p:ph type="dt" sz="half" idx="10"/>
          </p:nvPr>
        </p:nvSpPr>
        <p:spPr>
          <a:xfrm>
            <a:off x="696913" y="332601"/>
            <a:ext cx="1579600" cy="276999"/>
          </a:xfrm>
        </p:spPr>
        <p:txBody>
          <a:bodyPr/>
          <a:lstStyle/>
          <a:p>
            <a:pPr>
              <a:defRPr/>
            </a:pPr>
            <a:r>
              <a:rPr lang="en-US"/>
              <a:t>March 2025</a:t>
            </a:r>
            <a:endParaRPr lang="en-US" dirty="0"/>
          </a:p>
        </p:txBody>
      </p:sp>
      <p:sp>
        <p:nvSpPr>
          <p:cNvPr id="5" name="Slide Number Placeholder 4"/>
          <p:cNvSpPr>
            <a:spLocks noGrp="1"/>
          </p:cNvSpPr>
          <p:nvPr>
            <p:ph type="sldNum" sz="quarter" idx="12"/>
          </p:nvPr>
        </p:nvSpPr>
        <p:spPr/>
        <p:txBody>
          <a:bodyPr/>
          <a:lstStyle/>
          <a:p>
            <a:pPr>
              <a:defRPr/>
            </a:pPr>
            <a:r>
              <a:rPr lang="en-US"/>
              <a:t>Slide </a:t>
            </a:r>
            <a:fld id="{C1789BC7-C074-42CC-ADF8-5107DF6BD1C1}" type="slidenum">
              <a:rPr lang="en-US" smtClean="0"/>
              <a:pPr>
                <a:defRPr/>
              </a:pPr>
              <a:t>5</a:t>
            </a:fld>
            <a:endParaRPr lang="en-US" dirty="0"/>
          </a:p>
        </p:txBody>
      </p:sp>
      <p:sp>
        <p:nvSpPr>
          <p:cNvPr id="6" name="Footer Placeholder 5"/>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3506415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944A-2B5B-4CE8-8044-763AFDE78D8A}"/>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4773BCE-DB42-4BF7-A7E9-370DE9C1ECF3}"/>
              </a:ext>
            </a:extLst>
          </p:cNvPr>
          <p:cNvSpPr>
            <a:spLocks noGrp="1"/>
          </p:cNvSpPr>
          <p:nvPr>
            <p:ph idx="1"/>
          </p:nvPr>
        </p:nvSpPr>
        <p:spPr/>
        <p:txBody>
          <a:bodyPr/>
          <a:lstStyle/>
          <a:p>
            <a:r>
              <a:rPr lang="en-US" b="0" dirty="0"/>
              <a:t>This submission presents a mechanism for a BA originator/recipient STA to indicate to its peer STA </a:t>
            </a:r>
            <a:r>
              <a:rPr lang="en-US" altLang="ko-KR" b="0" dirty="0"/>
              <a:t>to reduce or increase the number of MPDUs in an A-MPDU.</a:t>
            </a:r>
          </a:p>
          <a:p>
            <a:r>
              <a:rPr lang="en-US" b="0" dirty="0"/>
              <a:t>It enables </a:t>
            </a:r>
            <a:r>
              <a:rPr lang="en-US" altLang="ko-KR" b="0" dirty="0"/>
              <a:t>dynamic MPDU adjustment for A-MPDU transmissions under certain channel and traffic conditions, such as</a:t>
            </a:r>
            <a:r>
              <a:rPr lang="en-US" altLang="ko-KR" b="0" dirty="0">
                <a:latin typeface="Times New Roman" panose="02020603050405020304" pitchFamily="18" charset="0"/>
                <a:cs typeface="Times New Roman" panose="02020603050405020304" pitchFamily="18" charset="0"/>
              </a:rPr>
              <a:t> congestion and coexistence cases.</a:t>
            </a:r>
          </a:p>
          <a:p>
            <a:r>
              <a:rPr lang="en-US" altLang="ko-KR" b="0" dirty="0">
                <a:latin typeface="Times New Roman" panose="02020603050405020304" pitchFamily="18" charset="0"/>
                <a:cs typeface="Times New Roman" panose="02020603050405020304" pitchFamily="18" charset="0"/>
              </a:rPr>
              <a:t>It enables a mechanism to inform peer about existence of congestion at destination STA’s environment.</a:t>
            </a:r>
          </a:p>
          <a:p>
            <a:r>
              <a:rPr lang="en-US" b="0" dirty="0">
                <a:latin typeface="Times New Roman" panose="02020603050405020304" pitchFamily="18" charset="0"/>
                <a:cs typeface="Times New Roman" panose="02020603050405020304" pitchFamily="18" charset="0"/>
              </a:rPr>
              <a:t>This submission also proposes a mechanism to mandate a peer to initiate a new BA session right after deletion.</a:t>
            </a:r>
            <a:endParaRPr lang="en-US" b="0" dirty="0"/>
          </a:p>
        </p:txBody>
      </p:sp>
      <p:sp>
        <p:nvSpPr>
          <p:cNvPr id="4" name="Date Placeholder 3">
            <a:extLst>
              <a:ext uri="{FF2B5EF4-FFF2-40B4-BE49-F238E27FC236}">
                <a16:creationId xmlns:a16="http://schemas.microsoft.com/office/drawing/2014/main" id="{B2D365A5-68D2-490E-A8FD-DCEC32329123}"/>
              </a:ext>
            </a:extLst>
          </p:cNvPr>
          <p:cNvSpPr>
            <a:spLocks noGrp="1"/>
          </p:cNvSpPr>
          <p:nvPr>
            <p:ph type="dt" sz="half" idx="10"/>
          </p:nvPr>
        </p:nvSpPr>
        <p:spPr/>
        <p:txBody>
          <a:bodyPr/>
          <a:lstStyle/>
          <a:p>
            <a:pPr>
              <a:defRPr/>
            </a:pPr>
            <a:r>
              <a:rPr lang="en-US"/>
              <a:t>March 2025</a:t>
            </a:r>
            <a:endParaRPr lang="en-US" dirty="0"/>
          </a:p>
        </p:txBody>
      </p:sp>
      <p:sp>
        <p:nvSpPr>
          <p:cNvPr id="5" name="Slide Number Placeholder 4">
            <a:extLst>
              <a:ext uri="{FF2B5EF4-FFF2-40B4-BE49-F238E27FC236}">
                <a16:creationId xmlns:a16="http://schemas.microsoft.com/office/drawing/2014/main" id="{C9792EC4-7829-4B25-AB8E-194DC14AF7BC}"/>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6</a:t>
            </a:fld>
            <a:endParaRPr lang="en-US" dirty="0"/>
          </a:p>
        </p:txBody>
      </p:sp>
      <p:sp>
        <p:nvSpPr>
          <p:cNvPr id="6" name="Footer Placeholder 5">
            <a:extLst>
              <a:ext uri="{FF2B5EF4-FFF2-40B4-BE49-F238E27FC236}">
                <a16:creationId xmlns:a16="http://schemas.microsoft.com/office/drawing/2014/main" id="{198C91C9-9A7E-45E0-BE0E-3499312A22D3}"/>
              </a:ext>
            </a:extLst>
          </p:cNvPr>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2804724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6244-4E2C-49B4-9BA9-43A3855C7C6E}"/>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E4E187B8-3875-408C-B416-E71AB0B7B7B9}"/>
              </a:ext>
            </a:extLst>
          </p:cNvPr>
          <p:cNvSpPr>
            <a:spLocks noGrp="1"/>
          </p:cNvSpPr>
          <p:nvPr>
            <p:ph idx="1"/>
          </p:nvPr>
        </p:nvSpPr>
        <p:spPr/>
        <p:txBody>
          <a:bodyPr/>
          <a:lstStyle/>
          <a:p>
            <a:r>
              <a:rPr lang="en-US" b="0" dirty="0"/>
              <a:t>[1] </a:t>
            </a:r>
            <a:r>
              <a:rPr lang="en-US" b="0" dirty="0">
                <a:hlinkClick r:id="rId2"/>
              </a:rPr>
              <a:t>20/0362r4</a:t>
            </a:r>
            <a:r>
              <a:rPr lang="en-US" b="0" dirty="0"/>
              <a:t>, Proposals on AMPDU-BA mechanisms, Sindhu Verma (Broadcom)</a:t>
            </a:r>
          </a:p>
          <a:p>
            <a:endParaRPr lang="en-US" b="0" dirty="0"/>
          </a:p>
          <a:p>
            <a:endParaRPr lang="en-US" b="0" dirty="0"/>
          </a:p>
        </p:txBody>
      </p:sp>
      <p:sp>
        <p:nvSpPr>
          <p:cNvPr id="4" name="Date Placeholder 3">
            <a:extLst>
              <a:ext uri="{FF2B5EF4-FFF2-40B4-BE49-F238E27FC236}">
                <a16:creationId xmlns:a16="http://schemas.microsoft.com/office/drawing/2014/main" id="{168A2E4E-CD6E-4ECF-B4D7-E8E3EA6A0905}"/>
              </a:ext>
            </a:extLst>
          </p:cNvPr>
          <p:cNvSpPr>
            <a:spLocks noGrp="1"/>
          </p:cNvSpPr>
          <p:nvPr>
            <p:ph type="dt" sz="half" idx="10"/>
          </p:nvPr>
        </p:nvSpPr>
        <p:spPr/>
        <p:txBody>
          <a:bodyPr/>
          <a:lstStyle/>
          <a:p>
            <a:pPr>
              <a:defRPr/>
            </a:pPr>
            <a:r>
              <a:rPr lang="en-US"/>
              <a:t>March 2025</a:t>
            </a:r>
            <a:endParaRPr lang="en-US" dirty="0"/>
          </a:p>
        </p:txBody>
      </p:sp>
      <p:sp>
        <p:nvSpPr>
          <p:cNvPr id="5" name="Slide Number Placeholder 4">
            <a:extLst>
              <a:ext uri="{FF2B5EF4-FFF2-40B4-BE49-F238E27FC236}">
                <a16:creationId xmlns:a16="http://schemas.microsoft.com/office/drawing/2014/main" id="{8902C4CE-2296-48EA-96F3-BED991835BC5}"/>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7</a:t>
            </a:fld>
            <a:endParaRPr lang="en-US" dirty="0"/>
          </a:p>
        </p:txBody>
      </p:sp>
      <p:sp>
        <p:nvSpPr>
          <p:cNvPr id="6" name="Footer Placeholder 5">
            <a:extLst>
              <a:ext uri="{FF2B5EF4-FFF2-40B4-BE49-F238E27FC236}">
                <a16:creationId xmlns:a16="http://schemas.microsoft.com/office/drawing/2014/main" id="{2DD9A857-B540-4B9B-99DC-DF0C19ABA749}"/>
              </a:ext>
            </a:extLst>
          </p:cNvPr>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1032790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AEC-F8F7-4B28-9A06-E6D650A1B2AE}"/>
              </a:ext>
            </a:extLst>
          </p:cNvPr>
          <p:cNvSpPr>
            <a:spLocks noGrp="1"/>
          </p:cNvSpPr>
          <p:nvPr>
            <p:ph type="title"/>
          </p:nvPr>
        </p:nvSpPr>
        <p:spPr/>
        <p:txBody>
          <a:bodyPr/>
          <a:lstStyle/>
          <a:p>
            <a:r>
              <a:rPr lang="en-US" dirty="0"/>
              <a:t>Straw Polls</a:t>
            </a:r>
          </a:p>
        </p:txBody>
      </p:sp>
      <p:sp>
        <p:nvSpPr>
          <p:cNvPr id="3" name="Content Placeholder 2">
            <a:extLst>
              <a:ext uri="{FF2B5EF4-FFF2-40B4-BE49-F238E27FC236}">
                <a16:creationId xmlns:a16="http://schemas.microsoft.com/office/drawing/2014/main" id="{AFBC079B-388F-47C6-8760-2E66C832AEFC}"/>
              </a:ext>
            </a:extLst>
          </p:cNvPr>
          <p:cNvSpPr>
            <a:spLocks noGrp="1"/>
          </p:cNvSpPr>
          <p:nvPr>
            <p:ph idx="1"/>
          </p:nvPr>
        </p:nvSpPr>
        <p:spPr/>
        <p:txBody>
          <a:bodyPr/>
          <a:lstStyle/>
          <a:p>
            <a:pPr marL="0" indent="0">
              <a:buNone/>
            </a:pPr>
            <a:r>
              <a:rPr lang="en-US" sz="2000" b="0" dirty="0"/>
              <a:t>SP1: Do you agree to include the following into the </a:t>
            </a:r>
            <a:r>
              <a:rPr lang="en-US" sz="2000" b="0" dirty="0" err="1"/>
              <a:t>TGbn</a:t>
            </a:r>
            <a:r>
              <a:rPr lang="en-US" sz="2000" b="0" dirty="0"/>
              <a:t> SFD?</a:t>
            </a:r>
          </a:p>
          <a:p>
            <a:pPr marL="0" indent="0">
              <a:buNone/>
            </a:pPr>
            <a:r>
              <a:rPr lang="en-US" sz="2000" b="0" dirty="0"/>
              <a:t>For two STAs with a BA agreement, the originator/recipient STA may indicate to the recipient/originator STA to request to reduce or increase the number of MPDUs for A-MPDU transmissions for a particular BA Session.</a:t>
            </a:r>
          </a:p>
          <a:p>
            <a:r>
              <a:rPr lang="en-US" sz="2000" b="0" dirty="0"/>
              <a:t>Note 1: the indication can be sent in TBD conditions.</a:t>
            </a:r>
          </a:p>
          <a:p>
            <a:r>
              <a:rPr lang="en-US" sz="2000" b="0" dirty="0"/>
              <a:t>Note 2: the indication can be sent in A-Control </a:t>
            </a:r>
            <a:r>
              <a:rPr lang="en-US" altLang="ko-KR" sz="2000" b="0" dirty="0"/>
              <a:t>Control field/frame.</a:t>
            </a:r>
          </a:p>
          <a:p>
            <a:pPr marL="0" indent="0">
              <a:buNone/>
            </a:pPr>
            <a:endParaRPr lang="en-US" sz="2000" b="0" dirty="0"/>
          </a:p>
          <a:p>
            <a:pPr marL="0" indent="0">
              <a:buNone/>
            </a:pPr>
            <a:r>
              <a:rPr lang="en-US" sz="2000" b="0" dirty="0"/>
              <a:t>Result: Y, N, A</a:t>
            </a:r>
          </a:p>
        </p:txBody>
      </p:sp>
      <p:sp>
        <p:nvSpPr>
          <p:cNvPr id="4" name="Date Placeholder 3">
            <a:extLst>
              <a:ext uri="{FF2B5EF4-FFF2-40B4-BE49-F238E27FC236}">
                <a16:creationId xmlns:a16="http://schemas.microsoft.com/office/drawing/2014/main" id="{850EC6F1-9F44-479D-809E-57A0CDA167DD}"/>
              </a:ext>
            </a:extLst>
          </p:cNvPr>
          <p:cNvSpPr>
            <a:spLocks noGrp="1"/>
          </p:cNvSpPr>
          <p:nvPr>
            <p:ph type="dt" sz="half" idx="10"/>
          </p:nvPr>
        </p:nvSpPr>
        <p:spPr/>
        <p:txBody>
          <a:bodyPr/>
          <a:lstStyle/>
          <a:p>
            <a:pPr>
              <a:defRPr/>
            </a:pPr>
            <a:r>
              <a:rPr lang="en-US"/>
              <a:t>March 2025</a:t>
            </a:r>
            <a:endParaRPr lang="en-US" dirty="0"/>
          </a:p>
        </p:txBody>
      </p:sp>
      <p:sp>
        <p:nvSpPr>
          <p:cNvPr id="5" name="Slide Number Placeholder 4">
            <a:extLst>
              <a:ext uri="{FF2B5EF4-FFF2-40B4-BE49-F238E27FC236}">
                <a16:creationId xmlns:a16="http://schemas.microsoft.com/office/drawing/2014/main" id="{4E152A25-7A90-4CCE-98CE-FA88038B456D}"/>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8</a:t>
            </a:fld>
            <a:endParaRPr lang="en-US" dirty="0"/>
          </a:p>
        </p:txBody>
      </p:sp>
      <p:sp>
        <p:nvSpPr>
          <p:cNvPr id="6" name="Footer Placeholder 5">
            <a:extLst>
              <a:ext uri="{FF2B5EF4-FFF2-40B4-BE49-F238E27FC236}">
                <a16:creationId xmlns:a16="http://schemas.microsoft.com/office/drawing/2014/main" id="{C6DCE348-A06B-4C9C-9AB0-86596F528136}"/>
              </a:ext>
            </a:extLst>
          </p:cNvPr>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964544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AEC-F8F7-4B28-9A06-E6D650A1B2AE}"/>
              </a:ext>
            </a:extLst>
          </p:cNvPr>
          <p:cNvSpPr>
            <a:spLocks noGrp="1"/>
          </p:cNvSpPr>
          <p:nvPr>
            <p:ph type="title"/>
          </p:nvPr>
        </p:nvSpPr>
        <p:spPr/>
        <p:txBody>
          <a:bodyPr/>
          <a:lstStyle/>
          <a:p>
            <a:r>
              <a:rPr lang="en-US" dirty="0"/>
              <a:t>Straw Polls</a:t>
            </a:r>
          </a:p>
        </p:txBody>
      </p:sp>
      <p:sp>
        <p:nvSpPr>
          <p:cNvPr id="3" name="Content Placeholder 2">
            <a:extLst>
              <a:ext uri="{FF2B5EF4-FFF2-40B4-BE49-F238E27FC236}">
                <a16:creationId xmlns:a16="http://schemas.microsoft.com/office/drawing/2014/main" id="{AFBC079B-388F-47C6-8760-2E66C832AEFC}"/>
              </a:ext>
            </a:extLst>
          </p:cNvPr>
          <p:cNvSpPr>
            <a:spLocks noGrp="1"/>
          </p:cNvSpPr>
          <p:nvPr>
            <p:ph idx="1"/>
          </p:nvPr>
        </p:nvSpPr>
        <p:spPr/>
        <p:txBody>
          <a:bodyPr/>
          <a:lstStyle/>
          <a:p>
            <a:pPr marL="0" indent="0">
              <a:buNone/>
            </a:pPr>
            <a:r>
              <a:rPr lang="en-US" sz="2000" b="0" dirty="0"/>
              <a:t>SP1: Do you agree to include the following into the </a:t>
            </a:r>
            <a:r>
              <a:rPr lang="en-US" sz="2000" b="0" dirty="0" err="1"/>
              <a:t>TGbn</a:t>
            </a:r>
            <a:r>
              <a:rPr lang="en-US" sz="2000" b="0" dirty="0"/>
              <a:t> SFD?</a:t>
            </a:r>
          </a:p>
          <a:p>
            <a:pPr marL="0" indent="0">
              <a:buNone/>
            </a:pPr>
            <a:r>
              <a:rPr lang="en-US" sz="2000" b="0" dirty="0"/>
              <a:t>A STA with a BA agreement to indicate congestion and enforce its peer to request RTS-CTS exchange before PPDU transfer</a:t>
            </a:r>
            <a:r>
              <a:rPr lang="en-US" altLang="ko-KR" sz="2000" b="0" dirty="0"/>
              <a:t>.</a:t>
            </a:r>
          </a:p>
          <a:p>
            <a:pPr marL="0" indent="0">
              <a:buNone/>
            </a:pPr>
            <a:endParaRPr lang="en-US" sz="2000" b="0" dirty="0"/>
          </a:p>
          <a:p>
            <a:pPr marL="0" indent="0">
              <a:buNone/>
            </a:pPr>
            <a:r>
              <a:rPr lang="en-US" sz="2000" b="0" dirty="0"/>
              <a:t>Result: Y, N, A</a:t>
            </a:r>
          </a:p>
        </p:txBody>
      </p:sp>
      <p:sp>
        <p:nvSpPr>
          <p:cNvPr id="4" name="Date Placeholder 3">
            <a:extLst>
              <a:ext uri="{FF2B5EF4-FFF2-40B4-BE49-F238E27FC236}">
                <a16:creationId xmlns:a16="http://schemas.microsoft.com/office/drawing/2014/main" id="{850EC6F1-9F44-479D-809E-57A0CDA167DD}"/>
              </a:ext>
            </a:extLst>
          </p:cNvPr>
          <p:cNvSpPr>
            <a:spLocks noGrp="1"/>
          </p:cNvSpPr>
          <p:nvPr>
            <p:ph type="dt" sz="half" idx="10"/>
          </p:nvPr>
        </p:nvSpPr>
        <p:spPr/>
        <p:txBody>
          <a:bodyPr/>
          <a:lstStyle/>
          <a:p>
            <a:pPr>
              <a:defRPr/>
            </a:pPr>
            <a:r>
              <a:rPr lang="en-US"/>
              <a:t>March 2025</a:t>
            </a:r>
            <a:endParaRPr lang="en-US" dirty="0"/>
          </a:p>
        </p:txBody>
      </p:sp>
      <p:sp>
        <p:nvSpPr>
          <p:cNvPr id="5" name="Slide Number Placeholder 4">
            <a:extLst>
              <a:ext uri="{FF2B5EF4-FFF2-40B4-BE49-F238E27FC236}">
                <a16:creationId xmlns:a16="http://schemas.microsoft.com/office/drawing/2014/main" id="{4E152A25-7A90-4CCE-98CE-FA88038B456D}"/>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9</a:t>
            </a:fld>
            <a:endParaRPr lang="en-US" dirty="0"/>
          </a:p>
        </p:txBody>
      </p:sp>
      <p:sp>
        <p:nvSpPr>
          <p:cNvPr id="6" name="Footer Placeholder 5">
            <a:extLst>
              <a:ext uri="{FF2B5EF4-FFF2-40B4-BE49-F238E27FC236}">
                <a16:creationId xmlns:a16="http://schemas.microsoft.com/office/drawing/2014/main" id="{C6DCE348-A06B-4C9C-9AB0-86596F528136}"/>
              </a:ext>
            </a:extLst>
          </p:cNvPr>
          <p:cNvSpPr>
            <a:spLocks noGrp="1"/>
          </p:cNvSpPr>
          <p:nvPr>
            <p:ph type="ftr" sz="quarter" idx="3"/>
          </p:nvPr>
        </p:nvSpPr>
        <p:spPr/>
        <p:txBody>
          <a:bodyPr/>
          <a:lstStyle/>
          <a:p>
            <a:pPr>
              <a:defRPr/>
            </a:pPr>
            <a:r>
              <a:rPr lang="en-US" altLang="ko-KR"/>
              <a:t>Shailender Karmuchi et al., Samsung</a:t>
            </a:r>
            <a:endParaRPr lang="en-US" altLang="ko-KR" dirty="0"/>
          </a:p>
        </p:txBody>
      </p:sp>
    </p:spTree>
    <p:extLst>
      <p:ext uri="{BB962C8B-B14F-4D97-AF65-F5344CB8AC3E}">
        <p14:creationId xmlns:p14="http://schemas.microsoft.com/office/powerpoint/2010/main" val="3826319939"/>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C081C7F7396B4994985CB4D8B5B7F6" ma:contentTypeVersion="0" ma:contentTypeDescription="Create a new document." ma:contentTypeScope="" ma:versionID="6d47bea497fe9edd124af63adba9e32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7103A2-A6A5-4A82-B62E-D1782B5A47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B3F1A9E-B682-4A3B-A1E9-69EFE4B1F01B}">
  <ds:schemaRefs>
    <ds:schemaRef ds:uri="http://purl.org/dc/terms/"/>
    <ds:schemaRef ds:uri="http://www.w3.org/XML/1998/namespace"/>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8C433C0A-42BA-4249-AFEC-9B45C4A8C1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151383</TotalTime>
  <Words>997</Words>
  <Application>Microsoft Office PowerPoint</Application>
  <PresentationFormat>On-screen Show (4:3)</PresentationFormat>
  <Paragraphs>97</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Wingdings</vt:lpstr>
      <vt:lpstr>802-11-Submission</vt:lpstr>
      <vt:lpstr>Dynamic MPDU Adjustment for A-MPDU Transmission</vt:lpstr>
      <vt:lpstr>Problem Statement</vt:lpstr>
      <vt:lpstr>Proposal For MAX number of MPDUs in AMPDU </vt:lpstr>
      <vt:lpstr>Proposal For indicating Congestion Detected</vt:lpstr>
      <vt:lpstr>Proposal For Delete and Renegotiate BA</vt:lpstr>
      <vt:lpstr>Summary</vt:lpstr>
      <vt:lpstr>Reference</vt:lpstr>
      <vt:lpstr>Straw Polls</vt:lpstr>
      <vt:lpstr>Straw Polls</vt:lpstr>
      <vt:lpstr>Straw Polls</vt:lpstr>
    </vt:vector>
  </TitlesOfParts>
  <Company>AT&amp;T Labs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Ron Porat</dc:creator>
  <cp:lastModifiedBy>Ravi Gidvani</cp:lastModifiedBy>
  <cp:revision>2387</cp:revision>
  <cp:lastPrinted>1998-02-10T13:28:06Z</cp:lastPrinted>
  <dcterms:created xsi:type="dcterms:W3CDTF">2007-05-21T21:00:37Z</dcterms:created>
  <dcterms:modified xsi:type="dcterms:W3CDTF">2025-09-12T23:14:37Z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0x01010090C081C7F7396B4994985CB4D8B5B7F6</vt:lpwstr>
  </property>
</Properties>
</file>