
<file path=[Content_Types].xml><?xml version="1.0" encoding="utf-8"?>
<Types xmlns="http://schemas.openxmlformats.org/package/2006/content-types">
  <Default Extension="doc" ContentType="application/msword"/>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6"/>
  </p:sldMasterIdLst>
  <p:notesMasterIdLst>
    <p:notesMasterId r:id="rId16"/>
  </p:notesMasterIdLst>
  <p:handoutMasterIdLst>
    <p:handoutMasterId r:id="rId17"/>
  </p:handoutMasterIdLst>
  <p:sldIdLst>
    <p:sldId id="256" r:id="rId7"/>
    <p:sldId id="257" r:id="rId8"/>
    <p:sldId id="275" r:id="rId9"/>
    <p:sldId id="268" r:id="rId10"/>
    <p:sldId id="304" r:id="rId11"/>
    <p:sldId id="298" r:id="rId12"/>
    <p:sldId id="286" r:id="rId13"/>
    <p:sldId id="305" r:id="rId14"/>
    <p:sldId id="26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F1FA94A-B39C-C58D-C2E7-7C1071EB4DC3}" name="Salvatore Talarico (Nokia)" initials="S(" userId="S::salvatore.talarico@nokia.com::4c555d6f-9878-479f-8b49-9dc99b856ab6" providerId="AD"/>
  <p188:author id="{B84C23C1-8B98-D0DD-9B75-038BBC7933FF}" name="Eda Genc (Nokia)" initials="EG" userId="S::eda.genc@nokia.com::c77fd460-579b-40ee-9b6e-e0d8776376f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89"/>
    <p:restoredTop sz="97039"/>
  </p:normalViewPr>
  <p:slideViewPr>
    <p:cSldViewPr snapToGrid="0">
      <p:cViewPr varScale="1">
        <p:scale>
          <a:sx n="111" d="100"/>
          <a:sy n="111" d="100"/>
        </p:scale>
        <p:origin x="816" y="504"/>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802.11-25/0651r0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April 2025</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Eda Genc et al., Nokia</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802.11-25/0651r0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April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Eda Genc et al., Nokia</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802.11-25/0651r0</a:t>
            </a:r>
          </a:p>
        </p:txBody>
      </p:sp>
      <p:sp>
        <p:nvSpPr>
          <p:cNvPr id="5" name="Rectangle 3"/>
          <p:cNvSpPr>
            <a:spLocks noGrp="1" noChangeArrowheads="1"/>
          </p:cNvSpPr>
          <p:nvPr>
            <p:ph type="dt"/>
          </p:nvPr>
        </p:nvSpPr>
        <p:spPr>
          <a:ln/>
        </p:spPr>
        <p:txBody>
          <a:bodyPr/>
          <a:lstStyle/>
          <a:p>
            <a:r>
              <a:rPr lang="en-US"/>
              <a:t>April 2025</a:t>
            </a:r>
          </a:p>
        </p:txBody>
      </p:sp>
      <p:sp>
        <p:nvSpPr>
          <p:cNvPr id="6" name="Rectangle 6"/>
          <p:cNvSpPr>
            <a:spLocks noGrp="1" noChangeArrowheads="1"/>
          </p:cNvSpPr>
          <p:nvPr>
            <p:ph type="ftr"/>
          </p:nvPr>
        </p:nvSpPr>
        <p:spPr>
          <a:ln/>
        </p:spPr>
        <p:txBody>
          <a:bodyPr/>
          <a:lstStyle/>
          <a:p>
            <a:r>
              <a:rPr lang="en-US"/>
              <a:t>Eda Genc et al., Nokia</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802.11-25/0651r0</a:t>
            </a:r>
          </a:p>
        </p:txBody>
      </p:sp>
      <p:sp>
        <p:nvSpPr>
          <p:cNvPr id="5" name="Rectangle 3"/>
          <p:cNvSpPr>
            <a:spLocks noGrp="1" noChangeArrowheads="1"/>
          </p:cNvSpPr>
          <p:nvPr>
            <p:ph type="dt"/>
          </p:nvPr>
        </p:nvSpPr>
        <p:spPr>
          <a:ln/>
        </p:spPr>
        <p:txBody>
          <a:bodyPr/>
          <a:lstStyle/>
          <a:p>
            <a:r>
              <a:rPr lang="en-US"/>
              <a:t>April 2025</a:t>
            </a:r>
          </a:p>
        </p:txBody>
      </p:sp>
      <p:sp>
        <p:nvSpPr>
          <p:cNvPr id="6" name="Rectangle 6"/>
          <p:cNvSpPr>
            <a:spLocks noGrp="1" noChangeArrowheads="1"/>
          </p:cNvSpPr>
          <p:nvPr>
            <p:ph type="ftr"/>
          </p:nvPr>
        </p:nvSpPr>
        <p:spPr>
          <a:ln/>
        </p:spPr>
        <p:txBody>
          <a:bodyPr/>
          <a:lstStyle/>
          <a:p>
            <a:r>
              <a:rPr lang="en-US"/>
              <a:t>Eda Genc et al., Nokia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802.11-25/0651r0</a:t>
            </a:r>
          </a:p>
        </p:txBody>
      </p:sp>
      <p:sp>
        <p:nvSpPr>
          <p:cNvPr id="5" name="Date Placeholder 4"/>
          <p:cNvSpPr>
            <a:spLocks noGrp="1"/>
          </p:cNvSpPr>
          <p:nvPr>
            <p:ph type="dt"/>
          </p:nvPr>
        </p:nvSpPr>
        <p:spPr/>
        <p:txBody>
          <a:bodyPr/>
          <a:lstStyle/>
          <a:p>
            <a:r>
              <a:rPr lang="en-US"/>
              <a:t>April 2025</a:t>
            </a:r>
          </a:p>
        </p:txBody>
      </p:sp>
      <p:sp>
        <p:nvSpPr>
          <p:cNvPr id="6" name="Footer Placeholder 5"/>
          <p:cNvSpPr>
            <a:spLocks noGrp="1"/>
          </p:cNvSpPr>
          <p:nvPr>
            <p:ph type="ftr"/>
          </p:nvPr>
        </p:nvSpPr>
        <p:spPr/>
        <p:txBody>
          <a:bodyPr/>
          <a:lstStyle/>
          <a:p>
            <a:r>
              <a:rPr lang="en-US"/>
              <a:t>Eda Genc et al., Nokia</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612670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endParaRPr lang="en-US" sz="1200" b="0" kern="0" dirty="0"/>
          </a:p>
        </p:txBody>
      </p:sp>
      <p:sp>
        <p:nvSpPr>
          <p:cNvPr id="4" name="Header Placeholder 3"/>
          <p:cNvSpPr>
            <a:spLocks noGrp="1"/>
          </p:cNvSpPr>
          <p:nvPr>
            <p:ph type="hdr"/>
          </p:nvPr>
        </p:nvSpPr>
        <p:spPr/>
        <p:txBody>
          <a:bodyPr/>
          <a:lstStyle/>
          <a:p>
            <a:r>
              <a:rPr lang="en-US"/>
              <a:t>doc.: IEEE 802.11-25/0651r0</a:t>
            </a:r>
          </a:p>
        </p:txBody>
      </p:sp>
      <p:sp>
        <p:nvSpPr>
          <p:cNvPr id="5" name="Date Placeholder 4"/>
          <p:cNvSpPr>
            <a:spLocks noGrp="1"/>
          </p:cNvSpPr>
          <p:nvPr>
            <p:ph type="dt"/>
          </p:nvPr>
        </p:nvSpPr>
        <p:spPr/>
        <p:txBody>
          <a:bodyPr/>
          <a:lstStyle/>
          <a:p>
            <a:r>
              <a:rPr lang="en-US"/>
              <a:t>April 2025</a:t>
            </a:r>
          </a:p>
        </p:txBody>
      </p:sp>
      <p:sp>
        <p:nvSpPr>
          <p:cNvPr id="6" name="Footer Placeholder 5"/>
          <p:cNvSpPr>
            <a:spLocks noGrp="1"/>
          </p:cNvSpPr>
          <p:nvPr>
            <p:ph type="ftr"/>
          </p:nvPr>
        </p:nvSpPr>
        <p:spPr/>
        <p:txBody>
          <a:bodyPr/>
          <a:lstStyle/>
          <a:p>
            <a:r>
              <a:rPr lang="en-US"/>
              <a:t>Eda Genc et al., Nokia</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656026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802.11-25/0651r0</a:t>
            </a:r>
          </a:p>
        </p:txBody>
      </p:sp>
      <p:sp>
        <p:nvSpPr>
          <p:cNvPr id="5" name="Date Placeholder 4"/>
          <p:cNvSpPr>
            <a:spLocks noGrp="1"/>
          </p:cNvSpPr>
          <p:nvPr>
            <p:ph type="dt"/>
          </p:nvPr>
        </p:nvSpPr>
        <p:spPr/>
        <p:txBody>
          <a:bodyPr/>
          <a:lstStyle/>
          <a:p>
            <a:r>
              <a:rPr lang="en-US"/>
              <a:t>April 2025</a:t>
            </a:r>
          </a:p>
        </p:txBody>
      </p:sp>
      <p:sp>
        <p:nvSpPr>
          <p:cNvPr id="6" name="Footer Placeholder 5"/>
          <p:cNvSpPr>
            <a:spLocks noGrp="1"/>
          </p:cNvSpPr>
          <p:nvPr>
            <p:ph type="ftr"/>
          </p:nvPr>
        </p:nvSpPr>
        <p:spPr/>
        <p:txBody>
          <a:bodyPr/>
          <a:lstStyle/>
          <a:p>
            <a:r>
              <a:rPr lang="en-US"/>
              <a:t>Eda Genc et al., Nokia</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9431787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802.11-25/0651r0</a:t>
            </a:r>
          </a:p>
        </p:txBody>
      </p:sp>
      <p:sp>
        <p:nvSpPr>
          <p:cNvPr id="5" name="Rectangle 3"/>
          <p:cNvSpPr>
            <a:spLocks noGrp="1" noChangeArrowheads="1"/>
          </p:cNvSpPr>
          <p:nvPr>
            <p:ph type="dt"/>
          </p:nvPr>
        </p:nvSpPr>
        <p:spPr>
          <a:ln/>
        </p:spPr>
        <p:txBody>
          <a:bodyPr/>
          <a:lstStyle/>
          <a:p>
            <a:r>
              <a:rPr lang="en-US"/>
              <a:t>April 2025</a:t>
            </a:r>
          </a:p>
        </p:txBody>
      </p:sp>
      <p:sp>
        <p:nvSpPr>
          <p:cNvPr id="6" name="Rectangle 6"/>
          <p:cNvSpPr>
            <a:spLocks noGrp="1" noChangeArrowheads="1"/>
          </p:cNvSpPr>
          <p:nvPr>
            <p:ph type="ftr"/>
          </p:nvPr>
        </p:nvSpPr>
        <p:spPr>
          <a:ln/>
        </p:spPr>
        <p:txBody>
          <a:bodyPr/>
          <a:lstStyle/>
          <a:p>
            <a:r>
              <a:rPr lang="en-US"/>
              <a:t>Eda Genc et al., Nokia</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 2025</a:t>
            </a:r>
            <a:endParaRPr lang="en-GB" dirty="0"/>
          </a:p>
        </p:txBody>
      </p:sp>
      <p:sp>
        <p:nvSpPr>
          <p:cNvPr id="5" name="Footer Placeholder 4"/>
          <p:cNvSpPr>
            <a:spLocks noGrp="1"/>
          </p:cNvSpPr>
          <p:nvPr>
            <p:ph type="ftr" idx="11"/>
          </p:nvPr>
        </p:nvSpPr>
        <p:spPr/>
        <p:txBody>
          <a:bodyPr/>
          <a:lstStyle>
            <a:lvl1pPr>
              <a:defRPr/>
            </a:lvl1pPr>
          </a:lstStyle>
          <a:p>
            <a:r>
              <a:rPr lang="en-GB"/>
              <a:t>Eda Genc et al., Nokia</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Eda Genc et al., Nokia</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a:t>Eda Genc et al., Nokia</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2025</a:t>
            </a:r>
            <a:endParaRPr lang="en-GB" dirty="0"/>
          </a:p>
        </p:txBody>
      </p:sp>
      <p:sp>
        <p:nvSpPr>
          <p:cNvPr id="6" name="Footer Placeholder 5"/>
          <p:cNvSpPr>
            <a:spLocks noGrp="1"/>
          </p:cNvSpPr>
          <p:nvPr>
            <p:ph type="ftr" idx="11"/>
          </p:nvPr>
        </p:nvSpPr>
        <p:spPr/>
        <p:txBody>
          <a:bodyPr/>
          <a:lstStyle>
            <a:lvl1pPr>
              <a:defRPr/>
            </a:lvl1pPr>
          </a:lstStyle>
          <a:p>
            <a:r>
              <a:rPr lang="en-GB"/>
              <a:t>Eda Genc et al., Nokia</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Eda Genc et al., Nokia</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2025</a:t>
            </a:r>
            <a:endParaRPr lang="en-GB" dirty="0"/>
          </a:p>
        </p:txBody>
      </p:sp>
      <p:sp>
        <p:nvSpPr>
          <p:cNvPr id="4" name="Footer Placeholder 3"/>
          <p:cNvSpPr>
            <a:spLocks noGrp="1"/>
          </p:cNvSpPr>
          <p:nvPr>
            <p:ph type="ftr" idx="11"/>
          </p:nvPr>
        </p:nvSpPr>
        <p:spPr/>
        <p:txBody>
          <a:bodyPr/>
          <a:lstStyle>
            <a:lvl1pPr>
              <a:defRPr/>
            </a:lvl1pPr>
          </a:lstStyle>
          <a:p>
            <a:r>
              <a:rPr lang="en-GB"/>
              <a:t>Eda Genc et al., Nokia</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2025</a:t>
            </a:r>
            <a:endParaRPr lang="en-GB" dirty="0"/>
          </a:p>
        </p:txBody>
      </p:sp>
      <p:sp>
        <p:nvSpPr>
          <p:cNvPr id="3" name="Footer Placeholder 2"/>
          <p:cNvSpPr>
            <a:spLocks noGrp="1"/>
          </p:cNvSpPr>
          <p:nvPr>
            <p:ph type="ftr" idx="11"/>
          </p:nvPr>
        </p:nvSpPr>
        <p:spPr/>
        <p:txBody>
          <a:bodyPr/>
          <a:lstStyle>
            <a:lvl1pPr>
              <a:defRPr/>
            </a:lvl1pPr>
          </a:lstStyle>
          <a:p>
            <a:r>
              <a:rPr lang="en-GB"/>
              <a:t>Eda Genc et al., Nokia</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a:t>Eda Genc et al., Nokia</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a:t>Eda Genc et al., Nokia</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Eda Genc et al., Nokia</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802.11-25/0651r2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4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25/11-25-0936-15-00bn-pdt-cr-mac-npca-cc50.docx" TargetMode="External"/><Relationship Id="rId3" Type="http://schemas.openxmlformats.org/officeDocument/2006/relationships/hyperlink" Target="https://mentor.ieee.org/802.11/dcn/25/11-25-0566-10-00bn-pdt-mac-on-seamless-roaming-part-1.docx" TargetMode="External"/><Relationship Id="rId7" Type="http://schemas.openxmlformats.org/officeDocument/2006/relationships/hyperlink" Target="https://mentor.ieee.org/802.11/dcn/25/11-25-1101-08-00bn-pdt-cr-mac-on-seamless-roaming-part-5.docx" TargetMode="External"/><Relationship Id="rId12" Type="http://schemas.openxmlformats.org/officeDocument/2006/relationships/hyperlink" Target="https://mentor.ieee.org/802.11/dcn/24/11-24-1591-03-00bn-thoughts-on-seamless-roaming-and-npca.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5/11-25-1020-00-00bn-pdt-cr-mac-on-seamless-roaming-part-4.docx" TargetMode="External"/><Relationship Id="rId11" Type="http://schemas.openxmlformats.org/officeDocument/2006/relationships/hyperlink" Target="https://www.ieee802.org/11/private/Draft_Standards/11bn/Draft%20P802.11bn_D1.0.pdf" TargetMode="External"/><Relationship Id="rId5" Type="http://schemas.openxmlformats.org/officeDocument/2006/relationships/hyperlink" Target="https://mentor.ieee.org/802.11/dcn/25/11-25-0753-09-00bn-pdt-mac-on-seamless-roaming-part-3.docx" TargetMode="External"/><Relationship Id="rId10" Type="http://schemas.openxmlformats.org/officeDocument/2006/relationships/hyperlink" Target="https://mentor.ieee.org/802.11/dcn/25/11-25-0014-35-00bn-tgbn-motions-list-part-2.pptx" TargetMode="External"/><Relationship Id="rId4" Type="http://schemas.openxmlformats.org/officeDocument/2006/relationships/hyperlink" Target="https://mentor.ieee.org/802.11/dcn/25/11-25-0736-08-00bn-pdt-cr-mac-on-seamless-roaming-part-2.docx" TargetMode="External"/><Relationship Id="rId9" Type="http://schemas.openxmlformats.org/officeDocument/2006/relationships/hyperlink" Target="https://mentor.ieee.org/802.11/dcn/24/11-24-0171-26-00bn-tgbn-motions-list-part-1.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7" y="397759"/>
            <a:ext cx="10363200" cy="104775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Improvements for NPCA and Seamless Roaming Interoperability</a:t>
            </a:r>
          </a:p>
        </p:txBody>
      </p:sp>
      <p:sp>
        <p:nvSpPr>
          <p:cNvPr id="3074" name="Rectangle 2"/>
          <p:cNvSpPr>
            <a:spLocks noGrp="1" noChangeArrowheads="1"/>
          </p:cNvSpPr>
          <p:nvPr>
            <p:ph type="subTitle" idx="1"/>
          </p:nvPr>
        </p:nvSpPr>
        <p:spPr>
          <a:xfrm>
            <a:off x="1828799" y="1123951"/>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2025-09-10</a:t>
            </a:r>
          </a:p>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sp>
        <p:nvSpPr>
          <p:cNvPr id="6" name="Date Placeholder 3"/>
          <p:cNvSpPr>
            <a:spLocks noGrp="1"/>
          </p:cNvSpPr>
          <p:nvPr>
            <p:ph type="dt" idx="10"/>
          </p:nvPr>
        </p:nvSpPr>
        <p:spPr/>
        <p:txBody>
          <a:bodyPr/>
          <a:lstStyle/>
          <a:p>
            <a:r>
              <a:rPr lang="en-US" dirty="0"/>
              <a:t>Sept 2025</a:t>
            </a:r>
            <a:endParaRPr lang="en-GB" dirty="0"/>
          </a:p>
        </p:txBody>
      </p:sp>
      <p:sp>
        <p:nvSpPr>
          <p:cNvPr id="7" name="Footer Placeholder 4"/>
          <p:cNvSpPr>
            <a:spLocks noGrp="1"/>
          </p:cNvSpPr>
          <p:nvPr>
            <p:ph type="ftr" idx="11"/>
          </p:nvPr>
        </p:nvSpPr>
        <p:spPr/>
        <p:txBody>
          <a:bodyPr/>
          <a:lstStyle/>
          <a:p>
            <a:r>
              <a:rPr lang="en-GB"/>
              <a:t>Eda Genc et al., Nokia</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graphicFrame>
        <p:nvGraphicFramePr>
          <p:cNvPr id="3075" name="Object 3"/>
          <p:cNvGraphicFramePr>
            <a:graphicFrameLocks noChangeAspect="1"/>
          </p:cNvGraphicFramePr>
          <p:nvPr>
            <p:extLst>
              <p:ext uri="{D42A27DB-BD31-4B8C-83A1-F6EECF244321}">
                <p14:modId xmlns:p14="http://schemas.microsoft.com/office/powerpoint/2010/main" val="984652913"/>
              </p:ext>
            </p:extLst>
          </p:nvPr>
        </p:nvGraphicFramePr>
        <p:xfrm>
          <a:off x="996433" y="1835592"/>
          <a:ext cx="10272713" cy="4857750"/>
        </p:xfrm>
        <a:graphic>
          <a:graphicData uri="http://schemas.openxmlformats.org/presentationml/2006/ole">
            <mc:AlternateContent xmlns:mc="http://schemas.openxmlformats.org/markup-compatibility/2006">
              <mc:Choice xmlns:v="urn:schemas-microsoft-com:vml" Requires="v">
                <p:oleObj name="Document" r:id="rId3" imgW="10439400" imgH="4965700" progId="Word.Document.8">
                  <p:embed/>
                </p:oleObj>
              </mc:Choice>
              <mc:Fallback>
                <p:oleObj name="Document" r:id="rId3" imgW="10439400" imgH="4965700" progId="Word.Document.8">
                  <p:embed/>
                  <p:pic>
                    <p:nvPicPr>
                      <p:cNvPr id="3075" name="Object 3"/>
                      <p:cNvPicPr>
                        <a:picLocks noChangeAspect="1" noChangeArrowheads="1"/>
                      </p:cNvPicPr>
                      <p:nvPr/>
                    </p:nvPicPr>
                    <p:blipFill>
                      <a:blip r:embed="rId4"/>
                      <a:srcRect/>
                      <a:stretch>
                        <a:fillRect/>
                      </a:stretch>
                    </p:blipFill>
                    <p:spPr bwMode="auto">
                      <a:xfrm>
                        <a:off x="996433" y="1835592"/>
                        <a:ext cx="10272713" cy="4857750"/>
                      </a:xfrm>
                      <a:prstGeom prst="rect">
                        <a:avLst/>
                      </a:prstGeom>
                      <a:noFill/>
                    </p:spPr>
                  </p:pic>
                </p:oleObj>
              </mc:Fallback>
            </mc:AlternateContent>
          </a:graphicData>
        </a:graphic>
      </p:graphicFrame>
      <p:sp>
        <p:nvSpPr>
          <p:cNvPr id="3076" name="Rectangle 4"/>
          <p:cNvSpPr>
            <a:spLocks noChangeArrowheads="1"/>
          </p:cNvSpPr>
          <p:nvPr/>
        </p:nvSpPr>
        <p:spPr bwMode="auto">
          <a:xfrm>
            <a:off x="996433" y="140970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1754274"/>
            <a:ext cx="10361084" cy="4572000"/>
          </a:xfrm>
          <a:ln/>
        </p:spPr>
        <p:txBody>
          <a:bodyPr/>
          <a:lstStyle/>
          <a:p>
            <a:pPr>
              <a:buFont typeface="Arial" panose="020B0604020202020204" pitchFamily="34" charset="0"/>
              <a:buChar char="•"/>
            </a:pPr>
            <a:r>
              <a:rPr lang="en-US" sz="2000" b="0" dirty="0"/>
              <a:t>In this contribution, we discuss the behavior of </a:t>
            </a:r>
            <a:r>
              <a:rPr lang="en-US" sz="2000" dirty="0"/>
              <a:t>non-AP Multi-Link Devices (MLDs) during SMD BSS Transition (ST) operations when the Non-Primary Channel Access (NPCA) mechanism is concurrently enabled.</a:t>
            </a:r>
          </a:p>
          <a:p>
            <a:pPr lvl="1">
              <a:buFont typeface="Courier New" panose="020B0604020202020204" pitchFamily="34" charset="0"/>
              <a:buChar char="o"/>
            </a:pPr>
            <a:r>
              <a:rPr lang="en-US" sz="1600" b="0" dirty="0"/>
              <a:t>Each </a:t>
            </a:r>
            <a:r>
              <a:rPr lang="en-US" sz="1600" dirty="0"/>
              <a:t>feature</a:t>
            </a:r>
            <a:r>
              <a:rPr lang="en-US" sz="1600" b="0" dirty="0"/>
              <a:t> targets independent performance improvements in </a:t>
            </a:r>
            <a:r>
              <a:rPr lang="en-US" sz="1600" dirty="0"/>
              <a:t>802.11—SMD BSS Transition</a:t>
            </a:r>
            <a:r>
              <a:rPr lang="en-US" sz="1600" b="0" dirty="0"/>
              <a:t> improves mobility, while NPCA enhances spectrum usage under congestion.</a:t>
            </a:r>
            <a:endParaRPr lang="en-US" sz="1600" b="0" dirty="0">
              <a:cs typeface="Times New Roman"/>
            </a:endParaRPr>
          </a:p>
          <a:p>
            <a:pPr lvl="1">
              <a:buFont typeface="Courier New" panose="020B0604020202020204" pitchFamily="34" charset="0"/>
              <a:buChar char="o"/>
            </a:pPr>
            <a:r>
              <a:rPr lang="en-US" sz="1600" b="0" dirty="0"/>
              <a:t>However, </a:t>
            </a:r>
            <a:r>
              <a:rPr lang="en-US" sz="1600" b="1" dirty="0"/>
              <a:t>interoperability challenges exist when these features operate concurrently.</a:t>
            </a:r>
            <a:endParaRPr lang="en-US" sz="1600" b="1" dirty="0">
              <a:cs typeface="Times New Roman"/>
            </a:endParaRPr>
          </a:p>
          <a:p>
            <a:pPr>
              <a:buFont typeface="Arial" panose="020B0604020202020204" pitchFamily="34" charset="0"/>
              <a:buChar char="•"/>
            </a:pPr>
            <a:r>
              <a:rPr lang="en-US" sz="2000" dirty="0"/>
              <a:t>Three mechanisms that aim to improve the robustness and efficiency </a:t>
            </a:r>
            <a:r>
              <a:rPr lang="en-US" sz="2000" b="0" dirty="0"/>
              <a:t>of ST under NPCA conditions are introduced.</a:t>
            </a:r>
            <a:endParaRPr lang="en-US" sz="2000" b="0" dirty="0">
              <a:cs typeface="Times New Roman"/>
            </a:endParaRPr>
          </a:p>
          <a:p>
            <a:pPr>
              <a:buFont typeface="Arial" panose="020B0604020202020204" pitchFamily="34" charset="0"/>
              <a:buChar char="•"/>
            </a:pPr>
            <a:r>
              <a:rPr lang="en-US" sz="2000" b="0" dirty="0"/>
              <a:t>The </a:t>
            </a:r>
            <a:r>
              <a:rPr lang="en-US" sz="2000" dirty="0"/>
              <a:t>goal is to define a consistent and interoperable behavior for MLDs using ST in NPCA-enabled networks.</a:t>
            </a:r>
            <a:endParaRPr lang="en-US" sz="2000" dirty="0">
              <a:cs typeface="Times New Roman"/>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Eda Genc et al., Nokia</a:t>
            </a:r>
          </a:p>
        </p:txBody>
      </p:sp>
      <p:sp>
        <p:nvSpPr>
          <p:cNvPr id="4" name="Date Placeholder 3"/>
          <p:cNvSpPr>
            <a:spLocks noGrp="1"/>
          </p:cNvSpPr>
          <p:nvPr>
            <p:ph type="dt" idx="15"/>
          </p:nvPr>
        </p:nvSpPr>
        <p:spPr/>
        <p:txBody>
          <a:bodyPr/>
          <a:lstStyle/>
          <a:p>
            <a:r>
              <a:rPr lang="en-US" dirty="0"/>
              <a:t>Sept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5A21A-B706-9FBA-1F27-D1F74B71A447}"/>
              </a:ext>
            </a:extLst>
          </p:cNvPr>
          <p:cNvSpPr>
            <a:spLocks noGrp="1"/>
          </p:cNvSpPr>
          <p:nvPr>
            <p:ph type="title"/>
          </p:nvPr>
        </p:nvSpPr>
        <p:spPr/>
        <p:txBody>
          <a:bodyPr/>
          <a:lstStyle/>
          <a:p>
            <a:r>
              <a:rPr lang="en-US"/>
              <a:t>Introduction</a:t>
            </a:r>
          </a:p>
        </p:txBody>
      </p:sp>
      <p:sp>
        <p:nvSpPr>
          <p:cNvPr id="3" name="Content Placeholder 2">
            <a:extLst>
              <a:ext uri="{FF2B5EF4-FFF2-40B4-BE49-F238E27FC236}">
                <a16:creationId xmlns:a16="http://schemas.microsoft.com/office/drawing/2014/main" id="{C1A82297-352A-C3A9-33F5-0C369A6A2F77}"/>
              </a:ext>
            </a:extLst>
          </p:cNvPr>
          <p:cNvSpPr>
            <a:spLocks noGrp="1"/>
          </p:cNvSpPr>
          <p:nvPr>
            <p:ph idx="1"/>
          </p:nvPr>
        </p:nvSpPr>
        <p:spPr>
          <a:xfrm>
            <a:off x="914401" y="1751014"/>
            <a:ext cx="10361084" cy="4724400"/>
          </a:xfrm>
        </p:spPr>
        <p:txBody>
          <a:bodyPr/>
          <a:lstStyle/>
          <a:p>
            <a:pPr>
              <a:buFont typeface="Arial" panose="020B0604020202020204" pitchFamily="34" charset="0"/>
              <a:buChar char="•"/>
            </a:pPr>
            <a:r>
              <a:rPr lang="en-US" sz="2000" b="0" dirty="0"/>
              <a:t>Without timely exchange of NPCA-related information, ST operations may be disrupted by NPCA channel switching, or the target AP may lack awareness of the non-AP MLD’s NPCA state or capability [10].</a:t>
            </a:r>
          </a:p>
          <a:p>
            <a:pPr>
              <a:buFont typeface="Arial" panose="020B0604020202020204" pitchFamily="34" charset="0"/>
              <a:buChar char="•"/>
            </a:pPr>
            <a:r>
              <a:rPr lang="en-US" sz="2000" b="0" dirty="0"/>
              <a:t>While </a:t>
            </a:r>
            <a:r>
              <a:rPr lang="en-US" sz="2000" dirty="0"/>
              <a:t>both features provide benefits</a:t>
            </a:r>
            <a:r>
              <a:rPr lang="en-US" sz="2000" b="0" dirty="0"/>
              <a:t>, </a:t>
            </a:r>
            <a:r>
              <a:rPr lang="en-US" sz="2000" dirty="0"/>
              <a:t>their concurrent operation can lead to undesired behaviors, particularly during link transition phases, </a:t>
            </a:r>
            <a:r>
              <a:rPr lang="en-US" sz="2000" b="0" dirty="0"/>
              <a:t>e.g., the non-AP MLD may not receive critical management frames, downlink data may be interrupted, the AP may assume the MLD is reachable via NPCA when it's not.</a:t>
            </a:r>
            <a:endParaRPr lang="en-US" sz="2000" dirty="0">
              <a:cs typeface="Times New Roman"/>
            </a:endParaRPr>
          </a:p>
          <a:p>
            <a:pPr>
              <a:buFont typeface="Arial" panose="020B0604020202020204" pitchFamily="34" charset="0"/>
              <a:buChar char="•"/>
            </a:pPr>
            <a:r>
              <a:rPr lang="en-US" sz="2000" b="1" dirty="0"/>
              <a:t>In this contribution, we focus on </a:t>
            </a:r>
            <a:r>
              <a:rPr lang="en-US" sz="2000" dirty="0"/>
              <a:t>the non-AP</a:t>
            </a:r>
            <a:r>
              <a:rPr lang="en-US" sz="2000" b="1" dirty="0"/>
              <a:t> MLD behavior and decision logic</a:t>
            </a:r>
            <a:r>
              <a:rPr lang="en-US" sz="2000" dirty="0"/>
              <a:t> during roaming, regardless of the NPCA-related information exchange mechanisms.</a:t>
            </a:r>
            <a:endParaRPr lang="en-US" sz="2000" dirty="0">
              <a:cs typeface="Times New Roman"/>
            </a:endParaRPr>
          </a:p>
          <a:p>
            <a:endParaRPr lang="en-US" dirty="0"/>
          </a:p>
        </p:txBody>
      </p:sp>
      <p:sp>
        <p:nvSpPr>
          <p:cNvPr id="4" name="Slide Number Placeholder 3">
            <a:extLst>
              <a:ext uri="{FF2B5EF4-FFF2-40B4-BE49-F238E27FC236}">
                <a16:creationId xmlns:a16="http://schemas.microsoft.com/office/drawing/2014/main" id="{C1C0BC79-5EC5-7BB4-FC38-C807CAF7E8B1}"/>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2FEADFC8-C6B1-0151-B8AC-764C3CF27CFD}"/>
              </a:ext>
            </a:extLst>
          </p:cNvPr>
          <p:cNvSpPr>
            <a:spLocks noGrp="1"/>
          </p:cNvSpPr>
          <p:nvPr>
            <p:ph type="ftr" idx="14"/>
          </p:nvPr>
        </p:nvSpPr>
        <p:spPr/>
        <p:txBody>
          <a:bodyPr/>
          <a:lstStyle/>
          <a:p>
            <a:r>
              <a:rPr lang="en-GB"/>
              <a:t>Eda Genc et al., Nokia</a:t>
            </a:r>
          </a:p>
        </p:txBody>
      </p:sp>
      <p:sp>
        <p:nvSpPr>
          <p:cNvPr id="6" name="Date Placeholder 5">
            <a:extLst>
              <a:ext uri="{FF2B5EF4-FFF2-40B4-BE49-F238E27FC236}">
                <a16:creationId xmlns:a16="http://schemas.microsoft.com/office/drawing/2014/main" id="{3F144B21-B986-D6B2-A4F0-4A665EFBBC54}"/>
              </a:ext>
            </a:extLst>
          </p:cNvPr>
          <p:cNvSpPr>
            <a:spLocks noGrp="1"/>
          </p:cNvSpPr>
          <p:nvPr>
            <p:ph type="dt" idx="15"/>
          </p:nvPr>
        </p:nvSpPr>
        <p:spPr/>
        <p:txBody>
          <a:bodyPr/>
          <a:lstStyle/>
          <a:p>
            <a:r>
              <a:rPr lang="en-US" dirty="0"/>
              <a:t>Sept 2025</a:t>
            </a:r>
            <a:endParaRPr lang="en-GB" dirty="0"/>
          </a:p>
        </p:txBody>
      </p:sp>
    </p:spTree>
    <p:extLst>
      <p:ext uri="{BB962C8B-B14F-4D97-AF65-F5344CB8AC3E}">
        <p14:creationId xmlns:p14="http://schemas.microsoft.com/office/powerpoint/2010/main" val="1770393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40A274-28E6-F0F2-4D3C-75B5D58E5F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D5C392-F2EB-4BB0-6318-113B980D367E}"/>
              </a:ext>
            </a:extLst>
          </p:cNvPr>
          <p:cNvSpPr>
            <a:spLocks noGrp="1"/>
          </p:cNvSpPr>
          <p:nvPr>
            <p:ph type="title"/>
          </p:nvPr>
        </p:nvSpPr>
        <p:spPr>
          <a:xfrm>
            <a:off x="914401" y="915319"/>
            <a:ext cx="10361084" cy="1065213"/>
          </a:xfrm>
        </p:spPr>
        <p:txBody>
          <a:bodyPr/>
          <a:lstStyle/>
          <a:p>
            <a:r>
              <a:rPr lang="en-US"/>
              <a:t>Problem Statement</a:t>
            </a:r>
            <a:br>
              <a:rPr lang="en-US"/>
            </a:br>
            <a:endParaRPr lang="en-US">
              <a:cs typeface="Times New Roman"/>
            </a:endParaRPr>
          </a:p>
        </p:txBody>
      </p:sp>
      <p:sp>
        <p:nvSpPr>
          <p:cNvPr id="3" name="Content Placeholder 2">
            <a:extLst>
              <a:ext uri="{FF2B5EF4-FFF2-40B4-BE49-F238E27FC236}">
                <a16:creationId xmlns:a16="http://schemas.microsoft.com/office/drawing/2014/main" id="{93D542FF-5949-E18E-68C6-FE508189D464}"/>
              </a:ext>
            </a:extLst>
          </p:cNvPr>
          <p:cNvSpPr>
            <a:spLocks noGrp="1"/>
          </p:cNvSpPr>
          <p:nvPr>
            <p:ph idx="1"/>
          </p:nvPr>
        </p:nvSpPr>
        <p:spPr>
          <a:xfrm>
            <a:off x="896040" y="1834309"/>
            <a:ext cx="10361084" cy="4113213"/>
          </a:xfrm>
        </p:spPr>
        <p:txBody>
          <a:bodyPr/>
          <a:lstStyle/>
          <a:p>
            <a:pPr>
              <a:buNone/>
            </a:pPr>
            <a:r>
              <a:rPr lang="en-US" b="1" dirty="0"/>
              <a:t>Identified Issues</a:t>
            </a:r>
            <a:endParaRPr lang="en-US" dirty="0"/>
          </a:p>
          <a:p>
            <a:pPr marL="0" indent="0"/>
            <a:r>
              <a:rPr lang="en-US" sz="2000" b="0" dirty="0"/>
              <a:t>When the two features are concurrently operated, this can lead to disruptions during roaming due to unexpected and non-deterministic switching behavior and also lead to underutilization of resources.</a:t>
            </a:r>
            <a:endParaRPr lang="en-US" sz="2000" b="0" dirty="0">
              <a:cs typeface="Times New Roman"/>
            </a:endParaRPr>
          </a:p>
          <a:p>
            <a:pPr marL="0" indent="0"/>
            <a:endParaRPr lang="en-US" sz="2000" b="0" dirty="0">
              <a:cs typeface="Times New Roman"/>
            </a:endParaRPr>
          </a:p>
          <a:p>
            <a:pPr>
              <a:buFont typeface="Arial" panose="020B0604020202020204" pitchFamily="34" charset="0"/>
              <a:buChar char="•"/>
            </a:pPr>
            <a:r>
              <a:rPr lang="en-US" sz="2000" b="0" i="1" dirty="0"/>
              <a:t>Issue 1:</a:t>
            </a:r>
            <a:r>
              <a:rPr lang="en-US" sz="2000" b="0" dirty="0"/>
              <a:t> Ambiguity in behavior when roaming to AP MLD with different NPCA status or primary channel.</a:t>
            </a:r>
            <a:endParaRPr lang="en-US" sz="2000" b="0" dirty="0">
              <a:cs typeface="Times New Roman"/>
            </a:endParaRPr>
          </a:p>
          <a:p>
            <a:pPr>
              <a:buFont typeface="Arial" panose="020B0604020202020204" pitchFamily="34" charset="0"/>
              <a:buChar char="•"/>
            </a:pPr>
            <a:r>
              <a:rPr lang="en-US" sz="2000" b="0" i="1" dirty="0"/>
              <a:t>Issue 2: </a:t>
            </a:r>
            <a:r>
              <a:rPr lang="en-US" sz="2000" b="0" dirty="0"/>
              <a:t>A non-AP MLD may roam to a target AP MLD operating on an NPCA primary channel without prior awareness, causing communication gaps.</a:t>
            </a:r>
            <a:endParaRPr lang="en-US" sz="2000" b="0" dirty="0">
              <a:cs typeface="Times New Roman"/>
            </a:endParaRPr>
          </a:p>
          <a:p>
            <a:pPr>
              <a:buFont typeface="Arial" panose="020B0604020202020204" pitchFamily="34" charset="0"/>
              <a:buChar char="•"/>
            </a:pPr>
            <a:r>
              <a:rPr lang="en-US" sz="2000" b="0" dirty="0"/>
              <a:t>I</a:t>
            </a:r>
            <a:r>
              <a:rPr lang="en-US" sz="2000" b="0" i="1" dirty="0"/>
              <a:t>ssue 3: </a:t>
            </a:r>
            <a:r>
              <a:rPr lang="en-US" sz="2000" b="0" dirty="0"/>
              <a:t>Target AP MLD may not be aware of the non-AP MLD's NPCA capabilities, affecting how it schedules transmissions post-roaming.</a:t>
            </a:r>
            <a:endParaRPr lang="en-US" sz="2000" b="0" dirty="0">
              <a:cs typeface="Times New Roman"/>
            </a:endParaRPr>
          </a:p>
          <a:p>
            <a:pPr>
              <a:buFont typeface="Arial" panose="020B0604020202020204" pitchFamily="34" charset="0"/>
              <a:buChar char="•"/>
            </a:pPr>
            <a:endParaRPr lang="en-US" sz="1800" dirty="0"/>
          </a:p>
          <a:p>
            <a:pPr>
              <a:buFont typeface="Arial" panose="020B0604020202020204" pitchFamily="34" charset="0"/>
              <a:buChar char="•"/>
            </a:pPr>
            <a:endParaRPr lang="en-US" sz="1800" b="0" dirty="0"/>
          </a:p>
          <a:p>
            <a:endParaRPr lang="en-US" b="0" dirty="0"/>
          </a:p>
        </p:txBody>
      </p:sp>
      <p:sp>
        <p:nvSpPr>
          <p:cNvPr id="4" name="Slide Number Placeholder 3">
            <a:extLst>
              <a:ext uri="{FF2B5EF4-FFF2-40B4-BE49-F238E27FC236}">
                <a16:creationId xmlns:a16="http://schemas.microsoft.com/office/drawing/2014/main" id="{E5A9B480-D6FC-A022-639B-3486093DECA1}"/>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Footer Placeholder 4">
            <a:extLst>
              <a:ext uri="{FF2B5EF4-FFF2-40B4-BE49-F238E27FC236}">
                <a16:creationId xmlns:a16="http://schemas.microsoft.com/office/drawing/2014/main" id="{40D00FB7-47A6-F54C-498A-25FCDAD6D579}"/>
              </a:ext>
            </a:extLst>
          </p:cNvPr>
          <p:cNvSpPr>
            <a:spLocks noGrp="1"/>
          </p:cNvSpPr>
          <p:nvPr>
            <p:ph type="ftr" idx="14"/>
          </p:nvPr>
        </p:nvSpPr>
        <p:spPr/>
        <p:txBody>
          <a:bodyPr/>
          <a:lstStyle/>
          <a:p>
            <a:r>
              <a:rPr lang="en-GB"/>
              <a:t>Eda Genc et al., Nokia</a:t>
            </a:r>
          </a:p>
        </p:txBody>
      </p:sp>
      <p:sp>
        <p:nvSpPr>
          <p:cNvPr id="6" name="Date Placeholder 5">
            <a:extLst>
              <a:ext uri="{FF2B5EF4-FFF2-40B4-BE49-F238E27FC236}">
                <a16:creationId xmlns:a16="http://schemas.microsoft.com/office/drawing/2014/main" id="{79CE27A9-FA75-348C-20C1-2257ECE44DF4}"/>
              </a:ext>
            </a:extLst>
          </p:cNvPr>
          <p:cNvSpPr>
            <a:spLocks noGrp="1"/>
          </p:cNvSpPr>
          <p:nvPr>
            <p:ph type="dt" idx="15"/>
          </p:nvPr>
        </p:nvSpPr>
        <p:spPr/>
        <p:txBody>
          <a:bodyPr/>
          <a:lstStyle/>
          <a:p>
            <a:r>
              <a:rPr lang="en-US" dirty="0"/>
              <a:t>Sept 2025</a:t>
            </a:r>
            <a:endParaRPr lang="en-GB" dirty="0"/>
          </a:p>
        </p:txBody>
      </p:sp>
    </p:spTree>
    <p:extLst>
      <p:ext uri="{BB962C8B-B14F-4D97-AF65-F5344CB8AC3E}">
        <p14:creationId xmlns:p14="http://schemas.microsoft.com/office/powerpoint/2010/main" val="1170037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165D2-ADD6-906A-3987-B75ED70160D7}"/>
              </a:ext>
            </a:extLst>
          </p:cNvPr>
          <p:cNvSpPr>
            <a:spLocks noGrp="1"/>
          </p:cNvSpPr>
          <p:nvPr>
            <p:ph type="title"/>
          </p:nvPr>
        </p:nvSpPr>
        <p:spPr/>
        <p:txBody>
          <a:bodyPr/>
          <a:lstStyle/>
          <a:p>
            <a:r>
              <a:rPr lang="en-US" dirty="0"/>
              <a:t>Handling of NPCA Transitions During ST</a:t>
            </a:r>
          </a:p>
        </p:txBody>
      </p:sp>
      <p:sp>
        <p:nvSpPr>
          <p:cNvPr id="4" name="Slide Number Placeholder 3">
            <a:extLst>
              <a:ext uri="{FF2B5EF4-FFF2-40B4-BE49-F238E27FC236}">
                <a16:creationId xmlns:a16="http://schemas.microsoft.com/office/drawing/2014/main" id="{9BE11349-70AD-C430-3FD0-F28640463E9B}"/>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Footer Placeholder 4">
            <a:extLst>
              <a:ext uri="{FF2B5EF4-FFF2-40B4-BE49-F238E27FC236}">
                <a16:creationId xmlns:a16="http://schemas.microsoft.com/office/drawing/2014/main" id="{E1072791-D54C-52BF-3EDC-264A46878336}"/>
              </a:ext>
            </a:extLst>
          </p:cNvPr>
          <p:cNvSpPr>
            <a:spLocks noGrp="1"/>
          </p:cNvSpPr>
          <p:nvPr>
            <p:ph type="ftr" idx="14"/>
          </p:nvPr>
        </p:nvSpPr>
        <p:spPr/>
        <p:txBody>
          <a:bodyPr/>
          <a:lstStyle/>
          <a:p>
            <a:r>
              <a:rPr lang="en-GB"/>
              <a:t>Eda Genc et al., Nokia</a:t>
            </a:r>
          </a:p>
        </p:txBody>
      </p:sp>
      <p:sp>
        <p:nvSpPr>
          <p:cNvPr id="6" name="Date Placeholder 5">
            <a:extLst>
              <a:ext uri="{FF2B5EF4-FFF2-40B4-BE49-F238E27FC236}">
                <a16:creationId xmlns:a16="http://schemas.microsoft.com/office/drawing/2014/main" id="{9D6B4C9D-2222-BDDE-E015-881ECCF15277}"/>
              </a:ext>
            </a:extLst>
          </p:cNvPr>
          <p:cNvSpPr>
            <a:spLocks noGrp="1"/>
          </p:cNvSpPr>
          <p:nvPr>
            <p:ph type="dt" idx="15"/>
          </p:nvPr>
        </p:nvSpPr>
        <p:spPr/>
        <p:txBody>
          <a:bodyPr/>
          <a:lstStyle/>
          <a:p>
            <a:r>
              <a:rPr lang="en-US" dirty="0"/>
              <a:t>Sept 2025</a:t>
            </a:r>
            <a:endParaRPr lang="en-GB" dirty="0"/>
          </a:p>
        </p:txBody>
      </p:sp>
      <p:sp>
        <p:nvSpPr>
          <p:cNvPr id="8" name="Content Placeholder 2">
            <a:extLst>
              <a:ext uri="{FF2B5EF4-FFF2-40B4-BE49-F238E27FC236}">
                <a16:creationId xmlns:a16="http://schemas.microsoft.com/office/drawing/2014/main" id="{62803E0E-9599-9FD6-A0D1-C5BC6BD16746}"/>
              </a:ext>
            </a:extLst>
          </p:cNvPr>
          <p:cNvSpPr txBox="1">
            <a:spLocks/>
          </p:cNvSpPr>
          <p:nvPr/>
        </p:nvSpPr>
        <p:spPr bwMode="auto">
          <a:xfrm>
            <a:off x="6798128" y="2287382"/>
            <a:ext cx="4246027" cy="228323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800" b="0" kern="0" dirty="0"/>
              <a:t>During ST preparation or execution, target AP MLD may switch to NPCA primary channel due to OBSS detection and this non-AP MLD is not aware of this switch.</a:t>
            </a:r>
          </a:p>
          <a:p>
            <a:pPr marL="0" indent="0"/>
            <a:r>
              <a:rPr lang="en-US" sz="1800" dirty="0"/>
              <a:t>The goal is to define </a:t>
            </a:r>
            <a:r>
              <a:rPr lang="en-US" sz="1800" b="1" dirty="0"/>
              <a:t>robust STA behavior</a:t>
            </a:r>
            <a:r>
              <a:rPr lang="en-US" sz="1800" dirty="0"/>
              <a:t> to handle these transitions</a:t>
            </a:r>
          </a:p>
          <a:p>
            <a:pPr marL="0" indent="0"/>
            <a:endParaRPr lang="en-US" sz="1800" b="0" kern="0" dirty="0"/>
          </a:p>
          <a:p>
            <a:pPr marL="0" indent="0"/>
            <a:endParaRPr lang="en-US" sz="1800" b="0" kern="0" dirty="0"/>
          </a:p>
        </p:txBody>
      </p:sp>
      <p:pic>
        <p:nvPicPr>
          <p:cNvPr id="9" name="Picture 8" descr="A screen shot of a computer&#10;&#10;AI-generated content may be incorrect.">
            <a:extLst>
              <a:ext uri="{FF2B5EF4-FFF2-40B4-BE49-F238E27FC236}">
                <a16:creationId xmlns:a16="http://schemas.microsoft.com/office/drawing/2014/main" id="{B8E5986F-D267-49F6-A8A8-F955064FBD3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2434" y="1751014"/>
            <a:ext cx="6185694" cy="2733900"/>
          </a:xfrm>
          <a:prstGeom prst="rect">
            <a:avLst/>
          </a:prstGeom>
        </p:spPr>
      </p:pic>
    </p:spTree>
    <p:extLst>
      <p:ext uri="{BB962C8B-B14F-4D97-AF65-F5344CB8AC3E}">
        <p14:creationId xmlns:p14="http://schemas.microsoft.com/office/powerpoint/2010/main" val="3570354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F1C8DD-78D4-B647-B249-20CC09974AFA}"/>
              </a:ext>
            </a:extLst>
          </p:cNvPr>
          <p:cNvSpPr>
            <a:spLocks noGrp="1"/>
          </p:cNvSpPr>
          <p:nvPr>
            <p:ph idx="1"/>
          </p:nvPr>
        </p:nvSpPr>
        <p:spPr>
          <a:xfrm>
            <a:off x="854868" y="1898506"/>
            <a:ext cx="3445413" cy="4429415"/>
          </a:xfrm>
        </p:spPr>
        <p:txBody>
          <a:bodyPr/>
          <a:lstStyle/>
          <a:p>
            <a:r>
              <a:rPr lang="en-US" sz="1600" dirty="0"/>
              <a:t>Option A: </a:t>
            </a:r>
            <a:r>
              <a:rPr lang="en-US" sz="1600" b="1" dirty="0"/>
              <a:t>NPCA Status Update Before Roaming Completion</a:t>
            </a:r>
            <a:endParaRPr lang="en-US" sz="1600" dirty="0">
              <a:cs typeface="Times New Roman"/>
            </a:endParaRPr>
          </a:p>
          <a:p>
            <a:pPr marL="0" indent="0"/>
            <a:r>
              <a:rPr lang="en-US" sz="1600" b="0" dirty="0"/>
              <a:t>Target AP MLD sends its NPCA status (Enablement, NPCA operation parameters, NAV) to non-AP MLD before roaming is finalized (e.g., Link reconfiguration response)</a:t>
            </a:r>
            <a:endParaRPr lang="en-US" sz="1600" b="0" dirty="0">
              <a:cs typeface="Times New Roman"/>
            </a:endParaRPr>
          </a:p>
          <a:p>
            <a:pPr>
              <a:buFont typeface="Arial" panose="020B0604020202020204" pitchFamily="34" charset="0"/>
              <a:buChar char="•"/>
            </a:pPr>
            <a:r>
              <a:rPr lang="en-US" sz="1600" b="0" dirty="0"/>
              <a:t>Can be done </a:t>
            </a:r>
            <a:r>
              <a:rPr lang="en-US" sz="1600" dirty="0"/>
              <a:t>reactively </a:t>
            </a:r>
            <a:r>
              <a:rPr lang="en-US" sz="1600" b="0" dirty="0"/>
              <a:t>(at roam request) or </a:t>
            </a:r>
            <a:r>
              <a:rPr lang="en-US" sz="1600" dirty="0"/>
              <a:t>periodically </a:t>
            </a:r>
            <a:r>
              <a:rPr lang="en-US" sz="1600" b="0" dirty="0"/>
              <a:t>(status update).</a:t>
            </a:r>
            <a:endParaRPr lang="en-US" sz="1600" b="0" dirty="0">
              <a:cs typeface="Times New Roman"/>
            </a:endParaRPr>
          </a:p>
          <a:p>
            <a:pPr>
              <a:buFont typeface="Arial" panose="020B0604020202020204" pitchFamily="34" charset="0"/>
              <a:buChar char="•"/>
            </a:pPr>
            <a:r>
              <a:rPr lang="en-US" sz="1600" dirty="0"/>
              <a:t>Ensures accurate context for roaming behavior.</a:t>
            </a:r>
            <a:endParaRPr lang="en-US" sz="1600" dirty="0">
              <a:cs typeface="Times New Roman"/>
            </a:endParaRPr>
          </a:p>
          <a:p>
            <a:pPr marL="0" indent="0"/>
            <a:r>
              <a:rPr lang="en-US" sz="1600" b="0" dirty="0"/>
              <a:t>Pro: Improves decision-making by informing the STA of NPCA state early. Con: Depends on timely and reliable signaling from the target AP.</a:t>
            </a:r>
            <a:endParaRPr lang="en-US" sz="1600" b="0" dirty="0">
              <a:cs typeface="Times New Roman"/>
            </a:endParaRPr>
          </a:p>
          <a:p>
            <a:endParaRPr lang="en-US" sz="1600" dirty="0">
              <a:cs typeface="Times New Roman"/>
            </a:endParaRPr>
          </a:p>
        </p:txBody>
      </p:sp>
      <p:sp>
        <p:nvSpPr>
          <p:cNvPr id="4" name="Slide Number Placeholder 3">
            <a:extLst>
              <a:ext uri="{FF2B5EF4-FFF2-40B4-BE49-F238E27FC236}">
                <a16:creationId xmlns:a16="http://schemas.microsoft.com/office/drawing/2014/main" id="{99DB74BB-E001-3AFF-C870-A18B0AD7199D}"/>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Footer Placeholder 4">
            <a:extLst>
              <a:ext uri="{FF2B5EF4-FFF2-40B4-BE49-F238E27FC236}">
                <a16:creationId xmlns:a16="http://schemas.microsoft.com/office/drawing/2014/main" id="{4150D677-8545-1A65-5764-534B5A1A5C4F}"/>
              </a:ext>
            </a:extLst>
          </p:cNvPr>
          <p:cNvSpPr>
            <a:spLocks noGrp="1"/>
          </p:cNvSpPr>
          <p:nvPr>
            <p:ph type="ftr" idx="14"/>
          </p:nvPr>
        </p:nvSpPr>
        <p:spPr/>
        <p:txBody>
          <a:bodyPr/>
          <a:lstStyle/>
          <a:p>
            <a:r>
              <a:rPr lang="en-GB"/>
              <a:t>Eda Genc et al., Nokia</a:t>
            </a:r>
          </a:p>
        </p:txBody>
      </p:sp>
      <p:sp>
        <p:nvSpPr>
          <p:cNvPr id="6" name="Date Placeholder 5">
            <a:extLst>
              <a:ext uri="{FF2B5EF4-FFF2-40B4-BE49-F238E27FC236}">
                <a16:creationId xmlns:a16="http://schemas.microsoft.com/office/drawing/2014/main" id="{94F87F04-AD56-5905-9AEF-817FB3D320D3}"/>
              </a:ext>
            </a:extLst>
          </p:cNvPr>
          <p:cNvSpPr>
            <a:spLocks noGrp="1"/>
          </p:cNvSpPr>
          <p:nvPr>
            <p:ph type="dt" idx="15"/>
          </p:nvPr>
        </p:nvSpPr>
        <p:spPr/>
        <p:txBody>
          <a:bodyPr/>
          <a:lstStyle/>
          <a:p>
            <a:r>
              <a:rPr lang="en-US" dirty="0"/>
              <a:t>Sept 2025</a:t>
            </a:r>
            <a:endParaRPr lang="en-GB" dirty="0"/>
          </a:p>
        </p:txBody>
      </p:sp>
      <p:sp>
        <p:nvSpPr>
          <p:cNvPr id="9" name="Content Placeholder 2">
            <a:extLst>
              <a:ext uri="{FF2B5EF4-FFF2-40B4-BE49-F238E27FC236}">
                <a16:creationId xmlns:a16="http://schemas.microsoft.com/office/drawing/2014/main" id="{58EDFF58-EA15-9C90-93C2-E69091A865FC}"/>
              </a:ext>
            </a:extLst>
          </p:cNvPr>
          <p:cNvSpPr txBox="1">
            <a:spLocks/>
          </p:cNvSpPr>
          <p:nvPr/>
        </p:nvSpPr>
        <p:spPr bwMode="auto">
          <a:xfrm>
            <a:off x="4399619" y="1898506"/>
            <a:ext cx="3445413" cy="455403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300" kern="0"/>
              <a:t>Option B: Post-Switch NPCA Channel Check</a:t>
            </a:r>
            <a:endParaRPr lang="en-US" sz="1300" kern="0">
              <a:cs typeface="Times New Roman"/>
            </a:endParaRPr>
          </a:p>
          <a:p>
            <a:pPr>
              <a:buFont typeface="Arial" panose="020B0604020202020204" pitchFamily="34" charset="0"/>
              <a:buChar char="•"/>
            </a:pPr>
            <a:r>
              <a:rPr lang="en-US" sz="1300" b="0" kern="0"/>
              <a:t>Non-AP MLD switches to target AP’s primary channel.</a:t>
            </a:r>
            <a:endParaRPr lang="en-US" sz="1300" b="0" kern="0">
              <a:cs typeface="Times New Roman"/>
            </a:endParaRPr>
          </a:p>
          <a:p>
            <a:pPr>
              <a:buFont typeface="Arial" panose="020B0604020202020204" pitchFamily="34" charset="0"/>
              <a:buChar char="•"/>
            </a:pPr>
            <a:r>
              <a:rPr lang="en-US" sz="1300" b="0" kern="0"/>
              <a:t>If no OBSS detected and AP not heard, the STA:</a:t>
            </a:r>
            <a:endParaRPr lang="en-US" sz="1300" b="0" kern="0">
              <a:cs typeface="Times New Roman"/>
            </a:endParaRPr>
          </a:p>
          <a:p>
            <a:pPr lvl="1">
              <a:buFont typeface="Arial" panose="020B0604020202020204" pitchFamily="34" charset="0"/>
              <a:buChar char="•"/>
            </a:pPr>
            <a:r>
              <a:rPr lang="en-US" sz="1300" kern="0"/>
              <a:t>Optionally switches to </a:t>
            </a:r>
            <a:r>
              <a:rPr lang="en-US" sz="1300" b="1" kern="0"/>
              <a:t>target’s NPCA primary</a:t>
            </a:r>
            <a:r>
              <a:rPr lang="en-US" sz="1300" kern="0"/>
              <a:t> to probe for activity,</a:t>
            </a:r>
            <a:endParaRPr lang="en-US" sz="1300" kern="0">
              <a:cs typeface="Times New Roman"/>
            </a:endParaRPr>
          </a:p>
          <a:p>
            <a:pPr lvl="2">
              <a:buFont typeface="Arial" panose="020B0604020202020204" pitchFamily="34" charset="0"/>
              <a:buChar char="•"/>
            </a:pPr>
            <a:r>
              <a:rPr lang="en-US" sz="1300" kern="0"/>
              <a:t>Optionally, if </a:t>
            </a:r>
            <a:r>
              <a:rPr lang="en-US" sz="1300" b="1" kern="0"/>
              <a:t>low-latency traffic</a:t>
            </a:r>
            <a:r>
              <a:rPr lang="en-US" sz="1300" kern="0"/>
              <a:t> is pending for the non-AP MLD, the target AP MLD may send </a:t>
            </a:r>
            <a:r>
              <a:rPr lang="en-US" sz="1300" b="1" kern="0"/>
              <a:t>NPCA Initial Control Frames (ICFs)</a:t>
            </a:r>
            <a:r>
              <a:rPr lang="en-US" sz="1300" kern="0"/>
              <a:t> periodically in its NPCA primary channel, and/or repeat them until a transmission from the non-AP MLD is received.</a:t>
            </a:r>
            <a:endParaRPr lang="en-US" sz="1300" kern="0">
              <a:cs typeface="Times New Roman"/>
            </a:endParaRPr>
          </a:p>
          <a:p>
            <a:pPr marL="0" indent="0"/>
            <a:r>
              <a:rPr lang="en-US" sz="1300" b="0" kern="0"/>
              <a:t>Pro: Enables discovery of target AP activity even if it's on the NPCA channel. Con: Further implementation required. Less efficient due to switching delays associated to it.</a:t>
            </a:r>
            <a:endParaRPr lang="en-US" sz="1300" b="0" kern="0">
              <a:cs typeface="Times New Roman"/>
            </a:endParaRPr>
          </a:p>
        </p:txBody>
      </p:sp>
      <p:sp>
        <p:nvSpPr>
          <p:cNvPr id="10" name="Content Placeholder 2">
            <a:extLst>
              <a:ext uri="{FF2B5EF4-FFF2-40B4-BE49-F238E27FC236}">
                <a16:creationId xmlns:a16="http://schemas.microsoft.com/office/drawing/2014/main" id="{1962A850-F401-A35D-A435-296F124C628A}"/>
              </a:ext>
            </a:extLst>
          </p:cNvPr>
          <p:cNvSpPr txBox="1">
            <a:spLocks/>
          </p:cNvSpPr>
          <p:nvPr/>
        </p:nvSpPr>
        <p:spPr bwMode="auto">
          <a:xfrm>
            <a:off x="7944371" y="1921378"/>
            <a:ext cx="3445413" cy="449421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a:t>Option C: RU index-based Detection</a:t>
            </a:r>
            <a:endParaRPr lang="en-US" sz="1600" kern="0">
              <a:cs typeface="Times New Roman"/>
            </a:endParaRPr>
          </a:p>
          <a:p>
            <a:pPr marL="0" indent="0"/>
            <a:r>
              <a:rPr lang="en-US" sz="1600" kern="0"/>
              <a:t>If both current AP’s primary and NPCA primary overlap with target AP’s NPCA bandwidth,</a:t>
            </a:r>
            <a:endParaRPr lang="en-US" sz="1600" kern="0">
              <a:cs typeface="Times New Roman"/>
            </a:endParaRPr>
          </a:p>
          <a:p>
            <a:pPr lvl="1">
              <a:buFont typeface="Arial" panose="020B0604020202020204" pitchFamily="34" charset="0"/>
              <a:buChar char="•"/>
            </a:pPr>
            <a:r>
              <a:rPr lang="en-US" sz="1600" kern="0"/>
              <a:t>Non-AP MLD may detect a wideband transmission from the target.</a:t>
            </a:r>
            <a:endParaRPr lang="en-US" sz="1600" kern="0">
              <a:cs typeface="Times New Roman"/>
            </a:endParaRPr>
          </a:p>
          <a:p>
            <a:pPr lvl="1">
              <a:buFont typeface="Arial" panose="020B0604020202020204" pitchFamily="34" charset="0"/>
              <a:buChar char="•"/>
            </a:pPr>
            <a:r>
              <a:rPr lang="en-US" sz="1600" kern="0"/>
              <a:t>STA extracts </a:t>
            </a:r>
            <a:r>
              <a:rPr lang="en-US" sz="1600" b="1" kern="0"/>
              <a:t>RU index</a:t>
            </a:r>
            <a:r>
              <a:rPr lang="en-US" sz="1600" kern="0"/>
              <a:t> to infer channel activity and target AP state.</a:t>
            </a:r>
            <a:endParaRPr lang="en-US" sz="1600" kern="0">
              <a:cs typeface="Times New Roman"/>
            </a:endParaRPr>
          </a:p>
          <a:p>
            <a:pPr marL="57150" indent="0"/>
            <a:r>
              <a:rPr lang="en-US" sz="1600" b="0" kern="0"/>
              <a:t>Pro: Passive method that requires no additional signaling. Con: Limited to overlapping channels and may not apply universally.</a:t>
            </a:r>
            <a:endParaRPr lang="en-US" sz="1600" b="0" kern="0">
              <a:cs typeface="Times New Roman"/>
            </a:endParaRPr>
          </a:p>
        </p:txBody>
      </p:sp>
      <p:sp>
        <p:nvSpPr>
          <p:cNvPr id="12" name="Title 1">
            <a:extLst>
              <a:ext uri="{FF2B5EF4-FFF2-40B4-BE49-F238E27FC236}">
                <a16:creationId xmlns:a16="http://schemas.microsoft.com/office/drawing/2014/main" id="{DB65B8FF-F801-8792-2232-F350082240D9}"/>
              </a:ext>
            </a:extLst>
          </p:cNvPr>
          <p:cNvSpPr>
            <a:spLocks noGrp="1"/>
          </p:cNvSpPr>
          <p:nvPr>
            <p:ph type="title"/>
          </p:nvPr>
        </p:nvSpPr>
        <p:spPr>
          <a:xfrm>
            <a:off x="914401" y="685801"/>
            <a:ext cx="10361084" cy="1065213"/>
          </a:xfrm>
        </p:spPr>
        <p:txBody>
          <a:bodyPr/>
          <a:lstStyle/>
          <a:p>
            <a:r>
              <a:rPr lang="en-US" dirty="0"/>
              <a:t>Handling of NPCA Transitions During ST </a:t>
            </a:r>
          </a:p>
        </p:txBody>
      </p:sp>
    </p:spTree>
    <p:extLst>
      <p:ext uri="{BB962C8B-B14F-4D97-AF65-F5344CB8AC3E}">
        <p14:creationId xmlns:p14="http://schemas.microsoft.com/office/powerpoint/2010/main" val="3342643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81063-FFEB-D4E5-7D98-223F96181B36}"/>
              </a:ext>
            </a:extLst>
          </p:cNvPr>
          <p:cNvSpPr>
            <a:spLocks noGrp="1"/>
          </p:cNvSpPr>
          <p:nvPr>
            <p:ph type="title"/>
          </p:nvPr>
        </p:nvSpPr>
        <p:spPr/>
        <p:txBody>
          <a:bodyPr/>
          <a:lstStyle/>
          <a:p>
            <a:r>
              <a:rPr lang="en-US"/>
              <a:t>Conclusions</a:t>
            </a:r>
          </a:p>
        </p:txBody>
      </p:sp>
      <p:sp>
        <p:nvSpPr>
          <p:cNvPr id="3" name="Content Placeholder 2">
            <a:extLst>
              <a:ext uri="{FF2B5EF4-FFF2-40B4-BE49-F238E27FC236}">
                <a16:creationId xmlns:a16="http://schemas.microsoft.com/office/drawing/2014/main" id="{2FF4F757-1E6A-61FD-603B-F96CB3652BC3}"/>
              </a:ext>
            </a:extLst>
          </p:cNvPr>
          <p:cNvSpPr>
            <a:spLocks noGrp="1"/>
          </p:cNvSpPr>
          <p:nvPr>
            <p:ph idx="1"/>
          </p:nvPr>
        </p:nvSpPr>
        <p:spPr/>
        <p:txBody>
          <a:bodyPr/>
          <a:lstStyle/>
          <a:p>
            <a:pPr>
              <a:buFont typeface="Arial" panose="020B0604020202020204" pitchFamily="34" charset="0"/>
              <a:buChar char="•"/>
            </a:pPr>
            <a:r>
              <a:rPr lang="en-US" dirty="0"/>
              <a:t>SMD BSS transition and NPCA mechanisms can operate concurrently, and optional improvements can be introduced to enhance non-AP MLDs behavior during SMD BSS transitions to NPCA-enabled AP MLDs.”</a:t>
            </a:r>
          </a:p>
          <a:p>
            <a:pPr>
              <a:buFont typeface="Arial" panose="020B0604020202020204" pitchFamily="34" charset="0"/>
              <a:buChar char="•"/>
            </a:pPr>
            <a:r>
              <a:rPr lang="en-US" dirty="0"/>
              <a:t>We discuss improvement options on how to more optimally handle the NPCA transitions while using ST.</a:t>
            </a:r>
            <a:endParaRPr lang="en-US" dirty="0">
              <a:cs typeface="Times New Roman"/>
            </a:endParaRPr>
          </a:p>
          <a:p>
            <a:endParaRPr lang="en-US" dirty="0"/>
          </a:p>
        </p:txBody>
      </p:sp>
      <p:sp>
        <p:nvSpPr>
          <p:cNvPr id="4" name="Slide Number Placeholder 3">
            <a:extLst>
              <a:ext uri="{FF2B5EF4-FFF2-40B4-BE49-F238E27FC236}">
                <a16:creationId xmlns:a16="http://schemas.microsoft.com/office/drawing/2014/main" id="{E66ED1CE-AE29-411E-5488-5CF543819F7F}"/>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Footer Placeholder 4">
            <a:extLst>
              <a:ext uri="{FF2B5EF4-FFF2-40B4-BE49-F238E27FC236}">
                <a16:creationId xmlns:a16="http://schemas.microsoft.com/office/drawing/2014/main" id="{7F9F7802-51B6-7B2F-701F-4FD33E87D51B}"/>
              </a:ext>
            </a:extLst>
          </p:cNvPr>
          <p:cNvSpPr>
            <a:spLocks noGrp="1"/>
          </p:cNvSpPr>
          <p:nvPr>
            <p:ph type="ftr" idx="14"/>
          </p:nvPr>
        </p:nvSpPr>
        <p:spPr/>
        <p:txBody>
          <a:bodyPr/>
          <a:lstStyle/>
          <a:p>
            <a:r>
              <a:rPr lang="en-GB"/>
              <a:t>Eda Genc et al., Nokia</a:t>
            </a:r>
          </a:p>
        </p:txBody>
      </p:sp>
      <p:sp>
        <p:nvSpPr>
          <p:cNvPr id="6" name="Date Placeholder 5">
            <a:extLst>
              <a:ext uri="{FF2B5EF4-FFF2-40B4-BE49-F238E27FC236}">
                <a16:creationId xmlns:a16="http://schemas.microsoft.com/office/drawing/2014/main" id="{4EF64F49-A32C-4E37-7A16-8AAAFC8B2D79}"/>
              </a:ext>
            </a:extLst>
          </p:cNvPr>
          <p:cNvSpPr>
            <a:spLocks noGrp="1"/>
          </p:cNvSpPr>
          <p:nvPr>
            <p:ph type="dt" idx="15"/>
          </p:nvPr>
        </p:nvSpPr>
        <p:spPr/>
        <p:txBody>
          <a:bodyPr/>
          <a:lstStyle/>
          <a:p>
            <a:r>
              <a:rPr lang="en-US" dirty="0"/>
              <a:t>Sept 2025</a:t>
            </a:r>
            <a:endParaRPr lang="en-GB" dirty="0"/>
          </a:p>
        </p:txBody>
      </p:sp>
    </p:spTree>
    <p:extLst>
      <p:ext uri="{BB962C8B-B14F-4D97-AF65-F5344CB8AC3E}">
        <p14:creationId xmlns:p14="http://schemas.microsoft.com/office/powerpoint/2010/main" val="33373961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E4F57-2F71-A809-81EC-34D648E822A1}"/>
              </a:ext>
            </a:extLst>
          </p:cNvPr>
          <p:cNvSpPr>
            <a:spLocks noGrp="1"/>
          </p:cNvSpPr>
          <p:nvPr>
            <p:ph type="title"/>
          </p:nvPr>
        </p:nvSpPr>
        <p:spPr/>
        <p:txBody>
          <a:bodyPr/>
          <a:lstStyle/>
          <a:p>
            <a:r>
              <a:rPr lang="en-US"/>
              <a:t>Straw Polls</a:t>
            </a:r>
          </a:p>
        </p:txBody>
      </p:sp>
      <p:sp>
        <p:nvSpPr>
          <p:cNvPr id="3" name="Content Placeholder 2">
            <a:extLst>
              <a:ext uri="{FF2B5EF4-FFF2-40B4-BE49-F238E27FC236}">
                <a16:creationId xmlns:a16="http://schemas.microsoft.com/office/drawing/2014/main" id="{D1D03F16-9F87-8781-7AC9-F7F54FB09894}"/>
              </a:ext>
            </a:extLst>
          </p:cNvPr>
          <p:cNvSpPr>
            <a:spLocks noGrp="1"/>
          </p:cNvSpPr>
          <p:nvPr>
            <p:ph idx="1"/>
          </p:nvPr>
        </p:nvSpPr>
        <p:spPr/>
        <p:txBody>
          <a:bodyPr/>
          <a:lstStyle/>
          <a:p>
            <a:r>
              <a:rPr lang="en-US" dirty="0"/>
              <a:t>SP1: Do you agree that further mechanisms are needed to properly handle the case when while the current AP MLD operates on the primary channel, the target AP MLD has switched to the NPCA primary channel and vice versa? </a:t>
            </a:r>
            <a:endParaRPr lang="en-US" dirty="0">
              <a:cs typeface="Times New Roman"/>
            </a:endParaRPr>
          </a:p>
        </p:txBody>
      </p:sp>
      <p:sp>
        <p:nvSpPr>
          <p:cNvPr id="4" name="Slide Number Placeholder 3">
            <a:extLst>
              <a:ext uri="{FF2B5EF4-FFF2-40B4-BE49-F238E27FC236}">
                <a16:creationId xmlns:a16="http://schemas.microsoft.com/office/drawing/2014/main" id="{FE631ED2-0DF3-F5D7-847B-0CBEC63FFBB4}"/>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Footer Placeholder 4">
            <a:extLst>
              <a:ext uri="{FF2B5EF4-FFF2-40B4-BE49-F238E27FC236}">
                <a16:creationId xmlns:a16="http://schemas.microsoft.com/office/drawing/2014/main" id="{084B235D-9107-41E2-9883-7C16CA0040F4}"/>
              </a:ext>
            </a:extLst>
          </p:cNvPr>
          <p:cNvSpPr>
            <a:spLocks noGrp="1"/>
          </p:cNvSpPr>
          <p:nvPr>
            <p:ph type="ftr" idx="14"/>
          </p:nvPr>
        </p:nvSpPr>
        <p:spPr/>
        <p:txBody>
          <a:bodyPr/>
          <a:lstStyle/>
          <a:p>
            <a:r>
              <a:rPr lang="en-GB"/>
              <a:t>Eda Genc et al., Nokia</a:t>
            </a:r>
          </a:p>
        </p:txBody>
      </p:sp>
      <p:sp>
        <p:nvSpPr>
          <p:cNvPr id="6" name="Date Placeholder 5">
            <a:extLst>
              <a:ext uri="{FF2B5EF4-FFF2-40B4-BE49-F238E27FC236}">
                <a16:creationId xmlns:a16="http://schemas.microsoft.com/office/drawing/2014/main" id="{8B03D0E7-F238-3417-E244-4EFB0A4EB2C3}"/>
              </a:ext>
            </a:extLst>
          </p:cNvPr>
          <p:cNvSpPr>
            <a:spLocks noGrp="1"/>
          </p:cNvSpPr>
          <p:nvPr>
            <p:ph type="dt" idx="15"/>
          </p:nvPr>
        </p:nvSpPr>
        <p:spPr/>
        <p:txBody>
          <a:bodyPr/>
          <a:lstStyle/>
          <a:p>
            <a:r>
              <a:rPr lang="en-US" dirty="0"/>
              <a:t>Sept 2025</a:t>
            </a:r>
            <a:endParaRPr lang="en-GB" dirty="0"/>
          </a:p>
        </p:txBody>
      </p:sp>
    </p:spTree>
    <p:extLst>
      <p:ext uri="{BB962C8B-B14F-4D97-AF65-F5344CB8AC3E}">
        <p14:creationId xmlns:p14="http://schemas.microsoft.com/office/powerpoint/2010/main" val="419762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1" y="1751014"/>
            <a:ext cx="10361084" cy="4527866"/>
          </a:xfrm>
        </p:spPr>
        <p:txBody>
          <a:bodyPr/>
          <a:lstStyle/>
          <a:p>
            <a:r>
              <a:rPr lang="en-GB" b="0" dirty="0"/>
              <a:t>[1] PDT MAC Seamless Roaming Part 1, </a:t>
            </a:r>
            <a:r>
              <a:rPr lang="en-GB" b="0" dirty="0">
                <a:solidFill>
                  <a:srgbClr val="0070C0"/>
                </a:solidFill>
                <a:hlinkClick r:id="rId3">
                  <a:extLst>
                    <a:ext uri="{A12FA001-AC4F-418D-AE19-62706E023703}">
                      <ahyp:hlinkClr xmlns:ahyp="http://schemas.microsoft.com/office/drawing/2018/hyperlinkcolor" val="tx"/>
                    </a:ext>
                  </a:extLst>
                </a:hlinkClick>
              </a:rPr>
              <a:t>IEEE 802.11-25/0566r10</a:t>
            </a:r>
            <a:r>
              <a:rPr lang="en-GB" b="0" dirty="0">
                <a:solidFill>
                  <a:srgbClr val="0070C0"/>
                </a:solidFill>
              </a:rPr>
              <a:t>.</a:t>
            </a:r>
          </a:p>
          <a:p>
            <a:r>
              <a:rPr lang="en-GB" b="0" dirty="0">
                <a:solidFill>
                  <a:schemeClr val="tx1"/>
                </a:solidFill>
              </a:rPr>
              <a:t>[2] PDT-CR MAC Seamless Roaming Part 2, </a:t>
            </a:r>
            <a:r>
              <a:rPr lang="en-GB" b="0" dirty="0">
                <a:solidFill>
                  <a:srgbClr val="0070C0"/>
                </a:solidFill>
                <a:hlinkClick r:id="rId4">
                  <a:extLst>
                    <a:ext uri="{A12FA001-AC4F-418D-AE19-62706E023703}">
                      <ahyp:hlinkClr xmlns:ahyp="http://schemas.microsoft.com/office/drawing/2018/hyperlinkcolor" val="tx"/>
                    </a:ext>
                  </a:extLst>
                </a:hlinkClick>
              </a:rPr>
              <a:t>IEEE 802.11-25/0736r8</a:t>
            </a:r>
            <a:r>
              <a:rPr lang="en-GB" b="0" dirty="0">
                <a:solidFill>
                  <a:srgbClr val="0070C0"/>
                </a:solidFill>
              </a:rPr>
              <a:t>.</a:t>
            </a:r>
          </a:p>
          <a:p>
            <a:r>
              <a:rPr lang="en-GB" b="0" dirty="0">
                <a:solidFill>
                  <a:schemeClr val="tx1"/>
                </a:solidFill>
              </a:rPr>
              <a:t>[3] PDT MAC Seamless Roaming Part 3, </a:t>
            </a:r>
            <a:r>
              <a:rPr lang="en-GB" b="0" dirty="0">
                <a:solidFill>
                  <a:srgbClr val="0070C0"/>
                </a:solidFill>
                <a:hlinkClick r:id="rId5">
                  <a:extLst>
                    <a:ext uri="{A12FA001-AC4F-418D-AE19-62706E023703}">
                      <ahyp:hlinkClr xmlns:ahyp="http://schemas.microsoft.com/office/drawing/2018/hyperlinkcolor" val="tx"/>
                    </a:ext>
                  </a:extLst>
                </a:hlinkClick>
              </a:rPr>
              <a:t>IEEE 802.11-25/0753r9</a:t>
            </a:r>
            <a:r>
              <a:rPr lang="en-GB" b="0" dirty="0">
                <a:solidFill>
                  <a:srgbClr val="0070C0"/>
                </a:solidFill>
              </a:rPr>
              <a:t>.</a:t>
            </a:r>
          </a:p>
          <a:p>
            <a:r>
              <a:rPr lang="en-GB" b="0" dirty="0">
                <a:solidFill>
                  <a:schemeClr val="tx1"/>
                </a:solidFill>
              </a:rPr>
              <a:t>[4] PDT-CR MAC Seamless Roaming Part 4, </a:t>
            </a:r>
            <a:r>
              <a:rPr lang="en-GB" b="0" dirty="0">
                <a:solidFill>
                  <a:srgbClr val="0070C0"/>
                </a:solidFill>
                <a:hlinkClick r:id="rId6">
                  <a:extLst>
                    <a:ext uri="{A12FA001-AC4F-418D-AE19-62706E023703}">
                      <ahyp:hlinkClr xmlns:ahyp="http://schemas.microsoft.com/office/drawing/2018/hyperlinkcolor" val="tx"/>
                    </a:ext>
                  </a:extLst>
                </a:hlinkClick>
              </a:rPr>
              <a:t>IEEE 802.11-25/1020r0</a:t>
            </a:r>
            <a:r>
              <a:rPr lang="en-GB" b="0" dirty="0">
                <a:solidFill>
                  <a:srgbClr val="0070C0"/>
                </a:solidFill>
              </a:rPr>
              <a:t>.</a:t>
            </a:r>
          </a:p>
          <a:p>
            <a:r>
              <a:rPr lang="en-GB" b="0" dirty="0">
                <a:solidFill>
                  <a:schemeClr val="tx1"/>
                </a:solidFill>
              </a:rPr>
              <a:t>[5] PDT MAC Seamless Roaming Part 5, </a:t>
            </a:r>
            <a:r>
              <a:rPr lang="en-GB" b="0" dirty="0">
                <a:solidFill>
                  <a:srgbClr val="0070C0"/>
                </a:solidFill>
                <a:hlinkClick r:id="rId7">
                  <a:extLst>
                    <a:ext uri="{A12FA001-AC4F-418D-AE19-62706E023703}">
                      <ahyp:hlinkClr xmlns:ahyp="http://schemas.microsoft.com/office/drawing/2018/hyperlinkcolor" val="tx"/>
                    </a:ext>
                  </a:extLst>
                </a:hlinkClick>
              </a:rPr>
              <a:t>IEEE 802.11-25/1101r8</a:t>
            </a:r>
            <a:r>
              <a:rPr lang="en-GB" b="0" dirty="0">
                <a:solidFill>
                  <a:srgbClr val="0070C0"/>
                </a:solidFill>
              </a:rPr>
              <a:t>.</a:t>
            </a:r>
          </a:p>
          <a:p>
            <a:r>
              <a:rPr lang="en-GB" b="0" dirty="0">
                <a:solidFill>
                  <a:schemeClr val="tx1"/>
                </a:solidFill>
              </a:rPr>
              <a:t>[6] PDT-CR MAC NPCA CC50, </a:t>
            </a:r>
            <a:r>
              <a:rPr lang="en-GB" b="0" dirty="0">
                <a:solidFill>
                  <a:srgbClr val="0070C0"/>
                </a:solidFill>
                <a:hlinkClick r:id="rId8">
                  <a:extLst>
                    <a:ext uri="{A12FA001-AC4F-418D-AE19-62706E023703}">
                      <ahyp:hlinkClr xmlns:ahyp="http://schemas.microsoft.com/office/drawing/2018/hyperlinkcolor" val="tx"/>
                    </a:ext>
                  </a:extLst>
                </a:hlinkClick>
              </a:rPr>
              <a:t>IEEE 802.11-25/0936r15</a:t>
            </a:r>
            <a:r>
              <a:rPr lang="en-GB" b="0" dirty="0">
                <a:solidFill>
                  <a:srgbClr val="0070C0"/>
                </a:solidFill>
              </a:rPr>
              <a:t>.</a:t>
            </a:r>
          </a:p>
          <a:p>
            <a:r>
              <a:rPr lang="en-GB" b="0" dirty="0">
                <a:solidFill>
                  <a:schemeClr val="tx1"/>
                </a:solidFill>
              </a:rPr>
              <a:t>[7] </a:t>
            </a:r>
            <a:r>
              <a:rPr lang="en-GB" b="0" dirty="0" err="1">
                <a:solidFill>
                  <a:schemeClr val="tx1"/>
                </a:solidFill>
              </a:rPr>
              <a:t>TGbn</a:t>
            </a:r>
            <a:r>
              <a:rPr lang="en-GB" b="0" dirty="0">
                <a:solidFill>
                  <a:schemeClr val="tx1"/>
                </a:solidFill>
              </a:rPr>
              <a:t> Motion List - Part 1, </a:t>
            </a:r>
            <a:r>
              <a:rPr lang="en-GB" b="0" dirty="0">
                <a:solidFill>
                  <a:srgbClr val="0070C0"/>
                </a:solidFill>
                <a:hlinkClick r:id="rId9">
                  <a:extLst>
                    <a:ext uri="{A12FA001-AC4F-418D-AE19-62706E023703}">
                      <ahyp:hlinkClr xmlns:ahyp="http://schemas.microsoft.com/office/drawing/2018/hyperlinkcolor" val="tx"/>
                    </a:ext>
                  </a:extLst>
                </a:hlinkClick>
              </a:rPr>
              <a:t>v26</a:t>
            </a:r>
            <a:r>
              <a:rPr lang="en-GB" b="0" dirty="0">
                <a:solidFill>
                  <a:srgbClr val="0070C0"/>
                </a:solidFill>
              </a:rPr>
              <a:t>.</a:t>
            </a:r>
          </a:p>
          <a:p>
            <a:r>
              <a:rPr lang="en-GB" b="0" dirty="0">
                <a:solidFill>
                  <a:schemeClr val="tx1"/>
                </a:solidFill>
              </a:rPr>
              <a:t>[8] </a:t>
            </a:r>
            <a:r>
              <a:rPr lang="en-GB" b="0" dirty="0" err="1">
                <a:solidFill>
                  <a:schemeClr val="tx1"/>
                </a:solidFill>
              </a:rPr>
              <a:t>TGbn</a:t>
            </a:r>
            <a:r>
              <a:rPr lang="en-GB" b="0" dirty="0">
                <a:solidFill>
                  <a:schemeClr val="tx1"/>
                </a:solidFill>
              </a:rPr>
              <a:t> Motion List - Part 2, </a:t>
            </a:r>
            <a:r>
              <a:rPr lang="en-GB" b="0" dirty="0">
                <a:solidFill>
                  <a:srgbClr val="0070C0"/>
                </a:solidFill>
                <a:hlinkClick r:id="rId10">
                  <a:extLst>
                    <a:ext uri="{A12FA001-AC4F-418D-AE19-62706E023703}">
                      <ahyp:hlinkClr xmlns:ahyp="http://schemas.microsoft.com/office/drawing/2018/hyperlinkcolor" val="tx"/>
                    </a:ext>
                  </a:extLst>
                </a:hlinkClick>
              </a:rPr>
              <a:t>v35</a:t>
            </a:r>
            <a:r>
              <a:rPr lang="en-GB" b="0" dirty="0">
                <a:solidFill>
                  <a:srgbClr val="0070C0"/>
                </a:solidFill>
              </a:rPr>
              <a:t>.</a:t>
            </a:r>
          </a:p>
          <a:p>
            <a:r>
              <a:rPr lang="en-GB" b="0" dirty="0">
                <a:solidFill>
                  <a:schemeClr val="tx1"/>
                </a:solidFill>
              </a:rPr>
              <a:t>[9]</a:t>
            </a:r>
            <a:r>
              <a:rPr lang="en-GB" b="0" dirty="0">
                <a:solidFill>
                  <a:srgbClr val="0070C0"/>
                </a:solidFill>
              </a:rPr>
              <a:t> </a:t>
            </a:r>
            <a:r>
              <a:rPr lang="en-GB" b="0" dirty="0">
                <a:solidFill>
                  <a:srgbClr val="0070C0"/>
                </a:solidFill>
                <a:hlinkClick r:id="rId11">
                  <a:extLst>
                    <a:ext uri="{A12FA001-AC4F-418D-AE19-62706E023703}">
                      <ahyp:hlinkClr xmlns:ahyp="http://schemas.microsoft.com/office/drawing/2018/hyperlinkcolor" val="tx"/>
                    </a:ext>
                  </a:extLst>
                </a:hlinkClick>
              </a:rPr>
              <a:t>IEEE P802.11bn™/D1.0</a:t>
            </a:r>
            <a:r>
              <a:rPr lang="en-GB" b="0" dirty="0">
                <a:solidFill>
                  <a:srgbClr val="0070C0"/>
                </a:solidFill>
              </a:rPr>
              <a:t>.</a:t>
            </a:r>
          </a:p>
          <a:p>
            <a:r>
              <a:rPr lang="en-GB" b="0" dirty="0">
                <a:solidFill>
                  <a:schemeClr val="tx1"/>
                </a:solidFill>
              </a:rPr>
              <a:t>[10] </a:t>
            </a:r>
            <a:r>
              <a:rPr lang="en-GB" b="0" dirty="0">
                <a:solidFill>
                  <a:srgbClr val="0070C0"/>
                </a:solidFill>
                <a:hlinkClick r:id="rId12">
                  <a:extLst>
                    <a:ext uri="{A12FA001-AC4F-418D-AE19-62706E023703}">
                      <ahyp:hlinkClr xmlns:ahyp="http://schemas.microsoft.com/office/drawing/2018/hyperlinkcolor" val="tx"/>
                    </a:ext>
                  </a:extLst>
                </a:hlinkClick>
              </a:rPr>
              <a:t>Thoughts on Seamless Roaming and NPCA</a:t>
            </a:r>
            <a:r>
              <a:rPr lang="en-GB" b="0" dirty="0">
                <a:solidFill>
                  <a:srgbClr val="0070C0"/>
                </a:solidFill>
              </a:rPr>
              <a:t> </a:t>
            </a:r>
            <a:r>
              <a:rPr lang="en-GB" b="0" dirty="0">
                <a:solidFill>
                  <a:schemeClr val="tx1"/>
                </a:solidFill>
              </a:rPr>
              <a:t>, Ning Gao (Oppo).</a:t>
            </a:r>
          </a:p>
          <a:p>
            <a:endParaRPr lang="en-GB" b="0" dirty="0">
              <a:solidFill>
                <a:srgbClr val="0070C0"/>
              </a:solidFill>
            </a:endParaRP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p:cNvSpPr>
            <a:spLocks noGrp="1"/>
          </p:cNvSpPr>
          <p:nvPr>
            <p:ph type="ftr" idx="14"/>
          </p:nvPr>
        </p:nvSpPr>
        <p:spPr/>
        <p:txBody>
          <a:bodyPr/>
          <a:lstStyle/>
          <a:p>
            <a:r>
              <a:rPr lang="en-GB"/>
              <a:t>Eda Genc et al., Nokia</a:t>
            </a:r>
          </a:p>
        </p:txBody>
      </p:sp>
      <p:sp>
        <p:nvSpPr>
          <p:cNvPr id="4" name="Date Placeholder 3"/>
          <p:cNvSpPr>
            <a:spLocks noGrp="1"/>
          </p:cNvSpPr>
          <p:nvPr>
            <p:ph type="dt" idx="15"/>
          </p:nvPr>
        </p:nvSpPr>
        <p:spPr/>
        <p:txBody>
          <a:bodyPr/>
          <a:lstStyle/>
          <a:p>
            <a:r>
              <a:rPr lang="en-US" dirty="0"/>
              <a:t>Sept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C6CCABCB-9487-C142-AF3B-66AA22D84312}" vid="{15D3B260-B294-8143-9B33-7888CC3C30A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83B77BD6E7512047A33E10170DD9B502" ma:contentTypeVersion="17" ma:contentTypeDescription="Create a new document." ma:contentTypeScope="" ma:versionID="c65facbfb7771c19a6d5a251aa502b7f">
  <xsd:schema xmlns:xsd="http://www.w3.org/2001/XMLSchema" xmlns:xs="http://www.w3.org/2001/XMLSchema" xmlns:p="http://schemas.microsoft.com/office/2006/metadata/properties" xmlns:ns2="71c5aaf6-e6ce-465b-b873-5148d2a4c105" xmlns:ns3="2414ebc4-bdb1-4c0a-bae0-d1994832959e" xmlns:ns4="96d9372c-c30d-4a13-8faf-5ed990fd219f" targetNamespace="http://schemas.microsoft.com/office/2006/metadata/properties" ma:root="true" ma:fieldsID="9432f96df1554cf0bdadbd6c2a9e6bc2" ns2:_="" ns3:_="" ns4:_="">
    <xsd:import namespace="71c5aaf6-e6ce-465b-b873-5148d2a4c105"/>
    <xsd:import namespace="2414ebc4-bdb1-4c0a-bae0-d1994832959e"/>
    <xsd:import namespace="96d9372c-c30d-4a13-8faf-5ed990fd219f"/>
    <xsd:element name="properties">
      <xsd:complexType>
        <xsd:sequence>
          <xsd:element name="documentManagement">
            <xsd:complexType>
              <xsd:all>
                <xsd:element ref="ns2:HideFromDelve" minOccurs="0"/>
                <xsd:element ref="ns3:MediaServiceMetadata" minOccurs="0"/>
                <xsd:element ref="ns3:MediaServiceFastMetadata" minOccurs="0"/>
                <xsd:element ref="ns3:MediaServiceSearchProperties" minOccurs="0"/>
                <xsd:element ref="ns3:MediaServiceObjectDetectorVersions" minOccurs="0"/>
                <xsd:element ref="ns4:SharedWithUsers" minOccurs="0"/>
                <xsd:element ref="ns4:SharedWithDetails" minOccurs="0"/>
                <xsd:element ref="ns3:MediaServiceDateTaken" minOccurs="0"/>
                <xsd:element ref="ns3:MediaServiceGenerationTime" minOccurs="0"/>
                <xsd:element ref="ns3:MediaServiceEventHashCode" minOccurs="0"/>
                <xsd:element ref="ns3:MediaLengthInSeconds" minOccurs="0"/>
                <xsd:element ref="ns3:lcf76f155ced4ddcb4097134ff3c332f" minOccurs="0"/>
                <xsd:element ref="ns4:TaxCatchAll" minOccurs="0"/>
                <xsd:element ref="ns3:MediaServiceOCR"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HideFromDelve" ma:index="8" nillable="true" ma:displayName="HideFromDelve" ma:default="0" ma:internalName="HideFromDelve">
      <xsd:simpleType>
        <xsd:restriction base="dms:Boolean"/>
      </xsd:simpleType>
    </xsd:element>
    <xsd:element name="_dlc_DocId" ma:index="23" nillable="true" ma:displayName="Document ID Value" ma:description="The value of the document ID assigned to this item." ma:indexed="true" ma:internalName="_dlc_DocId" ma:readOnly="true">
      <xsd:simpleType>
        <xsd:restriction base="dms:Text"/>
      </xsd:simpleType>
    </xsd:element>
    <xsd:element name="_dlc_DocIdUrl" ma:index="24"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5"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2414ebc4-bdb1-4c0a-bae0-d1994832959e" elementFormDefault="qualified">
    <xsd:import namespace="http://schemas.microsoft.com/office/2006/documentManagement/types"/>
    <xsd:import namespace="http://schemas.microsoft.com/office/infopath/2007/PartnerControls"/>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34c87397-5fc1-491e-85e7-d6110dbe9cbd" ma:termSetId="09814cd3-568e-fe90-9814-8d621ff8fb84" ma:anchorId="fba54fb3-c3e1-fe81-a776-ca4b69148c4d" ma:open="true" ma:isKeyword="false">
      <xsd:complexType>
        <xsd:sequence>
          <xsd:element ref="pc:Terms" minOccurs="0" maxOccurs="1"/>
        </xsd:sequence>
      </xsd:complexType>
    </xsd:element>
    <xsd:element name="MediaServiceOCR" ma:index="22"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6d9372c-c30d-4a13-8faf-5ed990fd219f"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c4e69a3a-2229-42d5-909f-07f1ad294cfc}" ma:internalName="TaxCatchAll" ma:showField="CatchAllData" ma:web="96d9372c-c30d-4a13-8faf-5ed990fd219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414ebc4-bdb1-4c0a-bae0-d1994832959e">
      <Terms xmlns="http://schemas.microsoft.com/office/infopath/2007/PartnerControls"/>
    </lcf76f155ced4ddcb4097134ff3c332f>
    <HideFromDelve xmlns="71c5aaf6-e6ce-465b-b873-5148d2a4c105">false</HideFromDelve>
    <TaxCatchAll xmlns="96d9372c-c30d-4a13-8faf-5ed990fd219f" xsi:nil="true"/>
    <_dlc_DocId xmlns="71c5aaf6-e6ce-465b-b873-5148d2a4c105">ONIAPTUI5M5R-1967660532-903</_dlc_DocId>
    <_dlc_DocIdUrl xmlns="71c5aaf6-e6ce-465b-b873-5148d2a4c105">
      <Url>https://nokia.sharepoint.com/sites/TECHCTOWi-FiResearchandStandardization693/_layouts/15/DocIdRedir.aspx?ID=ONIAPTUI5M5R-1967660532-903</Url>
      <Description>ONIAPTUI5M5R-1967660532-903</Description>
    </_dlc_DocIdUrl>
  </documentManagement>
</p:properties>
</file>

<file path=customXml/item4.xml><?xml version="1.0" encoding="utf-8"?>
<?mso-contentType ?>
<SharedContentType xmlns="Microsoft.SharePoint.Taxonomy.ContentTypeSync" SourceId="34c87397-5fc1-491e-85e7-d6110dbe9cbd" ContentTypeId="0x0101" PreviousValue="false"/>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E12961E-D8AE-4B19-94FA-CDFF34DB8290}">
  <ds:schemaRefs>
    <ds:schemaRef ds:uri="http://schemas.microsoft.com/sharepoint/events"/>
  </ds:schemaRefs>
</ds:datastoreItem>
</file>

<file path=customXml/itemProps2.xml><?xml version="1.0" encoding="utf-8"?>
<ds:datastoreItem xmlns:ds="http://schemas.openxmlformats.org/officeDocument/2006/customXml" ds:itemID="{7BA76394-3ED3-4548-A40F-A2A699E854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2414ebc4-bdb1-4c0a-bae0-d1994832959e"/>
    <ds:schemaRef ds:uri="96d9372c-c30d-4a13-8faf-5ed990fd21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7178A55-56E8-4545-9784-FF7A511EB7FB}">
  <ds:schemaRefs>
    <ds:schemaRef ds:uri="71c5aaf6-e6ce-465b-b873-5148d2a4c105"/>
    <ds:schemaRef ds:uri="http://purl.org/dc/dcmitype/"/>
    <ds:schemaRef ds:uri="2414ebc4-bdb1-4c0a-bae0-d1994832959e"/>
    <ds:schemaRef ds:uri="http://purl.org/dc/elements/1.1/"/>
    <ds:schemaRef ds:uri="http://schemas.microsoft.com/office/2006/documentManagement/types"/>
    <ds:schemaRef ds:uri="http://schemas.microsoft.com/office/infopath/2007/PartnerControls"/>
    <ds:schemaRef ds:uri="http://schemas.microsoft.com/office/2006/metadata/properties"/>
    <ds:schemaRef ds:uri="http://purl.org/dc/terms/"/>
    <ds:schemaRef ds:uri="http://schemas.openxmlformats.org/package/2006/metadata/core-properties"/>
    <ds:schemaRef ds:uri="96d9372c-c30d-4a13-8faf-5ed990fd219f"/>
    <ds:schemaRef ds:uri="http://www.w3.org/XML/1998/namespace"/>
  </ds:schemaRefs>
</ds:datastoreItem>
</file>

<file path=customXml/itemProps4.xml><?xml version="1.0" encoding="utf-8"?>
<ds:datastoreItem xmlns:ds="http://schemas.openxmlformats.org/officeDocument/2006/customXml" ds:itemID="{7523AC3B-148E-4C9E-AF19-3FE0C0D4A555}">
  <ds:schemaRefs>
    <ds:schemaRef ds:uri="Microsoft.SharePoint.Taxonomy.ContentTypeSync"/>
  </ds:schemaRefs>
</ds:datastoreItem>
</file>

<file path=customXml/itemProps5.xml><?xml version="1.0" encoding="utf-8"?>
<ds:datastoreItem xmlns:ds="http://schemas.openxmlformats.org/officeDocument/2006/customXml" ds:itemID="{036C5FF8-123B-42B1-AFF2-6473236275E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1926</TotalTime>
  <Words>1059</Words>
  <Application>Microsoft Macintosh PowerPoint</Application>
  <PresentationFormat>Widescreen</PresentationFormat>
  <Paragraphs>108</Paragraphs>
  <Slides>9</Slides>
  <Notes>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5" baseType="lpstr">
      <vt:lpstr>Arial Unicode MS</vt:lpstr>
      <vt:lpstr>Arial</vt:lpstr>
      <vt:lpstr>Courier New</vt:lpstr>
      <vt:lpstr>Times New Roman</vt:lpstr>
      <vt:lpstr>Office Theme</vt:lpstr>
      <vt:lpstr>Microsoft Word 97 - 2004 Document</vt:lpstr>
      <vt:lpstr>Improvements for NPCA and Seamless Roaming Interoperability</vt:lpstr>
      <vt:lpstr>Abstract</vt:lpstr>
      <vt:lpstr>Introduction</vt:lpstr>
      <vt:lpstr>Problem Statement </vt:lpstr>
      <vt:lpstr>Handling of NPCA Transitions During ST</vt:lpstr>
      <vt:lpstr>Handling of NPCA Transitions During ST </vt:lpstr>
      <vt:lpstr>Conclusions</vt:lpstr>
      <vt:lpstr>Straw Polls</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11-25-0651-02-00bn-improvements-for-npca-and-seamless-roaming-interoperability</dc:title>
  <dc:subject/>
  <dc:creator>Eda Genc (Nokia)</dc:creator>
  <cp:keywords/>
  <dc:description/>
  <cp:lastModifiedBy>Eda Genc (Nokia)</cp:lastModifiedBy>
  <cp:revision>10</cp:revision>
  <cp:lastPrinted>1601-01-01T00:00:00Z</cp:lastPrinted>
  <dcterms:created xsi:type="dcterms:W3CDTF">2025-03-19T14:07:21Z</dcterms:created>
  <dcterms:modified xsi:type="dcterms:W3CDTF">2025-09-12T20:35:24Z</dcterms:modified>
  <cp:category>Eda Genc, Nokia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0x01010083B77BD6E7512047A33E10170DD9B502</vt:lpwstr>
  </property>
  <property fmtid="{D5CDD505-2E9C-101B-9397-08002B2CF9AE}" pid="3" name="MediaServiceImageTags">
    <vt:lpwstr/>
  </property>
  <property fmtid="{D5CDD505-2E9C-101B-9397-08002B2CF9AE}" pid="4" name="_dlc_DocIdItemGuid">
    <vt:lpwstr>9c467a2e-6913-4cdf-90b6-8557b2cc88bd</vt:lpwstr>
  </property>
</Properties>
</file>