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6" r:id="rId3"/>
    <p:sldId id="305" r:id="rId4"/>
    <p:sldId id="308" r:id="rId5"/>
    <p:sldId id="306" r:id="rId6"/>
    <p:sldId id="311" r:id="rId7"/>
    <p:sldId id="287" r:id="rId8"/>
    <p:sldId id="304"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xin lu" initials="lyx" lastIdx="2" clrIdx="0">
    <p:extLst>
      <p:ext uri="{19B8F6BF-5375-455C-9EA6-DF929625EA0E}">
        <p15:presenceInfo xmlns:p15="http://schemas.microsoft.com/office/powerpoint/2012/main" userId="yuxin lu" providerId="None"/>
      </p:ext>
    </p:extLst>
  </p:cmAuthor>
  <p:cmAuthor id="2" name="Pei Zhou" initials="Pei" lastIdx="6" clrIdx="1">
    <p:extLst>
      <p:ext uri="{19B8F6BF-5375-455C-9EA6-DF929625EA0E}">
        <p15:presenceInfo xmlns:p15="http://schemas.microsoft.com/office/powerpoint/2012/main" userId="Pei Zh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00A880"/>
    <a:srgbClr val="00C495"/>
    <a:srgbClr val="009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6" autoAdjust="0"/>
    <p:restoredTop sz="91928" autoAdjust="0"/>
  </p:normalViewPr>
  <p:slideViewPr>
    <p:cSldViewPr>
      <p:cViewPr varScale="1">
        <p:scale>
          <a:sx n="92" d="100"/>
          <a:sy n="92" d="100"/>
        </p:scale>
        <p:origin x="1219"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546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May 2025</a:t>
            </a:r>
            <a:endParaRPr lang="en-GB" dirty="0"/>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May 2025</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May 2025</a:t>
            </a:r>
            <a:endParaRPr lang="en-GB"/>
          </a:p>
        </p:txBody>
      </p:sp>
      <p:sp>
        <p:nvSpPr>
          <p:cNvPr id="6" name="Footer Placeholder 5"/>
          <p:cNvSpPr>
            <a:spLocks noGrp="1"/>
          </p:cNvSpPr>
          <p:nvPr>
            <p:ph type="ftr" idx="11"/>
          </p:nvPr>
        </p:nvSpPr>
        <p:spPr/>
        <p:txBody>
          <a:bodyPr/>
          <a:lstStyle>
            <a:lvl1pPr>
              <a:defRPr/>
            </a:lvl1pPr>
          </a:lstStyle>
          <a:p>
            <a:r>
              <a:rPr lang="en-GB"/>
              <a:t>Yuxin Lu, TCL Industries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Yuxin Lu, TCL Industries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May 2025</a:t>
            </a:r>
            <a:endParaRPr lang="en-GB"/>
          </a:p>
        </p:txBody>
      </p:sp>
      <p:sp>
        <p:nvSpPr>
          <p:cNvPr id="4" name="Footer Placeholder 3"/>
          <p:cNvSpPr>
            <a:spLocks noGrp="1"/>
          </p:cNvSpPr>
          <p:nvPr>
            <p:ph type="ftr" idx="11"/>
          </p:nvPr>
        </p:nvSpPr>
        <p:spPr/>
        <p:txBody>
          <a:bodyPr/>
          <a:lstStyle>
            <a:lvl1pPr>
              <a:defRPr/>
            </a:lvl1pPr>
          </a:lstStyle>
          <a:p>
            <a:r>
              <a:rPr lang="en-GB"/>
              <a:t>Yuxin Lu, TCL Industries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May 2025</a:t>
            </a:r>
            <a:endParaRPr lang="en-GB"/>
          </a:p>
        </p:txBody>
      </p:sp>
      <p:sp>
        <p:nvSpPr>
          <p:cNvPr id="3" name="Footer Placeholder 2"/>
          <p:cNvSpPr>
            <a:spLocks noGrp="1"/>
          </p:cNvSpPr>
          <p:nvPr>
            <p:ph type="ftr" idx="11"/>
          </p:nvPr>
        </p:nvSpPr>
        <p:spPr/>
        <p:txBody>
          <a:bodyPr/>
          <a:lstStyle>
            <a:lvl1pPr>
              <a:defRPr/>
            </a:lvl1pPr>
          </a:lstStyle>
          <a:p>
            <a:r>
              <a:rPr lang="en-GB"/>
              <a:t>Yuxin Lu, TCL Industries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May 2025</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May 2025</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648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76672"/>
            <a:ext cx="10363200" cy="14632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NSTR Status During NPCA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2025-05-09</a:t>
            </a:r>
          </a:p>
        </p:txBody>
      </p:sp>
      <p:sp>
        <p:nvSpPr>
          <p:cNvPr id="6" name="Date Placeholder 3"/>
          <p:cNvSpPr>
            <a:spLocks noGrp="1"/>
          </p:cNvSpPr>
          <p:nvPr>
            <p:ph type="dt" idx="10"/>
          </p:nvPr>
        </p:nvSpPr>
        <p:spPr/>
        <p:txBody>
          <a:bodyPr/>
          <a:lstStyle/>
          <a:p>
            <a:r>
              <a:rPr lang="en-US" altLang="zh-CN"/>
              <a:t>May 2025</a:t>
            </a:r>
            <a:endParaRPr lang="en-GB" dirty="0"/>
          </a:p>
        </p:txBody>
      </p:sp>
      <p:sp>
        <p:nvSpPr>
          <p:cNvPr id="7" name="Footer Placeholder 4"/>
          <p:cNvSpPr>
            <a:spLocks noGrp="1"/>
          </p:cNvSpPr>
          <p:nvPr>
            <p:ph type="ftr" idx="11"/>
          </p:nvPr>
        </p:nvSpPr>
        <p:spPr/>
        <p:txBody>
          <a:bodyPr/>
          <a:lstStyle/>
          <a:p>
            <a:r>
              <a:rPr lang="en-GB"/>
              <a:t>Yuxin Lu, TCL Industries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52980201"/>
              </p:ext>
            </p:extLst>
          </p:nvPr>
        </p:nvGraphicFramePr>
        <p:xfrm>
          <a:off x="990600" y="2419350"/>
          <a:ext cx="9937750" cy="2566988"/>
        </p:xfrm>
        <a:graphic>
          <a:graphicData uri="http://schemas.openxmlformats.org/presentationml/2006/ole">
            <mc:AlternateContent xmlns:mc="http://schemas.openxmlformats.org/markup-compatibility/2006">
              <mc:Choice xmlns:v="urn:schemas-microsoft-com:vml" Requires="v">
                <p:oleObj name="Document" r:id="rId3" imgW="10645106" imgH="2742165" progId="Word.Document.8">
                  <p:embed/>
                </p:oleObj>
              </mc:Choice>
              <mc:Fallback>
                <p:oleObj name="Document" r:id="rId3" imgW="10645106" imgH="2742165" progId="Word.Document.8">
                  <p:embed/>
                  <p:pic>
                    <p:nvPicPr>
                      <p:cNvPr id="0" name="Picture 3"/>
                      <p:cNvPicPr>
                        <a:picLocks noChangeAspect="1" noChangeArrowheads="1"/>
                      </p:cNvPicPr>
                      <p:nvPr/>
                    </p:nvPicPr>
                    <p:blipFill>
                      <a:blip r:embed="rId4"/>
                      <a:srcRect/>
                      <a:stretch>
                        <a:fillRect/>
                      </a:stretch>
                    </p:blipFill>
                    <p:spPr bwMode="auto">
                      <a:xfrm>
                        <a:off x="990600" y="2419350"/>
                        <a:ext cx="9937750" cy="25669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F237AC-19DE-6E21-ED1B-6EF2557775E7}"/>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B77AD99A-3CAD-DD95-440C-15B81ECFC503}"/>
              </a:ext>
            </a:extLst>
          </p:cNvPr>
          <p:cNvSpPr>
            <a:spLocks noGrp="1"/>
          </p:cNvSpPr>
          <p:nvPr>
            <p:ph idx="1"/>
          </p:nvPr>
        </p:nvSpPr>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cs typeface="Times New Roman"/>
              </a:rPr>
              <a:t>In current baseline operation, a non-AP MLD can signal its STR/NSTR capability for each pair of links during multi-link setup [1]</a:t>
            </a:r>
            <a:endParaRPr lang="en-US" altLang="zh-CN" sz="1600" dirty="0">
              <a:solidFill>
                <a:schemeClr val="tx1"/>
              </a:solidFill>
              <a:cs typeface="Times New Roman"/>
            </a:endParaRPr>
          </a:p>
          <a:p>
            <a:pPr marL="742950" lvl="1" indent="-285750">
              <a:buFont typeface="Arial" panose="020B0604020202020204" pitchFamily="34" charset="0"/>
              <a:buChar char="•"/>
              <a:tabLst>
                <a:tab pos="914400" algn="l"/>
              </a:tabLst>
            </a:pPr>
            <a:r>
              <a:rPr lang="en-GB" altLang="zh-CN" sz="1600" dirty="0">
                <a:effectLst/>
                <a:ea typeface="宋体" panose="02010600030101010101" pitchFamily="2" charset="-122"/>
                <a:cs typeface="Times New Roman" panose="02020603050405020304" pitchFamily="18" charset="0"/>
              </a:rPr>
              <a:t>Through NSTR Indication Bitmap field </a:t>
            </a:r>
          </a:p>
          <a:p>
            <a:pPr indent="-285750">
              <a:buFont typeface="Arial" panose="020B0604020202020204" pitchFamily="34" charset="0"/>
              <a:buChar char="•"/>
              <a:tabLst>
                <a:tab pos="914400" algn="l"/>
              </a:tabLst>
            </a:pPr>
            <a:r>
              <a:rPr lang="en-US" altLang="zh-CN" sz="2000" dirty="0"/>
              <a:t>Some transmission behavior/limitation needs to be followed if a link pair is signaled as NSTR to achieve so-called “simultaneously transmit” </a:t>
            </a:r>
          </a:p>
          <a:p>
            <a:pPr indent="-285750">
              <a:buFont typeface="Arial" panose="020B0604020202020204" pitchFamily="34" charset="0"/>
              <a:buChar char="•"/>
              <a:tabLst>
                <a:tab pos="914400" algn="l"/>
              </a:tabLst>
            </a:pPr>
            <a:r>
              <a:rPr lang="en-US" altLang="zh-CN" sz="2000" dirty="0"/>
              <a:t>In this proposal, we discuss NSTR status update procedure during NPCA operation </a:t>
            </a:r>
            <a:endParaRPr lang="en-US" altLang="zh-CN" dirty="0"/>
          </a:p>
          <a:p>
            <a:endParaRPr lang="zh-CN" altLang="en-US" dirty="0"/>
          </a:p>
        </p:txBody>
      </p:sp>
      <p:sp>
        <p:nvSpPr>
          <p:cNvPr id="4" name="灯片编号占位符 3">
            <a:extLst>
              <a:ext uri="{FF2B5EF4-FFF2-40B4-BE49-F238E27FC236}">
                <a16:creationId xmlns:a16="http://schemas.microsoft.com/office/drawing/2014/main" id="{1870D7EA-01DF-05A9-92BE-06D2CF296F4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B8896E4D-7F6D-A4A9-A64D-7AF7F2FD6420}"/>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4B6876B-C771-9EFC-7E29-2D0A8F2493A0}"/>
              </a:ext>
            </a:extLst>
          </p:cNvPr>
          <p:cNvSpPr>
            <a:spLocks noGrp="1"/>
          </p:cNvSpPr>
          <p:nvPr>
            <p:ph type="dt" idx="15"/>
          </p:nvPr>
        </p:nvSpPr>
        <p:spPr/>
        <p:txBody>
          <a:bodyPr/>
          <a:lstStyle/>
          <a:p>
            <a:r>
              <a:rPr lang="en-US" altLang="zh-CN"/>
              <a:t>May 2025</a:t>
            </a:r>
            <a:endParaRPr lang="en-GB" dirty="0"/>
          </a:p>
        </p:txBody>
      </p:sp>
    </p:spTree>
    <p:extLst>
      <p:ext uri="{BB962C8B-B14F-4D97-AF65-F5344CB8AC3E}">
        <p14:creationId xmlns:p14="http://schemas.microsoft.com/office/powerpoint/2010/main" val="313826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5AA52D-EBAB-9DCB-05EB-4B933E19ADE2}"/>
              </a:ext>
            </a:extLst>
          </p:cNvPr>
          <p:cNvSpPr>
            <a:spLocks noGrp="1"/>
          </p:cNvSpPr>
          <p:nvPr>
            <p:ph type="title"/>
          </p:nvPr>
        </p:nvSpPr>
        <p:spPr>
          <a:xfrm>
            <a:off x="914401" y="685801"/>
            <a:ext cx="10361084" cy="726975"/>
          </a:xfrm>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7010E1EB-4F6C-245F-817C-18168D422BE3}"/>
              </a:ext>
            </a:extLst>
          </p:cNvPr>
          <p:cNvSpPr>
            <a:spLocks noGrp="1"/>
          </p:cNvSpPr>
          <p:nvPr>
            <p:ph idx="1"/>
          </p:nvPr>
        </p:nvSpPr>
        <p:spPr>
          <a:xfrm>
            <a:off x="932152" y="1412776"/>
            <a:ext cx="10361084" cy="4968552"/>
          </a:xfrm>
        </p:spPr>
        <p:txBody>
          <a:bodyPr/>
          <a:lstStyle/>
          <a:p>
            <a:pPr>
              <a:buFont typeface="Arial" panose="020B0604020202020204" pitchFamily="34" charset="0"/>
              <a:buChar char="•"/>
            </a:pPr>
            <a:r>
              <a:rPr lang="en-US" altLang="zh-CN" sz="2000" dirty="0"/>
              <a:t>According to passed motions [2], while the primary channel is known to be busy due to OBSS traffic, AP and STAs associated with the AP may switch to the NPCA primary channel and initiate transmission on the NPCA primary channel </a:t>
            </a:r>
          </a:p>
          <a:p>
            <a:pPr>
              <a:buFont typeface="Arial" panose="020B0604020202020204" pitchFamily="34" charset="0"/>
              <a:buChar char="•"/>
            </a:pPr>
            <a:r>
              <a:rPr lang="en-US" altLang="zh-CN" sz="2000" dirty="0"/>
              <a:t>However, the NSTR status may change during NPCA</a:t>
            </a:r>
            <a:r>
              <a:rPr lang="zh-CN" altLang="en-US" sz="2000" dirty="0"/>
              <a:t> </a:t>
            </a:r>
            <a:r>
              <a:rPr lang="en-US" altLang="zh-CN" sz="2000" dirty="0"/>
              <a:t>operation</a:t>
            </a:r>
            <a:r>
              <a:rPr lang="zh-CN" altLang="en-US" sz="2000" dirty="0"/>
              <a:t> </a:t>
            </a:r>
            <a:r>
              <a:rPr lang="en-US" altLang="zh-CN" sz="2000" dirty="0"/>
              <a:t>duration</a:t>
            </a:r>
            <a:r>
              <a:rPr lang="zh-CN" altLang="en-US" sz="2000" dirty="0"/>
              <a:t> </a:t>
            </a:r>
            <a:r>
              <a:rPr lang="en-US" altLang="zh-CN" sz="2000" dirty="0"/>
              <a:t>due to channel switching, and</a:t>
            </a:r>
            <a:r>
              <a:rPr lang="zh-CN" altLang="en-US" sz="2000" dirty="0"/>
              <a:t> </a:t>
            </a:r>
            <a:r>
              <a:rPr lang="en-US" altLang="zh-CN" sz="2000" dirty="0"/>
              <a:t>this issue has</a:t>
            </a:r>
            <a:r>
              <a:rPr lang="zh-CN" altLang="en-US" sz="2000" dirty="0"/>
              <a:t> </a:t>
            </a:r>
            <a:r>
              <a:rPr lang="en-US" altLang="zh-CN" sz="2000" dirty="0"/>
              <a:t>not</a:t>
            </a:r>
            <a:r>
              <a:rPr lang="zh-CN" altLang="en-US" sz="2000" dirty="0"/>
              <a:t> </a:t>
            </a:r>
            <a:r>
              <a:rPr lang="en-US" altLang="zh-CN" sz="2000" dirty="0"/>
              <a:t>been addressed yet </a:t>
            </a:r>
          </a:p>
          <a:p>
            <a:pPr lvl="1">
              <a:buFont typeface="Arial" panose="020B0604020202020204" pitchFamily="34" charset="0"/>
              <a:buChar char="•"/>
            </a:pPr>
            <a:r>
              <a:rPr lang="en-US" altLang="zh-CN" sz="1400" dirty="0">
                <a:solidFill>
                  <a:schemeClr val="tx1"/>
                </a:solidFill>
              </a:rPr>
              <a:t>If link1 operates on 5 GHz, link 2 operates on 2.4 GHz, they are STR link pair regardless of NPCA channel switching  </a:t>
            </a:r>
          </a:p>
          <a:p>
            <a:pPr lvl="1">
              <a:buFont typeface="Arial" panose="020B0604020202020204" pitchFamily="34" charset="0"/>
              <a:buChar char="•"/>
            </a:pPr>
            <a:r>
              <a:rPr lang="en-US" altLang="zh-CN" sz="1400" dirty="0">
                <a:solidFill>
                  <a:schemeClr val="tx1"/>
                </a:solidFill>
              </a:rPr>
              <a:t>If neither of the two links works on 2.4 GHz, their NSTR status may very likely change (see Table below)</a:t>
            </a:r>
          </a:p>
        </p:txBody>
      </p:sp>
      <p:sp>
        <p:nvSpPr>
          <p:cNvPr id="4" name="灯片编号占位符 3">
            <a:extLst>
              <a:ext uri="{FF2B5EF4-FFF2-40B4-BE49-F238E27FC236}">
                <a16:creationId xmlns:a16="http://schemas.microsoft.com/office/drawing/2014/main" id="{0F1FFC31-47E4-E306-98DF-827031422F8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B651361D-E1DC-0420-CCB5-C88913C2BD40}"/>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0FC9FF07-6807-8A4F-AAA8-571E4972EB13}"/>
              </a:ext>
            </a:extLst>
          </p:cNvPr>
          <p:cNvSpPr>
            <a:spLocks noGrp="1"/>
          </p:cNvSpPr>
          <p:nvPr>
            <p:ph type="dt" idx="15"/>
          </p:nvPr>
        </p:nvSpPr>
        <p:spPr/>
        <p:txBody>
          <a:bodyPr/>
          <a:lstStyle/>
          <a:p>
            <a:r>
              <a:rPr lang="en-US" altLang="zh-CN"/>
              <a:t>May 2025</a:t>
            </a:r>
            <a:endParaRPr lang="en-GB" dirty="0"/>
          </a:p>
        </p:txBody>
      </p:sp>
      <p:graphicFrame>
        <p:nvGraphicFramePr>
          <p:cNvPr id="8" name="表格 7">
            <a:extLst>
              <a:ext uri="{FF2B5EF4-FFF2-40B4-BE49-F238E27FC236}">
                <a16:creationId xmlns:a16="http://schemas.microsoft.com/office/drawing/2014/main" id="{1AF49454-9215-883C-C17B-0790D626C335}"/>
              </a:ext>
            </a:extLst>
          </p:cNvPr>
          <p:cNvGraphicFramePr>
            <a:graphicFrameLocks noGrp="1"/>
          </p:cNvGraphicFramePr>
          <p:nvPr>
            <p:extLst>
              <p:ext uri="{D42A27DB-BD31-4B8C-83A1-F6EECF244321}">
                <p14:modId xmlns:p14="http://schemas.microsoft.com/office/powerpoint/2010/main" val="2847234989"/>
              </p:ext>
            </p:extLst>
          </p:nvPr>
        </p:nvGraphicFramePr>
        <p:xfrm>
          <a:off x="1631504" y="3670082"/>
          <a:ext cx="8568952" cy="2700000"/>
        </p:xfrm>
        <a:graphic>
          <a:graphicData uri="http://schemas.openxmlformats.org/drawingml/2006/table">
            <a:tbl>
              <a:tblPr firstRow="1" firstCol="1" bandRow="1"/>
              <a:tblGrid>
                <a:gridCol w="2808312">
                  <a:extLst>
                    <a:ext uri="{9D8B030D-6E8A-4147-A177-3AD203B41FA5}">
                      <a16:colId xmlns:a16="http://schemas.microsoft.com/office/drawing/2014/main" val="1881336226"/>
                    </a:ext>
                  </a:extLst>
                </a:gridCol>
                <a:gridCol w="3096344">
                  <a:extLst>
                    <a:ext uri="{9D8B030D-6E8A-4147-A177-3AD203B41FA5}">
                      <a16:colId xmlns:a16="http://schemas.microsoft.com/office/drawing/2014/main" val="1401516598"/>
                    </a:ext>
                  </a:extLst>
                </a:gridCol>
                <a:gridCol w="2664296">
                  <a:extLst>
                    <a:ext uri="{9D8B030D-6E8A-4147-A177-3AD203B41FA5}">
                      <a16:colId xmlns:a16="http://schemas.microsoft.com/office/drawing/2014/main" val="3493366249"/>
                    </a:ext>
                  </a:extLst>
                </a:gridCol>
              </a:tblGrid>
              <a:tr h="318504">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NSTR status before switching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Effect caused by switching</a:t>
                      </a:r>
                      <a:endParaRPr lang="zh-CN" sz="1400" b="1"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NSTR status after switching </a:t>
                      </a:r>
                      <a:endParaRPr lang="zh-CN" altLang="zh-CN" sz="1400" b="1"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86464944"/>
                  </a:ext>
                </a:extLst>
              </a:tr>
              <a:tr h="595374">
                <a:tc rowSpan="2">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STR</a:t>
                      </a:r>
                    </a:p>
                    <a:p>
                      <a:pPr indent="266700" algn="ctr">
                        <a:lnSpc>
                          <a:spcPct val="150000"/>
                        </a:lnSpc>
                      </a:pPr>
                      <a:r>
                        <a:rPr lang="en-US" sz="1200" dirty="0">
                          <a:effectLst/>
                          <a:latin typeface="Times New Roman" panose="02020603050405020304" pitchFamily="18" charset="0"/>
                          <a:ea typeface="楷体" panose="02010609060101010101" pitchFamily="49" charset="-122"/>
                        </a:rPr>
                        <a:t> </a:t>
                      </a:r>
                      <a:endParaRPr lang="zh-CN" altLang="en-US"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l">
                        <a:lnSpc>
                          <a:spcPct val="150000"/>
                        </a:lnSpc>
                      </a:pPr>
                      <a:r>
                        <a:rPr lang="en-US" altLang="zh-CN" sz="1200" dirty="0">
                          <a:effectLst/>
                          <a:latin typeface="Times New Roman" panose="02020603050405020304" pitchFamily="18" charset="0"/>
                          <a:ea typeface="楷体" panose="02010609060101010101" pitchFamily="49" charset="-122"/>
                        </a:rPr>
                        <a:t>Frequency separation decreased;</a:t>
                      </a:r>
                    </a:p>
                    <a:p>
                      <a:pPr indent="266700" algn="l">
                        <a:lnSpc>
                          <a:spcPct val="150000"/>
                        </a:lnSpc>
                      </a:pPr>
                      <a:r>
                        <a:rPr lang="en-US" altLang="zh-CN" sz="1200" dirty="0">
                          <a:effectLst/>
                          <a:latin typeface="Times New Roman" panose="02020603050405020304" pitchFamily="18" charset="0"/>
                          <a:ea typeface="楷体" panose="02010609060101010101" pitchFamily="49" charset="-122"/>
                        </a:rPr>
                        <a:t>link status changed</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NSTR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4654422"/>
                  </a:ext>
                </a:extLst>
              </a:tr>
              <a:tr h="595374">
                <a:tc vMerge="1">
                  <a:txBody>
                    <a:bodyPr/>
                    <a:lstStyle/>
                    <a:p>
                      <a:endParaRPr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Frequency separation decreased/increased;</a:t>
                      </a:r>
                    </a:p>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link status unchanged</a:t>
                      </a:r>
                      <a:endParaRPr lang="zh-CN" alt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5751702"/>
                  </a:ext>
                </a:extLst>
              </a:tr>
              <a:tr h="595374">
                <a:tc rowSpan="2">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NSTR</a:t>
                      </a:r>
                    </a:p>
                    <a:p>
                      <a:pPr indent="266700">
                        <a:lnSpc>
                          <a:spcPct val="150000"/>
                        </a:lnSpc>
                      </a:pPr>
                      <a:r>
                        <a:rPr lang="en-US" sz="1200" dirty="0">
                          <a:effectLst/>
                          <a:latin typeface="Times New Roman" panose="02020603050405020304" pitchFamily="18" charset="0"/>
                          <a:ea typeface="楷体" panose="02010609060101010101" pitchFamily="49" charset="-122"/>
                        </a:rPr>
                        <a:t> </a:t>
                      </a:r>
                      <a:endParaRPr lang="zh-CN" altLang="en-US"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Frequency separation increased;</a:t>
                      </a:r>
                    </a:p>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link status changed</a:t>
                      </a:r>
                      <a:endParaRPr lang="zh-CN" alt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0789057"/>
                  </a:ext>
                </a:extLst>
              </a:tr>
              <a:tr h="595374">
                <a:tc vMerge="1">
                  <a:txBody>
                    <a:bodyPr/>
                    <a:lstStyle/>
                    <a:p>
                      <a:endParaRPr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Frequency separation decreased/increased;</a:t>
                      </a:r>
                    </a:p>
                    <a:p>
                      <a:pPr marL="0" marR="0" lvl="0" indent="266700" algn="l" defTabSz="914400" rtl="0" eaLnBrk="1" fontAlgn="auto" latinLnBrk="0" hangingPunct="1">
                        <a:lnSpc>
                          <a:spcPct val="150000"/>
                        </a:lnSpc>
                        <a:spcBef>
                          <a:spcPts val="0"/>
                        </a:spcBef>
                        <a:spcAft>
                          <a:spcPts val="0"/>
                        </a:spcAft>
                        <a:buClrTx/>
                        <a:buSzTx/>
                        <a:buFontTx/>
                        <a:buNone/>
                        <a:tabLst/>
                        <a:defRPr/>
                      </a:pPr>
                      <a:r>
                        <a:rPr lang="en-US" altLang="zh-CN" sz="1200" dirty="0">
                          <a:effectLst/>
                          <a:latin typeface="Times New Roman" panose="02020603050405020304" pitchFamily="18" charset="0"/>
                          <a:ea typeface="楷体" panose="02010609060101010101" pitchFamily="49" charset="-122"/>
                        </a:rPr>
                        <a:t>link status unchanged</a:t>
                      </a:r>
                      <a:endParaRPr lang="zh-CN" alt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NSTR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8381019"/>
                  </a:ext>
                </a:extLst>
              </a:tr>
            </a:tbl>
          </a:graphicData>
        </a:graphic>
      </p:graphicFrame>
    </p:spTree>
    <p:extLst>
      <p:ext uri="{BB962C8B-B14F-4D97-AF65-F5344CB8AC3E}">
        <p14:creationId xmlns:p14="http://schemas.microsoft.com/office/powerpoint/2010/main" val="2214905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870F2-6B11-A07B-C980-37BED27D5729}"/>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6333010-87FE-A1D1-14CD-EDBBE1EDA8F3}"/>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AFA15916-70AB-92D6-36A5-773418C370C2}"/>
              </a:ext>
            </a:extLst>
          </p:cNvPr>
          <p:cNvSpPr>
            <a:spLocks noGrp="1"/>
          </p:cNvSpPr>
          <p:nvPr>
            <p:ph idx="1"/>
          </p:nvPr>
        </p:nvSpPr>
        <p:spPr>
          <a:xfrm>
            <a:off x="932152" y="1628800"/>
            <a:ext cx="10361084" cy="4752528"/>
          </a:xfrm>
        </p:spPr>
        <p:txBody>
          <a:bodyPr/>
          <a:lstStyle/>
          <a:p>
            <a:pPr>
              <a:buFont typeface="Arial" panose="020B0604020202020204" pitchFamily="34" charset="0"/>
              <a:buChar char="•"/>
            </a:pPr>
            <a:r>
              <a:rPr lang="en-US" altLang="zh-CN" sz="2000" dirty="0"/>
              <a:t>If non-AP MLD does not report its NSTR status during NPCA to the AP MLD, following issue may occur  </a:t>
            </a:r>
          </a:p>
        </p:txBody>
      </p:sp>
      <p:sp>
        <p:nvSpPr>
          <p:cNvPr id="4" name="灯片编号占位符 3">
            <a:extLst>
              <a:ext uri="{FF2B5EF4-FFF2-40B4-BE49-F238E27FC236}">
                <a16:creationId xmlns:a16="http://schemas.microsoft.com/office/drawing/2014/main" id="{30281F56-F4A6-0D26-29D8-E2377BDE91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B5A51873-B773-E071-AD13-B2EAF0B2542E}"/>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CBF9E79E-F96B-1C01-62FC-92E3C417C3C8}"/>
              </a:ext>
            </a:extLst>
          </p:cNvPr>
          <p:cNvSpPr>
            <a:spLocks noGrp="1"/>
          </p:cNvSpPr>
          <p:nvPr>
            <p:ph type="dt" idx="15"/>
          </p:nvPr>
        </p:nvSpPr>
        <p:spPr/>
        <p:txBody>
          <a:bodyPr/>
          <a:lstStyle/>
          <a:p>
            <a:r>
              <a:rPr lang="en-US" altLang="zh-CN"/>
              <a:t>May 2025</a:t>
            </a:r>
            <a:endParaRPr lang="en-GB" dirty="0"/>
          </a:p>
        </p:txBody>
      </p:sp>
      <p:graphicFrame>
        <p:nvGraphicFramePr>
          <p:cNvPr id="8" name="表格 7">
            <a:extLst>
              <a:ext uri="{FF2B5EF4-FFF2-40B4-BE49-F238E27FC236}">
                <a16:creationId xmlns:a16="http://schemas.microsoft.com/office/drawing/2014/main" id="{3C06F67C-7ADF-0C6A-11FE-453C0B3E7967}"/>
              </a:ext>
            </a:extLst>
          </p:cNvPr>
          <p:cNvGraphicFramePr>
            <a:graphicFrameLocks noGrp="1"/>
          </p:cNvGraphicFramePr>
          <p:nvPr>
            <p:extLst>
              <p:ext uri="{D42A27DB-BD31-4B8C-83A1-F6EECF244321}">
                <p14:modId xmlns:p14="http://schemas.microsoft.com/office/powerpoint/2010/main" val="4254669530"/>
              </p:ext>
            </p:extLst>
          </p:nvPr>
        </p:nvGraphicFramePr>
        <p:xfrm>
          <a:off x="1559496" y="2564904"/>
          <a:ext cx="8640960" cy="3312369"/>
        </p:xfrm>
        <a:graphic>
          <a:graphicData uri="http://schemas.openxmlformats.org/drawingml/2006/table">
            <a:tbl>
              <a:tblPr firstRow="1" firstCol="1" bandRow="1"/>
              <a:tblGrid>
                <a:gridCol w="2831911">
                  <a:extLst>
                    <a:ext uri="{9D8B030D-6E8A-4147-A177-3AD203B41FA5}">
                      <a16:colId xmlns:a16="http://schemas.microsoft.com/office/drawing/2014/main" val="1881336226"/>
                    </a:ext>
                  </a:extLst>
                </a:gridCol>
                <a:gridCol w="3122364">
                  <a:extLst>
                    <a:ext uri="{9D8B030D-6E8A-4147-A177-3AD203B41FA5}">
                      <a16:colId xmlns:a16="http://schemas.microsoft.com/office/drawing/2014/main" val="1401516598"/>
                    </a:ext>
                  </a:extLst>
                </a:gridCol>
                <a:gridCol w="2686685">
                  <a:extLst>
                    <a:ext uri="{9D8B030D-6E8A-4147-A177-3AD203B41FA5}">
                      <a16:colId xmlns:a16="http://schemas.microsoft.com/office/drawing/2014/main" val="3493366249"/>
                    </a:ext>
                  </a:extLst>
                </a:gridCol>
              </a:tblGrid>
              <a:tr h="423256">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NSTR status before switching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NSTR status after switching </a:t>
                      </a:r>
                      <a:endParaRPr lang="zh-CN" altLang="zh-CN" sz="1400" b="1"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indent="266700" algn="ctr">
                        <a:lnSpc>
                          <a:spcPct val="150000"/>
                        </a:lnSpc>
                      </a:pPr>
                      <a:r>
                        <a:rPr lang="en-US" altLang="zh-CN" sz="1400" b="1" dirty="0">
                          <a:effectLst/>
                          <a:latin typeface="Times New Roman" panose="02020603050405020304" pitchFamily="18" charset="0"/>
                          <a:ea typeface="楷体" panose="02010609060101010101" pitchFamily="49" charset="-122"/>
                        </a:rPr>
                        <a:t>Effect if not updated  </a:t>
                      </a:r>
                      <a:endParaRPr lang="zh-CN" altLang="zh-CN" sz="1400" b="1"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86464944"/>
                  </a:ext>
                </a:extLst>
              </a:tr>
              <a:tr h="1414451">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STR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NSTR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l">
                        <a:lnSpc>
                          <a:spcPct val="150000"/>
                        </a:lnSpc>
                      </a:pPr>
                      <a:r>
                        <a:rPr lang="en-US" sz="1200" dirty="0">
                          <a:effectLst/>
                          <a:latin typeface="Times New Roman" panose="02020603050405020304" pitchFamily="18" charset="0"/>
                          <a:ea typeface="楷体" panose="02010609060101010101" pitchFamily="49" charset="-122"/>
                        </a:rPr>
                        <a:t>AP MLD is unaware of such change, does not follow NSTR </a:t>
                      </a:r>
                      <a:r>
                        <a:rPr lang="en-US" altLang="zh-CN" sz="1200" dirty="0"/>
                        <a:t>transmission limitations, </a:t>
                      </a:r>
                      <a:r>
                        <a:rPr lang="en-US" sz="1200" dirty="0">
                          <a:effectLst/>
                          <a:latin typeface="Times New Roman" panose="02020603050405020304" pitchFamily="18" charset="0"/>
                          <a:ea typeface="楷体" panose="02010609060101010101" pitchFamily="49" charset="-122"/>
                        </a:rPr>
                        <a:t>transmission may fail or interfere with the other link  </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4654422"/>
                  </a:ext>
                </a:extLst>
              </a:tr>
              <a:tr h="1474662">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NSTR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ctr">
                        <a:lnSpc>
                          <a:spcPct val="150000"/>
                        </a:lnSpc>
                      </a:pPr>
                      <a:r>
                        <a:rPr lang="en-US" sz="1200" dirty="0">
                          <a:effectLst/>
                          <a:latin typeface="Times New Roman" panose="02020603050405020304" pitchFamily="18" charset="0"/>
                          <a:ea typeface="楷体" panose="02010609060101010101" pitchFamily="49" charset="-122"/>
                        </a:rPr>
                        <a:t>STR</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266700" algn="l">
                        <a:lnSpc>
                          <a:spcPct val="150000"/>
                        </a:lnSpc>
                      </a:pPr>
                      <a:r>
                        <a:rPr lang="en-US" altLang="zh-CN" sz="1200" dirty="0">
                          <a:effectLst/>
                          <a:latin typeface="Times New Roman" panose="02020603050405020304" pitchFamily="18" charset="0"/>
                          <a:ea typeface="楷体" panose="02010609060101010101" pitchFamily="49" charset="-122"/>
                        </a:rPr>
                        <a:t>AP MLD is unaware of such change, still applies NSTR </a:t>
                      </a:r>
                      <a:r>
                        <a:rPr lang="en-US" altLang="zh-CN" sz="1200" dirty="0"/>
                        <a:t>transmission limitations such as PPDU end time alignment on an NSTR link pair, which is not so efficient </a:t>
                      </a:r>
                      <a:endParaRPr lang="zh-CN" sz="1200" dirty="0">
                        <a:effectLst/>
                        <a:latin typeface="Times New Roman" panose="02020603050405020304" pitchFamily="18" charset="0"/>
                        <a:ea typeface="楷体" panose="02010609060101010101" pitchFamily="49"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0789057"/>
                  </a:ext>
                </a:extLst>
              </a:tr>
            </a:tbl>
          </a:graphicData>
        </a:graphic>
      </p:graphicFrame>
    </p:spTree>
    <p:extLst>
      <p:ext uri="{BB962C8B-B14F-4D97-AF65-F5344CB8AC3E}">
        <p14:creationId xmlns:p14="http://schemas.microsoft.com/office/powerpoint/2010/main" val="777250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6F29D5-F755-8E54-4A7B-B83F998AF67A}"/>
              </a:ext>
            </a:extLst>
          </p:cNvPr>
          <p:cNvSpPr>
            <a:spLocks noGrp="1"/>
          </p:cNvSpPr>
          <p:nvPr>
            <p:ph type="title"/>
          </p:nvPr>
        </p:nvSpPr>
        <p:spPr/>
        <p:txBody>
          <a:bodyPr/>
          <a:lstStyle/>
          <a:p>
            <a:r>
              <a:rPr lang="en-US" altLang="zh-CN" dirty="0"/>
              <a:t>Proposed Solution</a:t>
            </a:r>
            <a:endParaRPr lang="zh-CN" altLang="en-US" dirty="0"/>
          </a:p>
        </p:txBody>
      </p:sp>
      <p:sp>
        <p:nvSpPr>
          <p:cNvPr id="3" name="内容占位符 2">
            <a:extLst>
              <a:ext uri="{FF2B5EF4-FFF2-40B4-BE49-F238E27FC236}">
                <a16:creationId xmlns:a16="http://schemas.microsoft.com/office/drawing/2014/main" id="{4A772E87-C53F-58FF-D7CB-C9616D6E5859}"/>
              </a:ext>
            </a:extLst>
          </p:cNvPr>
          <p:cNvSpPr>
            <a:spLocks noGrp="1"/>
          </p:cNvSpPr>
          <p:nvPr>
            <p:ph idx="1"/>
          </p:nvPr>
        </p:nvSpPr>
        <p:spPr/>
        <p:txBody>
          <a:bodyPr/>
          <a:lstStyle/>
          <a:p>
            <a:pPr>
              <a:buFont typeface="Arial" panose="020B0604020202020204" pitchFamily="34" charset="0"/>
              <a:buChar char="•"/>
            </a:pPr>
            <a:r>
              <a:rPr kumimoji="0" lang="en-US" altLang="zh-CN" sz="2000" b="1" i="0" u="none" strike="noStrike" kern="0" cap="none" spc="0" normalizeH="0" baseline="0" noProof="0" dirty="0">
                <a:ln>
                  <a:noFill/>
                </a:ln>
                <a:solidFill>
                  <a:srgbClr val="000000"/>
                </a:solidFill>
                <a:effectLst/>
                <a:uLnTx/>
                <a:uFillTx/>
                <a:latin typeface="Times New Roman"/>
                <a:ea typeface="MS Gothic"/>
                <a:cs typeface="+mn-cs"/>
              </a:rPr>
              <a:t>Option 1: Indicate NSTR status (update) in NPCA ICR/ICF</a:t>
            </a:r>
          </a:p>
          <a:p>
            <a:pPr lvl="1">
              <a:buFont typeface="Arial" panose="020B0604020202020204" pitchFamily="34" charset="0"/>
              <a:buChar char="•"/>
            </a:pPr>
            <a:r>
              <a:rPr lang="en-US" altLang="zh-CN" sz="1600" dirty="0">
                <a:latin typeface="Times New Roman"/>
                <a:ea typeface="MS Gothic"/>
                <a:cs typeface="+mn-cs"/>
              </a:rPr>
              <a:t>If non-AP STA can transmit ICR/ICF, it can include such </a:t>
            </a:r>
            <a:r>
              <a:rPr kumimoji="0" lang="en-US" altLang="zh-CN" sz="1600" i="0" u="none" strike="noStrike" kern="0" cap="none" spc="0" normalizeH="0" baseline="0" noProof="0" dirty="0">
                <a:ln>
                  <a:noFill/>
                </a:ln>
                <a:solidFill>
                  <a:srgbClr val="000000"/>
                </a:solidFill>
                <a:effectLst/>
                <a:uLnTx/>
                <a:uFillTx/>
                <a:latin typeface="Times New Roman"/>
                <a:ea typeface="MS Gothic"/>
                <a:cs typeface="+mn-cs"/>
              </a:rPr>
              <a:t>NSTR status in ICR/ICF, then AP MLD apply the new STR/NSTR status during current NPCA operation </a:t>
            </a:r>
          </a:p>
          <a:p>
            <a:pPr lvl="1">
              <a:buFont typeface="Arial" panose="020B0604020202020204" pitchFamily="34" charset="0"/>
              <a:buChar char="•"/>
            </a:pPr>
            <a:r>
              <a:rPr lang="en-US" altLang="zh-CN" sz="1600" dirty="0">
                <a:latin typeface="Times New Roman"/>
                <a:ea typeface="MS Gothic"/>
                <a:cs typeface="+mn-cs"/>
              </a:rPr>
              <a:t>Dynamic </a:t>
            </a:r>
            <a:endParaRPr kumimoji="0" lang="en-US" altLang="zh-CN" sz="1600"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altLang="zh-CN" sz="2000" b="1" i="0" u="none" strike="noStrike" kern="0" cap="none" spc="0" normalizeH="0" baseline="0" noProof="0" dirty="0">
                <a:ln>
                  <a:noFill/>
                </a:ln>
                <a:solidFill>
                  <a:srgbClr val="000000"/>
                </a:solidFill>
                <a:effectLst/>
                <a:uLnTx/>
                <a:uFillTx/>
                <a:latin typeface="Times New Roman"/>
                <a:ea typeface="MS Gothic"/>
                <a:cs typeface="+mn-cs"/>
              </a:rPr>
              <a:t>Option 2: Indicate NSTR status (update) in NPCA Capabilities </a:t>
            </a:r>
          </a:p>
          <a:p>
            <a:pPr lvl="1" indent="-342900">
              <a:spcBef>
                <a:spcPts val="600"/>
              </a:spcBef>
              <a:buFont typeface="Arial" panose="020B0604020202020204" pitchFamily="34" charset="0"/>
              <a:buChar char="•"/>
              <a:defRPr/>
            </a:pPr>
            <a:r>
              <a:rPr lang="en-US" altLang="zh-CN" sz="1600" dirty="0">
                <a:latin typeface="Times New Roman"/>
                <a:ea typeface="MS Gothic"/>
                <a:cs typeface="+mn-cs"/>
              </a:rPr>
              <a:t>Assume the location of NPCA primary channel is known by non-AP, it can signal such </a:t>
            </a:r>
            <a:r>
              <a:rPr kumimoji="0" lang="en-US" altLang="zh-CN" sz="1600" i="0" u="none" strike="noStrike" kern="0" cap="none" spc="0" normalizeH="0" baseline="0" noProof="0" dirty="0">
                <a:ln>
                  <a:noFill/>
                </a:ln>
                <a:solidFill>
                  <a:srgbClr val="000000"/>
                </a:solidFill>
                <a:effectLst/>
                <a:uLnTx/>
                <a:uFillTx/>
                <a:latin typeface="Times New Roman"/>
                <a:ea typeface="MS Gothic"/>
                <a:cs typeface="+mn-cs"/>
              </a:rPr>
              <a:t>NSTR status as a type of capability   </a:t>
            </a:r>
          </a:p>
          <a:p>
            <a:pPr lvl="1" indent="-342900">
              <a:spcBef>
                <a:spcPts val="600"/>
              </a:spcBef>
              <a:buFont typeface="Arial" panose="020B0604020202020204" pitchFamily="34" charset="0"/>
              <a:buChar char="•"/>
              <a:defRPr/>
            </a:pPr>
            <a:r>
              <a:rPr lang="en-US" altLang="zh-CN" sz="1600" dirty="0">
                <a:latin typeface="Times New Roman"/>
                <a:ea typeface="MS Gothic"/>
                <a:cs typeface="+mn-cs"/>
              </a:rPr>
              <a:t>Semi-static </a:t>
            </a:r>
            <a:endParaRPr kumimoji="0" lang="zh-CN" altLang="en-US" i="0" u="none" strike="noStrike" kern="0" cap="none" spc="0" normalizeH="0" baseline="0" noProof="0" dirty="0">
              <a:ln>
                <a:noFill/>
              </a:ln>
              <a:solidFill>
                <a:srgbClr val="000000"/>
              </a:solidFill>
              <a:effectLst/>
              <a:uLnTx/>
              <a:uFillTx/>
              <a:latin typeface="Times New Roman"/>
              <a:ea typeface="MS Gothic"/>
              <a:cs typeface="+mn-cs"/>
            </a:endParaRPr>
          </a:p>
          <a:p>
            <a:pPr>
              <a:buFont typeface="Arial" panose="020B0604020202020204" pitchFamily="34" charset="0"/>
              <a:buChar char="•"/>
            </a:pPr>
            <a:r>
              <a:rPr kumimoji="0" lang="en-US" altLang="zh-CN" sz="2000" b="1" i="0" u="none" strike="noStrike" kern="0" cap="none" spc="0" normalizeH="0" baseline="0" noProof="0" dirty="0">
                <a:ln>
                  <a:noFill/>
                </a:ln>
                <a:solidFill>
                  <a:srgbClr val="000000"/>
                </a:solidFill>
                <a:effectLst/>
                <a:uLnTx/>
                <a:uFillTx/>
                <a:latin typeface="Times New Roman"/>
                <a:ea typeface="MS Gothic"/>
                <a:cs typeface="+mn-cs"/>
              </a:rPr>
              <a:t>Option 3: </a:t>
            </a:r>
            <a:r>
              <a:rPr lang="en-US" altLang="zh-CN" sz="2000" dirty="0"/>
              <a:t>Follow some access rules, for example,  </a:t>
            </a:r>
          </a:p>
          <a:p>
            <a:pPr lvl="1">
              <a:buFont typeface="Arial" panose="020B0604020202020204" pitchFamily="34" charset="0"/>
              <a:buChar char="•"/>
            </a:pPr>
            <a:r>
              <a:rPr kumimoji="0" lang="en-US" altLang="zh-CN" sz="1600" i="0" u="none" strike="noStrike" kern="0" cap="none" spc="0" normalizeH="0" baseline="0" noProof="0" dirty="0">
                <a:ln>
                  <a:noFill/>
                </a:ln>
                <a:solidFill>
                  <a:srgbClr val="000000"/>
                </a:solidFill>
                <a:effectLst/>
                <a:uLnTx/>
                <a:uFillTx/>
                <a:latin typeface="Times New Roman"/>
                <a:ea typeface="MS Gothic"/>
                <a:cs typeface="+mn-cs"/>
              </a:rPr>
              <a:t>Non-AP do not perform NPCA switching or do not reply ICR if current NPCA txrx may interfere with the txrx of other links </a:t>
            </a:r>
          </a:p>
          <a:p>
            <a:pPr lvl="1">
              <a:buFont typeface="Arial" panose="020B0604020202020204" pitchFamily="34" charset="0"/>
              <a:buChar char="•"/>
            </a:pPr>
            <a:r>
              <a:rPr lang="en-US" altLang="zh-CN" sz="1600" dirty="0">
                <a:latin typeface="Times New Roman"/>
                <a:ea typeface="MS Gothic"/>
                <a:cs typeface="+mn-cs"/>
              </a:rPr>
              <a:t>AP follows NSTR transmission behavior when transmitting NPCA ICF if it expects current txrx may interfere with the txrx of other links of the non-AP MLD </a:t>
            </a:r>
            <a:endParaRPr lang="zh-CN" altLang="en-US" dirty="0"/>
          </a:p>
        </p:txBody>
      </p:sp>
      <p:sp>
        <p:nvSpPr>
          <p:cNvPr id="4" name="灯片编号占位符 3">
            <a:extLst>
              <a:ext uri="{FF2B5EF4-FFF2-40B4-BE49-F238E27FC236}">
                <a16:creationId xmlns:a16="http://schemas.microsoft.com/office/drawing/2014/main" id="{AD36A8DD-6AEC-608B-5ABC-D6923E64851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a16="http://schemas.microsoft.com/office/drawing/2014/main" id="{31C5DADA-1F7C-2A13-D5D7-15ECF7FF405D}"/>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1C556DAD-B140-9F0F-B9B5-1D1C887F3BE8}"/>
              </a:ext>
            </a:extLst>
          </p:cNvPr>
          <p:cNvSpPr>
            <a:spLocks noGrp="1"/>
          </p:cNvSpPr>
          <p:nvPr>
            <p:ph type="dt" idx="15"/>
          </p:nvPr>
        </p:nvSpPr>
        <p:spPr/>
        <p:txBody>
          <a:bodyPr/>
          <a:lstStyle/>
          <a:p>
            <a:r>
              <a:rPr lang="en-US" altLang="zh-CN"/>
              <a:t>May 2025</a:t>
            </a:r>
            <a:endParaRPr lang="en-GB" dirty="0"/>
          </a:p>
        </p:txBody>
      </p:sp>
    </p:spTree>
    <p:extLst>
      <p:ext uri="{BB962C8B-B14F-4D97-AF65-F5344CB8AC3E}">
        <p14:creationId xmlns:p14="http://schemas.microsoft.com/office/powerpoint/2010/main" val="426752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403BEB-EE12-9785-32D2-121E2DDB0BE7}"/>
              </a:ext>
            </a:extLst>
          </p:cNvPr>
          <p:cNvSpPr>
            <a:spLocks noGrp="1"/>
          </p:cNvSpPr>
          <p:nvPr>
            <p:ph type="title"/>
          </p:nvPr>
        </p:nvSpPr>
        <p:spPr/>
        <p:txBody>
          <a:bodyPr/>
          <a:lstStyle/>
          <a:p>
            <a:r>
              <a:rPr lang="en-US" altLang="zh-CN" dirty="0"/>
              <a:t>Further Discussions</a:t>
            </a:r>
            <a:endParaRPr lang="zh-CN" altLang="en-US" dirty="0"/>
          </a:p>
        </p:txBody>
      </p:sp>
      <p:sp>
        <p:nvSpPr>
          <p:cNvPr id="3" name="内容占位符 2">
            <a:extLst>
              <a:ext uri="{FF2B5EF4-FFF2-40B4-BE49-F238E27FC236}">
                <a16:creationId xmlns:a16="http://schemas.microsoft.com/office/drawing/2014/main" id="{702321F3-7FE1-E638-1FF4-83E63C75CFEC}"/>
              </a:ext>
            </a:extLst>
          </p:cNvPr>
          <p:cNvSpPr>
            <a:spLocks noGrp="1"/>
          </p:cNvSpPr>
          <p:nvPr>
            <p:ph idx="1"/>
          </p:nvPr>
        </p:nvSpPr>
        <p:spPr>
          <a:xfrm>
            <a:off x="914401" y="1836067"/>
            <a:ext cx="10361084" cy="4113213"/>
          </a:xfrm>
        </p:spPr>
        <p:txBody>
          <a:bodyPr/>
          <a:lstStyle/>
          <a:p>
            <a:r>
              <a:rPr lang="en-US" altLang="zh-CN" sz="1600" dirty="0"/>
              <a:t>Q: Other scenarios?</a:t>
            </a:r>
          </a:p>
          <a:p>
            <a:r>
              <a:rPr lang="en-US" altLang="zh-CN" sz="1600" dirty="0"/>
              <a:t>A: Such issue also exists in DSO operation and NPCA+DSO operation, especially when two links are performing NPCA/DSO, which may very likely happen considering we are developing these two important features  </a:t>
            </a:r>
          </a:p>
          <a:p>
            <a:endParaRPr lang="en-US" altLang="zh-CN" sz="1600" dirty="0"/>
          </a:p>
          <a:p>
            <a:r>
              <a:rPr lang="en-US" altLang="zh-CN" sz="1600" dirty="0"/>
              <a:t>Q: Why not use Multi-Link Operation Update Request frame?</a:t>
            </a:r>
          </a:p>
          <a:p>
            <a:r>
              <a:rPr lang="en-US" altLang="zh-CN" sz="1600" dirty="0"/>
              <a:t>A: Multi-Link Operation Update Request frame is used for long-term update, not suitable for temporary NSTR status update only during NPCA duration</a:t>
            </a:r>
          </a:p>
          <a:p>
            <a:endParaRPr lang="en-US" altLang="zh-CN" sz="1600" dirty="0"/>
          </a:p>
          <a:p>
            <a:r>
              <a:rPr lang="en-US" altLang="zh-CN" sz="1600" dirty="0"/>
              <a:t>Q: Why not rely on the Frequency Separation for STR parameter?</a:t>
            </a:r>
          </a:p>
          <a:p>
            <a:r>
              <a:rPr lang="en-US" altLang="zh-CN" sz="1600" dirty="0"/>
              <a:t>A: This parameter is only used as a reference value, and it may have no value </a:t>
            </a:r>
          </a:p>
          <a:p>
            <a:r>
              <a:rPr lang="en-US" altLang="zh-CN" sz="1600" b="0" i="0" u="none" strike="noStrike" baseline="0" dirty="0">
                <a:solidFill>
                  <a:srgbClr val="000000"/>
                </a:solidFill>
              </a:rPr>
              <a:t>“A non-AP MLD </a:t>
            </a:r>
            <a:r>
              <a:rPr lang="en-US" altLang="zh-CN" sz="1600" i="0" u="none" strike="noStrike" baseline="0" dirty="0">
                <a:solidFill>
                  <a:srgbClr val="000000"/>
                </a:solidFill>
              </a:rPr>
              <a:t>may</a:t>
            </a:r>
            <a:r>
              <a:rPr lang="en-US" altLang="zh-CN" sz="1600" b="0" i="0" u="none" strike="noStrike" baseline="0" dirty="0">
                <a:solidFill>
                  <a:srgbClr val="000000"/>
                </a:solidFill>
              </a:rPr>
              <a:t> set the Frequency Separation For STR subfield in the Common Info field of the Basic Multi-Link element to a nonzero value if it intends to indicate the minimum frequency separation that is </a:t>
            </a:r>
            <a:r>
              <a:rPr lang="en-US" altLang="zh-CN" sz="1600" i="0" u="none" strike="noStrike" baseline="0" dirty="0">
                <a:solidFill>
                  <a:srgbClr val="000000"/>
                </a:solidFill>
              </a:rPr>
              <a:t>recommended</a:t>
            </a:r>
            <a:r>
              <a:rPr lang="en-US" altLang="zh-CN" sz="1600" b="0" i="0" u="none" strike="noStrike" baseline="0" dirty="0">
                <a:solidFill>
                  <a:srgbClr val="000000"/>
                </a:solidFill>
              </a:rPr>
              <a:t> between two links for the non-AP MLD for STR operation; otherwise, the non-AP MLD shall set the Frequency Separation For STR </a:t>
            </a:r>
            <a:r>
              <a:rPr lang="en-US" altLang="zh-CN" sz="1600" i="0" u="none" strike="noStrike" baseline="0" dirty="0">
                <a:solidFill>
                  <a:srgbClr val="000000"/>
                </a:solidFill>
              </a:rPr>
              <a:t>subfield to 0</a:t>
            </a:r>
            <a:r>
              <a:rPr lang="en-US" altLang="zh-CN" sz="1600" b="0" i="0" u="none" strike="noStrike" baseline="0" dirty="0">
                <a:solidFill>
                  <a:srgbClr val="000000"/>
                </a:solidFill>
              </a:rPr>
              <a:t>.</a:t>
            </a:r>
            <a:r>
              <a:rPr lang="en-US" altLang="zh-CN" sz="1600" b="0" dirty="0"/>
              <a:t>”[1]</a:t>
            </a:r>
            <a:endParaRPr lang="zh-CN" altLang="en-US" sz="1600" b="0" dirty="0"/>
          </a:p>
        </p:txBody>
      </p:sp>
      <p:sp>
        <p:nvSpPr>
          <p:cNvPr id="4" name="灯片编号占位符 3">
            <a:extLst>
              <a:ext uri="{FF2B5EF4-FFF2-40B4-BE49-F238E27FC236}">
                <a16:creationId xmlns:a16="http://schemas.microsoft.com/office/drawing/2014/main" id="{1610AE7E-7B7F-270D-864C-5A984F388B7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460FEADF-BF17-7154-3D8F-4549228B359A}"/>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9330DF7D-7647-C1A9-CD12-8F6036C06BAC}"/>
              </a:ext>
            </a:extLst>
          </p:cNvPr>
          <p:cNvSpPr>
            <a:spLocks noGrp="1"/>
          </p:cNvSpPr>
          <p:nvPr>
            <p:ph type="dt" idx="15"/>
          </p:nvPr>
        </p:nvSpPr>
        <p:spPr/>
        <p:txBody>
          <a:bodyPr/>
          <a:lstStyle/>
          <a:p>
            <a:r>
              <a:rPr lang="en-US" altLang="zh-CN"/>
              <a:t>May 2025</a:t>
            </a:r>
            <a:endParaRPr lang="en-GB" dirty="0"/>
          </a:p>
        </p:txBody>
      </p:sp>
    </p:spTree>
    <p:extLst>
      <p:ext uri="{BB962C8B-B14F-4D97-AF65-F5344CB8AC3E}">
        <p14:creationId xmlns:p14="http://schemas.microsoft.com/office/powerpoint/2010/main" val="401939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546549-5ED2-C4B8-A4CE-20D64AE73FCC}"/>
              </a:ext>
            </a:extLst>
          </p:cNvPr>
          <p:cNvSpPr>
            <a:spLocks noGrp="1"/>
          </p:cNvSpPr>
          <p:nvPr>
            <p:ph type="title"/>
          </p:nvPr>
        </p:nvSpPr>
        <p:spPr/>
        <p:txBody>
          <a:bodyPr/>
          <a:lstStyle/>
          <a:p>
            <a:r>
              <a:rPr lang="en-US" altLang="zh-CN" dirty="0"/>
              <a:t>Conclusion</a:t>
            </a:r>
            <a:endParaRPr lang="zh-CN" altLang="en-US" dirty="0"/>
          </a:p>
        </p:txBody>
      </p:sp>
      <p:sp>
        <p:nvSpPr>
          <p:cNvPr id="3" name="内容占位符 2">
            <a:extLst>
              <a:ext uri="{FF2B5EF4-FFF2-40B4-BE49-F238E27FC236}">
                <a16:creationId xmlns:a16="http://schemas.microsoft.com/office/drawing/2014/main" id="{D7554ED5-DA8E-6A63-FDEC-4CE7F6D8CCC4}"/>
              </a:ext>
            </a:extLst>
          </p:cNvPr>
          <p:cNvSpPr>
            <a:spLocks noGrp="1"/>
          </p:cNvSpPr>
          <p:nvPr>
            <p:ph idx="1"/>
          </p:nvPr>
        </p:nvSpPr>
        <p:spPr>
          <a:xfrm>
            <a:off x="914401" y="1967039"/>
            <a:ext cx="10361084" cy="3478185"/>
          </a:xfrm>
        </p:spPr>
        <p:txBody>
          <a:bodyPr/>
          <a:lstStyle/>
          <a:p>
            <a:pPr>
              <a:buFont typeface="Arial" panose="020B0604020202020204" pitchFamily="34" charset="0"/>
              <a:buChar char="•"/>
            </a:pPr>
            <a:r>
              <a:rPr lang="en-US" altLang="zh-CN" sz="2000" dirty="0"/>
              <a:t>In this contribution, we discussed the NSTR status change issue caused by channel switching from primary channel to NPCA primary channel and proposed corresponding solutions</a:t>
            </a:r>
            <a:endParaRPr lang="en-US" altLang="zh-CN" sz="1800" dirty="0"/>
          </a:p>
          <a:p>
            <a:pPr lvl="1">
              <a:buFont typeface="Arial" panose="020B0604020202020204" pitchFamily="34" charset="0"/>
              <a:buChar char="•"/>
            </a:pPr>
            <a:r>
              <a:rPr lang="en-US" altLang="zh-CN" sz="1600" dirty="0"/>
              <a:t>Option 1: Indicate NSTR status (update) in NPCA ICR/ICF</a:t>
            </a:r>
            <a:endParaRPr lang="en-US" altLang="zh-CN" sz="1600" dirty="0">
              <a:solidFill>
                <a:schemeClr val="tx1"/>
              </a:solidFill>
              <a:cs typeface="Times New Roman"/>
            </a:endParaRPr>
          </a:p>
          <a:p>
            <a:pPr lvl="1">
              <a:buFont typeface="Arial" panose="020B0604020202020204" pitchFamily="34" charset="0"/>
              <a:buChar char="•"/>
            </a:pPr>
            <a:r>
              <a:rPr lang="en-US" altLang="zh-CN" sz="1600" dirty="0"/>
              <a:t>Option 2: Indicate NSTR status (update) in NPCA Capabilities </a:t>
            </a:r>
          </a:p>
          <a:p>
            <a:pPr lvl="1">
              <a:buFont typeface="Arial" panose="020B0604020202020204" pitchFamily="34" charset="0"/>
              <a:buChar char="•"/>
            </a:pPr>
            <a:r>
              <a:rPr lang="en-US" altLang="zh-CN" sz="1600" dirty="0"/>
              <a:t>Option 3: Follow some access rule </a:t>
            </a:r>
          </a:p>
        </p:txBody>
      </p:sp>
      <p:sp>
        <p:nvSpPr>
          <p:cNvPr id="4" name="灯片编号占位符 3">
            <a:extLst>
              <a:ext uri="{FF2B5EF4-FFF2-40B4-BE49-F238E27FC236}">
                <a16:creationId xmlns:a16="http://schemas.microsoft.com/office/drawing/2014/main" id="{CF3ACEA3-FC3E-2887-BD0B-9F53A43C04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520DFE2D-F975-A147-73D2-20F55A10B0CB}"/>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223EEAB6-D0D1-EA24-A780-C5C0A6297B26}"/>
              </a:ext>
            </a:extLst>
          </p:cNvPr>
          <p:cNvSpPr>
            <a:spLocks noGrp="1"/>
          </p:cNvSpPr>
          <p:nvPr>
            <p:ph type="dt" idx="15"/>
          </p:nvPr>
        </p:nvSpPr>
        <p:spPr/>
        <p:txBody>
          <a:bodyPr/>
          <a:lstStyle/>
          <a:p>
            <a:r>
              <a:rPr lang="en-US" altLang="zh-CN"/>
              <a:t>May 2025</a:t>
            </a:r>
            <a:endParaRPr lang="en-GB" dirty="0"/>
          </a:p>
        </p:txBody>
      </p:sp>
    </p:spTree>
    <p:extLst>
      <p:ext uri="{BB962C8B-B14F-4D97-AF65-F5344CB8AC3E}">
        <p14:creationId xmlns:p14="http://schemas.microsoft.com/office/powerpoint/2010/main" val="4230388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092F2D-136F-8D0B-1F10-EFE760CF9FDD}"/>
              </a:ext>
            </a:extLst>
          </p:cNvPr>
          <p:cNvSpPr>
            <a:spLocks noGrp="1"/>
          </p:cNvSpPr>
          <p:nvPr>
            <p:ph type="title"/>
          </p:nvPr>
        </p:nvSpPr>
        <p:spPr/>
        <p:txBody>
          <a:bodyPr/>
          <a:lstStyle/>
          <a:p>
            <a:r>
              <a:rPr lang="en-US" altLang="zh-CN" dirty="0"/>
              <a:t>Straw Poll 1</a:t>
            </a:r>
            <a:endParaRPr lang="zh-CN" altLang="en-US" dirty="0"/>
          </a:p>
        </p:txBody>
      </p:sp>
      <p:sp>
        <p:nvSpPr>
          <p:cNvPr id="3" name="内容占位符 2">
            <a:extLst>
              <a:ext uri="{FF2B5EF4-FFF2-40B4-BE49-F238E27FC236}">
                <a16:creationId xmlns:a16="http://schemas.microsoft.com/office/drawing/2014/main" id="{F12FC4C7-DDF8-C8DC-0A85-9165ED2D5EEF}"/>
              </a:ext>
            </a:extLst>
          </p:cNvPr>
          <p:cNvSpPr>
            <a:spLocks noGrp="1"/>
          </p:cNvSpPr>
          <p:nvPr>
            <p:ph idx="1"/>
          </p:nvPr>
        </p:nvSpPr>
        <p:spPr/>
        <p:txBody>
          <a:bodyPr/>
          <a:lstStyle/>
          <a:p>
            <a:r>
              <a:rPr lang="en-US" altLang="zh-CN" sz="2000" dirty="0"/>
              <a:t>Do you agree that the NSTR status change issue caused by channel switching during </a:t>
            </a:r>
            <a:r>
              <a:rPr lang="en-US" altLang="zh-CN" sz="2000" b="1" i="0" u="none" strike="noStrike" baseline="0" dirty="0">
                <a:solidFill>
                  <a:srgbClr val="000000"/>
                </a:solidFill>
                <a:latin typeface="Times New Roman" panose="02020603050405020304" pitchFamily="18" charset="0"/>
              </a:rPr>
              <a:t>NPCA duration need to be addressed </a:t>
            </a:r>
            <a:r>
              <a:rPr lang="en-US" altLang="zh-CN" sz="2000" dirty="0"/>
              <a:t>?</a:t>
            </a:r>
          </a:p>
          <a:p>
            <a:r>
              <a:rPr lang="en-US" altLang="zh-CN" sz="2000" b="0" dirty="0"/>
              <a:t>	</a:t>
            </a:r>
            <a:r>
              <a:rPr lang="en-US" altLang="zh-CN" sz="2000" dirty="0"/>
              <a:t>	</a:t>
            </a:r>
            <a:endParaRPr lang="zh-CN" altLang="en-US" sz="2000" dirty="0"/>
          </a:p>
        </p:txBody>
      </p:sp>
      <p:sp>
        <p:nvSpPr>
          <p:cNvPr id="4" name="灯片编号占位符 3">
            <a:extLst>
              <a:ext uri="{FF2B5EF4-FFF2-40B4-BE49-F238E27FC236}">
                <a16:creationId xmlns:a16="http://schemas.microsoft.com/office/drawing/2014/main" id="{A7A1F11D-DC49-105A-0AF2-793B9605CF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F1EDDC7C-7843-4F8B-AA31-AC55A875A3C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26A1035-8B5D-1FB2-5843-FC4E60E2C091}"/>
              </a:ext>
            </a:extLst>
          </p:cNvPr>
          <p:cNvSpPr>
            <a:spLocks noGrp="1"/>
          </p:cNvSpPr>
          <p:nvPr>
            <p:ph type="dt" idx="15"/>
          </p:nvPr>
        </p:nvSpPr>
        <p:spPr/>
        <p:txBody>
          <a:bodyPr/>
          <a:lstStyle/>
          <a:p>
            <a:r>
              <a:rPr lang="en-US" altLang="zh-CN"/>
              <a:t>May 2025</a:t>
            </a:r>
            <a:endParaRPr lang="en-GB" dirty="0"/>
          </a:p>
        </p:txBody>
      </p:sp>
    </p:spTree>
    <p:extLst>
      <p:ext uri="{BB962C8B-B14F-4D97-AF65-F5344CB8AC3E}">
        <p14:creationId xmlns:p14="http://schemas.microsoft.com/office/powerpoint/2010/main" val="384506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2118" y="1628799"/>
            <a:ext cx="10361084" cy="4543399"/>
          </a:xfrm>
        </p:spPr>
        <p:txBody>
          <a:bodyPr/>
          <a:lstStyle/>
          <a:p>
            <a:pPr marL="457200" indent="-457200">
              <a:buFont typeface="+mj-lt"/>
              <a:buAutoNum type="arabicPeriod"/>
            </a:pPr>
            <a:r>
              <a:rPr lang="en-US" altLang="zh-CN" sz="1600" dirty="0"/>
              <a:t>IEEE P802.11be/D7.0, August 2024</a:t>
            </a:r>
            <a:endParaRPr lang="en-GB" altLang="zh-CN" sz="1600" dirty="0"/>
          </a:p>
          <a:p>
            <a:pPr marL="457200" indent="-457200">
              <a:buFont typeface="+mj-lt"/>
              <a:buAutoNum type="arabicPeriod"/>
            </a:pPr>
            <a:r>
              <a:rPr lang="en-GB" altLang="zh-CN" sz="1600" dirty="0"/>
              <a:t>11-24/209r</a:t>
            </a:r>
            <a:r>
              <a:rPr lang="en-US" altLang="zh-CN" sz="1600" dirty="0"/>
              <a:t>13</a:t>
            </a:r>
            <a:r>
              <a:rPr lang="en-GB" altLang="zh-CN" sz="1600" dirty="0"/>
              <a:t>, Specification Framework for TGbn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Yuxin Lu, TCL Industries</a:t>
            </a:r>
            <a:endParaRPr lang="en-GB" dirty="0"/>
          </a:p>
        </p:txBody>
      </p:sp>
      <p:sp>
        <p:nvSpPr>
          <p:cNvPr id="4" name="Date Placeholder 3"/>
          <p:cNvSpPr>
            <a:spLocks noGrp="1"/>
          </p:cNvSpPr>
          <p:nvPr>
            <p:ph type="dt" idx="15"/>
          </p:nvPr>
        </p:nvSpPr>
        <p:spPr/>
        <p:txBody>
          <a:bodyPr/>
          <a:lstStyle/>
          <a:p>
            <a:r>
              <a:rPr lang="en-US" altLang="zh-CN"/>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yuxin.potx" id="{479F0ED2-8CF9-40FB-88A2-26443AAAE078}" vid="{8DE6C7F5-5598-40CD-893F-FB7D105CE2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802-11-submission-yuxin</Template>
  <TotalTime>25185</TotalTime>
  <Words>888</Words>
  <Application>Microsoft Office PowerPoint</Application>
  <PresentationFormat>宽屏</PresentationFormat>
  <Paragraphs>113</Paragraphs>
  <Slides>9</Slides>
  <Notes>3</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5" baseType="lpstr">
      <vt:lpstr>Arial Unicode MS</vt:lpstr>
      <vt:lpstr>宋体</vt:lpstr>
      <vt:lpstr>Arial</vt:lpstr>
      <vt:lpstr>Times New Roman</vt:lpstr>
      <vt:lpstr>Office 主题​​</vt:lpstr>
      <vt:lpstr>Document</vt:lpstr>
      <vt:lpstr>NSTR Status During NPCA</vt:lpstr>
      <vt:lpstr>Background</vt:lpstr>
      <vt:lpstr>Motivation</vt:lpstr>
      <vt:lpstr>Motivation</vt:lpstr>
      <vt:lpstr>Proposed Solution</vt:lpstr>
      <vt:lpstr>Further Discussions</vt:lpstr>
      <vt:lpstr>Conclusion</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yuxin lu</dc:creator>
  <cp:keywords/>
  <cp:lastModifiedBy>yuxin lu</cp:lastModifiedBy>
  <cp:revision>1085</cp:revision>
  <cp:lastPrinted>1601-01-01T00:00:00Z</cp:lastPrinted>
  <dcterms:created xsi:type="dcterms:W3CDTF">2024-08-21T06:11:06Z</dcterms:created>
  <dcterms:modified xsi:type="dcterms:W3CDTF">2025-05-09T02:39:28Z</dcterms:modified>
  <cp:category>Name, Affiliation</cp:category>
</cp:coreProperties>
</file>