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6" r:id="rId2"/>
    <p:sldId id="267" r:id="rId3"/>
    <p:sldId id="268" r:id="rId4"/>
    <p:sldId id="317" r:id="rId5"/>
    <p:sldId id="319" r:id="rId6"/>
    <p:sldId id="312" r:id="rId7"/>
    <p:sldId id="320"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6D5A71-0D28-A082-22F9-2E5799952F19}" name="안우진" initials="" userId="S::woojin.ahn@office.ut.ac.kr::3fb5ba11-30dd-425b-aebc-201b1d72ac32" providerId="AD"/>
  <p188:author id="{69452AC5-F3F5-02A1-6CCC-58B16225A901}" name="주성 문" initials="주문"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0" autoAdjust="0"/>
    <p:restoredTop sz="94635"/>
  </p:normalViewPr>
  <p:slideViewPr>
    <p:cSldViewPr>
      <p:cViewPr>
        <p:scale>
          <a:sx n="165" d="100"/>
          <a:sy n="165" d="100"/>
        </p:scale>
        <p:origin x="280" y="144"/>
      </p:cViewPr>
      <p:guideLst>
        <p:guide orient="horz" pos="2160"/>
        <p:guide pos="3840"/>
      </p:guideLst>
    </p:cSldViewPr>
  </p:slideViewPr>
  <p:outlineViewPr>
    <p:cViewPr varScale="1">
      <p:scale>
        <a:sx n="170" d="200"/>
        <a:sy n="170" d="200"/>
      </p:scale>
      <p:origin x="-780" y="-84"/>
    </p:cViewPr>
  </p:outlineViewPr>
  <p:notesTextViewPr>
    <p:cViewPr>
      <p:scale>
        <a:sx n="20" d="100"/>
        <a:sy n="2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41431" y="746565"/>
            <a:ext cx="4575140" cy="3690599"/>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13772" y="4690523"/>
            <a:ext cx="5030456" cy="4543574"/>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49225" y="746125"/>
            <a:ext cx="6557963" cy="368935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E82E8-5FA3-F786-44EA-6C054443187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0C16B07-27E7-3B7A-108E-99F9204EFF5C}"/>
              </a:ext>
            </a:extLst>
          </p:cNvPr>
          <p:cNvSpPr>
            <a:spLocks noGrp="1" noRot="1" noChangeAspect="1" noTextEdit="1"/>
          </p:cNvSpPr>
          <p:nvPr>
            <p:ph type="sldImg"/>
          </p:nvPr>
        </p:nvSpPr>
        <p:spPr>
          <a:xfrm>
            <a:off x="149225" y="746125"/>
            <a:ext cx="6557963" cy="3689350"/>
          </a:xfrm>
        </p:spPr>
      </p:sp>
      <p:sp>
        <p:nvSpPr>
          <p:cNvPr id="3" name="슬라이드 노트 개체 틀 2">
            <a:extLst>
              <a:ext uri="{FF2B5EF4-FFF2-40B4-BE49-F238E27FC236}">
                <a16:creationId xmlns:a16="http://schemas.microsoft.com/office/drawing/2014/main" id="{181447CD-4B30-E3F2-CAD4-87969ED647F0}"/>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E01E978B-2852-2CF2-1B70-21CAED69951C}"/>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A1DE69C4-641C-5201-85E7-150CB75CA511}"/>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3F61DF50-675B-6663-31B1-6134615863BB}"/>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87588939-A00B-DDDC-920B-DD46B757C989}"/>
              </a:ext>
            </a:extLst>
          </p:cNvPr>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3677563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F33A0-C0F6-9026-DD67-13D6E045FB41}"/>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3D14FC2C-031D-4E33-4995-ED65A9CE804B}"/>
              </a:ext>
            </a:extLst>
          </p:cNvPr>
          <p:cNvSpPr>
            <a:spLocks noGrp="1" noRot="1" noChangeAspect="1" noTextEdit="1"/>
          </p:cNvSpPr>
          <p:nvPr>
            <p:ph type="sldImg"/>
          </p:nvPr>
        </p:nvSpPr>
        <p:spPr>
          <a:xfrm>
            <a:off x="149225" y="746125"/>
            <a:ext cx="6557963" cy="3689350"/>
          </a:xfrm>
        </p:spPr>
      </p:sp>
      <p:sp>
        <p:nvSpPr>
          <p:cNvPr id="3" name="슬라이드 노트 개체 틀 2">
            <a:extLst>
              <a:ext uri="{FF2B5EF4-FFF2-40B4-BE49-F238E27FC236}">
                <a16:creationId xmlns:a16="http://schemas.microsoft.com/office/drawing/2014/main" id="{64F3117E-45E3-0670-AB2E-899A76E096F2}"/>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890C5DAC-CE0F-7B21-8E99-FC5529DFCF9B}"/>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DFD56BFB-D6AE-87AF-CC33-BD4DFCAB214A}"/>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B8C569B3-9482-9086-BAFD-DCD3C212CD64}"/>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A316E84D-8926-5C31-C1A4-B7592FAEFDA8}"/>
              </a:ext>
            </a:extLst>
          </p:cNvPr>
          <p:cNvSpPr>
            <a:spLocks noGrp="1"/>
          </p:cNvSpPr>
          <p:nvPr>
            <p:ph type="sldNum"/>
          </p:nvPr>
        </p:nvSpPr>
        <p:spPr/>
        <p:txBody>
          <a:bodyPr/>
          <a:lstStyle/>
          <a:p>
            <a:pPr lvl="0">
              <a:defRPr/>
            </a:pPr>
            <a:r>
              <a:rPr lang="en-US"/>
              <a:t>Page </a:t>
            </a:r>
            <a:fld id="{47A7FEEB-9CD2-43FE-843C-C5350BEACB45}" type="slidenum">
              <a:rPr lang="en-US"/>
              <a:pPr lvl="0">
                <a:defRPr/>
              </a:pPr>
              <a:t>5</a:t>
            </a:fld>
            <a:endParaRPr lang="en-US"/>
          </a:p>
        </p:txBody>
      </p:sp>
    </p:spTree>
    <p:extLst>
      <p:ext uri="{BB962C8B-B14F-4D97-AF65-F5344CB8AC3E}">
        <p14:creationId xmlns:p14="http://schemas.microsoft.com/office/powerpoint/2010/main" val="3352185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August 2025</a:t>
            </a:r>
            <a:endParaRPr lang="en-GB" dirty="0"/>
          </a:p>
        </p:txBody>
      </p:sp>
      <p:sp>
        <p:nvSpPr>
          <p:cNvPr id="5" name="Footer Placeholder 4"/>
          <p:cNvSpPr>
            <a:spLocks noGrp="1"/>
          </p:cNvSpPr>
          <p:nvPr>
            <p:ph type="ftr" idx="11"/>
          </p:nvPr>
        </p:nvSpPr>
        <p:spPr/>
        <p:txBody>
          <a:bodyPr/>
          <a:lstStyle>
            <a:lvl1pPr>
              <a:defRPr/>
            </a:lvl1pPr>
          </a:lstStyle>
          <a:p>
            <a:r>
              <a:rPr lang="en-GB"/>
              <a:t>Juseong Moon, KNUT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Juseong Moon, KNUT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August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August 2025</a:t>
            </a:r>
            <a:endParaRPr lang="en-GB"/>
          </a:p>
        </p:txBody>
      </p:sp>
      <p:sp>
        <p:nvSpPr>
          <p:cNvPr id="5" name="Footer Placeholder 4"/>
          <p:cNvSpPr>
            <a:spLocks noGrp="1"/>
          </p:cNvSpPr>
          <p:nvPr>
            <p:ph type="ftr" idx="11"/>
          </p:nvPr>
        </p:nvSpPr>
        <p:spPr/>
        <p:txBody>
          <a:bodyPr/>
          <a:lstStyle>
            <a:lvl1pPr>
              <a:defRPr/>
            </a:lvl1pPr>
          </a:lstStyle>
          <a:p>
            <a:r>
              <a:rPr lang="en-GB"/>
              <a:t>Juseong Moon, KNUT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August 2025</a:t>
            </a:r>
            <a:endParaRPr lang="en-GB"/>
          </a:p>
        </p:txBody>
      </p:sp>
      <p:sp>
        <p:nvSpPr>
          <p:cNvPr id="6" name="Footer Placeholder 5"/>
          <p:cNvSpPr>
            <a:spLocks noGrp="1"/>
          </p:cNvSpPr>
          <p:nvPr>
            <p:ph type="ftr" idx="11"/>
          </p:nvPr>
        </p:nvSpPr>
        <p:spPr/>
        <p:txBody>
          <a:bodyPr/>
          <a:lstStyle>
            <a:lvl1pPr>
              <a:defRPr/>
            </a:lvl1pPr>
          </a:lstStyle>
          <a:p>
            <a:r>
              <a:rPr lang="en-GB"/>
              <a:t>Juseong Moon, KNUT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August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Juseong Moon, KNUT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August 2025</a:t>
            </a:r>
            <a:endParaRPr lang="en-GB"/>
          </a:p>
        </p:txBody>
      </p:sp>
      <p:sp>
        <p:nvSpPr>
          <p:cNvPr id="4" name="Footer Placeholder 3"/>
          <p:cNvSpPr>
            <a:spLocks noGrp="1"/>
          </p:cNvSpPr>
          <p:nvPr>
            <p:ph type="ftr" idx="11"/>
          </p:nvPr>
        </p:nvSpPr>
        <p:spPr/>
        <p:txBody>
          <a:bodyPr/>
          <a:lstStyle>
            <a:lvl1pPr>
              <a:defRPr/>
            </a:lvl1pPr>
          </a:lstStyle>
          <a:p>
            <a:r>
              <a:rPr lang="en-GB"/>
              <a:t>Juseong Moon, KNUT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August 2025</a:t>
            </a:r>
            <a:endParaRPr lang="en-GB"/>
          </a:p>
        </p:txBody>
      </p:sp>
      <p:sp>
        <p:nvSpPr>
          <p:cNvPr id="3" name="Footer Placeholder 2"/>
          <p:cNvSpPr>
            <a:spLocks noGrp="1"/>
          </p:cNvSpPr>
          <p:nvPr>
            <p:ph type="ftr" idx="11"/>
          </p:nvPr>
        </p:nvSpPr>
        <p:spPr/>
        <p:txBody>
          <a:bodyPr/>
          <a:lstStyle>
            <a:lvl1pPr>
              <a:defRPr/>
            </a:lvl1pPr>
          </a:lstStyle>
          <a:p>
            <a:r>
              <a:rPr lang="en-GB"/>
              <a:t>Juseong Moon, KNUT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August 2025</a:t>
            </a:r>
            <a:endParaRPr lang="en-GB"/>
          </a:p>
        </p:txBody>
      </p:sp>
      <p:sp>
        <p:nvSpPr>
          <p:cNvPr id="5" name="Footer Placeholder 4"/>
          <p:cNvSpPr>
            <a:spLocks noGrp="1"/>
          </p:cNvSpPr>
          <p:nvPr>
            <p:ph type="ftr" idx="11"/>
          </p:nvPr>
        </p:nvSpPr>
        <p:spPr/>
        <p:txBody>
          <a:bodyPr/>
          <a:lstStyle>
            <a:lvl1pPr>
              <a:defRPr/>
            </a:lvl1pPr>
          </a:lstStyle>
          <a:p>
            <a:r>
              <a:rPr lang="en-GB"/>
              <a:t>Juseong Moon, KNUT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August 2025</a:t>
            </a:r>
            <a:endParaRPr lang="en-GB"/>
          </a:p>
        </p:txBody>
      </p:sp>
      <p:sp>
        <p:nvSpPr>
          <p:cNvPr id="5" name="Footer Placeholder 4"/>
          <p:cNvSpPr>
            <a:spLocks noGrp="1"/>
          </p:cNvSpPr>
          <p:nvPr>
            <p:ph type="ftr" idx="11"/>
          </p:nvPr>
        </p:nvSpPr>
        <p:spPr/>
        <p:txBody>
          <a:bodyPr/>
          <a:lstStyle>
            <a:lvl1pPr>
              <a:defRPr/>
            </a:lvl1pPr>
          </a:lstStyle>
          <a:p>
            <a:r>
              <a:rPr lang="en-GB"/>
              <a:t>Juseong Moon, KNUT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August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Juseong Moon, KNUT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ko-K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R-TWT operation with NPCA</a:t>
            </a:r>
          </a:p>
        </p:txBody>
      </p:sp>
      <p:sp>
        <p:nvSpPr>
          <p:cNvPr id="3074" name="Rectangle 2"/>
          <p:cNvSpPr>
            <a:spLocks noGrp="1" noChangeArrowheads="1"/>
          </p:cNvSpPr>
          <p:nvPr>
            <p:ph idx="1"/>
          </p:nvPr>
        </p:nvSpPr>
        <p:spPr>
          <a:xfrm>
            <a:off x="2209800" y="191234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2025-08-25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nvGraphicFramePr>
        <p:xfrm>
          <a:off x="2052638" y="2933701"/>
          <a:ext cx="8094662" cy="1998663"/>
        </p:xfrm>
        <a:graphic>
          <a:graphicData uri="http://schemas.openxmlformats.org/presentationml/2006/ole">
            <mc:AlternateContent xmlns:mc="http://schemas.openxmlformats.org/markup-compatibility/2006">
              <mc:Choice xmlns:v="urn:schemas-microsoft-com:vml" Requires="v">
                <p:oleObj name="Document" r:id="rId3" imgW="8250056" imgH="2044746" progId="Word.Document.8">
                  <p:embed/>
                </p:oleObj>
              </mc:Choice>
              <mc:Fallback>
                <p:oleObj name="Document" r:id="rId3" imgW="8250056" imgH="2044746" progId="Word.Document.8">
                  <p:embed/>
                  <p:pic>
                    <p:nvPicPr>
                      <p:cNvPr id="3075" name="Object 3"/>
                      <p:cNvPicPr>
                        <a:picLocks noChangeAspect="1" noChangeArrowheads="1"/>
                      </p:cNvPicPr>
                      <p:nvPr/>
                    </p:nvPicPr>
                    <p:blipFill>
                      <a:blip r:embed="rId4"/>
                      <a:srcRect/>
                      <a:stretch>
                        <a:fillRect/>
                      </a:stretch>
                    </p:blipFill>
                    <p:spPr bwMode="auto">
                      <a:xfrm>
                        <a:off x="2052638" y="2933701"/>
                        <a:ext cx="8094662" cy="19986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바닥글 개체 틀 4">
            <a:extLst>
              <a:ext uri="{FF2B5EF4-FFF2-40B4-BE49-F238E27FC236}">
                <a16:creationId xmlns:a16="http://schemas.microsoft.com/office/drawing/2014/main" id="{C08474AD-3E93-06FB-5630-B1E77930EDCB}"/>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sp>
        <p:nvSpPr>
          <p:cNvPr id="5" name="날짜 개체 틀 3">
            <a:extLst>
              <a:ext uri="{FF2B5EF4-FFF2-40B4-BE49-F238E27FC236}">
                <a16:creationId xmlns:a16="http://schemas.microsoft.com/office/drawing/2014/main" id="{BF97D22B-FA1C-E24C-585D-04DEBDED715E}"/>
              </a:ext>
            </a:extLst>
          </p:cNvPr>
          <p:cNvSpPr>
            <a:spLocks noGrp="1"/>
          </p:cNvSpPr>
          <p:nvPr>
            <p:ph type="dt" idx="15"/>
          </p:nvPr>
        </p:nvSpPr>
        <p:spPr>
          <a:xfrm>
            <a:off x="929217" y="333375"/>
            <a:ext cx="2499764" cy="273050"/>
          </a:xfrm>
        </p:spPr>
        <p:txBody>
          <a:bodyPr/>
          <a:lstStyle/>
          <a:p>
            <a:r>
              <a:rPr lang="en-US" altLang="ko-KR" dirty="0"/>
              <a:t>August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Abstract</a:t>
            </a:r>
            <a:endParaRPr kumimoji="1" lang="ko-KR" altLang="en-US" dirty="0"/>
          </a:p>
        </p:txBody>
      </p:sp>
      <p:sp>
        <p:nvSpPr>
          <p:cNvPr id="3" name="내용 개체 틀 2"/>
          <p:cNvSpPr>
            <a:spLocks noGrp="1"/>
          </p:cNvSpPr>
          <p:nvPr>
            <p:ph idx="1"/>
          </p:nvPr>
        </p:nvSpPr>
        <p:spPr>
          <a:xfrm>
            <a:off x="914401" y="1556792"/>
            <a:ext cx="10475382" cy="4752528"/>
          </a:xfrm>
        </p:spPr>
        <p:txBody>
          <a:bodyPr/>
          <a:lstStyle/>
          <a:p>
            <a:pPr>
              <a:buFont typeface="Arial"/>
              <a:buChar char="•"/>
              <a:defRPr/>
            </a:pPr>
            <a:r>
              <a:rPr kumimoji="1" lang="en-US" altLang="ko-KR" sz="2000" dirty="0"/>
              <a:t>In </a:t>
            </a:r>
            <a:r>
              <a:rPr kumimoji="1" lang="en-US" altLang="ko-KR" sz="2000" dirty="0" err="1"/>
              <a:t>TGbn</a:t>
            </a:r>
            <a:r>
              <a:rPr kumimoji="1" lang="en-US" altLang="ko-KR" sz="2000" dirty="0"/>
              <a:t>, there were discussions for non-primary channel access(NPCA) operation </a:t>
            </a:r>
          </a:p>
          <a:p>
            <a:pPr>
              <a:buFont typeface="Arial"/>
              <a:buChar char="•"/>
              <a:defRPr/>
            </a:pPr>
            <a:r>
              <a:rPr kumimoji="1" lang="en-US" altLang="ko-KR" sz="2000" dirty="0"/>
              <a:t>In the current NPCA operation, a TXOP truncation rule for an ongoing R-TWT SP on an NPCA primary channel is not clarified</a:t>
            </a:r>
          </a:p>
          <a:p>
            <a:pPr lvl="1">
              <a:buFont typeface="Arial"/>
              <a:buChar char="•"/>
              <a:defRPr/>
            </a:pPr>
            <a:r>
              <a:rPr kumimoji="1" lang="en-US" altLang="ko-KR" sz="1800" dirty="0"/>
              <a:t>For a proper R-TWT operation, the R-TWT SP should be respected on the NPCA Primary channel.</a:t>
            </a:r>
          </a:p>
          <a:p>
            <a:pPr lvl="1">
              <a:buFont typeface="Arial"/>
              <a:buChar char="•"/>
              <a:defRPr/>
            </a:pPr>
            <a:r>
              <a:rPr kumimoji="1" lang="en-US" altLang="ko-KR" sz="1800" dirty="0"/>
              <a:t>In other words, the TXOP should be ended prior to the starting of the R-TWT SP.</a:t>
            </a:r>
          </a:p>
          <a:p>
            <a:pPr>
              <a:buFont typeface="Arial"/>
              <a:buChar char="•"/>
              <a:defRPr/>
            </a:pPr>
            <a:r>
              <a:rPr kumimoji="1" lang="en-US" altLang="ko-KR" sz="2000" dirty="0"/>
              <a:t>This contribution discusses how to manage R-TWT SP in the NPCA Primary Channel</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2</a:t>
            </a:fld>
            <a:endParaRPr lang="en-US" dirty="0"/>
          </a:p>
        </p:txBody>
      </p:sp>
      <p:sp>
        <p:nvSpPr>
          <p:cNvPr id="5" name="바닥글 개체 틀 4"/>
          <p:cNvSpPr>
            <a:spLocks noGrp="1"/>
          </p:cNvSpPr>
          <p:nvPr>
            <p:ph type="ftr" idx="14"/>
          </p:nvPr>
        </p:nvSpPr>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August 2025</a:t>
            </a:r>
            <a:endParaRPr lang="en-GB" altLang="ko-Kore-KR" dirty="0"/>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209801" y="685801"/>
            <a:ext cx="7770813" cy="632891"/>
          </a:xfrm>
        </p:spPr>
        <p:txBody>
          <a:bodyPr/>
          <a:lstStyle/>
          <a:p>
            <a:pPr lvl="0">
              <a:defRPr/>
            </a:pPr>
            <a:r>
              <a:rPr kumimoji="1" lang="en-US" altLang="ko-KR" dirty="0"/>
              <a:t>Background: NPCA Operation</a:t>
            </a:r>
            <a:endParaRPr kumimoji="1" lang="ko-KR" altLang="en-US" dirty="0"/>
          </a:p>
        </p:txBody>
      </p:sp>
      <p:sp>
        <p:nvSpPr>
          <p:cNvPr id="3" name="내용 개체 틀 2"/>
          <p:cNvSpPr>
            <a:spLocks noGrp="1"/>
          </p:cNvSpPr>
          <p:nvPr>
            <p:ph idx="1"/>
          </p:nvPr>
        </p:nvSpPr>
        <p:spPr>
          <a:xfrm>
            <a:off x="929217" y="1398066"/>
            <a:ext cx="10460567" cy="4911254"/>
          </a:xfrm>
        </p:spPr>
        <p:txBody>
          <a:bodyPr/>
          <a:lstStyle/>
          <a:p>
            <a:pPr>
              <a:buFont typeface="Arial"/>
              <a:buChar char="•"/>
              <a:defRPr/>
            </a:pPr>
            <a:r>
              <a:rPr kumimoji="1" lang="en-US" altLang="ko-KR" sz="2000" dirty="0"/>
              <a:t>When the BSS primary channel is known to be busy due to an OBSS’s TXOP, an AP and its associated STAs can switch their operating channel to the NPCA primary channel.</a:t>
            </a:r>
          </a:p>
          <a:p>
            <a:pPr>
              <a:buFont typeface="Arial"/>
              <a:buChar char="•"/>
              <a:defRPr/>
            </a:pPr>
            <a:r>
              <a:rPr kumimoji="1" lang="en-US" altLang="ko-KR" sz="2000" dirty="0"/>
              <a:t>In the NPCA primary channel, the AP and the STAs can continue communication during the OBSS’s TXOP</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3</a:t>
            </a:fld>
            <a:endParaRPr lang="en-US"/>
          </a:p>
        </p:txBody>
      </p:sp>
      <p:sp>
        <p:nvSpPr>
          <p:cNvPr id="6" name="날짜 개체 틀 5"/>
          <p:cNvSpPr>
            <a:spLocks noGrp="1"/>
          </p:cNvSpPr>
          <p:nvPr>
            <p:ph type="dt" idx="15"/>
          </p:nvPr>
        </p:nvSpPr>
        <p:spPr/>
        <p:txBody>
          <a:bodyPr/>
          <a:lstStyle/>
          <a:p>
            <a:pPr lvl="0">
              <a:defRPr/>
            </a:pPr>
            <a:r>
              <a:rPr lang="en-US" altLang="ko-KR"/>
              <a:t>August 2025</a:t>
            </a:r>
            <a:endParaRPr lang="en-GB" altLang="ko-Kore-KR"/>
          </a:p>
        </p:txBody>
      </p:sp>
      <p:pic>
        <p:nvPicPr>
          <p:cNvPr id="8" name="그림 7">
            <a:extLst>
              <a:ext uri="{FF2B5EF4-FFF2-40B4-BE49-F238E27FC236}">
                <a16:creationId xmlns:a16="http://schemas.microsoft.com/office/drawing/2014/main" id="{9C7DD7FB-81DA-466C-E5AF-5D6CBCE1D4E4}"/>
              </a:ext>
            </a:extLst>
          </p:cNvPr>
          <p:cNvPicPr>
            <a:picLocks noChangeAspect="1"/>
          </p:cNvPicPr>
          <p:nvPr/>
        </p:nvPicPr>
        <p:blipFill>
          <a:blip r:embed="rId3"/>
          <a:stretch>
            <a:fillRect/>
          </a:stretch>
        </p:blipFill>
        <p:spPr>
          <a:xfrm>
            <a:off x="1402720" y="3212976"/>
            <a:ext cx="9384974" cy="2514464"/>
          </a:xfrm>
          <a:prstGeom prst="rect">
            <a:avLst/>
          </a:prstGeom>
        </p:spPr>
      </p:pic>
      <p:sp>
        <p:nvSpPr>
          <p:cNvPr id="7" name="바닥글 개체 틀 4">
            <a:extLst>
              <a:ext uri="{FF2B5EF4-FFF2-40B4-BE49-F238E27FC236}">
                <a16:creationId xmlns:a16="http://schemas.microsoft.com/office/drawing/2014/main" id="{848E1306-FC47-7559-2ECE-89AFCD8EDADC}"/>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AC653-F310-A66A-8173-0353DDAB60A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A79DBF4-5407-205C-51CB-95D9A02BAEE5}"/>
              </a:ext>
            </a:extLst>
          </p:cNvPr>
          <p:cNvSpPr>
            <a:spLocks noGrp="1"/>
          </p:cNvSpPr>
          <p:nvPr>
            <p:ph type="title"/>
          </p:nvPr>
        </p:nvSpPr>
        <p:spPr>
          <a:xfrm>
            <a:off x="2209801" y="685801"/>
            <a:ext cx="7770813" cy="632891"/>
          </a:xfrm>
        </p:spPr>
        <p:txBody>
          <a:bodyPr/>
          <a:lstStyle/>
          <a:p>
            <a:pPr lvl="0">
              <a:defRPr/>
            </a:pPr>
            <a:r>
              <a:rPr kumimoji="1" lang="en-US" altLang="ko-KR" sz="2800" dirty="0"/>
              <a:t>Problem: </a:t>
            </a:r>
            <a:br>
              <a:rPr kumimoji="1" lang="en-US" altLang="ko-KR" sz="2800" dirty="0"/>
            </a:br>
            <a:r>
              <a:rPr kumimoji="1" lang="en-US" altLang="ko-KR" sz="2800" dirty="0"/>
              <a:t>R-TWT SP in the NPCA Primary Channel</a:t>
            </a:r>
            <a:endParaRPr kumimoji="1" lang="ko-KR" altLang="en-US" sz="2800" dirty="0"/>
          </a:p>
        </p:txBody>
      </p:sp>
      <p:sp>
        <p:nvSpPr>
          <p:cNvPr id="3" name="내용 개체 틀 2">
            <a:extLst>
              <a:ext uri="{FF2B5EF4-FFF2-40B4-BE49-F238E27FC236}">
                <a16:creationId xmlns:a16="http://schemas.microsoft.com/office/drawing/2014/main" id="{8539E60E-89E1-F01E-C81D-7F8986DCBA58}"/>
              </a:ext>
            </a:extLst>
          </p:cNvPr>
          <p:cNvSpPr>
            <a:spLocks noGrp="1"/>
          </p:cNvSpPr>
          <p:nvPr>
            <p:ph idx="1"/>
          </p:nvPr>
        </p:nvSpPr>
        <p:spPr>
          <a:xfrm>
            <a:off x="929217" y="1484784"/>
            <a:ext cx="10460567" cy="4824536"/>
          </a:xfrm>
        </p:spPr>
        <p:txBody>
          <a:bodyPr/>
          <a:lstStyle/>
          <a:p>
            <a:pPr>
              <a:buFont typeface="Arial"/>
              <a:buChar char="•"/>
              <a:defRPr/>
            </a:pPr>
            <a:r>
              <a:rPr kumimoji="1" lang="en-US" altLang="ko-KR" sz="2000" dirty="0"/>
              <a:t>While an R-TWT SP is scheduled, an OBSS may occupy the BSS primary channel.</a:t>
            </a:r>
          </a:p>
          <a:p>
            <a:pPr>
              <a:buFont typeface="Arial"/>
              <a:buChar char="•"/>
              <a:defRPr/>
            </a:pPr>
            <a:r>
              <a:rPr kumimoji="1" lang="en-US" altLang="ko-KR" sz="2000" dirty="0"/>
              <a:t>Current 11bn draft does not clarify such case:</a:t>
            </a:r>
          </a:p>
          <a:p>
            <a:pPr lvl="1">
              <a:buFont typeface="Arial"/>
              <a:buChar char="•"/>
              <a:defRPr/>
            </a:pPr>
            <a:r>
              <a:rPr kumimoji="1" lang="en-US" altLang="ko-KR" sz="1600" dirty="0"/>
              <a:t>How the R-TWT operation is performed on the NPCA Primary channel is not clarified.</a:t>
            </a:r>
          </a:p>
          <a:p>
            <a:pPr lvl="1">
              <a:buFont typeface="Arial"/>
              <a:buChar char="•"/>
              <a:defRPr/>
            </a:pPr>
            <a:r>
              <a:rPr kumimoji="1" lang="en-US" altLang="ko-KR" sz="1600" dirty="0"/>
              <a:t>Because of the NPCA switching delay and switch back delay, ongoing R-TWT SP may be shortened, and low-latency traffics cannot be properly transmitted in the ongoing R-TWT SP.</a:t>
            </a:r>
          </a:p>
          <a:p>
            <a:pPr lvl="1">
              <a:buFont typeface="Arial"/>
              <a:buChar char="•"/>
              <a:defRPr/>
            </a:pPr>
            <a:r>
              <a:rPr kumimoji="1" lang="en-US" altLang="ko-KR" sz="1600" dirty="0"/>
              <a:t>Therefore, TXOP truncation, before the R-TWT SP on the NPCA Primary channel, should be considered.</a:t>
            </a:r>
          </a:p>
          <a:p>
            <a:pPr>
              <a:buFont typeface="Arial"/>
              <a:buChar char="•"/>
              <a:defRPr/>
            </a:pPr>
            <a:r>
              <a:rPr kumimoji="1" lang="en-US" altLang="ko-KR" sz="2000" dirty="0"/>
              <a:t>The current 11bn draft should clarify the R-TWT operation on the NPCA primary channel.</a:t>
            </a:r>
          </a:p>
        </p:txBody>
      </p:sp>
      <p:sp>
        <p:nvSpPr>
          <p:cNvPr id="4" name="슬라이드 번호 개체 틀 3">
            <a:extLst>
              <a:ext uri="{FF2B5EF4-FFF2-40B4-BE49-F238E27FC236}">
                <a16:creationId xmlns:a16="http://schemas.microsoft.com/office/drawing/2014/main" id="{D2C90923-29BA-DA55-615A-830037C19B00}"/>
              </a:ext>
            </a:extLst>
          </p:cNvPr>
          <p:cNvSpPr>
            <a:spLocks noGrp="1"/>
          </p:cNvSpPr>
          <p:nvPr>
            <p:ph type="sldNum" idx="12"/>
          </p:nvPr>
        </p:nvSpPr>
        <p:spPr/>
        <p:txBody>
          <a:bodyPr/>
          <a:lstStyle/>
          <a:p>
            <a:pPr lvl="0">
              <a:defRPr/>
            </a:pPr>
            <a:r>
              <a:rPr lang="en-GB"/>
              <a:t>Slide </a:t>
            </a:r>
            <a:fld id="{440F5867-744E-4AA6-B0ED-4C44D2DFBB7B}" type="slidenum">
              <a:rPr lang="en-US"/>
              <a:pPr lvl="0">
                <a:defRPr/>
              </a:pPr>
              <a:t>4</a:t>
            </a:fld>
            <a:endParaRPr lang="en-US"/>
          </a:p>
        </p:txBody>
      </p:sp>
      <p:sp>
        <p:nvSpPr>
          <p:cNvPr id="6" name="날짜 개체 틀 5">
            <a:extLst>
              <a:ext uri="{FF2B5EF4-FFF2-40B4-BE49-F238E27FC236}">
                <a16:creationId xmlns:a16="http://schemas.microsoft.com/office/drawing/2014/main" id="{55ECCD57-DED9-0BE5-18B3-52C64D74D7EB}"/>
              </a:ext>
            </a:extLst>
          </p:cNvPr>
          <p:cNvSpPr>
            <a:spLocks noGrp="1"/>
          </p:cNvSpPr>
          <p:nvPr>
            <p:ph type="dt" idx="15"/>
          </p:nvPr>
        </p:nvSpPr>
        <p:spPr/>
        <p:txBody>
          <a:bodyPr/>
          <a:lstStyle/>
          <a:p>
            <a:pPr lvl="0">
              <a:defRPr/>
            </a:pPr>
            <a:r>
              <a:rPr lang="en-US" altLang="ko-KR"/>
              <a:t>August 2025</a:t>
            </a:r>
            <a:endParaRPr lang="en-GB" altLang="ko-Kore-KR"/>
          </a:p>
        </p:txBody>
      </p:sp>
      <p:sp>
        <p:nvSpPr>
          <p:cNvPr id="7" name="바닥글 개체 틀 4">
            <a:extLst>
              <a:ext uri="{FF2B5EF4-FFF2-40B4-BE49-F238E27FC236}">
                <a16:creationId xmlns:a16="http://schemas.microsoft.com/office/drawing/2014/main" id="{1351FA7C-4260-E495-540C-0E04744F53D8}"/>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pic>
        <p:nvPicPr>
          <p:cNvPr id="5" name="그림 4">
            <a:extLst>
              <a:ext uri="{FF2B5EF4-FFF2-40B4-BE49-F238E27FC236}">
                <a16:creationId xmlns:a16="http://schemas.microsoft.com/office/drawing/2014/main" id="{C21894B8-CB9D-DEFA-D139-B81010407436}"/>
              </a:ext>
            </a:extLst>
          </p:cNvPr>
          <p:cNvPicPr>
            <a:picLocks noChangeAspect="1"/>
          </p:cNvPicPr>
          <p:nvPr/>
        </p:nvPicPr>
        <p:blipFill>
          <a:blip r:embed="rId3"/>
          <a:stretch>
            <a:fillRect/>
          </a:stretch>
        </p:blipFill>
        <p:spPr>
          <a:xfrm>
            <a:off x="2287063" y="3770363"/>
            <a:ext cx="7703740" cy="2622004"/>
          </a:xfrm>
          <a:prstGeom prst="rect">
            <a:avLst/>
          </a:prstGeom>
        </p:spPr>
      </p:pic>
    </p:spTree>
    <p:extLst>
      <p:ext uri="{BB962C8B-B14F-4D97-AF65-F5344CB8AC3E}">
        <p14:creationId xmlns:p14="http://schemas.microsoft.com/office/powerpoint/2010/main" val="2436779410"/>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90608-C138-A1D3-EA49-EC0DE3E668E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4657AF6-1A40-6E3E-FF43-5844E62FE6B1}"/>
              </a:ext>
            </a:extLst>
          </p:cNvPr>
          <p:cNvSpPr>
            <a:spLocks noGrp="1"/>
          </p:cNvSpPr>
          <p:nvPr>
            <p:ph type="title"/>
          </p:nvPr>
        </p:nvSpPr>
        <p:spPr>
          <a:xfrm>
            <a:off x="2209801" y="685801"/>
            <a:ext cx="7770813" cy="632891"/>
          </a:xfrm>
        </p:spPr>
        <p:txBody>
          <a:bodyPr/>
          <a:lstStyle/>
          <a:p>
            <a:pPr lvl="0">
              <a:defRPr/>
            </a:pPr>
            <a:r>
              <a:rPr kumimoji="1" lang="en-US" altLang="ko-KR" sz="2800" dirty="0"/>
              <a:t>Clarification for the 11bn draft: </a:t>
            </a:r>
            <a:br>
              <a:rPr kumimoji="1" lang="en-US" altLang="ko-KR" sz="2800" dirty="0"/>
            </a:br>
            <a:r>
              <a:rPr kumimoji="1" lang="en-US" altLang="ko-KR" sz="2800" dirty="0"/>
              <a:t>Respect ongoing R-TWT SP</a:t>
            </a:r>
            <a:endParaRPr kumimoji="1" lang="ko-KR" altLang="en-US" sz="2800" dirty="0"/>
          </a:p>
        </p:txBody>
      </p:sp>
      <p:sp>
        <p:nvSpPr>
          <p:cNvPr id="3" name="내용 개체 틀 2">
            <a:extLst>
              <a:ext uri="{FF2B5EF4-FFF2-40B4-BE49-F238E27FC236}">
                <a16:creationId xmlns:a16="http://schemas.microsoft.com/office/drawing/2014/main" id="{6E0C9313-57EC-BD8F-F494-343B3E0079F1}"/>
              </a:ext>
            </a:extLst>
          </p:cNvPr>
          <p:cNvSpPr>
            <a:spLocks noGrp="1"/>
          </p:cNvSpPr>
          <p:nvPr>
            <p:ph idx="1"/>
          </p:nvPr>
        </p:nvSpPr>
        <p:spPr>
          <a:xfrm>
            <a:off x="929217" y="1398066"/>
            <a:ext cx="10460567" cy="4911254"/>
          </a:xfrm>
        </p:spPr>
        <p:txBody>
          <a:bodyPr/>
          <a:lstStyle/>
          <a:p>
            <a:pPr>
              <a:buFont typeface="Arial"/>
              <a:buChar char="•"/>
              <a:defRPr/>
            </a:pPr>
            <a:r>
              <a:rPr kumimoji="1" lang="en-US" altLang="ko-KR" sz="2000" dirty="0"/>
              <a:t>Ongoing R-TWT SP should be respected on the NPCA Primary channel</a:t>
            </a:r>
          </a:p>
          <a:p>
            <a:pPr lvl="1">
              <a:buFont typeface="Arial"/>
              <a:buChar char="•"/>
              <a:defRPr/>
            </a:pPr>
            <a:r>
              <a:rPr kumimoji="1" lang="en-US" altLang="ko-KR" sz="1600" dirty="0"/>
              <a:t>A TXOP of NPCA STAs shall be truncated on the NPCA Primary channel before the start time of the R-TWT SP.</a:t>
            </a:r>
          </a:p>
          <a:p>
            <a:pPr lvl="1">
              <a:buFont typeface="Arial"/>
              <a:buChar char="•"/>
              <a:defRPr/>
            </a:pPr>
            <a:r>
              <a:rPr kumimoji="1" lang="en-US" altLang="ko-KR" sz="1600" dirty="0"/>
              <a:t>A clarifying text for this case for 11bn draft is required.</a:t>
            </a:r>
          </a:p>
        </p:txBody>
      </p:sp>
      <p:sp>
        <p:nvSpPr>
          <p:cNvPr id="4" name="슬라이드 번호 개체 틀 3">
            <a:extLst>
              <a:ext uri="{FF2B5EF4-FFF2-40B4-BE49-F238E27FC236}">
                <a16:creationId xmlns:a16="http://schemas.microsoft.com/office/drawing/2014/main" id="{75E0099A-DEAF-955C-E471-ECF1D382679E}"/>
              </a:ext>
            </a:extLst>
          </p:cNvPr>
          <p:cNvSpPr>
            <a:spLocks noGrp="1"/>
          </p:cNvSpPr>
          <p:nvPr>
            <p:ph type="sldNum" idx="12"/>
          </p:nvPr>
        </p:nvSpPr>
        <p:spPr/>
        <p:txBody>
          <a:bodyPr/>
          <a:lstStyle/>
          <a:p>
            <a:pPr lvl="0">
              <a:defRPr/>
            </a:pPr>
            <a:r>
              <a:rPr lang="en-GB"/>
              <a:t>Slide </a:t>
            </a:r>
            <a:fld id="{440F5867-744E-4AA6-B0ED-4C44D2DFBB7B}" type="slidenum">
              <a:rPr lang="en-US"/>
              <a:pPr lvl="0">
                <a:defRPr/>
              </a:pPr>
              <a:t>5</a:t>
            </a:fld>
            <a:endParaRPr lang="en-US"/>
          </a:p>
        </p:txBody>
      </p:sp>
      <p:sp>
        <p:nvSpPr>
          <p:cNvPr id="6" name="날짜 개체 틀 5">
            <a:extLst>
              <a:ext uri="{FF2B5EF4-FFF2-40B4-BE49-F238E27FC236}">
                <a16:creationId xmlns:a16="http://schemas.microsoft.com/office/drawing/2014/main" id="{91C269CC-520F-0177-D524-9E55D7D22288}"/>
              </a:ext>
            </a:extLst>
          </p:cNvPr>
          <p:cNvSpPr>
            <a:spLocks noGrp="1"/>
          </p:cNvSpPr>
          <p:nvPr>
            <p:ph type="dt" idx="15"/>
          </p:nvPr>
        </p:nvSpPr>
        <p:spPr/>
        <p:txBody>
          <a:bodyPr/>
          <a:lstStyle/>
          <a:p>
            <a:pPr lvl="0">
              <a:defRPr/>
            </a:pPr>
            <a:r>
              <a:rPr lang="en-US" altLang="ko-KR"/>
              <a:t>August 2025</a:t>
            </a:r>
            <a:endParaRPr lang="en-GB" altLang="ko-Kore-KR"/>
          </a:p>
        </p:txBody>
      </p:sp>
      <p:sp>
        <p:nvSpPr>
          <p:cNvPr id="8" name="바닥글 개체 틀 4">
            <a:extLst>
              <a:ext uri="{FF2B5EF4-FFF2-40B4-BE49-F238E27FC236}">
                <a16:creationId xmlns:a16="http://schemas.microsoft.com/office/drawing/2014/main" id="{42E88297-B9BC-3D52-B519-822A4881CFAB}"/>
              </a:ext>
            </a:extLst>
          </p:cNvPr>
          <p:cNvSpPr>
            <a:spLocks noGrp="1"/>
          </p:cNvSpPr>
          <p:nvPr>
            <p:ph type="ftr" idx="14"/>
          </p:nvPr>
        </p:nvSpPr>
        <p:spPr>
          <a:xfrm>
            <a:off x="7143757" y="6475414"/>
            <a:ext cx="4246027" cy="180975"/>
          </a:xfrm>
        </p:spPr>
        <p:txBody>
          <a:bodyPr/>
          <a:lstStyle/>
          <a:p>
            <a:pPr lvl="0">
              <a:defRPr/>
            </a:pPr>
            <a:r>
              <a:rPr lang="en-GB" altLang="ko-Kore-KR" dirty="0" err="1"/>
              <a:t>Juseong</a:t>
            </a:r>
            <a:r>
              <a:rPr lang="en-GB" altLang="ko-Kore-KR" dirty="0"/>
              <a:t> Moon, KNUT</a:t>
            </a:r>
          </a:p>
        </p:txBody>
      </p:sp>
      <p:grpSp>
        <p:nvGrpSpPr>
          <p:cNvPr id="7" name="그룹 6">
            <a:extLst>
              <a:ext uri="{FF2B5EF4-FFF2-40B4-BE49-F238E27FC236}">
                <a16:creationId xmlns:a16="http://schemas.microsoft.com/office/drawing/2014/main" id="{C284DD19-F530-941B-1CFB-BFBB4FBB312D}"/>
              </a:ext>
            </a:extLst>
          </p:cNvPr>
          <p:cNvGrpSpPr/>
          <p:nvPr/>
        </p:nvGrpSpPr>
        <p:grpSpPr>
          <a:xfrm>
            <a:off x="1991544" y="2708920"/>
            <a:ext cx="8310728" cy="3096344"/>
            <a:chOff x="2495600" y="4011839"/>
            <a:chExt cx="7032104" cy="2463575"/>
          </a:xfrm>
        </p:grpSpPr>
        <p:pic>
          <p:nvPicPr>
            <p:cNvPr id="12" name="그림 11">
              <a:extLst>
                <a:ext uri="{FF2B5EF4-FFF2-40B4-BE49-F238E27FC236}">
                  <a16:creationId xmlns:a16="http://schemas.microsoft.com/office/drawing/2014/main" id="{45D63859-2954-D177-9867-799E02CBD2C6}"/>
                </a:ext>
              </a:extLst>
            </p:cNvPr>
            <p:cNvPicPr>
              <a:picLocks noChangeAspect="1"/>
            </p:cNvPicPr>
            <p:nvPr/>
          </p:nvPicPr>
          <p:blipFill>
            <a:blip r:embed="rId3"/>
            <a:stretch>
              <a:fillRect/>
            </a:stretch>
          </p:blipFill>
          <p:spPr>
            <a:xfrm>
              <a:off x="2495600" y="4011839"/>
              <a:ext cx="7032104" cy="2463575"/>
            </a:xfrm>
            <a:prstGeom prst="rect">
              <a:avLst/>
            </a:prstGeom>
          </p:spPr>
        </p:pic>
        <p:sp>
          <p:nvSpPr>
            <p:cNvPr id="5" name="직사각형 4">
              <a:extLst>
                <a:ext uri="{FF2B5EF4-FFF2-40B4-BE49-F238E27FC236}">
                  <a16:creationId xmlns:a16="http://schemas.microsoft.com/office/drawing/2014/main" id="{4F719A76-7D23-B010-7615-576F6B9E4FB1}"/>
                </a:ext>
              </a:extLst>
            </p:cNvPr>
            <p:cNvSpPr/>
            <p:nvPr/>
          </p:nvSpPr>
          <p:spPr bwMode="auto">
            <a:xfrm>
              <a:off x="3575720" y="6021288"/>
              <a:ext cx="936104" cy="43204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45271466"/>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A38AF0-BB4C-4075-42E7-E600526576BA}"/>
              </a:ext>
            </a:extLst>
          </p:cNvPr>
          <p:cNvSpPr>
            <a:spLocks noGrp="1"/>
          </p:cNvSpPr>
          <p:nvPr>
            <p:ph type="title"/>
          </p:nvPr>
        </p:nvSpPr>
        <p:spPr/>
        <p:txBody>
          <a:bodyPr/>
          <a:lstStyle/>
          <a:p>
            <a:r>
              <a:rPr kumimoji="1" lang="en-US" altLang="ko-KR" dirty="0"/>
              <a:t>Conclusion</a:t>
            </a:r>
            <a:endParaRPr kumimoji="1" lang="ko-KR" altLang="en-US" dirty="0"/>
          </a:p>
        </p:txBody>
      </p:sp>
      <p:sp>
        <p:nvSpPr>
          <p:cNvPr id="3" name="내용 개체 틀 2">
            <a:extLst>
              <a:ext uri="{FF2B5EF4-FFF2-40B4-BE49-F238E27FC236}">
                <a16:creationId xmlns:a16="http://schemas.microsoft.com/office/drawing/2014/main" id="{DDFFC004-50B9-502E-39CF-5F151DED2C7C}"/>
              </a:ext>
            </a:extLst>
          </p:cNvPr>
          <p:cNvSpPr>
            <a:spLocks noGrp="1"/>
          </p:cNvSpPr>
          <p:nvPr>
            <p:ph idx="1"/>
          </p:nvPr>
        </p:nvSpPr>
        <p:spPr/>
        <p:txBody>
          <a:bodyPr/>
          <a:lstStyle/>
          <a:p>
            <a:pPr>
              <a:buFont typeface="Arial" panose="020B0604020202020204" pitchFamily="34" charset="0"/>
              <a:buChar char="•"/>
            </a:pPr>
            <a:r>
              <a:rPr kumimoji="1" lang="en-US" altLang="ko-KR" sz="2000" dirty="0"/>
              <a:t>The current 11bn draft does not clarify the R-TWT channel access operation on the NPCA Primary channel</a:t>
            </a:r>
          </a:p>
          <a:p>
            <a:pPr lvl="1">
              <a:buFont typeface="Arial" panose="020B0604020202020204" pitchFamily="34" charset="0"/>
              <a:buChar char="•"/>
            </a:pPr>
            <a:r>
              <a:rPr kumimoji="1" lang="en-US" altLang="ko-KR" sz="1800" dirty="0"/>
              <a:t>Because of the NPCA delays, ongoing R-TWT SP may be shortened and R-TWT operation may not be utilized.</a:t>
            </a:r>
          </a:p>
          <a:p>
            <a:pPr>
              <a:buFont typeface="Arial" panose="020B0604020202020204" pitchFamily="34" charset="0"/>
              <a:buChar char="•"/>
            </a:pPr>
            <a:r>
              <a:rPr kumimoji="1" lang="en-US" altLang="ko-KR" sz="2000" dirty="0"/>
              <a:t>This submission proposes clarification for the R-TWT operation on the NPCA Primary channel</a:t>
            </a:r>
          </a:p>
          <a:p>
            <a:pPr lvl="1">
              <a:buFont typeface="Arial" panose="020B0604020202020204" pitchFamily="34" charset="0"/>
              <a:buChar char="•"/>
            </a:pPr>
            <a:r>
              <a:rPr kumimoji="1" lang="en-US" altLang="ko-KR" sz="1800" dirty="0"/>
              <a:t>TXOP of STAs shall be truncated on the NPCA Primary channel before the start time of R-TWT SP</a:t>
            </a:r>
          </a:p>
          <a:p>
            <a:pPr lvl="1">
              <a:buFont typeface="Arial" panose="020B0604020202020204" pitchFamily="34" charset="0"/>
              <a:buChar char="•"/>
            </a:pPr>
            <a:r>
              <a:rPr kumimoji="1" lang="en-US" altLang="ko-KR" sz="1800" dirty="0"/>
              <a:t>We should add the clarification for the next version of 11bn draft.</a:t>
            </a:r>
          </a:p>
          <a:p>
            <a:pPr>
              <a:buFont typeface="Arial" panose="020B0604020202020204" pitchFamily="34" charset="0"/>
              <a:buChar char="•"/>
            </a:pPr>
            <a:r>
              <a:rPr kumimoji="1" lang="en-US" altLang="ko-KR" sz="2000" dirty="0"/>
              <a:t>With this submission, the R-TWT operation on the NPCA Primary channel can be clarified. </a:t>
            </a:r>
          </a:p>
          <a:p>
            <a:pPr lvl="1">
              <a:buFont typeface="Arial" panose="020B0604020202020204" pitchFamily="34" charset="0"/>
              <a:buChar char="•"/>
            </a:pPr>
            <a:r>
              <a:rPr kumimoji="1" lang="en-US" altLang="ko-KR" sz="1600" dirty="0"/>
              <a:t>Therefore, low-latency traffic can be suitably transmitted in the R-TWT SP on the NPCA Primary channel.</a:t>
            </a:r>
          </a:p>
        </p:txBody>
      </p:sp>
      <p:sp>
        <p:nvSpPr>
          <p:cNvPr id="4" name="슬라이드 번호 개체 틀 3">
            <a:extLst>
              <a:ext uri="{FF2B5EF4-FFF2-40B4-BE49-F238E27FC236}">
                <a16:creationId xmlns:a16="http://schemas.microsoft.com/office/drawing/2014/main" id="{99068554-2BEB-8FF7-3646-D2BE6F60856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바닥글 개체 틀 4">
            <a:extLst>
              <a:ext uri="{FF2B5EF4-FFF2-40B4-BE49-F238E27FC236}">
                <a16:creationId xmlns:a16="http://schemas.microsoft.com/office/drawing/2014/main" id="{227F00DC-9F72-8478-A4D0-68665BECC47C}"/>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FA5C7FB4-C9F1-B7F4-060A-903E461347EB}"/>
              </a:ext>
            </a:extLst>
          </p:cNvPr>
          <p:cNvSpPr>
            <a:spLocks noGrp="1"/>
          </p:cNvSpPr>
          <p:nvPr>
            <p:ph type="dt" idx="15"/>
          </p:nvPr>
        </p:nvSpPr>
        <p:spPr/>
        <p:txBody>
          <a:bodyPr/>
          <a:lstStyle/>
          <a:p>
            <a:r>
              <a:rPr lang="en-US" altLang="ko-KR"/>
              <a:t>August 2025</a:t>
            </a:r>
            <a:endParaRPr lang="en-GB" altLang="ko-Kore-KR" dirty="0"/>
          </a:p>
        </p:txBody>
      </p:sp>
    </p:spTree>
    <p:extLst>
      <p:ext uri="{BB962C8B-B14F-4D97-AF65-F5344CB8AC3E}">
        <p14:creationId xmlns:p14="http://schemas.microsoft.com/office/powerpoint/2010/main" val="175563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B19E9-1A7D-E1AC-7710-DD1BE3E205A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568CEB20-EC3E-B4BC-904E-D5200B0B3605}"/>
              </a:ext>
            </a:extLst>
          </p:cNvPr>
          <p:cNvSpPr>
            <a:spLocks noGrp="1"/>
          </p:cNvSpPr>
          <p:nvPr>
            <p:ph type="title"/>
          </p:nvPr>
        </p:nvSpPr>
        <p:spPr/>
        <p:txBody>
          <a:bodyPr/>
          <a:lstStyle/>
          <a:p>
            <a:r>
              <a:rPr kumimoji="1" lang="en-US" altLang="ko-KR" dirty="0"/>
              <a:t>Straw poll</a:t>
            </a:r>
            <a:endParaRPr kumimoji="1" lang="ko-KR" altLang="en-US" dirty="0"/>
          </a:p>
        </p:txBody>
      </p:sp>
      <p:sp>
        <p:nvSpPr>
          <p:cNvPr id="3" name="내용 개체 틀 2">
            <a:extLst>
              <a:ext uri="{FF2B5EF4-FFF2-40B4-BE49-F238E27FC236}">
                <a16:creationId xmlns:a16="http://schemas.microsoft.com/office/drawing/2014/main" id="{189B702B-479B-6781-769D-6501841C10B6}"/>
              </a:ext>
            </a:extLst>
          </p:cNvPr>
          <p:cNvSpPr>
            <a:spLocks noGrp="1"/>
          </p:cNvSpPr>
          <p:nvPr>
            <p:ph idx="1"/>
          </p:nvPr>
        </p:nvSpPr>
        <p:spPr/>
        <p:txBody>
          <a:bodyPr/>
          <a:lstStyle/>
          <a:p>
            <a:pPr>
              <a:buFont typeface="Arial" panose="020B0604020202020204" pitchFamily="34" charset="0"/>
              <a:buChar char="•"/>
            </a:pPr>
            <a:r>
              <a:rPr kumimoji="1" lang="en-US" altLang="ko-KR" sz="2000" dirty="0"/>
              <a:t>SP #1: Do you support to add the following text to the 11bn SFD?</a:t>
            </a:r>
          </a:p>
          <a:p>
            <a:pPr>
              <a:buFont typeface="Arial" panose="020B0604020202020204" pitchFamily="34" charset="0"/>
              <a:buChar char="•"/>
            </a:pPr>
            <a:endParaRPr kumimoji="1" lang="en-US" altLang="ko-KR" sz="2000" dirty="0"/>
          </a:p>
          <a:p>
            <a:pPr>
              <a:buFont typeface="Arial" panose="020B0604020202020204" pitchFamily="34" charset="0"/>
              <a:buChar char="•"/>
            </a:pPr>
            <a:r>
              <a:rPr kumimoji="1" lang="en-US" altLang="ko-KR" sz="2000" dirty="0"/>
              <a:t>	3.4 NPCA operation</a:t>
            </a:r>
          </a:p>
          <a:p>
            <a:pPr lvl="1">
              <a:buFont typeface="Arial" panose="020B0604020202020204" pitchFamily="34" charset="0"/>
              <a:buChar char="•"/>
            </a:pPr>
            <a:r>
              <a:rPr kumimoji="1" lang="en-US" altLang="ko-KR" sz="1600" dirty="0"/>
              <a:t>Before starting transmission of any PPDU in the TXOP obtained on the NPCA primary channel, an NPCA STA should complete its frame exchange prior to the start of the R-TWT SP, as defined in subclause 35.8.4.1(TXOP and backoff procedure rules for R-TWT SPs). If there is not enough time to complete its frame exchange prior to the start of the R-TWT SP, then the NPCA STA should defer transmission.</a:t>
            </a:r>
            <a:endParaRPr kumimoji="1" lang="en-US" altLang="ko-KR" sz="2000" dirty="0"/>
          </a:p>
        </p:txBody>
      </p:sp>
      <p:sp>
        <p:nvSpPr>
          <p:cNvPr id="4" name="슬라이드 번호 개체 틀 3">
            <a:extLst>
              <a:ext uri="{FF2B5EF4-FFF2-40B4-BE49-F238E27FC236}">
                <a16:creationId xmlns:a16="http://schemas.microsoft.com/office/drawing/2014/main" id="{24FFFA38-769D-6137-737E-7862536DB02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a:extLst>
              <a:ext uri="{FF2B5EF4-FFF2-40B4-BE49-F238E27FC236}">
                <a16:creationId xmlns:a16="http://schemas.microsoft.com/office/drawing/2014/main" id="{10E29D3D-2D82-E911-DA41-0D4E376B5FA1}"/>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1D45177C-114A-14F1-1245-FD6C61DB382C}"/>
              </a:ext>
            </a:extLst>
          </p:cNvPr>
          <p:cNvSpPr>
            <a:spLocks noGrp="1"/>
          </p:cNvSpPr>
          <p:nvPr>
            <p:ph type="dt" idx="15"/>
          </p:nvPr>
        </p:nvSpPr>
        <p:spPr/>
        <p:txBody>
          <a:bodyPr/>
          <a:lstStyle/>
          <a:p>
            <a:r>
              <a:rPr lang="en-US" altLang="ko-KR"/>
              <a:t>August 2025</a:t>
            </a:r>
            <a:endParaRPr lang="en-GB" altLang="ko-Kore-KR" dirty="0"/>
          </a:p>
        </p:txBody>
      </p:sp>
    </p:spTree>
    <p:extLst>
      <p:ext uri="{BB962C8B-B14F-4D97-AF65-F5344CB8AC3E}">
        <p14:creationId xmlns:p14="http://schemas.microsoft.com/office/powerpoint/2010/main" val="368621674"/>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테마</Template>
  <TotalTime>333</TotalTime>
  <Words>653</Words>
  <Application>Microsoft Macintosh PowerPoint</Application>
  <PresentationFormat>와이드스크린</PresentationFormat>
  <Paragraphs>73</Paragraphs>
  <Slides>7</Slides>
  <Notes>4</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7</vt:i4>
      </vt:variant>
    </vt:vector>
  </HeadingPairs>
  <TitlesOfParts>
    <vt:vector size="12" baseType="lpstr">
      <vt:lpstr>Arial Unicode MS</vt:lpstr>
      <vt:lpstr>Arial</vt:lpstr>
      <vt:lpstr>Times New Roman</vt:lpstr>
      <vt:lpstr>Office 테마</vt:lpstr>
      <vt:lpstr>Document</vt:lpstr>
      <vt:lpstr>R-TWT operation with NPCA</vt:lpstr>
      <vt:lpstr>Abstract</vt:lpstr>
      <vt:lpstr>Background: NPCA Operation</vt:lpstr>
      <vt:lpstr>Problem:  R-TWT SP in the NPCA Primary Channel</vt:lpstr>
      <vt:lpstr>Clarification for the 11bn draft:  Respect ongoing R-TWT SP</vt:lpstr>
      <vt:lpstr>Conclusion</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STAs without NPCA Capability</dc:title>
  <dc:creator>주성 문</dc:creator>
  <cp:keywords/>
  <cp:lastModifiedBy>주성 문</cp:lastModifiedBy>
  <cp:revision>128</cp:revision>
  <cp:lastPrinted>1601-01-01T00:00:00Z</cp:lastPrinted>
  <dcterms:created xsi:type="dcterms:W3CDTF">2025-02-23T11:41:31Z</dcterms:created>
  <dcterms:modified xsi:type="dcterms:W3CDTF">2025-08-25T08:44:23Z</dcterms:modified>
  <cp:category>Name, Affiliation</cp:category>
</cp:coreProperties>
</file>