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32" r:id="rId17"/>
    <p:sldId id="2431" r:id="rId18"/>
    <p:sldId id="2428" r:id="rId19"/>
    <p:sldId id="2430" r:id="rId20"/>
    <p:sldId id="2374" r:id="rId21"/>
    <p:sldId id="2377" r:id="rId22"/>
    <p:sldId id="2429" r:id="rId23"/>
    <p:sldId id="278"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3" autoAdjust="0"/>
    <p:restoredTop sz="94660"/>
  </p:normalViewPr>
  <p:slideViewPr>
    <p:cSldViewPr>
      <p:cViewPr varScale="1">
        <p:scale>
          <a:sx n="103" d="100"/>
          <a:sy n="103" d="100"/>
        </p:scale>
        <p:origin x="126" y="1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10B8DCD-D784-47D7-B60C-C553EA327683}"/>
    <pc:docChg chg="modSld modMainMaster">
      <pc:chgData name="Ansley, Carol (CCI-Atlanta)" userId="cbcdc21a-90c4-4b2f-81f7-da4165205229" providerId="ADAL" clId="{610B8DCD-D784-47D7-B60C-C553EA327683}" dt="2025-05-14T05:42:37.486" v="30" actId="20577"/>
      <pc:docMkLst>
        <pc:docMk/>
      </pc:docMkLst>
      <pc:sldChg chg="modSp mod">
        <pc:chgData name="Ansley, Carol (CCI-Atlanta)" userId="cbcdc21a-90c4-4b2f-81f7-da4165205229" providerId="ADAL" clId="{610B8DCD-D784-47D7-B60C-C553EA327683}" dt="2025-05-14T05:42:37.486" v="30" actId="20577"/>
        <pc:sldMkLst>
          <pc:docMk/>
          <pc:sldMk cId="0" sldId="256"/>
        </pc:sldMkLst>
        <pc:spChg chg="mod">
          <ac:chgData name="Ansley, Carol (CCI-Atlanta)" userId="cbcdc21a-90c4-4b2f-81f7-da4165205229" providerId="ADAL" clId="{610B8DCD-D784-47D7-B60C-C553EA327683}" dt="2025-05-14T05:42:37.486" v="30" actId="20577"/>
          <ac:spMkLst>
            <pc:docMk/>
            <pc:sldMk cId="0" sldId="256"/>
            <ac:spMk id="3074" creationId="{00000000-0000-0000-0000-000000000000}"/>
          </ac:spMkLst>
        </pc:spChg>
      </pc:sldChg>
      <pc:sldChg chg="modSp mod">
        <pc:chgData name="Ansley, Carol (CCI-Atlanta)" userId="cbcdc21a-90c4-4b2f-81f7-da4165205229" providerId="ADAL" clId="{610B8DCD-D784-47D7-B60C-C553EA327683}" dt="2025-05-14T05:40:32.533" v="26" actId="20577"/>
        <pc:sldMkLst>
          <pc:docMk/>
          <pc:sldMk cId="943568998" sldId="2430"/>
        </pc:sldMkLst>
        <pc:spChg chg="mod">
          <ac:chgData name="Ansley, Carol (CCI-Atlanta)" userId="cbcdc21a-90c4-4b2f-81f7-da4165205229" providerId="ADAL" clId="{610B8DCD-D784-47D7-B60C-C553EA327683}" dt="2025-05-14T05:40:32.533" v="26" actId="20577"/>
          <ac:spMkLst>
            <pc:docMk/>
            <pc:sldMk cId="943568998" sldId="2430"/>
            <ac:spMk id="3" creationId="{9AE4ADD2-A2E6-96EE-8F18-123A66846EF8}"/>
          </ac:spMkLst>
        </pc:spChg>
      </pc:sldChg>
      <pc:sldChg chg="modSp mod">
        <pc:chgData name="Ansley, Carol (CCI-Atlanta)" userId="cbcdc21a-90c4-4b2f-81f7-da4165205229" providerId="ADAL" clId="{610B8DCD-D784-47D7-B60C-C553EA327683}" dt="2025-05-14T05:42:26.907" v="28" actId="20577"/>
        <pc:sldMkLst>
          <pc:docMk/>
          <pc:sldMk cId="3515163258" sldId="2432"/>
        </pc:sldMkLst>
        <pc:spChg chg="mod">
          <ac:chgData name="Ansley, Carol (CCI-Atlanta)" userId="cbcdc21a-90c4-4b2f-81f7-da4165205229" providerId="ADAL" clId="{610B8DCD-D784-47D7-B60C-C553EA327683}" dt="2025-05-14T05:42:26.907" v="28" actId="20577"/>
          <ac:spMkLst>
            <pc:docMk/>
            <pc:sldMk cId="3515163258" sldId="2432"/>
            <ac:spMk id="2" creationId="{4C630F49-DA0D-6796-F996-F7CE31BBE4C0}"/>
          </ac:spMkLst>
        </pc:spChg>
      </pc:sldChg>
      <pc:sldMasterChg chg="modSp mod">
        <pc:chgData name="Ansley, Carol (CCI-Atlanta)" userId="cbcdc21a-90c4-4b2f-81f7-da4165205229" providerId="ADAL" clId="{610B8DCD-D784-47D7-B60C-C553EA327683}" dt="2025-05-13T13:54:28.012" v="1" actId="20577"/>
        <pc:sldMasterMkLst>
          <pc:docMk/>
          <pc:sldMasterMk cId="0" sldId="2147483648"/>
        </pc:sldMasterMkLst>
        <pc:spChg chg="mod">
          <ac:chgData name="Ansley, Carol (CCI-Atlanta)" userId="cbcdc21a-90c4-4b2f-81f7-da4165205229" providerId="ADAL" clId="{610B8DCD-D784-47D7-B60C-C553EA327683}" dt="2025-05-13T13:54:28.012"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FEE802C-C4A6-75A5-E6F1-A725799286A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2F26868-4BEC-C700-B0E6-92C514FE04CB}"/>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B5E3AE2-F1D2-39B4-7057-0A297A2F1FC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D5281B6-4F9F-2978-D934-B4FC1A1D303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C285885-35C6-7AD7-3B2A-3ACE1CA69C71}"/>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3F263858-BC10-4308-2024-621AD8B32FB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9EFC3C5-A8CF-48D1-A4B9-4178681704D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1316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1B0C780-E7EA-6482-DF5E-6F5B329508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8B35D8C-7B97-9820-8989-8F9B757A52B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D1C5695-04AA-2010-784F-6F0168BDAB3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43F8C0E-9CA7-D799-2274-1E77B983C00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F1C0DAE-60EC-9F5D-CB0C-D4406FBDE1E4}"/>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BC8237CB-610C-4BF6-7973-FBCDB713491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A71196D-B1A2-C80A-E476-9C178D2A830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5985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802.11-25/625r5</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2025-05-14</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3819E-AA69-158B-DEFE-B25B5AE6D3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630F49-DA0D-6796-F996-F7CE31BBE4C0}"/>
              </a:ext>
            </a:extLst>
          </p:cNvPr>
          <p:cNvSpPr>
            <a:spLocks noGrp="1"/>
          </p:cNvSpPr>
          <p:nvPr>
            <p:ph type="title"/>
          </p:nvPr>
        </p:nvSpPr>
        <p:spPr>
          <a:xfrm>
            <a:off x="914401" y="685801"/>
            <a:ext cx="10361084" cy="653127"/>
          </a:xfrm>
        </p:spPr>
        <p:txBody>
          <a:bodyPr/>
          <a:lstStyle/>
          <a:p>
            <a:r>
              <a:rPr lang="en-GB" dirty="0">
                <a:solidFill>
                  <a:schemeClr val="tx1"/>
                </a:solidFill>
              </a:rPr>
              <a:t>TGbi Agenda – May 14, 2025 – PM1</a:t>
            </a:r>
          </a:p>
        </p:txBody>
      </p:sp>
      <p:sp>
        <p:nvSpPr>
          <p:cNvPr id="9218" name="Rectangle 2">
            <a:extLst>
              <a:ext uri="{FF2B5EF4-FFF2-40B4-BE49-F238E27FC236}">
                <a16:creationId xmlns:a16="http://schemas.microsoft.com/office/drawing/2014/main" id="{7C80D404-C775-60A3-8D01-E333D93159DB}"/>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Schedule for the week:</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Wednesday			AM1 –</a:t>
            </a:r>
            <a:r>
              <a:rPr lang="en-US" sz="1400" spc="-1" dirty="0">
                <a:solidFill>
                  <a:schemeClr val="tx1"/>
                </a:solidFill>
                <a:latin typeface="Times New Roman" panose="02020603050405020304" pitchFamily="18" charset="0"/>
                <a:cs typeface="Times New Roman" panose="02020603050405020304" pitchFamily="18" charset="0"/>
                <a:sym typeface="Arial"/>
              </a:rPr>
              <a:t> 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25/709r1,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25/708r0 presented, 25/709r1</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Domenico Ficara 25/485r5</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Carol Ansley 25/625r3</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Hitoshi Morioka 25/895r0</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5B2EC4D8-0F86-3551-A971-9A771D1F7C58}"/>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FA103827-4FED-9485-1DCB-FCA5BB9E6FD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57DCB899-AFD5-A56F-12FF-79A260137C0D}"/>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564B259E-1330-1F6D-E072-3344482DE356}"/>
              </a:ext>
            </a:extLst>
          </p:cNvPr>
          <p:cNvGraphicFramePr>
            <a:graphicFrameLocks noGrp="1"/>
          </p:cNvGraphicFramePr>
          <p:nvPr>
            <p:extLst>
              <p:ext uri="{D42A27DB-BD31-4B8C-83A1-F6EECF244321}">
                <p14:modId xmlns:p14="http://schemas.microsoft.com/office/powerpoint/2010/main" val="1387830384"/>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735</a:t>
                      </a:r>
                    </a:p>
                  </a:txBody>
                  <a:tcPr/>
                </a:tc>
                <a:tc>
                  <a:txBody>
                    <a:bodyPr/>
                    <a:lstStyle/>
                    <a:p>
                      <a:pPr algn="ctr"/>
                      <a:r>
                        <a:rPr lang="en-US" sz="1400" dirty="0"/>
                        <a:t>245</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515163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249A3-7838-6054-C15F-A2CD46E9E9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5BBA85-D0FB-2A8E-5D84-8F2FF4B7C3F1}"/>
              </a:ext>
            </a:extLst>
          </p:cNvPr>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May 13, 2025 – PM1</a:t>
            </a:r>
          </a:p>
        </p:txBody>
      </p:sp>
      <p:sp>
        <p:nvSpPr>
          <p:cNvPr id="9218" name="Rectangle 2">
            <a:extLst>
              <a:ext uri="{FF2B5EF4-FFF2-40B4-BE49-F238E27FC236}">
                <a16:creationId xmlns:a16="http://schemas.microsoft.com/office/drawing/2014/main" id="{AF4FC10A-4605-081B-911E-24B581C4BF3F}"/>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(34 participants on-line, 14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Tuesday			PM1 – </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25/532, 535, Jarkko </a:t>
            </a:r>
            <a:r>
              <a:rPr lang="en-US" sz="14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Wednesday			AM1 –</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lumMod val="50000"/>
                    <a:lumOff val="50000"/>
                  </a:schemeClr>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lumMod val="50000"/>
                    <a:lumOff val="50000"/>
                  </a:schemeClr>
                </a:solidFill>
                <a:latin typeface="Times New Roman"/>
                <a:cs typeface="Times New Roman"/>
                <a:sym typeface="Times New Roman"/>
              </a:rPr>
              <a:t>Discussion</a:t>
            </a:r>
            <a:endParaRPr lang="en-US" sz="1600" dirty="0">
              <a:solidFill>
                <a:schemeClr val="tx1">
                  <a:lumMod val="50000"/>
                  <a:lumOff val="50000"/>
                </a:schemeClr>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 25/583r3 – straw poll</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Antonio de la Oliva – 25/693r2 straw poll</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 25/532, 25/535 presented and partially polled, 25/536?</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25/708r0 presented, 25/709r1</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lumMod val="50000"/>
                  <a:lumOff val="50000"/>
                </a:schemeClr>
              </a:solidFill>
            </a:endParaRPr>
          </a:p>
          <a:p>
            <a:pPr lvl="0" hangingPunct="0">
              <a:defRPr sz="1500" spc="-1">
                <a:latin typeface="Arial"/>
                <a:ea typeface="Arial"/>
                <a:cs typeface="Arial"/>
                <a:sym typeface="Arial"/>
              </a:defRPr>
            </a:pPr>
            <a:r>
              <a:rPr lang="en-US" sz="1600" dirty="0">
                <a:solidFill>
                  <a:schemeClr val="tx1">
                    <a:lumMod val="50000"/>
                    <a:lumOff val="50000"/>
                  </a:schemeClr>
                </a:solidFill>
              </a:rPr>
              <a:t>Recess</a:t>
            </a:r>
          </a:p>
        </p:txBody>
      </p:sp>
      <p:sp>
        <p:nvSpPr>
          <p:cNvPr id="6" name="Slide Number Placeholder 5">
            <a:extLst>
              <a:ext uri="{FF2B5EF4-FFF2-40B4-BE49-F238E27FC236}">
                <a16:creationId xmlns:a16="http://schemas.microsoft.com/office/drawing/2014/main" id="{ADEE1F00-70B4-447A-A0B1-B1350FF7F2C3}"/>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5628E694-7843-163E-8044-91ADFC3EB8F3}"/>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6678B704-8C4D-71AF-9E03-E222B4CFAFE5}"/>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0456F851-4D12-E71B-B9A1-7FF85F216CD6}"/>
              </a:ext>
            </a:extLst>
          </p:cNvPr>
          <p:cNvGraphicFramePr>
            <a:graphicFrameLocks noGrp="1"/>
          </p:cNvGraphicFramePr>
          <p:nvPr>
            <p:extLst>
              <p:ext uri="{D42A27DB-BD31-4B8C-83A1-F6EECF244321}">
                <p14:modId xmlns:p14="http://schemas.microsoft.com/office/powerpoint/2010/main" val="349190422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820</a:t>
                      </a:r>
                    </a:p>
                  </a:txBody>
                  <a:tcPr/>
                </a:tc>
                <a:tc>
                  <a:txBody>
                    <a:bodyPr/>
                    <a:lstStyle/>
                    <a:p>
                      <a:pPr algn="ctr"/>
                      <a:r>
                        <a:rPr lang="en-US" sz="1400" dirty="0"/>
                        <a:t>160</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275566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bg2">
                    <a:lumMod val="75000"/>
                  </a:schemeClr>
                </a:solidFill>
              </a:rPr>
              <a:t>TGbi Agenda – May 12, 2025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lumMod val="7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lumMod val="75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Schedule for the week:</a:t>
            </a:r>
          </a:p>
          <a:p>
            <a:pPr marL="800100" lvl="1">
              <a:buFont typeface="Arial" panose="020B0604020202020204" pitchFamily="34" charset="0"/>
              <a:buChar char="•"/>
              <a:defRPr sz="1500" spc="-1">
                <a:latin typeface="Arial"/>
                <a:ea typeface="Arial"/>
                <a:cs typeface="Arial"/>
                <a:sym typeface="Arial"/>
              </a:defRPr>
            </a:pPr>
            <a:r>
              <a:rPr lang="en-US" sz="1400" b="1" spc="-1" dirty="0">
                <a:solidFill>
                  <a:schemeClr val="bg2">
                    <a:lumMod val="75000"/>
                  </a:schemeClr>
                </a:solidFill>
                <a:latin typeface="Times New Roman" panose="02020603050405020304" pitchFamily="18" charset="0"/>
                <a:cs typeface="Times New Roman" panose="02020603050405020304" pitchFamily="18" charset="0"/>
              </a:rPr>
              <a:t>   Monday			PM1 – </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400" b="1"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 25/583r0 - partially presented, Antonio de la Oliva 25/693r2, 25/692r3</a:t>
            </a:r>
            <a:endParaRPr lang="en-US" sz="1400" b="1" spc="-1" dirty="0">
              <a:solidFill>
                <a:schemeClr val="bg2">
                  <a:lumMod val="75000"/>
                </a:schemeClr>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Tuesday			PM1 –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25/536, 554, 532, 535, Jarkko </a:t>
            </a:r>
            <a:r>
              <a:rPr lang="en-US" sz="14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Wednesday			AM1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bg2">
                    <a:lumMod val="75000"/>
                  </a:schemeClr>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Motion to approve minutes from March Plenary and March/April teleconferences – Motion #61</a:t>
            </a:r>
          </a:p>
          <a:p>
            <a:pPr marL="0" lvl="1" indent="0">
              <a:defRPr sz="1500" spc="-1">
                <a:latin typeface="Arial"/>
                <a:ea typeface="Arial"/>
                <a:cs typeface="Arial"/>
                <a:sym typeface="Arial"/>
              </a:defRPr>
            </a:pPr>
            <a:endParaRPr lang="en-US" sz="1600" b="1" spc="-1" dirty="0">
              <a:solidFill>
                <a:schemeClr val="bg2">
                  <a:lumMod val="7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lumMod val="75000"/>
                  </a:schemeClr>
                </a:solidFill>
                <a:latin typeface="Times New Roman"/>
                <a:cs typeface="Times New Roman"/>
                <a:sym typeface="Times New Roman"/>
              </a:rPr>
              <a:t>Discussion</a:t>
            </a:r>
            <a:endParaRPr lang="en-US" sz="1600" dirty="0">
              <a:solidFill>
                <a:schemeClr val="bg2">
                  <a:lumMod val="75000"/>
                </a:schemeClr>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 – 25/583r2 – presented &amp; straw poll tomorrow</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Antonio de la Oliva – 25/693r2 presented and straw poll tomorrow, 25/692r3 presented and straw polled </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 25/554r5 presented &amp; straw poll, 25/536r1 presented &amp; straw polled 4 resolutions</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bg2">
                  <a:lumMod val="75000"/>
                </a:schemeClr>
              </a:solidFill>
            </a:endParaRPr>
          </a:p>
          <a:p>
            <a:pPr lvl="0" hangingPunct="0">
              <a:defRPr sz="1500" spc="-1">
                <a:latin typeface="Arial"/>
                <a:ea typeface="Arial"/>
                <a:cs typeface="Arial"/>
                <a:sym typeface="Arial"/>
              </a:defRPr>
            </a:pPr>
            <a:r>
              <a:rPr lang="en-US" sz="1600" dirty="0">
                <a:solidFill>
                  <a:schemeClr val="bg2">
                    <a:lumMod val="75000"/>
                  </a:schemeClr>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DF30383-007C-3107-27A1-5FB11878522F}"/>
              </a:ext>
            </a:extLst>
          </p:cNvPr>
          <p:cNvGraphicFramePr>
            <a:graphicFrameLocks noGrp="1"/>
          </p:cNvGraphicFramePr>
          <p:nvPr>
            <p:extLst>
              <p:ext uri="{D42A27DB-BD31-4B8C-83A1-F6EECF244321}">
                <p14:modId xmlns:p14="http://schemas.microsoft.com/office/powerpoint/2010/main" val="2444074703"/>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856</a:t>
                      </a:r>
                    </a:p>
                  </a:txBody>
                  <a:tcPr/>
                </a:tc>
                <a:tc>
                  <a:txBody>
                    <a:bodyPr/>
                    <a:lstStyle/>
                    <a:p>
                      <a:pPr algn="ctr"/>
                      <a:r>
                        <a:rPr lang="en-US" sz="1400" dirty="0"/>
                        <a:t>124</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914401" y="1828801"/>
            <a:ext cx="10361084" cy="4265614"/>
          </a:xfrm>
        </p:spPr>
        <p:txBody>
          <a:bodyPr/>
          <a:lstStyle/>
          <a:p>
            <a:pPr marL="514350" lvl="1" indent="0">
              <a:defRPr sz="1500" spc="-1">
                <a:latin typeface="Arial"/>
                <a:ea typeface="Arial"/>
                <a:cs typeface="Arial"/>
                <a:sym typeface="Arial"/>
              </a:defRPr>
            </a:pPr>
            <a:r>
              <a:rPr lang="en-US" sz="1800" b="1" spc="-1" dirty="0">
                <a:solidFill>
                  <a:schemeClr val="bg2"/>
                </a:solidFill>
                <a:latin typeface="Times New Roman" panose="02020603050405020304" pitchFamily="18" charset="0"/>
                <a:cs typeface="Times New Roman" panose="02020603050405020304" pitchFamily="18" charset="0"/>
                <a:sym typeface="Arial"/>
              </a:rPr>
              <a:t>Jarkko </a:t>
            </a:r>
            <a:r>
              <a:rPr lang="en-US" sz="1800" b="1" spc="-1" dirty="0" err="1">
                <a:solidFill>
                  <a:schemeClr val="bg2"/>
                </a:solidFill>
                <a:latin typeface="Times New Roman" panose="02020603050405020304" pitchFamily="18" charset="0"/>
                <a:cs typeface="Times New Roman" panose="02020603050405020304" pitchFamily="18" charset="0"/>
                <a:sym typeface="Arial"/>
              </a:rPr>
              <a:t>Kneckt</a:t>
            </a:r>
            <a:r>
              <a:rPr lang="en-US" sz="1800" b="1" spc="-1" dirty="0">
                <a:solidFill>
                  <a:schemeClr val="bg2"/>
                </a:solidFill>
                <a:latin typeface="Times New Roman" panose="02020603050405020304" pitchFamily="18" charset="0"/>
                <a:cs typeface="Times New Roman" panose="02020603050405020304" pitchFamily="18" charset="0"/>
                <a:sym typeface="Arial"/>
              </a:rPr>
              <a:t> 25/583r2 - partially presented</a:t>
            </a:r>
          </a:p>
          <a:p>
            <a:pPr marL="514350" lvl="1" indent="0">
              <a:defRPr sz="1500" spc="-1">
                <a:latin typeface="Arial"/>
                <a:ea typeface="Arial"/>
                <a:cs typeface="Arial"/>
                <a:sym typeface="Arial"/>
              </a:defRPr>
            </a:pPr>
            <a:r>
              <a:rPr lang="en-US" sz="1800" b="1" spc="-1" dirty="0">
                <a:solidFill>
                  <a:schemeClr val="bg2"/>
                </a:solidFill>
                <a:latin typeface="Times New Roman" panose="02020603050405020304" pitchFamily="18" charset="0"/>
                <a:cs typeface="Times New Roman" panose="02020603050405020304" pitchFamily="18" charset="0"/>
                <a:sym typeface="Arial"/>
              </a:rPr>
              <a:t>Antonio de la Oliva 25/693r2, 25/692r3</a:t>
            </a:r>
            <a:endParaRPr lang="en-US" sz="1800" b="1" spc="-1" dirty="0">
              <a:solidFill>
                <a:schemeClr val="bg2"/>
              </a:solidFill>
              <a:latin typeface="Times New Roman" panose="02020603050405020304" pitchFamily="18" charset="0"/>
              <a:cs typeface="Times New Roman" panose="02020603050405020304" pitchFamily="18" charset="0"/>
              <a:sym typeface="Times New Roman"/>
            </a:endParaRPr>
          </a:p>
          <a:p>
            <a:pPr marL="514350" lvl="1" indent="0">
              <a:defRPr sz="1500" spc="-1">
                <a:latin typeface="Arial"/>
                <a:ea typeface="Arial"/>
                <a:cs typeface="Arial"/>
                <a:sym typeface="Arial"/>
              </a:defRPr>
            </a:pPr>
            <a:r>
              <a:rPr lang="en-US" sz="18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25/536, 554, 532, 535</a:t>
            </a:r>
          </a:p>
          <a:p>
            <a:pPr marL="514350" lvl="1" indent="0">
              <a:defRPr sz="1500" spc="-1">
                <a:latin typeface="Arial"/>
                <a:ea typeface="Arial"/>
                <a:cs typeface="Arial"/>
                <a:sym typeface="Arial"/>
              </a:defRPr>
            </a:pPr>
            <a:r>
              <a:rPr lang="en-US" sz="18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Jarkko </a:t>
            </a:r>
            <a:r>
              <a:rPr lang="en-US" sz="1800" b="1"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8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25/708r0</a:t>
            </a:r>
            <a:r>
              <a:rPr lang="en-US" sz="1800" b="1" spc="-1" dirty="0">
                <a:solidFill>
                  <a:schemeClr val="tx1"/>
                </a:solidFill>
                <a:latin typeface="Times New Roman" panose="02020603050405020304" pitchFamily="18" charset="0"/>
                <a:cs typeface="Times New Roman" panose="02020603050405020304" pitchFamily="18" charset="0"/>
                <a:sym typeface="Arial"/>
              </a:rPr>
              <a:t>, 25/709r1</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Domenico Ficara 25/485r5</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Carol Ansley 25/625r3</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Hitoshi Morioka 25/895r0</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Po-Kai Huang 25/891r1</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Antonio de la Oliva 25/924r2, 25/925r1, 25/934r0</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Domenica Ficara 25/477r4</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Philip Hawkes 25/951r0</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Jerome Henry 25/451, 25/452</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Domenico Ficara 25/955r0</a:t>
            </a:r>
            <a:endParaRPr lang="en-US" sz="1800" dirty="0"/>
          </a:p>
        </p:txBody>
      </p:sp>
      <p:sp>
        <p:nvSpPr>
          <p:cNvPr id="4" name="Slide Number Placeholder 3">
            <a:extLst>
              <a:ext uri="{FF2B5EF4-FFF2-40B4-BE49-F238E27FC236}">
                <a16:creationId xmlns:a16="http://schemas.microsoft.com/office/drawing/2014/main" id="{4DFC1C9B-FE5F-FA01-523A-8E470826540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943568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11-25/444r1 (March Plenary minutes)</a:t>
            </a:r>
          </a:p>
          <a:p>
            <a:r>
              <a:rPr lang="en-US" sz="1800" b="0" dirty="0">
                <a:solidFill>
                  <a:schemeClr val="tx1"/>
                </a:solidFill>
              </a:rPr>
              <a:t>11-25/543r0 (TGbi Teleconference minutes March-April 2025)</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 27 attendees on-line, 16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a:r>
              <a:rPr lang="en-US" b="0" i="0" u="none" strike="noStrike" dirty="0">
                <a:solidFill>
                  <a:srgbClr val="212121"/>
                </a:solidFill>
                <a:effectLst/>
                <a:latin typeface="Calibri" panose="020F0502020204030204" pitchFamily="34" charset="0"/>
              </a:rPr>
              <a:t>Document 25/-- to resolve CIDs : </a:t>
            </a:r>
            <a:r>
              <a:rPr lang="en-US" sz="1800" dirty="0">
                <a:solidFill>
                  <a:srgbClr val="000000"/>
                </a:solidFill>
                <a:effectLst/>
                <a:latin typeface="Helvetica Neue Light" panose="02000403000000020004" pitchFamily="2" charset="0"/>
              </a:rPr>
              <a:t>--</a:t>
            </a:r>
          </a:p>
          <a:p>
            <a:pPr marL="0" marR="0" algn="l"/>
            <a:endParaRPr lang="en-US" sz="1800" b="0" i="0" u="none" strike="noStrike" dirty="0">
              <a:solidFill>
                <a:srgbClr val="212121"/>
              </a:solidFill>
              <a:effectLst/>
              <a:latin typeface="Calibri" panose="020F0502020204030204" pitchFamily="34" charset="0"/>
            </a:endParaRPr>
          </a:p>
          <a:p>
            <a:r>
              <a:rPr lang="en-US" sz="1800" b="0" dirty="0"/>
              <a:t>Mover:    </a:t>
            </a:r>
          </a:p>
          <a:p>
            <a:r>
              <a:rPr lang="en-US" sz="1800" b="0" dirty="0"/>
              <a:t>Second:   </a:t>
            </a:r>
          </a:p>
          <a:p>
            <a:r>
              <a:rPr lang="en-US" sz="1800" b="0" strike="sngStrike" dirty="0"/>
              <a:t>Approved by unanimous consent, xx attendees on-line, xx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11551</TotalTime>
  <Words>2642</Words>
  <Application>Microsoft Office PowerPoint</Application>
  <PresentationFormat>Widescreen</PresentationFormat>
  <Paragraphs>308</Paragraphs>
  <Slides>24</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vt:lpstr>
      <vt:lpstr>Calibri</vt:lpstr>
      <vt:lpstr>Helvetica Neue</vt:lpstr>
      <vt:lpstr>Helvetica Neue Light</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14, 2025 – PM1</vt:lpstr>
      <vt:lpstr>TGbi Agenda – May 13, 2025 – PM1</vt:lpstr>
      <vt:lpstr>TGbi Agenda – May 12, 2025 – PM1</vt:lpstr>
      <vt:lpstr>Working Submission Queue</vt:lpstr>
      <vt:lpstr>Timeline</vt:lpstr>
      <vt:lpstr>Motion # 61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120</cp:revision>
  <cp:lastPrinted>1601-01-01T00:00:00Z</cp:lastPrinted>
  <dcterms:created xsi:type="dcterms:W3CDTF">2023-11-10T19:40:49Z</dcterms:created>
  <dcterms:modified xsi:type="dcterms:W3CDTF">2025-05-14T05:42:41Z</dcterms:modified>
  <cp:category>Name, Affiliation</cp:category>
</cp:coreProperties>
</file>