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31" r:id="rId17"/>
    <p:sldId id="2428" r:id="rId18"/>
    <p:sldId id="2430" r:id="rId19"/>
    <p:sldId id="2374" r:id="rId20"/>
    <p:sldId id="2377" r:id="rId21"/>
    <p:sldId id="2429"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103" d="100"/>
          <a:sy n="103" d="100"/>
        </p:scale>
        <p:origin x="126" y="1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1B0C780-E7EA-6482-DF5E-6F5B3295086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8B35D8C-7B97-9820-8989-8F9B757A52B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D1C5695-04AA-2010-784F-6F0168BDAB3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43F8C0E-9CA7-D799-2274-1E77B983C00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F1C0DAE-60EC-9F5D-CB0C-D4406FBDE1E4}"/>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BC8237CB-610C-4BF6-7973-FBCDB71349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A71196D-B1A2-C80A-E476-9C178D2A830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598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802.11-25/625r4</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249A3-7838-6054-C15F-A2CD46E9E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5BBA85-D0FB-2A8E-5D84-8F2FF4B7C3F1}"/>
              </a:ext>
            </a:extLst>
          </p:cNvPr>
          <p:cNvSpPr>
            <a:spLocks noGrp="1"/>
          </p:cNvSpPr>
          <p:nvPr>
            <p:ph type="title"/>
          </p:nvPr>
        </p:nvSpPr>
        <p:spPr>
          <a:xfrm>
            <a:off x="914401" y="685801"/>
            <a:ext cx="10361084" cy="653127"/>
          </a:xfrm>
        </p:spPr>
        <p:txBody>
          <a:bodyPr/>
          <a:lstStyle/>
          <a:p>
            <a:r>
              <a:rPr lang="en-GB" dirty="0">
                <a:solidFill>
                  <a:schemeClr val="tx1"/>
                </a:solidFill>
              </a:rPr>
              <a:t>TGbi Agenda – May 13, 2025 – PM1</a:t>
            </a:r>
          </a:p>
        </p:txBody>
      </p:sp>
      <p:sp>
        <p:nvSpPr>
          <p:cNvPr id="9218" name="Rectangle 2">
            <a:extLst>
              <a:ext uri="{FF2B5EF4-FFF2-40B4-BE49-F238E27FC236}">
                <a16:creationId xmlns:a16="http://schemas.microsoft.com/office/drawing/2014/main" id="{AF4FC10A-4605-081B-911E-24B581C4BF3F}"/>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Tuesday			PM1 – </a:t>
            </a:r>
            <a:r>
              <a:rPr lang="en-US" sz="1400" spc="-1" dirty="0">
                <a:solidFill>
                  <a:schemeClr val="tx1"/>
                </a:solidFill>
                <a:latin typeface="Times New Roman" panose="02020603050405020304" pitchFamily="18" charset="0"/>
                <a:cs typeface="Times New Roman" panose="02020603050405020304" pitchFamily="18" charset="0"/>
                <a:sym typeface="Arial"/>
              </a:rPr>
              <a:t>Po-kai Huang 25/532, 535, 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Wednesday			AM1 –</a:t>
            </a:r>
            <a:r>
              <a:rPr lang="en-US" sz="1400" spc="-1" dirty="0">
                <a:solidFill>
                  <a:schemeClr val="tx1"/>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tx1"/>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tx1"/>
                </a:solidFill>
                <a:latin typeface="Times New Roman"/>
                <a:cs typeface="Times New Roman"/>
                <a:sym typeface="Times New Roman"/>
              </a:rPr>
              <a:t>Discussion</a:t>
            </a:r>
            <a:endParaRPr lang="en-US" sz="16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 25/583r2 – straw poll</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 25/693r2 straw poll</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 25/532</a:t>
            </a:r>
            <a:r>
              <a:rPr lang="en-US" sz="1600" spc="-1">
                <a:solidFill>
                  <a:schemeClr val="tx1"/>
                </a:solidFill>
                <a:latin typeface="Times New Roman" panose="02020603050405020304" pitchFamily="18" charset="0"/>
                <a:cs typeface="Times New Roman" panose="02020603050405020304" pitchFamily="18" charset="0"/>
                <a:sym typeface="Arial"/>
              </a:rPr>
              <a:t>, 25/535, 25/536?</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Knect</a:t>
            </a:r>
            <a:r>
              <a:rPr lang="en-US" sz="1600" spc="-1" dirty="0">
                <a:solidFill>
                  <a:schemeClr val="tx1"/>
                </a:solidFill>
                <a:latin typeface="Times New Roman" panose="02020603050405020304" pitchFamily="18" charset="0"/>
                <a:cs typeface="Times New Roman" panose="02020603050405020304" pitchFamily="18" charset="0"/>
                <a:sym typeface="Arial"/>
              </a:rPr>
              <a:t> 25/708r0, 25/709r1</a:t>
            </a:r>
          </a:p>
          <a:p>
            <a:pPr lvl="1">
              <a:buFont typeface="Arial"/>
              <a:buChar cha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tx1"/>
              </a:solidFill>
            </a:endParaRPr>
          </a:p>
          <a:p>
            <a:pPr lvl="0" hangingPunct="0">
              <a:defRPr sz="1500" spc="-1">
                <a:latin typeface="Arial"/>
                <a:ea typeface="Arial"/>
                <a:cs typeface="Arial"/>
                <a:sym typeface="Arial"/>
              </a:defRPr>
            </a:pPr>
            <a:r>
              <a:rPr lang="en-US" sz="1600" dirty="0">
                <a:solidFill>
                  <a:schemeClr val="tx1"/>
                </a:solidFill>
              </a:rPr>
              <a:t>Recess</a:t>
            </a:r>
          </a:p>
        </p:txBody>
      </p:sp>
      <p:sp>
        <p:nvSpPr>
          <p:cNvPr id="6" name="Slide Number Placeholder 5">
            <a:extLst>
              <a:ext uri="{FF2B5EF4-FFF2-40B4-BE49-F238E27FC236}">
                <a16:creationId xmlns:a16="http://schemas.microsoft.com/office/drawing/2014/main" id="{ADEE1F00-70B4-447A-A0B1-B1350FF7F2C3}"/>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5628E694-7843-163E-8044-91ADFC3EB8F3}"/>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6678B704-8C4D-71AF-9E03-E222B4CFAFE5}"/>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0456F851-4D12-E71B-B9A1-7FF85F216CD6}"/>
              </a:ext>
            </a:extLst>
          </p:cNvPr>
          <p:cNvGraphicFramePr>
            <a:graphicFrameLocks noGrp="1"/>
          </p:cNvGraphicFramePr>
          <p:nvPr>
            <p:extLst>
              <p:ext uri="{D42A27DB-BD31-4B8C-83A1-F6EECF244321}">
                <p14:modId xmlns:p14="http://schemas.microsoft.com/office/powerpoint/2010/main" val="3491904229"/>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820</a:t>
                      </a:r>
                    </a:p>
                  </a:txBody>
                  <a:tcPr/>
                </a:tc>
                <a:tc>
                  <a:txBody>
                    <a:bodyPr/>
                    <a:lstStyle/>
                    <a:p>
                      <a:pPr algn="ctr"/>
                      <a:r>
                        <a:rPr lang="en-US" sz="1400" dirty="0"/>
                        <a:t>160</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3275566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bg2">
                    <a:lumMod val="75000"/>
                  </a:schemeClr>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2">
                    <a:lumMod val="7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lumMod val="75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400" b="1" spc="-1" dirty="0">
                <a:solidFill>
                  <a:schemeClr val="bg2">
                    <a:lumMod val="75000"/>
                  </a:schemeClr>
                </a:solidFill>
                <a:latin typeface="Times New Roman" panose="02020603050405020304" pitchFamily="18" charset="0"/>
                <a:cs typeface="Times New Roman" panose="02020603050405020304" pitchFamily="18" charset="0"/>
              </a:rPr>
              <a:t>   Monday			PM1 – </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400" b="1"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b="1" spc="-1" dirty="0">
                <a:solidFill>
                  <a:schemeClr val="bg2">
                    <a:lumMod val="75000"/>
                  </a:schemeClr>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400" b="1" spc="-1" dirty="0">
              <a:solidFill>
                <a:schemeClr val="bg2">
                  <a:lumMod val="75000"/>
                </a:schemeClr>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Tuesday			PM1 –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25/536, 554, 532, 535, Jarkko </a:t>
            </a:r>
            <a:r>
              <a:rPr lang="en-US" sz="14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25/708r0, 25/709r1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Wednesday			AM1 –</a:t>
            </a:r>
            <a:r>
              <a:rPr lang="en-US" sz="1400" spc="-1" dirty="0">
                <a:solidFill>
                  <a:schemeClr val="bg2">
                    <a:lumMod val="75000"/>
                  </a:schemeClr>
                </a:solidFill>
                <a:latin typeface="Times New Roman" panose="02020603050405020304" pitchFamily="18" charset="0"/>
                <a:cs typeface="Times New Roman" panose="02020603050405020304" pitchFamily="18" charset="0"/>
                <a:sym typeface="Arial"/>
              </a:rPr>
              <a:t> Domenico Ficara 25/485r5, Carol Ansley 25/625r3, Hitoshi Morioka 25/895r0</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400" spc="-1" dirty="0">
                <a:solidFill>
                  <a:schemeClr val="bg2">
                    <a:lumMod val="75000"/>
                  </a:schemeClr>
                </a:solidFill>
                <a:latin typeface="Times New Roman" panose="02020603050405020304" pitchFamily="18" charset="0"/>
                <a:cs typeface="Times New Roman" panose="02020603050405020304" pitchFamily="18" charset="0"/>
              </a:rPr>
              <a:t>Thursday			PM1 – Ad Hoc discussion, closing </a:t>
            </a:r>
            <a:r>
              <a:rPr lang="en-US" sz="1400" dirty="0">
                <a:solidFill>
                  <a:schemeClr val="bg2">
                    <a:lumMod val="75000"/>
                  </a:schemeClr>
                </a:solidFill>
                <a:latin typeface="Times New Roman" panose="02020603050405020304" pitchFamily="18" charset="0"/>
                <a:cs typeface="Times New Roman" panose="02020603050405020304" pitchFamily="18" charset="0"/>
              </a:rPr>
              <a:t>motions, submission queue</a:t>
            </a:r>
          </a:p>
          <a:p>
            <a:pPr marL="0" lvl="1" indent="0">
              <a:defRPr sz="1500" spc="-1">
                <a:latin typeface="Arial"/>
                <a:ea typeface="Arial"/>
                <a:cs typeface="Arial"/>
                <a:sym typeface="Arial"/>
              </a:defRP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600" b="1" spc="-1" dirty="0">
              <a:solidFill>
                <a:schemeClr val="bg2">
                  <a:lumMod val="7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2">
                    <a:lumMod val="75000"/>
                  </a:schemeClr>
                </a:solidFill>
                <a:latin typeface="Times New Roman"/>
                <a:cs typeface="Times New Roman"/>
                <a:sym typeface="Times New Roman"/>
              </a:rPr>
              <a:t>Discussion</a:t>
            </a:r>
            <a:endParaRPr lang="en-US" sz="1600" dirty="0">
              <a:solidFill>
                <a:schemeClr val="bg2">
                  <a:lumMod val="75000"/>
                </a:schemeClr>
              </a:solidFill>
              <a:latin typeface="Times New Roman" panose="02020603050405020304" pitchFamily="18" charset="0"/>
              <a:cs typeface="Times New Roman" panose="02020603050405020304" pitchFamily="18" charset="0"/>
            </a:endParaRPr>
          </a:p>
          <a:p>
            <a:pPr lvl="1">
              <a:buFont typeface="Arial"/>
              <a:buChar char="•"/>
            </a:pPr>
            <a:endPar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endParaRP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Jarkko </a:t>
            </a:r>
            <a:r>
              <a:rPr lang="en-US" sz="1600" spc="-1" dirty="0" err="1">
                <a:solidFill>
                  <a:schemeClr val="bg2">
                    <a:lumMod val="75000"/>
                  </a:schemeClr>
                </a:solidFill>
                <a:latin typeface="Times New Roman" panose="02020603050405020304" pitchFamily="18" charset="0"/>
                <a:cs typeface="Times New Roman" panose="02020603050405020304" pitchFamily="18" charset="0"/>
                <a:sym typeface="Arial"/>
              </a:rPr>
              <a:t>Kneckt</a:t>
            </a: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 – 25/583r2 – presented &amp; straw poll tomorrow</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Antonio de la Oliva – 25/693r2 presented and straw poll tomorrow, 25/692r3 presented and straw polled </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Po-Kai Huang – 25/554r5 presented &amp; straw poll, 25/536r1 presented &amp; straw polled 4 resolutions</a:t>
            </a:r>
          </a:p>
          <a:p>
            <a:pPr lvl="1">
              <a:buFont typeface="Arial"/>
              <a:buChar char="•"/>
            </a:pPr>
            <a:r>
              <a:rPr lang="en-US" sz="1600" spc="-1" dirty="0">
                <a:solidFill>
                  <a:schemeClr val="bg2">
                    <a:lumMod val="75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600" dirty="0">
              <a:solidFill>
                <a:schemeClr val="bg2">
                  <a:lumMod val="75000"/>
                </a:schemeClr>
              </a:solidFill>
            </a:endParaRPr>
          </a:p>
          <a:p>
            <a:pPr lvl="0" hangingPunct="0">
              <a:defRPr sz="1500" spc="-1">
                <a:latin typeface="Arial"/>
                <a:ea typeface="Arial"/>
                <a:cs typeface="Arial"/>
                <a:sym typeface="Arial"/>
              </a:defRPr>
            </a:pPr>
            <a:r>
              <a:rPr lang="en-US" sz="1600" dirty="0">
                <a:solidFill>
                  <a:schemeClr val="bg2">
                    <a:lumMod val="75000"/>
                  </a:schemeClr>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graphicFrame>
        <p:nvGraphicFramePr>
          <p:cNvPr id="3" name="Table 2">
            <a:extLst>
              <a:ext uri="{FF2B5EF4-FFF2-40B4-BE49-F238E27FC236}">
                <a16:creationId xmlns:a16="http://schemas.microsoft.com/office/drawing/2014/main" id="{FDF30383-007C-3107-27A1-5FB11878522F}"/>
              </a:ext>
            </a:extLst>
          </p:cNvPr>
          <p:cNvGraphicFramePr>
            <a:graphicFrameLocks noGrp="1"/>
          </p:cNvGraphicFramePr>
          <p:nvPr>
            <p:extLst>
              <p:ext uri="{D42A27DB-BD31-4B8C-83A1-F6EECF244321}">
                <p14:modId xmlns:p14="http://schemas.microsoft.com/office/powerpoint/2010/main" val="2444074703"/>
              </p:ext>
            </p:extLst>
          </p:nvPr>
        </p:nvGraphicFramePr>
        <p:xfrm>
          <a:off x="3429000" y="5542599"/>
          <a:ext cx="8128000" cy="74168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3371383129"/>
                    </a:ext>
                  </a:extLst>
                </a:gridCol>
                <a:gridCol w="2032000">
                  <a:extLst>
                    <a:ext uri="{9D8B030D-6E8A-4147-A177-3AD203B41FA5}">
                      <a16:colId xmlns:a16="http://schemas.microsoft.com/office/drawing/2014/main" val="2651672124"/>
                    </a:ext>
                  </a:extLst>
                </a:gridCol>
                <a:gridCol w="2032000">
                  <a:extLst>
                    <a:ext uri="{9D8B030D-6E8A-4147-A177-3AD203B41FA5}">
                      <a16:colId xmlns:a16="http://schemas.microsoft.com/office/drawing/2014/main" val="4216020611"/>
                    </a:ext>
                  </a:extLst>
                </a:gridCol>
                <a:gridCol w="2032000">
                  <a:extLst>
                    <a:ext uri="{9D8B030D-6E8A-4147-A177-3AD203B41FA5}">
                      <a16:colId xmlns:a16="http://schemas.microsoft.com/office/drawing/2014/main" val="1028984983"/>
                    </a:ext>
                  </a:extLst>
                </a:gridCol>
              </a:tblGrid>
              <a:tr h="370840">
                <a:tc>
                  <a:txBody>
                    <a:bodyPr/>
                    <a:lstStyle/>
                    <a:p>
                      <a:pPr algn="ctr"/>
                      <a:r>
                        <a:rPr lang="en-US" sz="1400" dirty="0"/>
                        <a:t>Unassigned</a:t>
                      </a:r>
                    </a:p>
                  </a:txBody>
                  <a:tcPr/>
                </a:tc>
                <a:tc>
                  <a:txBody>
                    <a:bodyPr/>
                    <a:lstStyle/>
                    <a:p>
                      <a:pPr algn="ctr"/>
                      <a:r>
                        <a:rPr lang="en-US" sz="1400" dirty="0"/>
                        <a:t>Assigned</a:t>
                      </a:r>
                    </a:p>
                  </a:txBody>
                  <a:tcPr/>
                </a:tc>
                <a:tc>
                  <a:txBody>
                    <a:bodyPr/>
                    <a:lstStyle/>
                    <a:p>
                      <a:pPr algn="ctr"/>
                      <a:r>
                        <a:rPr lang="en-US" sz="1400" dirty="0"/>
                        <a:t>Ready for Motion</a:t>
                      </a:r>
                    </a:p>
                  </a:txBody>
                  <a:tcPr/>
                </a:tc>
                <a:tc>
                  <a:txBody>
                    <a:bodyPr/>
                    <a:lstStyle/>
                    <a:p>
                      <a:pPr algn="ctr"/>
                      <a:r>
                        <a:rPr lang="en-US" sz="1400" dirty="0"/>
                        <a:t>Resolution Approved</a:t>
                      </a:r>
                    </a:p>
                  </a:txBody>
                  <a:tcPr/>
                </a:tc>
                <a:extLst>
                  <a:ext uri="{0D108BD9-81ED-4DB2-BD59-A6C34878D82A}">
                    <a16:rowId xmlns:a16="http://schemas.microsoft.com/office/drawing/2014/main" val="407142916"/>
                  </a:ext>
                </a:extLst>
              </a:tr>
              <a:tr h="370840">
                <a:tc>
                  <a:txBody>
                    <a:bodyPr/>
                    <a:lstStyle/>
                    <a:p>
                      <a:pPr algn="ctr"/>
                      <a:r>
                        <a:rPr lang="en-US" sz="1400" dirty="0"/>
                        <a:t>4</a:t>
                      </a:r>
                    </a:p>
                  </a:txBody>
                  <a:tcPr/>
                </a:tc>
                <a:tc>
                  <a:txBody>
                    <a:bodyPr/>
                    <a:lstStyle/>
                    <a:p>
                      <a:pPr algn="ctr"/>
                      <a:r>
                        <a:rPr lang="en-US" sz="1400" dirty="0"/>
                        <a:t>856</a:t>
                      </a:r>
                    </a:p>
                  </a:txBody>
                  <a:tcPr/>
                </a:tc>
                <a:tc>
                  <a:txBody>
                    <a:bodyPr/>
                    <a:lstStyle/>
                    <a:p>
                      <a:pPr algn="ctr"/>
                      <a:r>
                        <a:rPr lang="en-US" sz="1400" dirty="0"/>
                        <a:t>124</a:t>
                      </a:r>
                    </a:p>
                  </a:txBody>
                  <a:tcPr/>
                </a:tc>
                <a:tc>
                  <a:txBody>
                    <a:bodyPr/>
                    <a:lstStyle/>
                    <a:p>
                      <a:pPr algn="ctr"/>
                      <a:r>
                        <a:rPr lang="en-US" sz="1400" dirty="0"/>
                        <a:t>88</a:t>
                      </a:r>
                    </a:p>
                  </a:txBody>
                  <a:tcPr/>
                </a:tc>
                <a:extLst>
                  <a:ext uri="{0D108BD9-81ED-4DB2-BD59-A6C34878D82A}">
                    <a16:rowId xmlns:a16="http://schemas.microsoft.com/office/drawing/2014/main" val="1901292938"/>
                  </a:ext>
                </a:extLst>
              </a:tr>
            </a:tbl>
          </a:graphicData>
        </a:graphic>
      </p:graphicFrame>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914401" y="1828801"/>
            <a:ext cx="10361084" cy="4265614"/>
          </a:xfrm>
        </p:spPr>
        <p:txBody>
          <a:bodyPr/>
          <a:lstStyle/>
          <a:p>
            <a:pPr marL="514350" lvl="1" indent="0">
              <a:defRPr sz="1500" spc="-1">
                <a:latin typeface="Arial"/>
                <a:ea typeface="Arial"/>
                <a:cs typeface="Arial"/>
                <a:sym typeface="Arial"/>
              </a:defRPr>
            </a:pPr>
            <a:r>
              <a:rPr lang="en-US" sz="1800" b="1" spc="-1" dirty="0">
                <a:solidFill>
                  <a:schemeClr val="bg2"/>
                </a:solidFill>
                <a:latin typeface="Times New Roman" panose="02020603050405020304" pitchFamily="18" charset="0"/>
                <a:cs typeface="Times New Roman" panose="02020603050405020304" pitchFamily="18" charset="0"/>
                <a:sym typeface="Arial"/>
              </a:rPr>
              <a:t>Jarkko </a:t>
            </a:r>
            <a:r>
              <a:rPr lang="en-US" sz="1800" b="1" spc="-1" dirty="0" err="1">
                <a:solidFill>
                  <a:schemeClr val="bg2"/>
                </a:solidFill>
                <a:latin typeface="Times New Roman" panose="02020603050405020304" pitchFamily="18" charset="0"/>
                <a:cs typeface="Times New Roman" panose="02020603050405020304" pitchFamily="18" charset="0"/>
                <a:sym typeface="Arial"/>
              </a:rPr>
              <a:t>Kneckt</a:t>
            </a:r>
            <a:r>
              <a:rPr lang="en-US" sz="1800" b="1" spc="-1" dirty="0">
                <a:solidFill>
                  <a:schemeClr val="bg2"/>
                </a:solidFill>
                <a:latin typeface="Times New Roman" panose="02020603050405020304" pitchFamily="18" charset="0"/>
                <a:cs typeface="Times New Roman" panose="02020603050405020304" pitchFamily="18" charset="0"/>
                <a:sym typeface="Arial"/>
              </a:rPr>
              <a:t> 25/583r2 - partially presented</a:t>
            </a:r>
          </a:p>
          <a:p>
            <a:pPr marL="514350" lvl="1" indent="0">
              <a:defRPr sz="1500" spc="-1">
                <a:latin typeface="Arial"/>
                <a:ea typeface="Arial"/>
                <a:cs typeface="Arial"/>
                <a:sym typeface="Arial"/>
              </a:defRPr>
            </a:pPr>
            <a:r>
              <a:rPr lang="en-US" sz="1800" b="1" spc="-1" dirty="0">
                <a:solidFill>
                  <a:schemeClr val="bg2"/>
                </a:solidFill>
                <a:latin typeface="Times New Roman" panose="02020603050405020304" pitchFamily="18" charset="0"/>
                <a:cs typeface="Times New Roman" panose="02020603050405020304" pitchFamily="18" charset="0"/>
                <a:sym typeface="Arial"/>
              </a:rPr>
              <a:t>Antonio de la Oliva 25/693r2, 25/692r3</a:t>
            </a:r>
            <a:endParaRPr lang="en-US" sz="1800" b="1" spc="-1" dirty="0">
              <a:solidFill>
                <a:schemeClr val="bg2"/>
              </a:solidFill>
              <a:latin typeface="Times New Roman" panose="02020603050405020304" pitchFamily="18" charset="0"/>
              <a:cs typeface="Times New Roman" panose="02020603050405020304" pitchFamily="18" charset="0"/>
              <a:sym typeface="Times New Roman"/>
            </a:endParaRP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a:t>
            </a:r>
            <a:r>
              <a:rPr lang="en-US" sz="1800" b="1" spc="-1" dirty="0">
                <a:solidFill>
                  <a:schemeClr val="bg2"/>
                </a:solidFill>
                <a:latin typeface="Times New Roman" panose="02020603050405020304" pitchFamily="18" charset="0"/>
                <a:cs typeface="Times New Roman" panose="02020603050405020304" pitchFamily="18" charset="0"/>
                <a:sym typeface="Arial"/>
              </a:rPr>
              <a:t>25/536, 554</a:t>
            </a:r>
            <a:r>
              <a:rPr lang="en-US" sz="1800" b="1" spc="-1" dirty="0">
                <a:solidFill>
                  <a:schemeClr val="tx1"/>
                </a:solidFill>
                <a:latin typeface="Times New Roman" panose="02020603050405020304" pitchFamily="18" charset="0"/>
                <a:cs typeface="Times New Roman" panose="02020603050405020304" pitchFamily="18" charset="0"/>
                <a:sym typeface="Arial"/>
              </a:rPr>
              <a:t>, 532, 535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Jarkko </a:t>
            </a:r>
            <a:r>
              <a:rPr lang="en-US" sz="18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800" b="1" spc="-1" dirty="0">
                <a:solidFill>
                  <a:schemeClr val="tx1"/>
                </a:solidFill>
                <a:latin typeface="Times New Roman" panose="02020603050405020304" pitchFamily="18" charset="0"/>
                <a:cs typeface="Times New Roman" panose="02020603050405020304" pitchFamily="18" charset="0"/>
                <a:sym typeface="Arial"/>
              </a:rPr>
              <a:t> 25/708r0, 25/709r1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Domenico Ficara 25/485r5</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Carol Ansley 25/625r3</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Hitoshi Morioka 25/895r0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Po-Kai Huang 25/891r1</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Antonio de la Oliva 25/924r2, 25/925r1, 25/934r0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Domenica Ficara 25/477r4</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514350" lvl="1" inden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Jerome Henry 25/451, 25/452</a:t>
            </a:r>
            <a:endParaRPr lang="en-US" sz="1800" dirty="0"/>
          </a:p>
        </p:txBody>
      </p:sp>
      <p:sp>
        <p:nvSpPr>
          <p:cNvPr id="4" name="Slide Number Placeholder 3">
            <a:extLst>
              <a:ext uri="{FF2B5EF4-FFF2-40B4-BE49-F238E27FC236}">
                <a16:creationId xmlns:a16="http://schemas.microsoft.com/office/drawing/2014/main" id="{4DFC1C9B-FE5F-FA01-523A-8E470826540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11-25/444r1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 27 attendees on-line, 16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11390</TotalTime>
  <Words>2492</Words>
  <Application>Microsoft Office PowerPoint</Application>
  <PresentationFormat>Widescreen</PresentationFormat>
  <Paragraphs>274</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13, 2025 – PM1</vt:lpstr>
      <vt:lpstr>TGbi Agenda – May 12, 2025 – PM1</vt:lpstr>
      <vt:lpstr>Working Submission Queue</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119</cp:revision>
  <cp:lastPrinted>1601-01-01T00:00:00Z</cp:lastPrinted>
  <dcterms:created xsi:type="dcterms:W3CDTF">2023-11-10T19:40:49Z</dcterms:created>
  <dcterms:modified xsi:type="dcterms:W3CDTF">2025-05-13T10:23:15Z</dcterms:modified>
  <cp:category>Name, Affiliation</cp:category>
</cp:coreProperties>
</file>