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93" r:id="rId4"/>
    <p:sldId id="282" r:id="rId5"/>
    <p:sldId id="280" r:id="rId6"/>
    <p:sldId id="283" r:id="rId7"/>
    <p:sldId id="265" r:id="rId8"/>
    <p:sldId id="291" r:id="rId9"/>
    <p:sldId id="2367" r:id="rId10"/>
    <p:sldId id="270" r:id="rId11"/>
    <p:sldId id="272" r:id="rId12"/>
    <p:sldId id="271" r:id="rId13"/>
    <p:sldId id="284" r:id="rId14"/>
    <p:sldId id="2368" r:id="rId15"/>
    <p:sldId id="2369" r:id="rId16"/>
    <p:sldId id="2370" r:id="rId17"/>
    <p:sldId id="286" r:id="rId18"/>
    <p:sldId id="263" r:id="rId19"/>
    <p:sldId id="287" r:id="rId20"/>
    <p:sldId id="288" r:id="rId21"/>
    <p:sldId id="289" r:id="rId22"/>
    <p:sldId id="290" r:id="rId23"/>
    <p:sldId id="264" r:id="rId24"/>
    <p:sldId id="274" r:id="rId25"/>
    <p:sldId id="275" r:id="rId26"/>
    <p:sldId id="276" r:id="rId27"/>
    <p:sldId id="277" r:id="rId28"/>
    <p:sldId id="278" r:id="rId29"/>
    <p:sldId id="279"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367"/>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 id="2368"/>
            <p14:sldId id="2369"/>
            <p14:sldId id="2370"/>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802.11-25/0619</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802.11-25/0619</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802.11-25/0619</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802.11-25/0619</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95B10B5-72E6-2AF7-2BD1-05F82BBEE76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D99D80A-F48B-844D-D9BC-89B97B66CDC7}"/>
              </a:ext>
            </a:extLst>
          </p:cNvPr>
          <p:cNvSpPr>
            <a:spLocks noGrp="1" noChangeArrowheads="1"/>
          </p:cNvSpPr>
          <p:nvPr>
            <p:ph type="hdr"/>
          </p:nvPr>
        </p:nvSpPr>
        <p:spPr>
          <a:ln/>
        </p:spPr>
        <p:txBody>
          <a:bodyPr/>
          <a:lstStyle/>
          <a:p>
            <a:r>
              <a:rPr lang="en-US"/>
              <a:t>doc.: IEEE 802.11-25/0619</a:t>
            </a:r>
          </a:p>
        </p:txBody>
      </p:sp>
      <p:sp>
        <p:nvSpPr>
          <p:cNvPr id="5" name="Rectangle 3">
            <a:extLst>
              <a:ext uri="{FF2B5EF4-FFF2-40B4-BE49-F238E27FC236}">
                <a16:creationId xmlns:a16="http://schemas.microsoft.com/office/drawing/2014/main" id="{10EACAF3-91BB-37F3-A35B-CB113FADB292}"/>
              </a:ext>
            </a:extLst>
          </p:cNvPr>
          <p:cNvSpPr>
            <a:spLocks noGrp="1" noChangeArrowheads="1"/>
          </p:cNvSpPr>
          <p:nvPr>
            <p:ph type="dt"/>
          </p:nvPr>
        </p:nvSpPr>
        <p:spPr>
          <a:ln/>
        </p:spPr>
        <p:txBody>
          <a:bodyPr/>
          <a:lstStyle/>
          <a:p>
            <a:r>
              <a:rPr lang="en-US"/>
              <a:t>May 2025</a:t>
            </a:r>
          </a:p>
        </p:txBody>
      </p:sp>
      <p:sp>
        <p:nvSpPr>
          <p:cNvPr id="6" name="Rectangle 6">
            <a:extLst>
              <a:ext uri="{FF2B5EF4-FFF2-40B4-BE49-F238E27FC236}">
                <a16:creationId xmlns:a16="http://schemas.microsoft.com/office/drawing/2014/main" id="{9BD5BB68-230D-CC84-514E-10A5DD8136E5}"/>
              </a:ext>
            </a:extLst>
          </p:cNvPr>
          <p:cNvSpPr>
            <a:spLocks noGrp="1" noChangeArrowheads="1"/>
          </p:cNvSpPr>
          <p:nvPr>
            <p:ph type="ftr"/>
          </p:nvPr>
        </p:nvSpPr>
        <p:spPr>
          <a:ln/>
        </p:spPr>
        <p:txBody>
          <a:bodyPr/>
          <a:lstStyle/>
          <a:p>
            <a:r>
              <a:rPr lang="en-US"/>
              <a:t>Marc Emmelmann (SELF)</a:t>
            </a:r>
          </a:p>
        </p:txBody>
      </p:sp>
      <p:sp>
        <p:nvSpPr>
          <p:cNvPr id="7" name="Rectangle 7">
            <a:extLst>
              <a:ext uri="{FF2B5EF4-FFF2-40B4-BE49-F238E27FC236}">
                <a16:creationId xmlns:a16="http://schemas.microsoft.com/office/drawing/2014/main" id="{E6C44AEA-7750-DCBB-843D-6BAAD52FFE53}"/>
              </a:ext>
            </a:extLst>
          </p:cNvPr>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a:extLst>
              <a:ext uri="{FF2B5EF4-FFF2-40B4-BE49-F238E27FC236}">
                <a16:creationId xmlns:a16="http://schemas.microsoft.com/office/drawing/2014/main" id="{E0219987-4C81-36AF-39A6-AB12476EFF7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452DFE99-830A-E411-5DEC-EE837A5E8FD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24160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802.11-25/0619</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802.11-25/0619</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802.11-25/0619r1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5/15-25-0174-12-04ab-consolidated-comments-draft-2-0.xls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4/15-24-0348-02-006a-tg15-6ma-coexistence-assessment-documen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2025-05-12</a:t>
            </a:r>
            <a:endParaRPr lang="en-GB" sz="2000" b="0" dirty="0"/>
          </a:p>
        </p:txBody>
      </p:sp>
      <p:sp>
        <p:nvSpPr>
          <p:cNvPr id="6" name="Date Placeholder 3"/>
          <p:cNvSpPr>
            <a:spLocks noGrp="1"/>
          </p:cNvSpPr>
          <p:nvPr>
            <p:ph type="dt" idx="10"/>
          </p:nvPr>
        </p:nvSpPr>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Tree>
    <p:extLst>
      <p:ext uri="{BB962C8B-B14F-4D97-AF65-F5344CB8AC3E}">
        <p14:creationId xmlns:p14="http://schemas.microsoft.com/office/powerpoint/2010/main" val="1221849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23ADE-4D72-229A-6C03-BE4DE32CE5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1600E7-458B-1FAB-9F87-84BEA879D2A1}"/>
              </a:ext>
            </a:extLst>
          </p:cNvPr>
          <p:cNvSpPr>
            <a:spLocks noGrp="1"/>
          </p:cNvSpPr>
          <p:nvPr>
            <p:ph type="title"/>
          </p:nvPr>
        </p:nvSpPr>
        <p:spPr/>
        <p:txBody>
          <a:bodyPr/>
          <a:lstStyle/>
          <a:p>
            <a:r>
              <a:rPr lang="en-GB" dirty="0"/>
              <a:t>(4.02) 802.15.4ab NB Status Update</a:t>
            </a:r>
          </a:p>
        </p:txBody>
      </p:sp>
      <p:sp>
        <p:nvSpPr>
          <p:cNvPr id="3" name="Content Placeholder 2">
            <a:extLst>
              <a:ext uri="{FF2B5EF4-FFF2-40B4-BE49-F238E27FC236}">
                <a16:creationId xmlns:a16="http://schemas.microsoft.com/office/drawing/2014/main" id="{4748B465-BAF5-FB92-56F0-72CD6AE2CE6F}"/>
              </a:ext>
            </a:extLst>
          </p:cNvPr>
          <p:cNvSpPr>
            <a:spLocks noGrp="1"/>
          </p:cNvSpPr>
          <p:nvPr>
            <p:ph idx="1"/>
          </p:nvPr>
        </p:nvSpPr>
        <p:spPr>
          <a:xfrm>
            <a:off x="914401" y="1772816"/>
            <a:ext cx="10361084" cy="4113213"/>
          </a:xfrm>
        </p:spPr>
        <p:txBody>
          <a:bodyPr/>
          <a:lstStyle/>
          <a:p>
            <a:pPr marL="457200" lvl="1" indent="0"/>
            <a:endParaRPr lang="en-GB" dirty="0"/>
          </a:p>
          <a:p>
            <a:pPr>
              <a:buFont typeface="Arial" panose="020B0604020202020204" pitchFamily="34" charset="0"/>
              <a:buChar char="•"/>
            </a:pPr>
            <a:r>
              <a:rPr lang="en-GB" dirty="0"/>
              <a:t>802.15.4ab is going through comment resolution</a:t>
            </a:r>
          </a:p>
          <a:p>
            <a:pPr>
              <a:buFont typeface="Arial" panose="020B0604020202020204" pitchFamily="34" charset="0"/>
              <a:buChar char="•"/>
            </a:pPr>
            <a:r>
              <a:rPr lang="en-GB" dirty="0"/>
              <a:t>The latest spreadsheet can be found here: </a:t>
            </a:r>
            <a:r>
              <a:rPr lang="en-GB" dirty="0">
                <a:hlinkClick r:id="rId3"/>
              </a:rPr>
              <a:t>https://mentor.ieee.org/802.15/dcn/25/15-25-0174-12-04ab-consolidated-comments-draft-2-0.xlsm</a:t>
            </a:r>
            <a:endParaRPr lang="en-GB" dirty="0"/>
          </a:p>
          <a:p>
            <a:pPr>
              <a:buFont typeface="Arial" panose="020B0604020202020204" pitchFamily="34" charset="0"/>
              <a:buChar char="•"/>
            </a:pPr>
            <a:r>
              <a:rPr lang="en-GB" dirty="0" err="1"/>
              <a:t>Coex</a:t>
            </a:r>
            <a:r>
              <a:rPr lang="en-GB" dirty="0"/>
              <a:t>-related comments not (yet) discussed (as of May 11)</a:t>
            </a:r>
          </a:p>
          <a:p>
            <a:pPr>
              <a:buFont typeface="Arial" panose="020B0604020202020204" pitchFamily="34" charset="0"/>
              <a:buChar char="•"/>
            </a:pPr>
            <a:endParaRPr lang="en-GB" dirty="0"/>
          </a:p>
        </p:txBody>
      </p:sp>
      <p:sp>
        <p:nvSpPr>
          <p:cNvPr id="6" name="Slide Number Placeholder 5">
            <a:extLst>
              <a:ext uri="{FF2B5EF4-FFF2-40B4-BE49-F238E27FC236}">
                <a16:creationId xmlns:a16="http://schemas.microsoft.com/office/drawing/2014/main" id="{F40369F1-7C70-F545-5A69-33377A188DEA}"/>
              </a:ext>
            </a:extLst>
          </p:cNvPr>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a:extLst>
              <a:ext uri="{FF2B5EF4-FFF2-40B4-BE49-F238E27FC236}">
                <a16:creationId xmlns:a16="http://schemas.microsoft.com/office/drawing/2014/main" id="{FD76C044-2829-644E-F26E-85175B72261B}"/>
              </a:ext>
            </a:extLst>
          </p:cNvPr>
          <p:cNvSpPr>
            <a:spLocks noGrp="1"/>
          </p:cNvSpPr>
          <p:nvPr>
            <p:ph type="ftr" idx="14"/>
          </p:nvPr>
        </p:nvSpPr>
        <p:spPr/>
        <p:txBody>
          <a:bodyPr/>
          <a:lstStyle/>
          <a:p>
            <a:r>
              <a:rPr lang="en-GB"/>
              <a:t>Marc Emmelmann (SELF)</a:t>
            </a:r>
            <a:endParaRPr lang="en-GB" dirty="0"/>
          </a:p>
        </p:txBody>
      </p:sp>
      <p:sp>
        <p:nvSpPr>
          <p:cNvPr id="4" name="Date Placeholder 3">
            <a:extLst>
              <a:ext uri="{FF2B5EF4-FFF2-40B4-BE49-F238E27FC236}">
                <a16:creationId xmlns:a16="http://schemas.microsoft.com/office/drawing/2014/main" id="{95692CDB-BBD4-BABE-FEC0-9C4465842CD5}"/>
              </a:ext>
            </a:extLst>
          </p:cNvPr>
          <p:cNvSpPr>
            <a:spLocks noGrp="1"/>
          </p:cNvSpPr>
          <p:nvPr>
            <p:ph type="dt" idx="15"/>
          </p:nvPr>
        </p:nvSpPr>
        <p:spPr/>
        <p:txBody>
          <a:bodyPr/>
          <a:lstStyle/>
          <a:p>
            <a:r>
              <a:rPr lang="en-US"/>
              <a:t>May 2025</a:t>
            </a:r>
            <a:endParaRPr lang="en-GB"/>
          </a:p>
        </p:txBody>
      </p:sp>
    </p:spTree>
    <p:extLst>
      <p:ext uri="{BB962C8B-B14F-4D97-AF65-F5344CB8AC3E}">
        <p14:creationId xmlns:p14="http://schemas.microsoft.com/office/powerpoint/2010/main" val="520426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55DC6-81AD-ED7D-2755-1B08BC70CBEC}"/>
              </a:ext>
            </a:extLst>
          </p:cNvPr>
          <p:cNvSpPr>
            <a:spLocks noGrp="1"/>
          </p:cNvSpPr>
          <p:nvPr>
            <p:ph type="title"/>
          </p:nvPr>
        </p:nvSpPr>
        <p:spPr/>
        <p:txBody>
          <a:bodyPr/>
          <a:lstStyle/>
          <a:p>
            <a:r>
              <a:rPr lang="en-US" dirty="0"/>
              <a:t>(4.03) 802.15.6ma CAD</a:t>
            </a:r>
          </a:p>
        </p:txBody>
      </p:sp>
      <p:sp>
        <p:nvSpPr>
          <p:cNvPr id="3" name="Content Placeholder 2">
            <a:extLst>
              <a:ext uri="{FF2B5EF4-FFF2-40B4-BE49-F238E27FC236}">
                <a16:creationId xmlns:a16="http://schemas.microsoft.com/office/drawing/2014/main" id="{A56AC52F-3274-301D-9319-5DD35FDC01EC}"/>
              </a:ext>
            </a:extLst>
          </p:cNvPr>
          <p:cNvSpPr>
            <a:spLocks noGrp="1"/>
          </p:cNvSpPr>
          <p:nvPr>
            <p:ph idx="1"/>
          </p:nvPr>
        </p:nvSpPr>
        <p:spPr/>
        <p:txBody>
          <a:bodyPr/>
          <a:lstStyle/>
          <a:p>
            <a:pPr>
              <a:buFont typeface="Arial" panose="020B0604020202020204" pitchFamily="34" charset="0"/>
              <a:buChar char="•"/>
            </a:pPr>
            <a:r>
              <a:rPr lang="en-US" dirty="0"/>
              <a:t>802.15.6ma CAD document available at </a:t>
            </a:r>
            <a:r>
              <a:rPr lang="en-US" dirty="0">
                <a:hlinkClick r:id="rId2"/>
              </a:rPr>
              <a:t>https://mentor.ieee.org/802.15/dcn/24/15-24-0348-02-006a-tg15-6ma-coexistence-assessment-document.pdf</a:t>
            </a:r>
            <a:endParaRPr lang="en-US" dirty="0"/>
          </a:p>
          <a:p>
            <a:pPr>
              <a:buFont typeface="Arial" panose="020B0604020202020204" pitchFamily="34" charset="0"/>
              <a:buChar char="•"/>
            </a:pPr>
            <a:r>
              <a:rPr lang="en-US" dirty="0"/>
              <a:t>Section 7.1.1 hints on potential coexistence issues with .11 and concludes that "Further study of coexistence impacts is needed …”. </a:t>
            </a:r>
          </a:p>
          <a:p>
            <a:pPr>
              <a:buFont typeface="Arial" panose="020B0604020202020204" pitchFamily="34" charset="0"/>
              <a:buChar char="•"/>
            </a:pPr>
            <a:r>
              <a:rPr lang="en-US" dirty="0"/>
              <a:t>Members of </a:t>
            </a:r>
            <a:r>
              <a:rPr lang="en-US" dirty="0" err="1"/>
              <a:t>Coex</a:t>
            </a:r>
            <a:r>
              <a:rPr lang="en-US" dirty="0"/>
              <a:t> SC are encouraged to look at the document and decide if </a:t>
            </a:r>
            <a:r>
              <a:rPr lang="en-US" dirty="0" err="1"/>
              <a:t>Coex</a:t>
            </a:r>
            <a:r>
              <a:rPr lang="en-US" dirty="0"/>
              <a:t> SC should monitor .15.6ma activities or if additional actions for collaboration are considered useful</a:t>
            </a:r>
          </a:p>
        </p:txBody>
      </p:sp>
      <p:sp>
        <p:nvSpPr>
          <p:cNvPr id="4" name="Slide Number Placeholder 3">
            <a:extLst>
              <a:ext uri="{FF2B5EF4-FFF2-40B4-BE49-F238E27FC236}">
                <a16:creationId xmlns:a16="http://schemas.microsoft.com/office/drawing/2014/main" id="{6D3FFDE5-5955-C2BA-06EE-2D97D95C216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C179A36-017B-4D19-B3C8-26A7D1F7F85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01C284B4-0EFD-85AA-70AD-3E880D069CB7}"/>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995034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EB851-EC5C-E1A8-1474-DC212868F1BA}"/>
              </a:ext>
            </a:extLst>
          </p:cNvPr>
          <p:cNvSpPr>
            <a:spLocks noGrp="1"/>
          </p:cNvSpPr>
          <p:nvPr>
            <p:ph type="title"/>
          </p:nvPr>
        </p:nvSpPr>
        <p:spPr/>
        <p:txBody>
          <a:bodyPr/>
          <a:lstStyle/>
          <a:p>
            <a:r>
              <a:rPr lang="en-US" dirty="0"/>
              <a:t>(4.04) Future BT SIG Updates</a:t>
            </a:r>
          </a:p>
        </p:txBody>
      </p:sp>
      <p:sp>
        <p:nvSpPr>
          <p:cNvPr id="3" name="Content Placeholder 2">
            <a:extLst>
              <a:ext uri="{FF2B5EF4-FFF2-40B4-BE49-F238E27FC236}">
                <a16:creationId xmlns:a16="http://schemas.microsoft.com/office/drawing/2014/main" id="{6E5BF725-0D40-84F6-794D-49BFDB97BB02}"/>
              </a:ext>
            </a:extLst>
          </p:cNvPr>
          <p:cNvSpPr>
            <a:spLocks noGrp="1"/>
          </p:cNvSpPr>
          <p:nvPr>
            <p:ph idx="1"/>
          </p:nvPr>
        </p:nvSpPr>
        <p:spPr/>
        <p:txBody>
          <a:bodyPr/>
          <a:lstStyle/>
          <a:p>
            <a:pPr>
              <a:buFont typeface="Arial" panose="020B0604020202020204" pitchFamily="34" charset="0"/>
              <a:buChar char="•"/>
            </a:pPr>
            <a:r>
              <a:rPr lang="en-US" dirty="0"/>
              <a:t>No BT SIG update this week.</a:t>
            </a:r>
          </a:p>
          <a:p>
            <a:pPr>
              <a:buFont typeface="Arial" panose="020B0604020202020204" pitchFamily="34" charset="0"/>
              <a:buChar char="•"/>
            </a:pPr>
            <a:r>
              <a:rPr lang="en-US" dirty="0"/>
              <a:t>Rich will attend the July meeting in person. He will retire and July will likely be his last meeting as a BT SIG representative</a:t>
            </a:r>
          </a:p>
          <a:p>
            <a:pPr>
              <a:buFont typeface="Arial" panose="020B0604020202020204" pitchFamily="34" charset="0"/>
              <a:buChar char="•"/>
            </a:pPr>
            <a:r>
              <a:rPr lang="en-US" dirty="0"/>
              <a:t>Any other members volunteering to update us on BT SIG?</a:t>
            </a:r>
          </a:p>
          <a:p>
            <a:pPr lvl="1">
              <a:buFont typeface="Arial" panose="020B0604020202020204" pitchFamily="34" charset="0"/>
              <a:buChar char="•"/>
            </a:pPr>
            <a:r>
              <a:rPr lang="en-US" dirty="0"/>
              <a:t>Directly reporting from BT SIG ?</a:t>
            </a:r>
          </a:p>
          <a:p>
            <a:pPr lvl="1">
              <a:buFont typeface="Arial" panose="020B0604020202020204" pitchFamily="34" charset="0"/>
              <a:buChar char="•"/>
            </a:pPr>
            <a:r>
              <a:rPr lang="en-US"/>
              <a:t>Resulting input to ETSI BRAN as part of ETSI BRAN report?</a:t>
            </a:r>
          </a:p>
        </p:txBody>
      </p:sp>
      <p:sp>
        <p:nvSpPr>
          <p:cNvPr id="4" name="Slide Number Placeholder 3">
            <a:extLst>
              <a:ext uri="{FF2B5EF4-FFF2-40B4-BE49-F238E27FC236}">
                <a16:creationId xmlns:a16="http://schemas.microsoft.com/office/drawing/2014/main" id="{3D689223-A65B-B50E-DF29-2311A41A1BB6}"/>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74B2FC2-2381-CADF-3D53-81A388406EB7}"/>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B549BE63-AF1F-E4B5-AF81-C30E48449358}"/>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417825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2127168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July 2025</a:t>
            </a:r>
          </a:p>
          <a:p>
            <a:pPr lvl="1">
              <a:buFont typeface="Arial" panose="020B0604020202020204" pitchFamily="34" charset="0"/>
              <a:buChar char="•"/>
            </a:pPr>
            <a:r>
              <a:rPr lang="en-GB" dirty="0">
                <a:highlight>
                  <a:srgbClr val="FFFF00"/>
                </a:highlight>
              </a:rPr>
              <a:t>Continue CCA discussion</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a:highlight>
                  <a:srgbClr val="FFFF00"/>
                </a:highlight>
              </a:rPr>
              <a:t>One session only</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May 2025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3525395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4255502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592416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4186714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May 2025</a:t>
            </a:r>
            <a:endParaRPr lang="en-GB" dirty="0"/>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
        <p:nvSpPr>
          <p:cNvPr id="10" name="Content Placeholder 2">
            <a:extLst>
              <a:ext uri="{FF2B5EF4-FFF2-40B4-BE49-F238E27FC236}">
                <a16:creationId xmlns:a16="http://schemas.microsoft.com/office/drawing/2014/main" id="{065D8D45-17FA-6C43-7BF4-0FC36EB00BE1}"/>
              </a:ext>
            </a:extLst>
          </p:cNvPr>
          <p:cNvSpPr txBox="1">
            <a:spLocks/>
          </p:cNvSpPr>
          <p:nvPr/>
        </p:nvSpPr>
        <p:spPr bwMode="auto">
          <a:xfrm>
            <a:off x="685800"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a:t>Meeting schedule for 2025</a:t>
            </a:r>
          </a:p>
          <a:p>
            <a:pPr lvl="1"/>
            <a:r>
              <a:rPr lang="en-GB" kern="0"/>
              <a:t>BRAN#128</a:t>
            </a:r>
          </a:p>
          <a:p>
            <a:pPr lvl="2"/>
            <a:r>
              <a:rPr lang="en-GB" sz="1800" kern="0"/>
              <a:t>2025-02-03 to 2025-02-05</a:t>
            </a:r>
          </a:p>
          <a:p>
            <a:pPr lvl="1"/>
            <a:r>
              <a:rPr lang="en-GB" kern="0"/>
              <a:t>BRAN#129</a:t>
            </a:r>
          </a:p>
          <a:p>
            <a:pPr lvl="2"/>
            <a:r>
              <a:rPr lang="en-GB" sz="1800" kern="0"/>
              <a:t>2025-03-31 to 2025-04-03</a:t>
            </a:r>
          </a:p>
          <a:p>
            <a:pPr lvl="1"/>
            <a:r>
              <a:rPr lang="en-GB" kern="0"/>
              <a:t>BRAN#130</a:t>
            </a:r>
          </a:p>
          <a:p>
            <a:pPr lvl="2"/>
            <a:r>
              <a:rPr lang="en-GB" sz="1800" kern="0"/>
              <a:t>2025-06-02 to 2025-06-06</a:t>
            </a:r>
          </a:p>
          <a:p>
            <a:pPr lvl="1"/>
            <a:r>
              <a:rPr lang="en-GB" kern="0"/>
              <a:t>BRAN#131</a:t>
            </a:r>
          </a:p>
          <a:p>
            <a:pPr lvl="2"/>
            <a:r>
              <a:rPr lang="en-GB" sz="1800" kern="0"/>
              <a:t>2025-09-22 to 2025-09-26</a:t>
            </a:r>
          </a:p>
          <a:p>
            <a:pPr lvl="1"/>
            <a:r>
              <a:rPr lang="en-GB" kern="0"/>
              <a:t>BRAN#132</a:t>
            </a:r>
          </a:p>
          <a:p>
            <a:pPr lvl="2"/>
            <a:r>
              <a:rPr lang="en-GB" sz="1800" kern="0"/>
              <a:t>2025-11-03 to 2025-11-07</a:t>
            </a:r>
          </a:p>
          <a:p>
            <a:pPr lvl="2"/>
            <a:endParaRPr lang="en-GB" sz="1800" kern="0"/>
          </a:p>
          <a:p>
            <a:pPr lvl="2"/>
            <a:endParaRPr lang="en-GB" sz="1800" kern="0" dirty="0"/>
          </a:p>
        </p:txBody>
      </p:sp>
      <p:sp>
        <p:nvSpPr>
          <p:cNvPr id="11" name="Content Placeholder 2">
            <a:extLst>
              <a:ext uri="{FF2B5EF4-FFF2-40B4-BE49-F238E27FC236}">
                <a16:creationId xmlns:a16="http://schemas.microsoft.com/office/drawing/2014/main" id="{1E7C3F9A-1BB4-5AA2-465B-47A2F746ED53}"/>
              </a:ext>
            </a:extLst>
          </p:cNvPr>
          <p:cNvSpPr txBox="1">
            <a:spLocks/>
          </p:cNvSpPr>
          <p:nvPr/>
        </p:nvSpPr>
        <p:spPr bwMode="auto">
          <a:xfrm>
            <a:off x="6124251"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t>Meeting schedule for 2026</a:t>
            </a:r>
          </a:p>
          <a:p>
            <a:pPr lvl="1"/>
            <a:r>
              <a:rPr lang="en-GB" dirty="0"/>
              <a:t>BRAN#133</a:t>
            </a:r>
          </a:p>
          <a:p>
            <a:pPr lvl="2"/>
            <a:r>
              <a:rPr lang="en-GB" sz="1800" dirty="0"/>
              <a:t>2026-01-26 to 2025-01-30</a:t>
            </a:r>
          </a:p>
          <a:p>
            <a:pPr lvl="1"/>
            <a:r>
              <a:rPr lang="en-GB" dirty="0"/>
              <a:t>BRAN#134</a:t>
            </a:r>
          </a:p>
          <a:p>
            <a:pPr lvl="2"/>
            <a:r>
              <a:rPr lang="en-GB" sz="1800" dirty="0"/>
              <a:t>2026-03-30 to 2025-04-02</a:t>
            </a:r>
          </a:p>
          <a:p>
            <a:pPr lvl="1"/>
            <a:r>
              <a:rPr lang="en-GB" dirty="0"/>
              <a:t>BRAN#135</a:t>
            </a:r>
          </a:p>
          <a:p>
            <a:pPr lvl="2"/>
            <a:r>
              <a:rPr lang="en-GB" sz="1800" dirty="0"/>
              <a:t>2026-06-08 to 2025-06-12</a:t>
            </a:r>
          </a:p>
          <a:p>
            <a:pPr lvl="1"/>
            <a:r>
              <a:rPr lang="en-GB" dirty="0"/>
              <a:t>BRAN#136</a:t>
            </a:r>
          </a:p>
          <a:p>
            <a:pPr lvl="2"/>
            <a:r>
              <a:rPr lang="en-GB" sz="1800" dirty="0"/>
              <a:t>2026-10-05 to 2025-10-09</a:t>
            </a:r>
          </a:p>
          <a:p>
            <a:pPr lvl="1"/>
            <a:r>
              <a:rPr lang="en-GB" dirty="0"/>
              <a:t>BRAN#137</a:t>
            </a:r>
          </a:p>
          <a:p>
            <a:pPr lvl="2"/>
            <a:r>
              <a:rPr lang="en-GB" sz="1800" dirty="0"/>
              <a:t>2026-12-14 to 2025-12-18</a:t>
            </a:r>
          </a:p>
          <a:p>
            <a:endParaRPr lang="en-GB"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Manish Kumar (NXP)</a:t>
            </a:r>
          </a:p>
          <a:p>
            <a:r>
              <a:rPr lang="en-US" dirty="0"/>
              <a:t>						Sebastian Max (Ericsson GmbH)</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Tree>
    <p:extLst>
      <p:ext uri="{BB962C8B-B14F-4D97-AF65-F5344CB8AC3E}">
        <p14:creationId xmlns:p14="http://schemas.microsoft.com/office/powerpoint/2010/main" val="696557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11-25/0617r1</a:t>
            </a:r>
            <a:r>
              <a:rPr lang="en-US" dirty="0"/>
              <a:t>.</a:t>
            </a:r>
          </a:p>
          <a:p>
            <a:endParaRPr lang="en-US" dirty="0"/>
          </a:p>
          <a:p>
            <a:r>
              <a:rPr lang="en-US" dirty="0"/>
              <a:t>Mover:	Lennart </a:t>
            </a:r>
            <a:r>
              <a:rPr lang="en-US" dirty="0" err="1"/>
              <a:t>Yseboodt</a:t>
            </a:r>
            <a:endParaRPr lang="en-US" dirty="0"/>
          </a:p>
          <a:p>
            <a:r>
              <a:rPr lang="en-US" dirty="0"/>
              <a:t>Second:	Al Petrick</a:t>
            </a:r>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a:t>
            </a:r>
            <a:r>
              <a:rPr lang="en-US" dirty="0">
                <a:highlight>
                  <a:srgbClr val="FFFF00"/>
                </a:highlight>
              </a:rPr>
              <a:t>25/0473r0</a:t>
            </a:r>
            <a:r>
              <a:rPr lang="en-US" dirty="0"/>
              <a:t>.</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extLst>
      <p:ext uri="{BB962C8B-B14F-4D97-AF65-F5344CB8AC3E}">
        <p14:creationId xmlns:p14="http://schemas.microsoft.com/office/powerpoint/2010/main" val="4054936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13119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Marc Emmelmann (SELF)</a:t>
            </a:r>
            <a:endParaRPr lang="en-GB" dirty="0"/>
          </a:p>
        </p:txBody>
      </p:sp>
      <p:sp>
        <p:nvSpPr>
          <p:cNvPr id="6" name="Date Placeholder 5"/>
          <p:cNvSpPr>
            <a:spLocks noGrp="1"/>
          </p:cNvSpPr>
          <p:nvPr>
            <p:ph type="dt" idx="15"/>
          </p:nvPr>
        </p:nvSpPr>
        <p:spPr/>
        <p:txBody>
          <a:bodyPr/>
          <a:lstStyle/>
          <a:p>
            <a:r>
              <a:rPr lang="en-US"/>
              <a:t>May 2025</a:t>
            </a:r>
            <a:endParaRPr lang="en-GB" dirty="0"/>
          </a:p>
        </p:txBody>
      </p:sp>
      <p:sp>
        <p:nvSpPr>
          <p:cNvPr id="8" name="Title 7">
            <a:extLst>
              <a:ext uri="{FF2B5EF4-FFF2-40B4-BE49-F238E27FC236}">
                <a16:creationId xmlns:a16="http://schemas.microsoft.com/office/drawing/2014/main" id="{165711BA-7AFB-3A28-16BF-3DFCCE944AE2}"/>
              </a:ext>
            </a:extLst>
          </p:cNvPr>
          <p:cNvSpPr>
            <a:spLocks noGrp="1"/>
          </p:cNvSpPr>
          <p:nvPr>
            <p:ph type="title"/>
          </p:nvPr>
        </p:nvSpPr>
        <p:spPr/>
        <p:txBody>
          <a:bodyPr/>
          <a:lstStyle/>
          <a:p>
            <a:r>
              <a:rPr lang="en-US" altLang="en-US" dirty="0"/>
              <a:t>Registration for the May IEEE 802 interim session</a:t>
            </a:r>
            <a:endParaRPr lang="en-US" dirty="0"/>
          </a:p>
        </p:txBody>
      </p:sp>
      <p:sp>
        <p:nvSpPr>
          <p:cNvPr id="10" name="Content Placeholder 9">
            <a:extLst>
              <a:ext uri="{FF2B5EF4-FFF2-40B4-BE49-F238E27FC236}">
                <a16:creationId xmlns:a16="http://schemas.microsoft.com/office/drawing/2014/main" id="{DF79ED34-FF2B-8721-70E4-494290BB56E3}"/>
              </a:ext>
            </a:extLst>
          </p:cNvPr>
          <p:cNvSpPr>
            <a:spLocks noGrp="1"/>
          </p:cNvSpPr>
          <p:nvPr>
            <p:ph idx="1"/>
          </p:nvPr>
        </p:nvSpPr>
        <p:spPr/>
        <p:txBody>
          <a:bodyPr/>
          <a:lstStyle/>
          <a:p>
            <a:pPr>
              <a:buFont typeface="Arial" panose="020B0604020202020204" pitchFamily="34" charset="0"/>
              <a:buChar char="•"/>
            </a:pPr>
            <a:r>
              <a:rPr lang="en-US" altLang="en-US" b="0" dirty="0"/>
              <a:t>This meeting is part of the May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2"/>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33251075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2036</TotalTime>
  <Words>1581</Words>
  <Application>Microsoft Macintosh PowerPoint</Application>
  <PresentationFormat>Widescreen</PresentationFormat>
  <Paragraphs>256</Paragraphs>
  <Slides>29</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4" baseType="lpstr">
      <vt:lpstr>Arial Unicode MS</vt:lpstr>
      <vt:lpstr>Arial</vt:lpstr>
      <vt:lpstr>Times New Roman</vt:lpstr>
      <vt:lpstr>Office Theme</vt:lpstr>
      <vt:lpstr>Document</vt:lpstr>
      <vt:lpstr>Chair’s Meeting Slides Coex SC -- Coexistence</vt:lpstr>
      <vt:lpstr>Abstract</vt:lpstr>
      <vt:lpstr>Coex SC Leadership</vt:lpstr>
      <vt:lpstr>(1) Opening formalities</vt:lpstr>
      <vt:lpstr>Motion: Approval of Agenda</vt:lpstr>
      <vt:lpstr>Motion: Approval of minutes</vt:lpstr>
      <vt:lpstr>(2) Announcements</vt:lpstr>
      <vt:lpstr>Review of IEEE-SA pre-PAR meeting guidelines</vt:lpstr>
      <vt:lpstr>Registration for the May IEEE 802 interim session</vt:lpstr>
      <vt:lpstr>(3) Coex modus operandi &amp; Topics of interest</vt:lpstr>
      <vt:lpstr>Coex SC is a member-contribution-driven process</vt:lpstr>
      <vt:lpstr>Coex SC Topic of interest / discussion items</vt:lpstr>
      <vt:lpstr>(4) Submissions &amp; Technical discussion items</vt:lpstr>
      <vt:lpstr>(4.02) 802.15.4ab NB Status Update</vt:lpstr>
      <vt:lpstr>(4.03) 802.15.6ma CAD</vt:lpstr>
      <vt:lpstr>(4.04) Future BT SIG Updates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117</cp:revision>
  <cp:lastPrinted>1601-01-01T00:00:00Z</cp:lastPrinted>
  <dcterms:created xsi:type="dcterms:W3CDTF">2023-03-14T15:47:57Z</dcterms:created>
  <dcterms:modified xsi:type="dcterms:W3CDTF">2025-05-13T10:10:24Z</dcterms:modified>
  <cp:category/>
</cp:coreProperties>
</file>