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513" r:id="rId16"/>
    <p:sldId id="1387" r:id="rId17"/>
    <p:sldId id="1386" r:id="rId18"/>
    <p:sldId id="1296" r:id="rId19"/>
    <p:sldId id="1389" r:id="rId20"/>
    <p:sldId id="1283" r:id="rId21"/>
    <p:sldId id="1284" r:id="rId22"/>
    <p:sldId id="1366" r:id="rId23"/>
    <p:sldId id="1429" r:id="rId24"/>
    <p:sldId id="1506" r:id="rId25"/>
    <p:sldId id="1287" r:id="rId26"/>
    <p:sldId id="1507" r:id="rId27"/>
    <p:sldId id="1336" r:id="rId28"/>
    <p:sldId id="1508" r:id="rId29"/>
    <p:sldId id="1427" r:id="rId30"/>
    <p:sldId id="1509" r:id="rId31"/>
    <p:sldId id="1313" r:id="rId32"/>
    <p:sldId id="1510" r:id="rId33"/>
    <p:sldId id="1367" r:id="rId34"/>
    <p:sldId id="1511" r:id="rId35"/>
    <p:sldId id="1379" r:id="rId36"/>
    <p:sldId id="1512" r:id="rId37"/>
    <p:sldId id="1291" r:id="rId38"/>
    <p:sldId id="1346" r:id="rId39"/>
    <p:sldId id="1347"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405"/>
  </p:normalViewPr>
  <p:slideViewPr>
    <p:cSldViewPr showGuides="1">
      <p:cViewPr varScale="1">
        <p:scale>
          <a:sx n="96" d="100"/>
          <a:sy n="96" d="100"/>
        </p:scale>
        <p:origin x="86" y="39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0611r4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5/11-25-0630-01-00bp-teleconference-minutes-april-may-2025.docx" TargetMode="External"/><Relationship Id="rId2" Type="http://schemas.openxmlformats.org/officeDocument/2006/relationships/hyperlink" Target="https://mentor.ieee.org/802.11/dcn/25/11-25-0447-00-00bp-2025-03-plenary-meeting-minut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1613-07-00bp-specification-framework-for-tgbp.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a:t>
            </a:r>
            <a:r>
              <a:rPr lang="en-US" altLang="zh-CN" dirty="0" smtClean="0"/>
              <a:t>y</a:t>
            </a:r>
            <a:r>
              <a:rPr lang="en-US" dirty="0" smtClean="0"/>
              <a:t>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2025-05-06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735"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a:t>
            </a:r>
            <a:r>
              <a:rPr lang="en-US" altLang="en-US" sz="3200" dirty="0" smtClean="0">
                <a:sym typeface="+mn-ea"/>
              </a:rPr>
              <a:t>May </a:t>
            </a:r>
            <a:r>
              <a:rPr lang="en-US" altLang="en-US" sz="3200" dirty="0">
                <a:sym typeface="+mn-ea"/>
              </a:rPr>
              <a:t>IEEE 802 </a:t>
            </a:r>
            <a:r>
              <a:rPr lang="en-US" altLang="en-US" sz="3200" dirty="0" smtClean="0">
                <a:sym typeface="+mn-ea"/>
              </a:rPr>
              <a:t>interim </a:t>
            </a:r>
            <a:r>
              <a:rPr lang="en-US" alt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t>This meeting is part of the May IEEE 802 interim session</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You must pay the registration fee whether attending in-person or remotely</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If you have not already done so, you can register here: </a:t>
            </a:r>
          </a:p>
          <a:p>
            <a:pPr marL="400050" lvl="1" indent="0"/>
            <a:r>
              <a:rPr lang="en-GB" altLang="zh-CN" sz="2400" dirty="0">
                <a:hlinkClick r:id="rId2"/>
              </a:rPr>
              <a:t>https://touchpoint.eventsair.com/2025-may-ieee-802-wireless-interim-session</a:t>
            </a:r>
            <a:endParaRPr lang="en-US" altLang="zh-CN" sz="2400" dirty="0"/>
          </a:p>
          <a:p>
            <a:pPr marL="0" indent="0"/>
            <a:endParaRPr lang="en-US" altLang="en-US" sz="2400" b="0" dirty="0"/>
          </a:p>
          <a:p>
            <a:pPr>
              <a:buFont typeface="Arial" panose="020B0604020202020204" pitchFamily="34" charset="0"/>
              <a:buChar char="•"/>
            </a:pPr>
            <a:r>
              <a:rPr lang="en-US" altLang="en-US" sz="2400" b="0" dirty="0"/>
              <a:t>If you do not intend to register for this session you must leave this meeting and, if you have logged attendance on IMAT, email the 802.11 chair or vice chairs to have your attendance cancelled</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de-DE" altLang="zh-CN" dirty="0">
                <a:solidFill>
                  <a:srgbClr val="00B050"/>
                </a:solidFill>
              </a:rPr>
              <a:t>11-25/0784: AMP Spatial “Hidden Tag” Deployment Scenario</a:t>
            </a:r>
            <a:r>
              <a:rPr lang="de-DE" altLang="zh-CN" b="1" dirty="0">
                <a:solidFill>
                  <a:srgbClr val="00B050"/>
                </a:solidFill>
              </a:rPr>
              <a:t> </a:t>
            </a:r>
            <a:r>
              <a:rPr lang="de-DE" altLang="zh-CN" dirty="0">
                <a:solidFill>
                  <a:srgbClr val="00B050"/>
                </a:solidFill>
              </a:rPr>
              <a:t>– Dror Regev (Huawei</a:t>
            </a:r>
            <a:r>
              <a:rPr lang="de-DE" altLang="zh-CN" dirty="0" smtClean="0">
                <a:solidFill>
                  <a:srgbClr val="00B050"/>
                </a:solidFill>
              </a:rPr>
              <a:t>) [early meeting requested]</a:t>
            </a:r>
          </a:p>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11-25/0705, An analysis of SYNC field for downlink PPDU, </a:t>
            </a:r>
            <a:r>
              <a:rPr lang="en-US" altLang="zh-CN" sz="1600" kern="0" dirty="0" err="1" smtClean="0">
                <a:solidFill>
                  <a:srgbClr val="00B050"/>
                </a:solidFill>
                <a:latin typeface="Calibri" panose="020F0502020204030204" pitchFamily="34" charset="0"/>
                <a:cs typeface="Calibri" panose="020F0502020204030204" pitchFamily="34" charset="0"/>
              </a:rPr>
              <a:t>Amichai</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Sanderovich</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Wiliot</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11-25/0771</a:t>
            </a:r>
            <a:r>
              <a:rPr lang="en-US" altLang="zh-CN" sz="1600" kern="0" dirty="0">
                <a:solidFill>
                  <a:srgbClr val="00B050"/>
                </a:solidFill>
                <a:latin typeface="Calibri" panose="020F0502020204030204" pitchFamily="34" charset="0"/>
                <a:cs typeface="Calibri" panose="020F0502020204030204" pitchFamily="34" charset="0"/>
              </a:rPr>
              <a:t>, Downlink Waveform Analysis,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11-25/0782</a:t>
            </a:r>
            <a:r>
              <a:rPr lang="en-US" altLang="zh-CN" sz="1600" kern="0" dirty="0">
                <a:solidFill>
                  <a:srgbClr val="00B050"/>
                </a:solidFill>
                <a:latin typeface="Calibri" panose="020F0502020204030204" pitchFamily="34" charset="0"/>
                <a:cs typeface="Calibri" panose="020F0502020204030204" pitchFamily="34" charset="0"/>
              </a:rPr>
              <a:t>, Signal Design for Wideband Single-Carrier OOK  - Leif </a:t>
            </a:r>
            <a:r>
              <a:rPr lang="en-US" altLang="zh-CN" sz="1600" kern="0" dirty="0" err="1">
                <a:solidFill>
                  <a:srgbClr val="00B050"/>
                </a:solidFill>
                <a:latin typeface="Calibri" panose="020F0502020204030204" pitchFamily="34" charset="0"/>
                <a:cs typeface="Calibri" panose="020F0502020204030204" pitchFamily="34" charset="0"/>
              </a:rPr>
              <a:t>Wilhelmsson</a:t>
            </a:r>
            <a:r>
              <a:rPr lang="en-US" altLang="zh-CN" sz="1600" kern="0" dirty="0">
                <a:solidFill>
                  <a:srgbClr val="00B050"/>
                </a:solidFill>
                <a:latin typeface="Calibri" panose="020F0502020204030204" pitchFamily="34" charset="0"/>
                <a:cs typeface="Calibri" panose="020F0502020204030204" pitchFamily="34" charset="0"/>
              </a:rPr>
              <a:t> (Ericsson AB)</a:t>
            </a: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11-25/0790</a:t>
            </a:r>
            <a:r>
              <a:rPr lang="en-US" altLang="zh-CN" sz="1600" kern="0" dirty="0">
                <a:solidFill>
                  <a:srgbClr val="00B050"/>
                </a:solidFill>
                <a:latin typeface="Calibri" panose="020F0502020204030204" pitchFamily="34" charset="0"/>
                <a:cs typeface="Calibri" panose="020F0502020204030204" pitchFamily="34" charset="0"/>
              </a:rPr>
              <a:t>, Remaining Issues of AMP PPDU Design,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11-25/0794</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Initial </a:t>
            </a:r>
            <a:r>
              <a:rPr lang="en-US" altLang="zh-CN" sz="1600" kern="0" dirty="0">
                <a:solidFill>
                  <a:srgbClr val="00B050"/>
                </a:solidFill>
                <a:latin typeface="Calibri" panose="020F0502020204030204" pitchFamily="34" charset="0"/>
                <a:cs typeface="Calibri" panose="020F0502020204030204" pitchFamily="34" charset="0"/>
              </a:rPr>
              <a:t>Thoughts on AMP Downlink Sync Field Design</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Steve </a:t>
            </a:r>
            <a:r>
              <a:rPr lang="en-US" altLang="zh-CN" sz="1600" kern="0" dirty="0" err="1">
                <a:solidFill>
                  <a:srgbClr val="00B050"/>
                </a:solidFill>
                <a:latin typeface="Calibri" panose="020F0502020204030204" pitchFamily="34" charset="0"/>
                <a:cs typeface="Calibri" panose="020F0502020204030204" pitchFamily="34" charset="0"/>
              </a:rPr>
              <a:t>Shellhammer</a:t>
            </a:r>
            <a:r>
              <a:rPr lang="en-US" altLang="zh-CN" sz="1600" kern="0" dirty="0">
                <a:solidFill>
                  <a:srgbClr val="00B050"/>
                </a:solidFill>
                <a:latin typeface="Calibri" panose="020F0502020204030204" pitchFamily="34" charset="0"/>
                <a:cs typeface="Calibri" panose="020F0502020204030204" pitchFamily="34" charset="0"/>
              </a:rPr>
              <a:t> (Qualcomm) [PM2 requested]</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11-25/0795, High Level Thoughts on Sync Field Design Discussion, You-Wei Chen (</a:t>
            </a:r>
            <a:r>
              <a:rPr lang="en-US" altLang="zh-CN" sz="1600" kern="0" dirty="0" err="1">
                <a:solidFill>
                  <a:srgbClr val="00B050"/>
                </a:solidFill>
                <a:latin typeface="Calibri" panose="020F0502020204030204" pitchFamily="34" charset="0"/>
                <a:cs typeface="Calibri" panose="020F0502020204030204" pitchFamily="34" charset="0"/>
              </a:rPr>
              <a:t>MediaTek</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797</a:t>
            </a:r>
            <a:r>
              <a:rPr lang="zh-CN" altLang="zh-CN" sz="1600" kern="0" dirty="0">
                <a:solidFill>
                  <a:srgbClr val="00B050"/>
                </a:solidFill>
                <a:latin typeface="Calibri" panose="020F0502020204030204" pitchFamily="34" charset="0"/>
                <a:cs typeface="Calibri" panose="020F0502020204030204" pitchFamily="34" charset="0"/>
              </a:rPr>
              <a:t>, AMP-Downlink-and-Backscattering-Carrier-Waveform – </a:t>
            </a:r>
            <a:r>
              <a:rPr lang="zh-CN" altLang="zh-CN" sz="1600" kern="0" dirty="0" smtClean="0">
                <a:solidFill>
                  <a:srgbClr val="00B050"/>
                </a:solidFill>
                <a:latin typeface="Calibri" panose="020F0502020204030204" pitchFamily="34" charset="0"/>
                <a:cs typeface="Calibri" panose="020F0502020204030204" pitchFamily="34" charset="0"/>
              </a:rPr>
              <a:t>followup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Rui</a:t>
            </a:r>
            <a:r>
              <a:rPr lang="en-US" altLang="zh-CN" sz="1600" kern="0" dirty="0" smtClean="0">
                <a:solidFill>
                  <a:srgbClr val="00B050"/>
                </a:solidFill>
                <a:latin typeface="Calibri" panose="020F0502020204030204" pitchFamily="34" charset="0"/>
                <a:cs typeface="Calibri" panose="020F0502020204030204" pitchFamily="34" charset="0"/>
              </a:rPr>
              <a:t> Cao (NXP)</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798</a:t>
            </a:r>
            <a:r>
              <a:rPr lang="zh-CN" altLang="zh-CN" sz="1600" kern="0" dirty="0">
                <a:solidFill>
                  <a:srgbClr val="00B050"/>
                </a:solidFill>
                <a:latin typeface="Calibri" panose="020F0502020204030204" pitchFamily="34" charset="0"/>
                <a:cs typeface="Calibri" panose="020F0502020204030204" pitchFamily="34" charset="0"/>
              </a:rPr>
              <a:t>, AMP-OOK simulation methodology and baseline results</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Rui</a:t>
            </a:r>
            <a:r>
              <a:rPr lang="en-US" altLang="zh-CN" sz="1600" kern="0" dirty="0">
                <a:solidFill>
                  <a:srgbClr val="00B050"/>
                </a:solidFill>
                <a:latin typeface="Calibri" panose="020F0502020204030204" pitchFamily="34" charset="0"/>
                <a:cs typeface="Calibri" panose="020F0502020204030204" pitchFamily="34" charset="0"/>
              </a:rPr>
              <a:t> Cao (NXP)</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11-25/0799, Uplink </a:t>
            </a:r>
            <a:r>
              <a:rPr lang="en-US" altLang="zh-CN" sz="1600" kern="0" dirty="0">
                <a:solidFill>
                  <a:srgbClr val="00B050"/>
                </a:solidFill>
                <a:latin typeface="Calibri" panose="020F0502020204030204" pitchFamily="34" charset="0"/>
                <a:cs typeface="Calibri" panose="020F0502020204030204" pitchFamily="34" charset="0"/>
              </a:rPr>
              <a:t>SYNC Field Design for Backscatter STAs, </a:t>
            </a:r>
            <a:r>
              <a:rPr lang="en-US" altLang="zh-CN" sz="1600" kern="0" dirty="0" err="1" smtClean="0">
                <a:solidFill>
                  <a:srgbClr val="00B050"/>
                </a:solidFill>
                <a:latin typeface="Calibri" panose="020F0502020204030204" pitchFamily="34" charset="0"/>
                <a:cs typeface="Calibri" panose="020F0502020204030204" pitchFamily="34" charset="0"/>
              </a:rPr>
              <a:t>Manideep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Dunna</a:t>
            </a:r>
            <a:r>
              <a:rPr lang="en-US" altLang="zh-CN" sz="1600" kern="0" dirty="0" smtClean="0">
                <a:solidFill>
                  <a:srgbClr val="00B050"/>
                </a:solidFill>
                <a:latin typeface="Calibri" panose="020F0502020204030204" pitchFamily="34" charset="0"/>
                <a:cs typeface="Calibri" panose="020F0502020204030204" pitchFamily="34" charset="0"/>
              </a:rPr>
              <a:t> (Qualcomm)</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11-25/0801, Sync field for AMP PPDU,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11-25/0802, OOK generation for AMP,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11-25/0806, Downlink </a:t>
            </a:r>
            <a:r>
              <a:rPr lang="en-US" altLang="zh-CN" sz="1600" kern="0" dirty="0">
                <a:solidFill>
                  <a:srgbClr val="00B050"/>
                </a:solidFill>
                <a:latin typeface="Calibri" panose="020F0502020204030204" pitchFamily="34" charset="0"/>
                <a:cs typeface="Calibri" panose="020F0502020204030204" pitchFamily="34" charset="0"/>
              </a:rPr>
              <a:t>Receiver Performance,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 [same time as 0771 requested]</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11-25/0816r0,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Feasibility Study of Mono-static Backscatter in Sub-1 GHz, Panpan Li (Huawei)</a:t>
            </a:r>
          </a:p>
          <a:p>
            <a:pPr marL="800100" lvl="1" indent="-342900">
              <a:lnSpc>
                <a:spcPct val="110000"/>
              </a:lnSpc>
              <a:buFontTx/>
              <a:buChar char="•"/>
              <a:defRPr/>
            </a:pPr>
            <a:r>
              <a:rPr lang="zh-CN" altLang="zh-CN" sz="1600" kern="0" dirty="0" smtClean="0">
                <a:solidFill>
                  <a:srgbClr val="00B050"/>
                </a:solidFill>
                <a:latin typeface="Calibri" panose="020F0502020204030204" pitchFamily="34" charset="0"/>
                <a:cs typeface="Calibri" panose="020F0502020204030204" pitchFamily="34" charset="0"/>
              </a:rPr>
              <a:t>11</a:t>
            </a:r>
            <a:r>
              <a:rPr lang="zh-CN" altLang="zh-CN" sz="1600" kern="0" dirty="0">
                <a:solidFill>
                  <a:srgbClr val="00B050"/>
                </a:solidFill>
                <a:latin typeface="Calibri" panose="020F0502020204030204" pitchFamily="34" charset="0"/>
                <a:cs typeface="Calibri" panose="020F0502020204030204" pitchFamily="34" charset="0"/>
              </a:rPr>
              <a:t>-25/0820r0, AMP Bi-static Backscatter in 2.4GHz, Panpan Li (Huawei</a:t>
            </a:r>
            <a:r>
              <a:rPr lang="zh-CN" altLang="zh-CN" sz="1600" kern="0" dirty="0" smtClean="0">
                <a:solidFill>
                  <a:srgbClr val="00B050"/>
                </a:solidFill>
                <a:latin typeface="Calibri" panose="020F0502020204030204" pitchFamily="34" charset="0"/>
                <a:cs typeface="Calibri" panose="020F0502020204030204" pitchFamily="34" charset="0"/>
              </a:rPr>
              <a:t>)</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11-25/0862, Discussion on uplink sync field design for active transmitters, Bin Qian (Huawei)</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en-US" sz="1600"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kern="0" dirty="0">
                <a:solidFill>
                  <a:schemeClr val="tx1"/>
                </a:solidFill>
                <a:latin typeface="Calibri" panose="020F0502020204030204" pitchFamily="34" charset="0"/>
                <a:cs typeface="Calibri" panose="020F0502020204030204" pitchFamily="34" charset="0"/>
                <a:sym typeface="+mn-ea"/>
              </a:rPr>
              <a:t>. (call for </a:t>
            </a:r>
            <a:r>
              <a:rPr lang="en-US" altLang="en-US" sz="1600" i="1" kern="0" dirty="0">
                <a:solidFill>
                  <a:schemeClr val="tx1"/>
                </a:solidFill>
                <a:latin typeface="Calibri" panose="020F0502020204030204" pitchFamily="34" charset="0"/>
                <a:cs typeface="Calibri" panose="020F0502020204030204" pitchFamily="34" charset="0"/>
                <a:sym typeface="+mn-ea"/>
              </a:rPr>
              <a:t>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Channel Access</a:t>
            </a:r>
          </a:p>
          <a:p>
            <a:pPr marL="800100" lvl="1" indent="-342900" algn="l">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Liwen</a:t>
            </a:r>
            <a:r>
              <a:rPr lang="en-US" altLang="en-US" sz="1600" kern="0" dirty="0" smtClean="0">
                <a:solidFill>
                  <a:srgbClr val="00B050"/>
                </a:solidFill>
                <a:latin typeface="Calibri" panose="020F0502020204030204" pitchFamily="34" charset="0"/>
                <a:cs typeface="Calibri" panose="020F0502020204030204" pitchFamily="34" charset="0"/>
                <a:sym typeface="+mn-ea"/>
              </a:rPr>
              <a:t> (NXP)</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11-25/0772, Bi-static Backscatter Protection Mechanisms - follow up, </a:t>
            </a:r>
            <a:r>
              <a:rPr lang="en-US" altLang="zh-CN" sz="1600" kern="0" dirty="0" smtClean="0">
                <a:solidFill>
                  <a:srgbClr val="00B050"/>
                </a:solidFill>
                <a:latin typeface="Calibri" panose="020F0502020204030204" pitchFamily="34" charset="0"/>
                <a:cs typeface="Calibri" panose="020F0502020204030204" pitchFamily="34" charset="0"/>
              </a:rPr>
              <a:t>Kamran </a:t>
            </a:r>
            <a:r>
              <a:rPr lang="en-US" altLang="zh-CN" sz="1600" kern="0" dirty="0" err="1" smtClean="0">
                <a:solidFill>
                  <a:srgbClr val="00B050"/>
                </a:solidFill>
                <a:latin typeface="Calibri" panose="020F0502020204030204" pitchFamily="34" charset="0"/>
                <a:cs typeface="Calibri" panose="020F0502020204030204" pitchFamily="34" charset="0"/>
              </a:rPr>
              <a:t>Nishat</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11-25/0783</a:t>
            </a:r>
            <a:r>
              <a:rPr lang="en-US" altLang="zh-CN" sz="1600" kern="0" dirty="0">
                <a:solidFill>
                  <a:srgbClr val="00B050"/>
                </a:solidFill>
                <a:latin typeface="Calibri" panose="020F0502020204030204" pitchFamily="34" charset="0"/>
                <a:cs typeface="Calibri" panose="020F0502020204030204" pitchFamily="34" charset="0"/>
              </a:rPr>
              <a:t>, MAC Comparison for Active AMP Operation, Sebastian Max (Ericsson)</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11-25/0815, UL access mechanisms for Active </a:t>
            </a:r>
            <a:r>
              <a:rPr lang="en-US" altLang="zh-CN" sz="1600" kern="0" dirty="0" err="1">
                <a:solidFill>
                  <a:srgbClr val="00B050"/>
                </a:solidFill>
                <a:latin typeface="Calibri" panose="020F0502020204030204" pitchFamily="34" charset="0"/>
                <a:cs typeface="Calibri" panose="020F0502020204030204" pitchFamily="34" charset="0"/>
              </a:rPr>
              <a:t>Tx</a:t>
            </a:r>
            <a:r>
              <a:rPr lang="en-US" altLang="zh-CN" sz="1600" kern="0" dirty="0">
                <a:solidFill>
                  <a:srgbClr val="00B050"/>
                </a:solidFill>
                <a:latin typeface="Calibri" panose="020F0502020204030204" pitchFamily="34" charset="0"/>
                <a:cs typeface="Calibri" panose="020F0502020204030204" pitchFamily="34" charset="0"/>
              </a:rPr>
              <a:t> AMP STAs,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11-25/0858, UL random access mechanisms for AMP,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a:t>
            </a:r>
            <a:r>
              <a:rPr lang="zh-CN" altLang="zh-CN" sz="1600" kern="0" dirty="0">
                <a:solidFill>
                  <a:srgbClr val="00B050"/>
                </a:solidFill>
                <a:latin typeface="Calibri" panose="020F0502020204030204" pitchFamily="34" charset="0"/>
                <a:cs typeface="Calibri" panose="020F0502020204030204" pitchFamily="34" charset="0"/>
              </a:rPr>
              <a:t>0817, Random access for Active Tx non-AP AMP STAs, Rojan Chitrakar (Huawei)</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818, Channel access for Backscatter non-AP AMP STAs – way forward, Rojan Chitrakar (Huawei)</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11-25/0803, Follow-up on access message for AMP, </a:t>
            </a:r>
            <a:r>
              <a:rPr lang="en-US" altLang="zh-CN" sz="1600" kern="0" dirty="0" err="1">
                <a:solidFill>
                  <a:schemeClr val="tx1"/>
                </a:solidFill>
                <a:latin typeface="Calibri" panose="020F0502020204030204" pitchFamily="34" charset="0"/>
                <a:cs typeface="Calibri" panose="020F0502020204030204" pitchFamily="34" charset="0"/>
              </a:rPr>
              <a:t>WeiJie</a:t>
            </a:r>
            <a:r>
              <a:rPr lang="en-US" altLang="zh-CN" sz="1600" kern="0" dirty="0">
                <a:solidFill>
                  <a:schemeClr val="tx1"/>
                </a:solidFill>
                <a:latin typeface="Calibri" panose="020F0502020204030204" pitchFamily="34" charset="0"/>
                <a:cs typeface="Calibri" panose="020F0502020204030204" pitchFamily="34" charset="0"/>
              </a:rPr>
              <a:t> XU (OPPO)</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11-25/0779, E2E Operation of AMP-enabled Non-AP STAs, </a:t>
            </a:r>
            <a:r>
              <a:rPr lang="en-US" altLang="zh-CN" sz="1600" kern="0" dirty="0" err="1">
                <a:solidFill>
                  <a:schemeClr val="tx1"/>
                </a:solidFill>
                <a:latin typeface="Calibri" panose="020F0502020204030204" pitchFamily="34" charset="0"/>
                <a:cs typeface="Calibri" panose="020F0502020204030204" pitchFamily="34" charset="0"/>
              </a:rPr>
              <a:t>Sanket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Kalamkar</a:t>
            </a:r>
            <a:r>
              <a:rPr lang="en-US" altLang="zh-CN" sz="1600" kern="0" dirty="0">
                <a:solidFill>
                  <a:schemeClr val="tx1"/>
                </a:solidFill>
                <a:latin typeface="Calibri" panose="020F0502020204030204" pitchFamily="34" charset="0"/>
                <a:cs typeface="Calibri" panose="020F0502020204030204" pitchFamily="34" charset="0"/>
              </a:rPr>
              <a:t> (Qualcomm)</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11-25/0917, multiple TXOP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11-25/0787r0,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Follow-up on AMP Open Service Period, Ian Bajaj (Huawei)</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11-25/0813,</a:t>
            </a:r>
            <a:r>
              <a:rPr lang="en-US" altLang="zh-CN" sz="1600" kern="0" dirty="0">
                <a:solidFill>
                  <a:schemeClr val="tx1"/>
                </a:solidFill>
                <a:latin typeface="Calibri" panose="020F0502020204030204" pitchFamily="34" charset="0"/>
                <a:cs typeface="Calibri" panose="020F0502020204030204" pitchFamily="34" charset="0"/>
              </a:rPr>
              <a:t> Follow up on Duty-cycle operation for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He (</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11-25/0814, Follow </a:t>
            </a:r>
            <a:r>
              <a:rPr lang="en-US" altLang="zh-CN" sz="1600" kern="0" dirty="0">
                <a:solidFill>
                  <a:schemeClr val="tx1"/>
                </a:solidFill>
                <a:latin typeface="Calibri" panose="020F0502020204030204" pitchFamily="34" charset="0"/>
                <a:cs typeface="Calibri" panose="020F0502020204030204" pitchFamily="34" charset="0"/>
              </a:rPr>
              <a:t>up on TSF for trigger based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smtClean="0">
                <a:solidFill>
                  <a:schemeClr val="tx1"/>
                </a:solidFill>
                <a:latin typeface="Calibri" panose="020F0502020204030204" pitchFamily="34" charset="0"/>
                <a:cs typeface="Calibri" panose="020F0502020204030204" pitchFamily="34" charset="0"/>
              </a:rPr>
              <a:t>Chuanfeng</a:t>
            </a:r>
            <a:r>
              <a:rPr lang="en-US" altLang="zh-CN" sz="1600" kern="0" dirty="0" smtClean="0">
                <a:solidFill>
                  <a:schemeClr val="tx1"/>
                </a:solidFill>
                <a:latin typeface="Calibri" panose="020F0502020204030204" pitchFamily="34" charset="0"/>
                <a:cs typeface="Calibri" panose="020F0502020204030204" pitchFamily="34" charset="0"/>
              </a:rPr>
              <a:t> He (</a:t>
            </a:r>
            <a:r>
              <a:rPr lang="en-US" altLang="zh-CN" sz="1600" kern="0" dirty="0">
                <a:solidFill>
                  <a:schemeClr val="tx1"/>
                </a:solidFill>
                <a:latin typeface="Calibri" panose="020F0502020204030204" pitchFamily="34" charset="0"/>
                <a:cs typeface="Calibri" panose="020F0502020204030204" pitchFamily="34" charset="0"/>
              </a:rPr>
              <a:t>OPPO</a:t>
            </a:r>
            <a:r>
              <a:rPr lang="en-US"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extLst>
      <p:ext uri="{BB962C8B-B14F-4D97-AF65-F5344CB8AC3E}">
        <p14:creationId xmlns:p14="http://schemas.microsoft.com/office/powerpoint/2010/main" val="1442805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nSpc>
                <a:spcPct val="110000"/>
              </a:lnSpc>
              <a:defRPr/>
            </a:pPr>
            <a:r>
              <a:rPr lang="en-US" altLang="zh-CN" sz="1600" b="1" u="sng" kern="0" dirty="0">
                <a:solidFill>
                  <a:schemeClr val="tx1"/>
                </a:solidFill>
                <a:latin typeface="Calibri" panose="020F0502020204030204" pitchFamily="34" charset="0"/>
                <a:cs typeface="Calibri" panose="020F0502020204030204" pitchFamily="34" charset="0"/>
              </a:rPr>
              <a:t>Misc. Topics</a:t>
            </a:r>
          </a:p>
          <a:p>
            <a:pPr marL="800100" lvl="1" indent="-342900">
              <a:lnSpc>
                <a:spcPct val="110000"/>
              </a:lnSpc>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11-25/0786r0,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AMP Bi-Static Backscatter Control, Ian Bajaj (Huawei)</a:t>
            </a:r>
          </a:p>
          <a:p>
            <a:pPr marL="800100" lvl="1" indent="-342900">
              <a:lnSpc>
                <a:spcPct val="110000"/>
              </a:lnSpc>
              <a:buFontTx/>
              <a:buChar char="•"/>
              <a:defRPr/>
            </a:pPr>
            <a:r>
              <a:rPr lang="en-US" altLang="zh-CN" sz="1600" strike="sngStrike" kern="0" dirty="0" smtClean="0">
                <a:solidFill>
                  <a:srgbClr val="FF0000"/>
                </a:solidFill>
                <a:latin typeface="Calibri" panose="020F0502020204030204" pitchFamily="34" charset="0"/>
                <a:cs typeface="Calibri" panose="020F0502020204030204" pitchFamily="34" charset="0"/>
              </a:rPr>
              <a:t>11-25/0916</a:t>
            </a:r>
            <a:r>
              <a:rPr lang="en-US" altLang="zh-CN" sz="1600" strike="sngStrike" kern="0" dirty="0">
                <a:solidFill>
                  <a:srgbClr val="FF0000"/>
                </a:solidFill>
                <a:latin typeface="Calibri" panose="020F0502020204030204" pitchFamily="34" charset="0"/>
                <a:cs typeface="Calibri" panose="020F0502020204030204" pitchFamily="34" charset="0"/>
              </a:rPr>
              <a:t>, AMP MAC SAP interface and frame exchange sequence, </a:t>
            </a:r>
            <a:r>
              <a:rPr lang="en-US" altLang="zh-CN" sz="1600" strike="sngStrike" kern="0" dirty="0" err="1">
                <a:solidFill>
                  <a:srgbClr val="FF0000"/>
                </a:solidFill>
                <a:latin typeface="Calibri" panose="020F0502020204030204" pitchFamily="34" charset="0"/>
                <a:cs typeface="Calibri" panose="020F0502020204030204" pitchFamily="34" charset="0"/>
              </a:rPr>
              <a:t>Liwen</a:t>
            </a:r>
            <a:r>
              <a:rPr lang="en-US" altLang="zh-CN" sz="1600" strike="sngStrike" kern="0" dirty="0">
                <a:solidFill>
                  <a:srgbClr val="FF0000"/>
                </a:solidFill>
                <a:latin typeface="Calibri" panose="020F0502020204030204" pitchFamily="34" charset="0"/>
                <a:cs typeface="Calibri" panose="020F0502020204030204" pitchFamily="34" charset="0"/>
              </a:rPr>
              <a:t> Chu (NXP)</a:t>
            </a:r>
          </a:p>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Format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11-25/0776, AMP frames follow up, Alfred </a:t>
            </a:r>
            <a:r>
              <a:rPr lang="en-US" altLang="en-US" sz="1600" kern="0" dirty="0" err="1" smtClean="0">
                <a:solidFill>
                  <a:schemeClr val="tx1"/>
                </a:solidFill>
                <a:latin typeface="Calibri" panose="020F0502020204030204" pitchFamily="34" charset="0"/>
                <a:cs typeface="Calibri" panose="020F0502020204030204" pitchFamily="34" charset="0"/>
                <a:sym typeface="+mn-ea"/>
              </a:rPr>
              <a:t>Asterjadhi</a:t>
            </a:r>
            <a:r>
              <a:rPr lang="en-US" altLang="en-US" sz="16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11-25/0785, Frame Formats for Active TX AMP station, Solomon </a:t>
            </a:r>
            <a:r>
              <a:rPr lang="en-US" altLang="zh-CN" sz="1600" kern="0" dirty="0" err="1">
                <a:solidFill>
                  <a:schemeClr val="tx1"/>
                </a:solidFill>
                <a:latin typeface="Calibri" panose="020F0502020204030204" pitchFamily="34" charset="0"/>
                <a:cs typeface="Calibri" panose="020F0502020204030204" pitchFamily="34" charset="0"/>
              </a:rPr>
              <a:t>Trainin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821, Thoughts on AMP frame format, Zhanjing Bao (TCL) </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11-25/0859, AMP </a:t>
            </a:r>
            <a:r>
              <a:rPr lang="en-US" altLang="zh-CN" sz="1600" kern="0" dirty="0" err="1">
                <a:solidFill>
                  <a:schemeClr val="tx1"/>
                </a:solidFill>
                <a:latin typeface="Calibri" panose="020F0502020204030204" pitchFamily="34" charset="0"/>
                <a:cs typeface="Calibri" panose="020F0502020204030204" pitchFamily="34" charset="0"/>
              </a:rPr>
              <a:t>Ack</a:t>
            </a:r>
            <a:r>
              <a:rPr lang="en-US" altLang="zh-CN" sz="1600" kern="0" dirty="0">
                <a:solidFill>
                  <a:schemeClr val="tx1"/>
                </a:solidFill>
                <a:latin typeface="Calibri" panose="020F0502020204030204" pitchFamily="34" charset="0"/>
                <a:cs typeface="Calibri" panose="020F0502020204030204" pitchFamily="34" charset="0"/>
              </a:rPr>
              <a:t> frame,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chemeClr val="tx2"/>
                </a:solidFill>
                <a:latin typeface="Calibri" panose="020F0502020204030204" pitchFamily="34" charset="0"/>
                <a:cs typeface="Calibri" panose="020F0502020204030204" pitchFamily="34" charset="0"/>
              </a:rPr>
              <a:t>11-25/0918, Frame format discussion, </a:t>
            </a:r>
            <a:r>
              <a:rPr lang="en-US" altLang="zh-CN" sz="1600" kern="0" dirty="0" err="1">
                <a:solidFill>
                  <a:schemeClr val="tx2"/>
                </a:solidFill>
                <a:latin typeface="Calibri" panose="020F0502020204030204" pitchFamily="34" charset="0"/>
                <a:cs typeface="Calibri" panose="020F0502020204030204" pitchFamily="34" charset="0"/>
              </a:rPr>
              <a:t>Liwen</a:t>
            </a:r>
            <a:r>
              <a:rPr lang="en-US" altLang="zh-CN" sz="1600" kern="0" dirty="0">
                <a:solidFill>
                  <a:schemeClr val="tx2"/>
                </a:solidFill>
                <a:latin typeface="Calibri" panose="020F0502020204030204" pitchFamily="34" charset="0"/>
                <a:cs typeface="Calibri" panose="020F0502020204030204" pitchFamily="34" charset="0"/>
              </a:rPr>
              <a:t> Chu (NXP</a:t>
            </a:r>
            <a:r>
              <a:rPr lang="en-US" altLang="zh-CN" sz="1600" kern="0" dirty="0" smtClean="0">
                <a:solidFill>
                  <a:schemeClr val="tx2"/>
                </a:solidFill>
                <a:latin typeface="Calibri" panose="020F0502020204030204" pitchFamily="34" charset="0"/>
                <a:cs typeface="Calibri" panose="020F0502020204030204" pitchFamily="34" charset="0"/>
              </a:rPr>
              <a:t>)</a:t>
            </a:r>
            <a:endParaRPr lang="en-US" altLang="zh-CN" sz="1600" kern="0" dirty="0">
              <a:solidFill>
                <a:schemeClr val="tx2"/>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altLang="zh-CN" dirty="0"/>
              <a:t>May 2025</a:t>
            </a:r>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11-25/0788r0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AMP Operation Status Reporting, Ian Bajaj (Huawei)</a:t>
            </a: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11-25/0789, Energy-Level Status Reporting for AMP Devices - Follow-Up, Mahmoud </a:t>
            </a:r>
            <a:r>
              <a:rPr lang="en-US" altLang="zh-CN" sz="1600" kern="0" dirty="0" err="1">
                <a:solidFill>
                  <a:schemeClr val="tx1"/>
                </a:solidFill>
                <a:latin typeface="Calibri" panose="020F0502020204030204" pitchFamily="34" charset="0"/>
                <a:cs typeface="Calibri" panose="020F0502020204030204" pitchFamily="34" charset="0"/>
              </a:rPr>
              <a:t>Hasabelnaby</a:t>
            </a:r>
            <a:r>
              <a:rPr lang="en-US" altLang="zh-CN" sz="1600" kern="0" dirty="0">
                <a:solidFill>
                  <a:schemeClr val="tx1"/>
                </a:solidFill>
                <a:latin typeface="Calibri" panose="020F0502020204030204" pitchFamily="34" charset="0"/>
                <a:cs typeface="Calibri" panose="020F0502020204030204" pitchFamily="34" charset="0"/>
              </a:rPr>
              <a:t> (Huawei) </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11-25/0792, </a:t>
            </a:r>
            <a:r>
              <a:rPr lang="en-US" altLang="zh-CN" sz="1600" kern="0" dirty="0">
                <a:solidFill>
                  <a:schemeClr val="tx1"/>
                </a:solidFill>
                <a:latin typeface="Calibri" panose="020F0502020204030204" pitchFamily="34" charset="0"/>
                <a:cs typeface="Calibri" panose="020F0502020204030204" pitchFamily="34" charset="0"/>
              </a:rPr>
              <a:t>Follow up on Correspondence between Energizers and AMP non-AP </a:t>
            </a:r>
            <a:r>
              <a:rPr lang="en-US" altLang="zh-CN" sz="1600" kern="0" dirty="0" smtClean="0">
                <a:solidFill>
                  <a:schemeClr val="tx1"/>
                </a:solidFill>
                <a:latin typeface="Calibri" panose="020F0502020204030204" pitchFamily="34" charset="0"/>
                <a:cs typeface="Calibri" panose="020F0502020204030204" pitchFamily="34" charset="0"/>
              </a:rPr>
              <a:t>STAs,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11-25/0791, </a:t>
            </a:r>
            <a:r>
              <a:rPr lang="en-US" altLang="zh-CN" sz="1600" kern="0" dirty="0">
                <a:solidFill>
                  <a:schemeClr val="tx1"/>
                </a:solidFill>
                <a:latin typeface="Calibri" panose="020F0502020204030204" pitchFamily="34" charset="0"/>
                <a:cs typeface="Calibri" panose="020F0502020204030204" pitchFamily="34" charset="0"/>
              </a:rPr>
              <a:t>Remaining Issues of </a:t>
            </a:r>
            <a:r>
              <a:rPr lang="en-US" altLang="zh-CN" sz="1600" kern="0" dirty="0" smtClean="0">
                <a:solidFill>
                  <a:schemeClr val="tx1"/>
                </a:solidFill>
                <a:latin typeface="Calibri" panose="020F0502020204030204" pitchFamily="34" charset="0"/>
                <a:cs typeface="Calibri" panose="020F0502020204030204" pitchFamily="34" charset="0"/>
              </a:rPr>
              <a:t>WPT,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819, AMP Security – follow up, Rojan Chitrakar (Huawei</a:t>
            </a:r>
            <a:r>
              <a:rPr lang="zh-CN"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11-25/0831</a:t>
            </a:r>
            <a:r>
              <a:rPr lang="en-US" altLang="zh-CN" sz="1600" kern="0" dirty="0">
                <a:solidFill>
                  <a:schemeClr val="tx1"/>
                </a:solidFill>
                <a:latin typeface="Calibri" panose="020F0502020204030204" pitchFamily="34" charset="0"/>
                <a:cs typeface="Calibri" panose="020F0502020204030204" pitchFamily="34" charset="0"/>
              </a:rPr>
              <a:t>, Low-Complexity Provisioning Methods for Low-Complexity Secure AMP Communications, Hui Luo (</a:t>
            </a:r>
            <a:r>
              <a:rPr lang="en-US" altLang="zh-CN" sz="1600" kern="0" dirty="0" smtClean="0">
                <a:solidFill>
                  <a:schemeClr val="tx1"/>
                </a:solidFill>
                <a:latin typeface="Calibri" panose="020F0502020204030204" pitchFamily="34" charset="0"/>
                <a:cs typeface="Calibri" panose="020F0502020204030204" pitchFamily="34" charset="0"/>
              </a:rPr>
              <a:t>Infineon)</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11-25/0860,</a:t>
            </a:r>
            <a:r>
              <a:rPr lang="en-US" altLang="zh-CN" sz="1600" kern="0" dirty="0">
                <a:solidFill>
                  <a:schemeClr val="tx1"/>
                </a:solidFill>
                <a:latin typeface="Calibri" panose="020F0502020204030204" pitchFamily="34" charset="0"/>
                <a:cs typeface="Calibri" panose="020F0502020204030204" pitchFamily="34" charset="0"/>
              </a:rPr>
              <a:t> Thoughts on secure AMP </a:t>
            </a:r>
            <a:r>
              <a:rPr lang="en-US" altLang="zh-CN" sz="1600" kern="0" dirty="0" smtClean="0">
                <a:solidFill>
                  <a:schemeClr val="tx1"/>
                </a:solidFill>
                <a:latin typeface="Calibri" panose="020F0502020204030204" pitchFamily="34" charset="0"/>
                <a:cs typeface="Calibri" panose="020F0502020204030204" pitchFamily="34" charset="0"/>
              </a:rPr>
              <a:t>operation,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He(OPPO)</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en-US" sz="1600" i="1" kern="0" dirty="0" err="1">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M1</a:t>
            </a:r>
            <a:r>
              <a:rPr lang="en-US" altLang="en-GB" sz="1800" u="sng" dirty="0" smtClean="0">
                <a:sym typeface="+mn-ea"/>
              </a:rPr>
              <a:t>,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a:t>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a:t>
            </a:r>
            <a:r>
              <a:rPr lang="en-US" altLang="en-GB" sz="1800" u="sng" dirty="0" smtClean="0">
                <a:solidFill>
                  <a:schemeClr val="tx1"/>
                </a:solidFill>
                <a:sym typeface="+mn-ea"/>
              </a:rPr>
              <a:t>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(AM2</a:t>
            </a:r>
            <a:r>
              <a:rPr lang="en-US" altLang="en-GB" sz="1800" u="sng" dirty="0" smtClean="0">
                <a:solidFill>
                  <a:schemeClr val="tx1"/>
                </a:solidFill>
              </a:rPr>
              <a:t>, 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SFD motion</a:t>
            </a:r>
          </a:p>
          <a:p>
            <a:pPr eaLnBrk="0" hangingPunct="0">
              <a:lnSpc>
                <a:spcPct val="100000"/>
              </a:lnSpc>
              <a:spcBef>
                <a:spcPts val="0"/>
              </a:spcBef>
              <a:defRPr/>
            </a:pPr>
            <a:r>
              <a:rPr lang="en-US" altLang="en-GB" sz="1800" dirty="0" smtClean="0"/>
              <a:t>Spec Skeleton review</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274238504"/>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bg1">
                              <a:lumMod val="50000"/>
                            </a:schemeClr>
                          </a:solidFill>
                          <a:sym typeface="+mn-ea"/>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(WPT/SEC/MAC)</a:t>
                      </a:r>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(WPT/MAC)</a:t>
                      </a:r>
                    </a:p>
                  </a:txBody>
                  <a:tcPr anchor="ctr"/>
                </a:tc>
                <a:tc>
                  <a:txBody>
                    <a:bodyPr/>
                    <a:lstStyle/>
                    <a:p>
                      <a:pPr algn="ctr">
                        <a:buNone/>
                      </a:pPr>
                      <a:r>
                        <a:rPr lang="en-US" altLang="zh-CN" sz="1800" dirty="0" err="1" smtClean="0">
                          <a:solidFill>
                            <a:schemeClr val="bg1">
                              <a:lumMod val="50000"/>
                            </a:schemeClr>
                          </a:solidFill>
                          <a:sym typeface="+mn-ea"/>
                        </a:rPr>
                        <a:t>TGbp</a:t>
                      </a:r>
                      <a:r>
                        <a:rPr lang="en-US" altLang="zh-CN" sz="1800" dirty="0" smtClean="0">
                          <a:solidFill>
                            <a:schemeClr val="bg1">
                              <a:lumMod val="50000"/>
                            </a:schemeClr>
                          </a:solidFill>
                          <a:sym typeface="+mn-ea"/>
                        </a:rPr>
                        <a:t> </a:t>
                      </a:r>
                    </a:p>
                    <a:p>
                      <a:pPr algn="ctr">
                        <a:buNone/>
                      </a:pPr>
                      <a:r>
                        <a:rPr lang="en-US" altLang="zh-CN" sz="1800" dirty="0" smtClean="0">
                          <a:solidFill>
                            <a:schemeClr val="bg1">
                              <a:lumMod val="50000"/>
                            </a:schemeClr>
                          </a:solidFill>
                          <a:sym typeface="+mn-ea"/>
                        </a:rPr>
                        <a:t>(</a:t>
                      </a:r>
                      <a:r>
                        <a:rPr lang="en-US" altLang="zh-CN" sz="1800" i="1" dirty="0" err="1" smtClean="0">
                          <a:solidFill>
                            <a:schemeClr val="bg1">
                              <a:lumMod val="50000"/>
                            </a:schemeClr>
                          </a:solidFill>
                          <a:sym typeface="+mn-ea"/>
                        </a:rPr>
                        <a:t>t.b.d</a:t>
                      </a:r>
                      <a:r>
                        <a:rPr lang="en-US" altLang="zh-CN" sz="1800" i="1" dirty="0" smtClean="0">
                          <a:solidFill>
                            <a:schemeClr val="bg1">
                              <a:lumMod val="50000"/>
                            </a:schemeClr>
                          </a:solidFill>
                          <a:sym typeface="+mn-ea"/>
                        </a:rPr>
                        <a:t>.)</a:t>
                      </a:r>
                      <a:endParaRPr lang="en-US" altLang="zh-CN" sz="1800" i="1" dirty="0">
                        <a:solidFill>
                          <a:schemeClr val="bg1">
                            <a:lumMod val="50000"/>
                          </a:schemeClr>
                        </a:solidFill>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(MAC)</a:t>
                      </a:r>
                      <a:endParaRPr lang="zh-CN" altLang="en-US" sz="1800" dirty="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(11-24/1613r7) motions</a:t>
            </a:r>
          </a:p>
          <a:p>
            <a:pPr eaLnBrk="0" hangingPunct="0">
              <a:defRPr/>
            </a:pPr>
            <a:r>
              <a:rPr lang="en-US" altLang="en-US" dirty="0" smtClean="0"/>
              <a:t>Spec skeleton and topic volunteers review (Editor)</a:t>
            </a:r>
          </a:p>
          <a:p>
            <a:pPr lvl="1" eaLnBrk="0" hangingPunct="0">
              <a:defRPr/>
            </a:pPr>
            <a:r>
              <a:rPr lang="en-US" altLang="en-US" dirty="0" smtClean="0">
                <a:solidFill>
                  <a:srgbClr val="00B050"/>
                </a:solidFill>
              </a:rPr>
              <a:t>11-25/0614, </a:t>
            </a:r>
            <a:r>
              <a:rPr lang="en-US" altLang="zh-CN" dirty="0">
                <a:solidFill>
                  <a:srgbClr val="00B050"/>
                </a:solidFill>
              </a:rPr>
              <a:t>Proposed Specification Skeleton for </a:t>
            </a:r>
            <a:r>
              <a:rPr lang="en-US" altLang="zh-CN" dirty="0" err="1">
                <a:solidFill>
                  <a:srgbClr val="00B050"/>
                </a:solidFill>
              </a:rPr>
              <a:t>TGbp</a:t>
            </a:r>
            <a:r>
              <a:rPr lang="en-US" altLang="zh-CN" dirty="0">
                <a:solidFill>
                  <a:srgbClr val="00B050"/>
                </a:solidFill>
              </a:rPr>
              <a:t> </a:t>
            </a:r>
            <a:r>
              <a:rPr lang="en-US" altLang="zh-CN" dirty="0" smtClean="0">
                <a:solidFill>
                  <a:srgbClr val="00B050"/>
                </a:solidFill>
              </a:rPr>
              <a:t>D0.1</a:t>
            </a:r>
          </a:p>
          <a:p>
            <a:pPr lvl="1" eaLnBrk="0" hangingPunct="0">
              <a:defRPr/>
            </a:pPr>
            <a:r>
              <a:rPr lang="en-US" altLang="en-US" dirty="0" smtClean="0">
                <a:solidFill>
                  <a:srgbClr val="00B050"/>
                </a:solidFill>
              </a:rPr>
              <a:t>11-25/0613, </a:t>
            </a:r>
            <a:r>
              <a:rPr lang="en-US" altLang="zh-CN" dirty="0" err="1">
                <a:solidFill>
                  <a:srgbClr val="00B050"/>
                </a:solidFill>
              </a:rPr>
              <a:t>TGbp</a:t>
            </a:r>
            <a:r>
              <a:rPr lang="en-US" altLang="zh-CN" dirty="0">
                <a:solidFill>
                  <a:srgbClr val="00B050"/>
                </a:solidFill>
              </a:rPr>
              <a:t> Spec Text Topics and Volunteers</a:t>
            </a:r>
            <a:endParaRPr lang="en-GB" altLang="en-US" dirty="0" smtClean="0">
              <a:solidFill>
                <a:srgbClr val="00B050"/>
              </a:solidFill>
            </a:endParaRPr>
          </a:p>
          <a:p>
            <a:pPr eaLnBrk="0" hangingPunct="0">
              <a:defRPr/>
            </a:pPr>
            <a:r>
              <a:rPr lang="en-GB" altLang="en-US" dirty="0" smtClean="0"/>
              <a:t>Contribution discussion (</a:t>
            </a:r>
            <a:r>
              <a:rPr lang="en-US" altLang="en-GB" dirty="0" smtClean="0"/>
              <a:t>PHY</a:t>
            </a:r>
            <a:r>
              <a:rPr lang="en-GB" altLang="en-US" dirty="0" smtClean="0"/>
              <a:t>) [</a:t>
            </a:r>
            <a:r>
              <a:rPr lang="en-GB" altLang="en-US" sz="2100" i="1" dirty="0" smtClean="0"/>
              <a:t>2</a:t>
            </a:r>
            <a:r>
              <a:rPr lang="en-US" altLang="en-GB" sz="2100" i="1" dirty="0" smtClean="0"/>
              <a:t>0</a:t>
            </a:r>
            <a:r>
              <a:rPr lang="en-GB" altLang="en-US" sz="2100" i="1" dirty="0" smtClean="0"/>
              <a:t> </a:t>
            </a:r>
            <a:r>
              <a:rPr lang="en-GB" altLang="en-US" sz="2100" i="1" dirty="0" err="1" smtClean="0"/>
              <a:t>mins</a:t>
            </a:r>
            <a:r>
              <a:rPr lang="en-GB" altLang="en-US" sz="2100" i="1" dirty="0" smtClean="0"/>
              <a:t> for each including Q&amp;A if no prior request received</a:t>
            </a:r>
            <a:r>
              <a:rPr lang="en-GB" altLang="en-US" dirty="0" smtClean="0"/>
              <a:t>]</a:t>
            </a:r>
          </a:p>
          <a:p>
            <a:pPr lvl="1" eaLnBrk="0" hangingPunct="0">
              <a:defRPr/>
            </a:pPr>
            <a:r>
              <a:rPr lang="de-DE" altLang="zh-CN" sz="2100" dirty="0">
                <a:solidFill>
                  <a:srgbClr val="00B050"/>
                </a:solidFill>
              </a:rPr>
              <a:t>11-25/0784: AMP Spatial “Hidden Tag” Deployment Scenario – Dror Regev (Huawei) [early meeting requested]</a:t>
            </a:r>
          </a:p>
          <a:p>
            <a:pPr lvl="1" eaLnBrk="0" hangingPunct="0">
              <a:buFontTx/>
              <a:buChar char="–"/>
              <a:defRPr/>
            </a:pPr>
            <a:r>
              <a:rPr lang="en-US" altLang="zh-CN" sz="2100" dirty="0">
                <a:solidFill>
                  <a:srgbClr val="00B050"/>
                </a:solidFill>
              </a:rPr>
              <a:t>11-25/0771, Downlink Waveform Analysis, Nelson Costa (</a:t>
            </a:r>
            <a:r>
              <a:rPr lang="en-US" altLang="zh-CN" sz="2100" dirty="0" err="1">
                <a:solidFill>
                  <a:srgbClr val="00B050"/>
                </a:solidFill>
              </a:rPr>
              <a:t>Haila</a:t>
            </a:r>
            <a:r>
              <a:rPr lang="en-US" altLang="zh-CN" sz="2100" dirty="0">
                <a:solidFill>
                  <a:srgbClr val="00B050"/>
                </a:solidFill>
              </a:rPr>
              <a:t>)</a:t>
            </a:r>
          </a:p>
          <a:p>
            <a:pPr lvl="1" eaLnBrk="0" hangingPunct="0">
              <a:buFontTx/>
              <a:buChar char="–"/>
              <a:defRPr/>
            </a:pPr>
            <a:r>
              <a:rPr lang="en-US" altLang="zh-CN" sz="2100" dirty="0" smtClean="0">
                <a:solidFill>
                  <a:srgbClr val="00B050"/>
                </a:solidFill>
              </a:rPr>
              <a:t>11-25/0806</a:t>
            </a:r>
            <a:r>
              <a:rPr lang="en-US" altLang="zh-CN" sz="2100" dirty="0">
                <a:solidFill>
                  <a:srgbClr val="00B050"/>
                </a:solidFill>
              </a:rPr>
              <a:t>, Downlink Receiver Performance, Nelson Costa (</a:t>
            </a:r>
            <a:r>
              <a:rPr lang="en-US" altLang="zh-CN" sz="2100" dirty="0" err="1">
                <a:solidFill>
                  <a:srgbClr val="00B050"/>
                </a:solidFill>
              </a:rPr>
              <a:t>Haila</a:t>
            </a:r>
            <a:r>
              <a:rPr lang="en-US" altLang="zh-CN" sz="2100" dirty="0">
                <a:solidFill>
                  <a:srgbClr val="00B050"/>
                </a:solidFill>
              </a:rPr>
              <a:t>) [same time as 0771 requested</a:t>
            </a:r>
            <a:r>
              <a:rPr lang="en-US" altLang="zh-CN" sz="2100" dirty="0" smtClean="0">
                <a:solidFill>
                  <a:srgbClr val="00B050"/>
                </a:solidFill>
              </a:rPr>
              <a:t>]</a:t>
            </a:r>
          </a:p>
          <a:p>
            <a:pPr lvl="1" eaLnBrk="0" hangingPunct="0">
              <a:defRPr/>
            </a:pPr>
            <a:r>
              <a:rPr lang="zh-CN" altLang="zh-CN" sz="2100" dirty="0">
                <a:solidFill>
                  <a:srgbClr val="00B050"/>
                </a:solidFill>
              </a:rPr>
              <a:t>11-25/</a:t>
            </a:r>
            <a:r>
              <a:rPr lang="en-US" altLang="zh-CN" sz="2100" dirty="0">
                <a:solidFill>
                  <a:srgbClr val="00B050"/>
                </a:solidFill>
              </a:rPr>
              <a:t>0</a:t>
            </a:r>
            <a:r>
              <a:rPr lang="zh-CN" altLang="zh-CN" sz="2100" dirty="0">
                <a:solidFill>
                  <a:srgbClr val="00B050"/>
                </a:solidFill>
              </a:rPr>
              <a:t>797, AMP-Downlink-and-Backscattering-Carrier-Waveform – followup</a:t>
            </a:r>
            <a:r>
              <a:rPr lang="en-US" altLang="zh-CN" sz="2100" dirty="0">
                <a:solidFill>
                  <a:srgbClr val="00B050"/>
                </a:solidFill>
              </a:rPr>
              <a:t>,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Mar plenary</a:t>
            </a:r>
            <a:r>
              <a:rPr lang="en-US" altLang="en-GB" sz="2400" dirty="0" smtClean="0">
                <a:sym typeface="+mn-ea"/>
              </a:rPr>
              <a:t> </a:t>
            </a:r>
            <a:r>
              <a:rPr lang="en-GB" altLang="en-US" sz="2400" dirty="0" smtClean="0">
                <a:sym typeface="+mn-ea"/>
              </a:rPr>
              <a:t>session </a:t>
            </a:r>
            <a:r>
              <a:rPr lang="en-US" altLang="en-GB" sz="2400" dirty="0" smtClean="0">
                <a:sym typeface="+mn-ea"/>
              </a:rPr>
              <a:t>and TGbp TCs before May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mentor.ieee.org/802.11/dcn/25/11-25-0447-00-00bp-2025-03-plenary-meeting-minutes.docx</a:t>
            </a:r>
            <a:endParaRPr lang="en-GB" altLang="en-US" sz="2400" dirty="0" smtClean="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mentor.ieee.org/802.11/dcn/25/11-25-0630-01-00bp-teleconference-minutes-april-may-2025.docx</a:t>
            </a:r>
            <a:endParaRPr lang="en-GB" altLang="en-US" sz="2400" dirty="0" smtClean="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mentor.ieee.org/802.11/dcn/24/11-24-1613-07-00bp-specification-framework-for-tgbp.docx</a:t>
            </a:r>
            <a:endParaRPr lang="en-GB" altLang="en-US" sz="2400" dirty="0" smtClean="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68512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1800" dirty="0"/>
              <a:t>Call </a:t>
            </a:r>
            <a:r>
              <a:rPr lang="en-US" altLang="en-GB" sz="1800" dirty="0"/>
              <a:t>meeting to order and remind the group to record </a:t>
            </a:r>
            <a:r>
              <a:rPr lang="en-US" altLang="en-GB" sz="1800" dirty="0" smtClean="0"/>
              <a:t>attendance </a:t>
            </a:r>
            <a:r>
              <a:rPr lang="en-US" altLang="en-GB" sz="1800" dirty="0"/>
              <a:t>on imat.ieee.org</a:t>
            </a:r>
            <a:endParaRPr lang="en-GB" altLang="en-US" sz="1800" dirty="0"/>
          </a:p>
          <a:p>
            <a:pPr lvl="0" eaLnBrk="0" hangingPunct="0">
              <a:defRPr/>
            </a:pPr>
            <a:r>
              <a:rPr lang="en-GB" altLang="en-US" sz="1800" dirty="0"/>
              <a:t>IEEE-SA IPR policies </a:t>
            </a:r>
            <a:r>
              <a:rPr lang="en-US" altLang="en-GB" sz="1800" dirty="0"/>
              <a:t>and meeting rules</a:t>
            </a:r>
          </a:p>
          <a:p>
            <a:pPr lvl="0" eaLnBrk="0" hangingPunct="0">
              <a:defRPr/>
            </a:pPr>
            <a:r>
              <a:rPr lang="en-US" altLang="en-GB" sz="1800" dirty="0"/>
              <a:t>Approval of </a:t>
            </a:r>
            <a:r>
              <a:rPr lang="en-GB" altLang="en-US" sz="1800" dirty="0"/>
              <a:t>agenda</a:t>
            </a:r>
          </a:p>
          <a:p>
            <a:pPr eaLnBrk="0" hangingPunct="0">
              <a:defRPr/>
            </a:pPr>
            <a:r>
              <a:rPr lang="en-US" altLang="en-GB" sz="1800" dirty="0">
                <a:sym typeface="+mn-ea"/>
              </a:rPr>
              <a:t>Contribution discussion (PHY) </a:t>
            </a:r>
            <a:r>
              <a:rPr lang="en-GB" altLang="en-US" sz="1800" dirty="0"/>
              <a:t>[</a:t>
            </a:r>
            <a:r>
              <a:rPr lang="en-GB" altLang="en-US" sz="1800" i="1" dirty="0"/>
              <a:t>2</a:t>
            </a:r>
            <a:r>
              <a:rPr lang="en-US" altLang="en-GB" sz="1800" i="1" dirty="0"/>
              <a:t>0</a:t>
            </a:r>
            <a:r>
              <a:rPr lang="en-GB" altLang="en-US" sz="1800" i="1" dirty="0"/>
              <a:t> </a:t>
            </a:r>
            <a:r>
              <a:rPr lang="en-GB" altLang="en-US" sz="1800" i="1" dirty="0" err="1"/>
              <a:t>mins</a:t>
            </a:r>
            <a:r>
              <a:rPr lang="en-GB" altLang="en-US" sz="1800" i="1" dirty="0"/>
              <a:t> for each including Q&amp;A if no prior request received</a:t>
            </a:r>
            <a:r>
              <a:rPr lang="en-GB" altLang="en-US" sz="1800" dirty="0" smtClean="0"/>
              <a:t>]</a:t>
            </a:r>
            <a:endParaRPr lang="en-US" altLang="en-GB" sz="1800" dirty="0"/>
          </a:p>
          <a:p>
            <a:pPr lvl="1" eaLnBrk="0" hangingPunct="0">
              <a:defRPr/>
            </a:pPr>
            <a:r>
              <a:rPr lang="en-US" altLang="zh-CN" sz="1800" dirty="0">
                <a:solidFill>
                  <a:srgbClr val="00B050"/>
                </a:solidFill>
              </a:rPr>
              <a:t>11-25/0705, An analysis of SYNC field for downlink PPDU, </a:t>
            </a:r>
            <a:r>
              <a:rPr lang="en-US" altLang="zh-CN" sz="1800" dirty="0" err="1">
                <a:solidFill>
                  <a:srgbClr val="00B050"/>
                </a:solidFill>
              </a:rPr>
              <a:t>Amichai</a:t>
            </a:r>
            <a:r>
              <a:rPr lang="en-US" altLang="zh-CN" sz="1800" dirty="0">
                <a:solidFill>
                  <a:srgbClr val="00B050"/>
                </a:solidFill>
              </a:rPr>
              <a:t> </a:t>
            </a:r>
            <a:r>
              <a:rPr lang="en-US" altLang="zh-CN" sz="1800" dirty="0" err="1">
                <a:solidFill>
                  <a:srgbClr val="00B050"/>
                </a:solidFill>
              </a:rPr>
              <a:t>Sanderovich</a:t>
            </a:r>
            <a:r>
              <a:rPr lang="en-US" altLang="zh-CN" sz="1800" dirty="0">
                <a:solidFill>
                  <a:srgbClr val="00B050"/>
                </a:solidFill>
              </a:rPr>
              <a:t> (</a:t>
            </a:r>
            <a:r>
              <a:rPr lang="en-US" altLang="zh-CN" sz="1800" dirty="0" err="1" smtClean="0">
                <a:solidFill>
                  <a:srgbClr val="00B050"/>
                </a:solidFill>
              </a:rPr>
              <a:t>Wiliot</a:t>
            </a:r>
            <a:r>
              <a:rPr lang="en-US" altLang="zh-CN" sz="1800" dirty="0" smtClean="0">
                <a:solidFill>
                  <a:srgbClr val="00B050"/>
                </a:solidFill>
              </a:rPr>
              <a:t>) </a:t>
            </a:r>
            <a:endParaRPr lang="en-US" altLang="zh-CN" sz="1800" dirty="0">
              <a:solidFill>
                <a:srgbClr val="00B050"/>
              </a:solidFill>
            </a:endParaRPr>
          </a:p>
          <a:p>
            <a:pPr lvl="1" eaLnBrk="0" hangingPunct="0">
              <a:defRPr/>
            </a:pPr>
            <a:r>
              <a:rPr lang="en-US" altLang="zh-CN" sz="1800" dirty="0" smtClean="0">
                <a:solidFill>
                  <a:srgbClr val="00B050"/>
                </a:solidFill>
              </a:rPr>
              <a:t>11-25/0794</a:t>
            </a:r>
            <a:r>
              <a:rPr lang="en-US" altLang="zh-CN" sz="1800" dirty="0">
                <a:solidFill>
                  <a:srgbClr val="00B050"/>
                </a:solidFill>
              </a:rPr>
              <a:t>, Initial Thoughts on AMP Downlink Sync Field Design, Steve </a:t>
            </a:r>
            <a:r>
              <a:rPr lang="en-US" altLang="zh-CN" sz="1800" dirty="0" err="1">
                <a:solidFill>
                  <a:srgbClr val="00B050"/>
                </a:solidFill>
              </a:rPr>
              <a:t>Shellhammer</a:t>
            </a:r>
            <a:r>
              <a:rPr lang="en-US" altLang="zh-CN" sz="1800" dirty="0">
                <a:solidFill>
                  <a:srgbClr val="00B050"/>
                </a:solidFill>
              </a:rPr>
              <a:t> (Qualcomm) [PM2 requested]</a:t>
            </a:r>
          </a:p>
          <a:p>
            <a:pPr lvl="1" eaLnBrk="0" hangingPunct="0">
              <a:buFontTx/>
              <a:buChar char="–"/>
              <a:defRPr/>
            </a:pPr>
            <a:r>
              <a:rPr lang="en-US" altLang="zh-CN" sz="1800" dirty="0">
                <a:solidFill>
                  <a:srgbClr val="00B050"/>
                </a:solidFill>
              </a:rPr>
              <a:t>11-25/0795, High Level Thoughts on Sync Field Design Discussion, You-Wei Chen (</a:t>
            </a:r>
            <a:r>
              <a:rPr lang="en-US" altLang="zh-CN" sz="1800" dirty="0" err="1">
                <a:solidFill>
                  <a:srgbClr val="00B050"/>
                </a:solidFill>
              </a:rPr>
              <a:t>MediaTek</a:t>
            </a:r>
            <a:r>
              <a:rPr lang="en-US" altLang="zh-CN" sz="1800" dirty="0">
                <a:solidFill>
                  <a:srgbClr val="00B050"/>
                </a:solidFill>
              </a:rPr>
              <a:t>)</a:t>
            </a:r>
          </a:p>
          <a:p>
            <a:pPr lvl="1" eaLnBrk="0" hangingPunct="0">
              <a:buFontTx/>
              <a:buChar char="–"/>
              <a:defRPr/>
            </a:pPr>
            <a:r>
              <a:rPr lang="en-US" altLang="zh-CN" sz="1800" dirty="0">
                <a:solidFill>
                  <a:srgbClr val="00B050"/>
                </a:solidFill>
              </a:rPr>
              <a:t>11-25/0799, Uplink SYNC Field Design for Backscatter STAs, </a:t>
            </a:r>
            <a:r>
              <a:rPr lang="en-US" altLang="zh-CN" sz="1800" dirty="0" err="1">
                <a:solidFill>
                  <a:srgbClr val="00B050"/>
                </a:solidFill>
              </a:rPr>
              <a:t>Manideep</a:t>
            </a:r>
            <a:r>
              <a:rPr lang="en-US" altLang="zh-CN" sz="1800" dirty="0">
                <a:solidFill>
                  <a:srgbClr val="00B050"/>
                </a:solidFill>
              </a:rPr>
              <a:t> </a:t>
            </a:r>
            <a:r>
              <a:rPr lang="en-US" altLang="zh-CN" sz="1800" dirty="0" err="1">
                <a:solidFill>
                  <a:srgbClr val="00B050"/>
                </a:solidFill>
              </a:rPr>
              <a:t>Dunna</a:t>
            </a:r>
            <a:r>
              <a:rPr lang="en-US" altLang="zh-CN" sz="1800" dirty="0">
                <a:solidFill>
                  <a:srgbClr val="00B050"/>
                </a:solidFill>
              </a:rPr>
              <a:t> (Qualcomm)</a:t>
            </a:r>
          </a:p>
          <a:p>
            <a:pPr lvl="1" eaLnBrk="0" hangingPunct="0">
              <a:buFontTx/>
              <a:buChar char="–"/>
              <a:defRPr/>
            </a:pPr>
            <a:r>
              <a:rPr lang="en-US" altLang="zh-CN" sz="1800" dirty="0">
                <a:solidFill>
                  <a:srgbClr val="00B050"/>
                </a:solidFill>
              </a:rPr>
              <a:t>11-25/0801, Sync field for AMP PPDU, </a:t>
            </a:r>
            <a:r>
              <a:rPr lang="en-US" altLang="zh-CN" sz="1800" dirty="0" err="1">
                <a:solidFill>
                  <a:srgbClr val="00B050"/>
                </a:solidFill>
              </a:rPr>
              <a:t>KeWang</a:t>
            </a:r>
            <a:r>
              <a:rPr lang="en-US" altLang="zh-CN" sz="1800" dirty="0">
                <a:solidFill>
                  <a:srgbClr val="00B050"/>
                </a:solidFill>
              </a:rPr>
              <a:t>(OPPO</a:t>
            </a:r>
            <a:r>
              <a:rPr lang="en-US" altLang="zh-CN" sz="1800" dirty="0" smtClean="0">
                <a:solidFill>
                  <a:srgbClr val="00B050"/>
                </a:solidFill>
              </a:rPr>
              <a:t>)</a:t>
            </a:r>
          </a:p>
          <a:p>
            <a:pPr lvl="1" eaLnBrk="0" hangingPunct="0">
              <a:defRPr/>
            </a:pPr>
            <a:r>
              <a:rPr lang="en-US" altLang="zh-CN" sz="1800" dirty="0">
                <a:solidFill>
                  <a:srgbClr val="00B050"/>
                </a:solidFill>
              </a:rPr>
              <a:t>11-25/0862, Discussion on uplink sync field design for active transmitters, Bin Qian (Huawei)</a:t>
            </a:r>
          </a:p>
          <a:p>
            <a:pPr eaLnBrk="0" hangingPunct="0">
              <a:defRPr/>
            </a:pPr>
            <a:r>
              <a:rPr lang="en-GB" altLang="en-US" sz="1800" dirty="0" smtClean="0"/>
              <a:t>Any </a:t>
            </a:r>
            <a:r>
              <a:rPr lang="en-GB" altLang="en-US" sz="1800" dirty="0"/>
              <a:t>other business?</a:t>
            </a:r>
          </a:p>
          <a:p>
            <a:pPr lvl="0" eaLnBrk="0" hangingPunct="0">
              <a:defRPr/>
            </a:pPr>
            <a:r>
              <a:rPr lang="en-GB" altLang="en-US" sz="1800" dirty="0" smtClean="0">
                <a:sym typeface="+mn-ea"/>
              </a:rPr>
              <a:t>Recess</a:t>
            </a:r>
            <a:endParaRPr lang="en-GB" alt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648350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02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dirty="0" smtClean="0"/>
              <a:t>]</a:t>
            </a:r>
            <a:endParaRPr lang="en-GB" altLang="en-US" sz="2400" dirty="0" smtClean="0"/>
          </a:p>
          <a:p>
            <a:pPr lvl="1" eaLnBrk="0" hangingPunct="0">
              <a:defRPr/>
            </a:pPr>
            <a:r>
              <a:rPr lang="en-US" altLang="zh-CN" sz="2300" dirty="0" smtClean="0">
                <a:solidFill>
                  <a:srgbClr val="00B050"/>
                </a:solidFill>
              </a:rPr>
              <a:t>11-25/0782</a:t>
            </a:r>
            <a:r>
              <a:rPr lang="en-US" altLang="zh-CN" sz="2300" dirty="0">
                <a:solidFill>
                  <a:srgbClr val="00B050"/>
                </a:solidFill>
              </a:rPr>
              <a:t>, Signal Design for Wideband Single-Carrier OOK  - Leif </a:t>
            </a:r>
            <a:r>
              <a:rPr lang="en-US" altLang="zh-CN" sz="2300" dirty="0" err="1">
                <a:solidFill>
                  <a:srgbClr val="00B050"/>
                </a:solidFill>
              </a:rPr>
              <a:t>Wilhelmsson</a:t>
            </a:r>
            <a:r>
              <a:rPr lang="en-US" altLang="zh-CN" sz="2300" dirty="0">
                <a:solidFill>
                  <a:srgbClr val="00B050"/>
                </a:solidFill>
              </a:rPr>
              <a:t> (Ericsson AB)</a:t>
            </a:r>
          </a:p>
          <a:p>
            <a:pPr lvl="1" eaLnBrk="0" hangingPunct="0">
              <a:defRPr/>
            </a:pPr>
            <a:r>
              <a:rPr lang="zh-CN" altLang="zh-CN" sz="2300" dirty="0">
                <a:solidFill>
                  <a:srgbClr val="00B050"/>
                </a:solidFill>
              </a:rPr>
              <a:t>11-25/</a:t>
            </a:r>
            <a:r>
              <a:rPr lang="en-US" altLang="zh-CN" sz="2300" dirty="0">
                <a:solidFill>
                  <a:srgbClr val="00B050"/>
                </a:solidFill>
              </a:rPr>
              <a:t>0</a:t>
            </a:r>
            <a:r>
              <a:rPr lang="zh-CN" altLang="zh-CN" sz="2300" dirty="0">
                <a:solidFill>
                  <a:srgbClr val="00B050"/>
                </a:solidFill>
              </a:rPr>
              <a:t>798, AMP-OOK simulation methodology and baseline results</a:t>
            </a:r>
            <a:r>
              <a:rPr lang="en-US" altLang="zh-CN" sz="2300" dirty="0">
                <a:solidFill>
                  <a:srgbClr val="00B050"/>
                </a:solidFill>
              </a:rPr>
              <a:t>, </a:t>
            </a:r>
            <a:r>
              <a:rPr lang="en-US" altLang="zh-CN" sz="2300" dirty="0" err="1">
                <a:solidFill>
                  <a:srgbClr val="00B050"/>
                </a:solidFill>
              </a:rPr>
              <a:t>Rui</a:t>
            </a:r>
            <a:r>
              <a:rPr lang="en-US" altLang="zh-CN" sz="2300" dirty="0">
                <a:solidFill>
                  <a:srgbClr val="00B050"/>
                </a:solidFill>
              </a:rPr>
              <a:t> Cao (NXP)</a:t>
            </a:r>
            <a:endParaRPr lang="zh-CN" altLang="zh-CN" sz="2300" dirty="0">
              <a:solidFill>
                <a:srgbClr val="00B050"/>
              </a:solidFill>
            </a:endParaRPr>
          </a:p>
          <a:p>
            <a:pPr lvl="1" eaLnBrk="0" hangingPunct="0">
              <a:defRPr/>
            </a:pPr>
            <a:r>
              <a:rPr lang="en-US" altLang="zh-CN" sz="2300" dirty="0">
                <a:solidFill>
                  <a:srgbClr val="00B050"/>
                </a:solidFill>
              </a:rPr>
              <a:t>11-25/0802, OOK generation for AMP, </a:t>
            </a:r>
            <a:r>
              <a:rPr lang="en-US" altLang="zh-CN" sz="2300" dirty="0" err="1">
                <a:solidFill>
                  <a:srgbClr val="00B050"/>
                </a:solidFill>
              </a:rPr>
              <a:t>KeWang</a:t>
            </a:r>
            <a:r>
              <a:rPr lang="en-US" altLang="zh-CN" sz="2300" dirty="0">
                <a:solidFill>
                  <a:srgbClr val="00B050"/>
                </a:solidFill>
              </a:rPr>
              <a:t>(OPPO)</a:t>
            </a:r>
          </a:p>
          <a:p>
            <a:pPr lvl="1" eaLnBrk="0" hangingPunct="0">
              <a:defRPr/>
            </a:pPr>
            <a:r>
              <a:rPr lang="en-US" altLang="zh-CN" sz="2300" dirty="0">
                <a:solidFill>
                  <a:srgbClr val="00B050"/>
                </a:solidFill>
              </a:rPr>
              <a:t>11-25/0790, Remaining Issues of AMP PPDU Design, </a:t>
            </a:r>
            <a:r>
              <a:rPr lang="en-US" altLang="zh-CN" sz="2300" dirty="0" err="1">
                <a:solidFill>
                  <a:srgbClr val="00B050"/>
                </a:solidFill>
              </a:rPr>
              <a:t>Yinan</a:t>
            </a:r>
            <a:r>
              <a:rPr lang="en-US" altLang="zh-CN" sz="2300" dirty="0">
                <a:solidFill>
                  <a:srgbClr val="00B050"/>
                </a:solidFill>
              </a:rPr>
              <a:t> Qi (OPPO)</a:t>
            </a:r>
          </a:p>
          <a:p>
            <a:pPr lvl="1" eaLnBrk="0" hangingPunct="0">
              <a:defRPr/>
            </a:pPr>
            <a:r>
              <a:rPr lang="zh-CN" altLang="zh-CN" sz="2300" dirty="0">
                <a:solidFill>
                  <a:srgbClr val="00B050"/>
                </a:solidFill>
              </a:rPr>
              <a:t>11-25/0816r0,</a:t>
            </a:r>
            <a:r>
              <a:rPr lang="en-US" altLang="zh-CN" sz="2300" dirty="0">
                <a:solidFill>
                  <a:srgbClr val="00B050"/>
                </a:solidFill>
              </a:rPr>
              <a:t> </a:t>
            </a:r>
            <a:r>
              <a:rPr lang="zh-CN" altLang="zh-CN" sz="2300" dirty="0">
                <a:solidFill>
                  <a:srgbClr val="00B050"/>
                </a:solidFill>
              </a:rPr>
              <a:t>Feasibility Study of Mono-static Backscatter in Sub-1 GHz, Panpan Li (Huawei</a:t>
            </a:r>
            <a:r>
              <a:rPr lang="zh-CN" altLang="zh-CN" sz="2300" dirty="0" smtClean="0">
                <a:solidFill>
                  <a:srgbClr val="00B050"/>
                </a:solidFill>
              </a:rPr>
              <a:t>)</a:t>
            </a:r>
            <a:endParaRPr lang="en-US" altLang="zh-CN" sz="2300" dirty="0" smtClean="0">
              <a:solidFill>
                <a:srgbClr val="00B050"/>
              </a:solidFill>
            </a:endParaRPr>
          </a:p>
          <a:p>
            <a:pPr lvl="1" eaLnBrk="0" hangingPunct="0">
              <a:defRPr/>
            </a:pPr>
            <a:r>
              <a:rPr lang="zh-CN" altLang="zh-CN" sz="2400" dirty="0">
                <a:solidFill>
                  <a:srgbClr val="00B050"/>
                </a:solidFill>
              </a:rPr>
              <a:t>11-25/0820r0, AMP Bi-static Backscatter in 2.4GHz, Panpan Li (Huawei</a:t>
            </a:r>
            <a:r>
              <a:rPr lang="zh-CN" altLang="zh-CN" sz="2400" dirty="0" smtClean="0">
                <a:solidFill>
                  <a:srgbClr val="00B050"/>
                </a:solidFill>
              </a:rPr>
              <a:t>)</a:t>
            </a:r>
            <a:endParaRPr lang="en-US" altLang="zh-CN" sz="23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265139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MAC</a:t>
            </a:r>
            <a:r>
              <a:rPr lang="en-GB" altLang="en-US" dirty="0" smtClean="0">
                <a:sym typeface="+mn-ea"/>
              </a:rPr>
              <a:t>) </a:t>
            </a:r>
            <a:r>
              <a:rPr lang="en-GB" altLang="en-US" sz="2000"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sz="2000" dirty="0" smtClean="0"/>
              <a:t>]</a:t>
            </a:r>
            <a:r>
              <a:rPr lang="en-US" altLang="zh-CN" sz="2000" b="0" i="1" dirty="0" smtClean="0">
                <a:sym typeface="+mn-ea"/>
              </a:rPr>
              <a:t> </a:t>
            </a:r>
            <a:endParaRPr lang="en-US" altLang="zh-CN" sz="2000" b="0" i="1" dirty="0">
              <a:solidFill>
                <a:schemeClr val="tx1"/>
              </a:solidFill>
              <a:sym typeface="+mn-ea"/>
            </a:endParaRPr>
          </a:p>
          <a:p>
            <a:pPr lvl="1" eaLnBrk="0" hangingPunct="0">
              <a:buFontTx/>
              <a:buChar char="–"/>
              <a:defRPr/>
            </a:pPr>
            <a:r>
              <a:rPr lang="en-US" altLang="en-US" sz="2300" dirty="0" smtClean="0">
                <a:solidFill>
                  <a:srgbClr val="00B050"/>
                </a:solidFill>
                <a:sym typeface="+mn-ea"/>
              </a:rPr>
              <a:t>11-25/0424</a:t>
            </a:r>
            <a:r>
              <a:rPr lang="en-US" altLang="en-US" sz="2300" dirty="0">
                <a:solidFill>
                  <a:srgbClr val="00B050"/>
                </a:solidFill>
                <a:sym typeface="+mn-ea"/>
              </a:rPr>
              <a:t>, AMP information exchange, </a:t>
            </a:r>
            <a:r>
              <a:rPr lang="en-US" altLang="en-US" sz="2300" dirty="0" err="1">
                <a:solidFill>
                  <a:srgbClr val="00B050"/>
                </a:solidFill>
                <a:sym typeface="+mn-ea"/>
              </a:rPr>
              <a:t>Liwen</a:t>
            </a:r>
            <a:r>
              <a:rPr lang="en-US" altLang="en-US" sz="2300" dirty="0">
                <a:solidFill>
                  <a:srgbClr val="00B050"/>
                </a:solidFill>
                <a:sym typeface="+mn-ea"/>
              </a:rPr>
              <a:t> (NXP</a:t>
            </a:r>
            <a:r>
              <a:rPr lang="en-US" altLang="en-US" sz="2300" dirty="0" smtClean="0">
                <a:solidFill>
                  <a:srgbClr val="00B050"/>
                </a:solidFill>
                <a:sym typeface="+mn-ea"/>
              </a:rPr>
              <a:t>)</a:t>
            </a:r>
          </a:p>
          <a:p>
            <a:pPr lvl="1" eaLnBrk="0" hangingPunct="0">
              <a:defRPr/>
            </a:pPr>
            <a:r>
              <a:rPr lang="en-US" altLang="zh-CN" sz="2400" dirty="0">
                <a:solidFill>
                  <a:srgbClr val="00B050"/>
                </a:solidFill>
              </a:rPr>
              <a:t>11-25/0772, Bi-static Backscatter Protection Mechanisms - follow up, Nelson Costa (</a:t>
            </a:r>
            <a:r>
              <a:rPr lang="en-US" altLang="zh-CN" sz="2400" dirty="0" err="1">
                <a:solidFill>
                  <a:srgbClr val="00B050"/>
                </a:solidFill>
              </a:rPr>
              <a:t>Haila</a:t>
            </a:r>
            <a:r>
              <a:rPr lang="en-US" altLang="zh-CN" sz="2400" dirty="0">
                <a:solidFill>
                  <a:srgbClr val="00B050"/>
                </a:solidFill>
              </a:rPr>
              <a:t>)</a:t>
            </a:r>
            <a:endParaRPr lang="en-US" altLang="en-US" sz="2400" dirty="0">
              <a:solidFill>
                <a:srgbClr val="00B050"/>
              </a:solidFill>
              <a:sym typeface="+mn-ea"/>
            </a:endParaRPr>
          </a:p>
          <a:p>
            <a:pPr lvl="1" eaLnBrk="0" hangingPunct="0">
              <a:buFontTx/>
              <a:buChar char="–"/>
              <a:defRPr/>
            </a:pPr>
            <a:r>
              <a:rPr lang="en-US" altLang="zh-CN" sz="2300" dirty="0" smtClean="0">
                <a:solidFill>
                  <a:srgbClr val="00B050"/>
                </a:solidFill>
              </a:rPr>
              <a:t>11-25/0783</a:t>
            </a:r>
            <a:r>
              <a:rPr lang="en-US" altLang="zh-CN" sz="2300" dirty="0">
                <a:solidFill>
                  <a:srgbClr val="00B050"/>
                </a:solidFill>
              </a:rPr>
              <a:t>, MAC Comparison for Active AMP Operation, Sebastian Max (Ericsson)</a:t>
            </a:r>
          </a:p>
          <a:p>
            <a:pPr lvl="1" eaLnBrk="0" hangingPunct="0">
              <a:buFontTx/>
              <a:buChar char="–"/>
              <a:defRPr/>
            </a:pPr>
            <a:r>
              <a:rPr lang="en-US" altLang="zh-CN" sz="2300" dirty="0">
                <a:solidFill>
                  <a:srgbClr val="00B050"/>
                </a:solidFill>
              </a:rPr>
              <a:t>11-25/0815, UL access mechanisms for Active </a:t>
            </a:r>
            <a:r>
              <a:rPr lang="en-US" altLang="zh-CN" sz="2300" dirty="0" err="1">
                <a:solidFill>
                  <a:srgbClr val="00B050"/>
                </a:solidFill>
              </a:rPr>
              <a:t>Tx</a:t>
            </a:r>
            <a:r>
              <a:rPr lang="en-US" altLang="zh-CN" sz="2300" dirty="0">
                <a:solidFill>
                  <a:srgbClr val="00B050"/>
                </a:solidFill>
              </a:rPr>
              <a:t> AMP STAs,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en-US" altLang="zh-CN" sz="2300" dirty="0">
                <a:solidFill>
                  <a:srgbClr val="00B050"/>
                </a:solidFill>
              </a:rPr>
              <a:t>11-25/0858, UL random access mechanisms for AMP,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zh-CN" altLang="zh-CN" sz="2300" dirty="0">
                <a:solidFill>
                  <a:srgbClr val="00B050"/>
                </a:solidFill>
              </a:rPr>
              <a:t>11-25</a:t>
            </a:r>
            <a:r>
              <a:rPr lang="en-US" altLang="zh-CN" sz="2300" dirty="0">
                <a:solidFill>
                  <a:srgbClr val="00B050"/>
                </a:solidFill>
              </a:rPr>
              <a:t>/</a:t>
            </a:r>
            <a:r>
              <a:rPr lang="zh-CN" altLang="zh-CN" sz="2300" dirty="0">
                <a:solidFill>
                  <a:srgbClr val="00B050"/>
                </a:solidFill>
              </a:rPr>
              <a:t>0817, Random access for Active Tx non-AP AMP STAs, Rojan Chitrakar (Huawei)</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778419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t>
            </a:r>
            <a:r>
              <a:rPr lang="en-US" altLang="en-GB" dirty="0" smtClean="0"/>
              <a:t>agenda</a:t>
            </a:r>
          </a:p>
          <a:p>
            <a:pPr eaLnBrk="0" hangingPunct="0">
              <a:defRPr/>
            </a:pPr>
            <a:r>
              <a:rPr lang="en-US" altLang="en-GB" dirty="0"/>
              <a:t>Contribution discussion (MAC) </a:t>
            </a:r>
            <a:r>
              <a:rPr lang="en-GB" altLang="en-US" sz="2200" i="1" dirty="0" smtClean="0">
                <a:sym typeface="+mn-ea"/>
              </a:rPr>
              <a:t>[</a:t>
            </a:r>
            <a:r>
              <a:rPr lang="en-US" altLang="en-GB" sz="2200" i="1" dirty="0">
                <a:sym typeface="+mn-ea"/>
              </a:rPr>
              <a:t>20 </a:t>
            </a:r>
            <a:r>
              <a:rPr lang="en-US" altLang="en-GB" sz="2200" i="1" dirty="0" err="1">
                <a:sym typeface="+mn-ea"/>
              </a:rPr>
              <a:t>mins</a:t>
            </a:r>
            <a:r>
              <a:rPr lang="en-US" altLang="en-GB" sz="2200" i="1" dirty="0">
                <a:sym typeface="+mn-ea"/>
              </a:rPr>
              <a:t> for each including Q&amp;A if no prior request </a:t>
            </a:r>
            <a:r>
              <a:rPr lang="en-GB" altLang="en-US" sz="2200" i="1" dirty="0">
                <a:sym typeface="+mn-ea"/>
              </a:rPr>
              <a:t>]</a:t>
            </a:r>
            <a:r>
              <a:rPr lang="en-US" altLang="zh-CN" sz="2200" b="0" i="1" dirty="0">
                <a:sym typeface="+mn-ea"/>
              </a:rPr>
              <a:t> </a:t>
            </a:r>
            <a:endParaRPr lang="en-US" altLang="en-GB" sz="2200" b="0" i="1" dirty="0"/>
          </a:p>
          <a:p>
            <a:pPr lvl="1" eaLnBrk="0" hangingPunct="0">
              <a:defRPr/>
            </a:pPr>
            <a:r>
              <a:rPr lang="zh-CN" altLang="zh-CN" dirty="0"/>
              <a:t>11-25</a:t>
            </a:r>
            <a:r>
              <a:rPr lang="en-US" altLang="zh-CN" dirty="0"/>
              <a:t>/0</a:t>
            </a:r>
            <a:r>
              <a:rPr lang="zh-CN" altLang="zh-CN" dirty="0"/>
              <a:t>818, Channel access for Backscatter non-AP AMP STAs – way forward, Rojan Chitrakar (Huawei)</a:t>
            </a:r>
            <a:endParaRPr lang="en-US" altLang="en-US" dirty="0">
              <a:sym typeface="+mn-ea"/>
            </a:endParaRPr>
          </a:p>
          <a:p>
            <a:pPr lvl="1" eaLnBrk="0" hangingPunct="0">
              <a:buFontTx/>
              <a:buChar char="–"/>
              <a:defRPr/>
            </a:pPr>
            <a:r>
              <a:rPr lang="en-US" altLang="zh-CN" dirty="0" smtClean="0"/>
              <a:t>11-25/0803</a:t>
            </a:r>
            <a:r>
              <a:rPr lang="en-US" altLang="zh-CN" dirty="0"/>
              <a:t>, Follow-up on access message for AMP, </a:t>
            </a:r>
            <a:r>
              <a:rPr lang="en-US" altLang="zh-CN" dirty="0" err="1"/>
              <a:t>WeiJie</a:t>
            </a:r>
            <a:r>
              <a:rPr lang="en-US" altLang="zh-CN" dirty="0"/>
              <a:t> XU (OPPO)</a:t>
            </a:r>
          </a:p>
          <a:p>
            <a:pPr lvl="1" eaLnBrk="0" hangingPunct="0">
              <a:buFontTx/>
              <a:buChar char="–"/>
              <a:defRPr/>
            </a:pPr>
            <a:r>
              <a:rPr lang="zh-CN" altLang="zh-CN" dirty="0" smtClean="0"/>
              <a:t>11</a:t>
            </a:r>
            <a:r>
              <a:rPr lang="zh-CN" altLang="zh-CN" dirty="0"/>
              <a:t>-25/0787r0,</a:t>
            </a:r>
            <a:r>
              <a:rPr lang="en-US" altLang="zh-CN" dirty="0"/>
              <a:t> </a:t>
            </a:r>
            <a:r>
              <a:rPr lang="zh-CN" altLang="zh-CN" dirty="0"/>
              <a:t>Follow-up on AMP Open Service Period, Ian Bajaj (Huawei)</a:t>
            </a:r>
          </a:p>
          <a:p>
            <a:pPr lvl="1" eaLnBrk="0" hangingPunct="0">
              <a:buFontTx/>
              <a:buChar char="–"/>
              <a:defRPr/>
            </a:pPr>
            <a:r>
              <a:rPr lang="en-US" altLang="zh-CN" dirty="0"/>
              <a:t>11-25/0813, Follow up on Duty-cycle operation for AMP, </a:t>
            </a:r>
            <a:r>
              <a:rPr lang="en-US" altLang="zh-CN" dirty="0" err="1"/>
              <a:t>Chuanfeng</a:t>
            </a:r>
            <a:r>
              <a:rPr lang="en-US" altLang="zh-CN" dirty="0"/>
              <a:t> He (OPPO)</a:t>
            </a:r>
          </a:p>
          <a:p>
            <a:pPr lvl="1" eaLnBrk="0" hangingPunct="0">
              <a:defRPr/>
            </a:pPr>
            <a:r>
              <a:rPr lang="en-US" altLang="zh-CN" dirty="0"/>
              <a:t>11-25/0814, Follow up on TSF for trigger based AMP, </a:t>
            </a:r>
            <a:r>
              <a:rPr lang="en-US" altLang="zh-CN" dirty="0" err="1"/>
              <a:t>Chuanfeng</a:t>
            </a:r>
            <a:r>
              <a:rPr lang="en-US" altLang="zh-CN" dirty="0"/>
              <a:t> He (OPPO</a:t>
            </a:r>
            <a:r>
              <a:rPr lang="en-US" altLang="zh-CN" dirty="0"/>
              <a:t>) </a:t>
            </a:r>
            <a:endParaRPr lang="en-US" altLang="zh-CN" dirty="0" smtClean="0"/>
          </a:p>
          <a:p>
            <a:pPr lvl="1" eaLnBrk="0" hangingPunct="0">
              <a:defRPr/>
            </a:pPr>
            <a:r>
              <a:rPr lang="en-US" altLang="zh-CN" dirty="0" smtClean="0"/>
              <a:t>11-25/0779</a:t>
            </a:r>
            <a:r>
              <a:rPr lang="en-US" altLang="zh-CN" dirty="0"/>
              <a:t>, E2E Operation of AMP-enabled Non-AP STAs, </a:t>
            </a:r>
            <a:r>
              <a:rPr lang="en-US" altLang="zh-CN" dirty="0" err="1"/>
              <a:t>Sanket</a:t>
            </a:r>
            <a:r>
              <a:rPr lang="en-US" altLang="zh-CN" dirty="0"/>
              <a:t> </a:t>
            </a:r>
            <a:r>
              <a:rPr lang="en-US" altLang="zh-CN" dirty="0" err="1"/>
              <a:t>Kalamkar</a:t>
            </a:r>
            <a:r>
              <a:rPr lang="en-US" altLang="zh-CN" dirty="0"/>
              <a:t> (Qualcomm)</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690799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smtClean="0"/>
              <a:t>[20</a:t>
            </a:r>
            <a:r>
              <a:rPr lang="en-GB" altLang="en-US" sz="2200" i="1" dirty="0" smtClean="0"/>
              <a:t> </a:t>
            </a:r>
            <a:r>
              <a:rPr lang="en-GB" altLang="en-US" sz="2200" i="1" dirty="0" err="1"/>
              <a:t>mins</a:t>
            </a:r>
            <a:r>
              <a:rPr lang="en-GB" altLang="en-US" sz="2200" i="1" dirty="0"/>
              <a:t> for each including Q&amp;A if no prior request received</a:t>
            </a:r>
            <a:r>
              <a:rPr lang="en-GB" altLang="en-US" dirty="0" smtClean="0"/>
              <a:t>]</a:t>
            </a:r>
            <a:endParaRPr lang="en-US" altLang="en-GB" dirty="0"/>
          </a:p>
          <a:p>
            <a:pPr lvl="1" eaLnBrk="0" hangingPunct="0">
              <a:defRPr/>
            </a:pPr>
            <a:r>
              <a:rPr lang="zh-CN" altLang="zh-CN" sz="2100" dirty="0"/>
              <a:t>11-25/0786r0,</a:t>
            </a:r>
            <a:r>
              <a:rPr lang="en-US" altLang="zh-CN" sz="2100" dirty="0"/>
              <a:t> </a:t>
            </a:r>
            <a:r>
              <a:rPr lang="zh-CN" altLang="zh-CN" sz="2100" dirty="0"/>
              <a:t>AMP Bi-Static Backscatter Control, Ian Bajaj (Huawei)</a:t>
            </a:r>
          </a:p>
          <a:p>
            <a:pPr lvl="1" eaLnBrk="0" hangingPunct="0">
              <a:defRPr/>
            </a:pPr>
            <a:r>
              <a:rPr lang="zh-CN" altLang="zh-CN" sz="2100" dirty="0" smtClean="0"/>
              <a:t>11</a:t>
            </a:r>
            <a:r>
              <a:rPr lang="zh-CN" altLang="zh-CN" sz="2100" dirty="0"/>
              <a:t>-25/0788r0</a:t>
            </a:r>
            <a:r>
              <a:rPr lang="en-US" altLang="zh-CN" sz="2100" dirty="0"/>
              <a:t>, </a:t>
            </a:r>
            <a:r>
              <a:rPr lang="zh-CN" altLang="zh-CN" sz="2100" dirty="0"/>
              <a:t>AMP Operation Status Reporting, Ian Bajaj (Huawei)</a:t>
            </a:r>
          </a:p>
          <a:p>
            <a:pPr lvl="1" eaLnBrk="0" hangingPunct="0">
              <a:defRPr/>
            </a:pPr>
            <a:r>
              <a:rPr lang="en-US" altLang="zh-CN" sz="2100" dirty="0"/>
              <a:t>11-25/0789, Energy-Level Status Reporting for AMP Devices - Follow-Up, Mahmoud </a:t>
            </a:r>
            <a:r>
              <a:rPr lang="en-US" altLang="zh-CN" sz="2100" dirty="0" err="1"/>
              <a:t>Hasabelnaby</a:t>
            </a:r>
            <a:r>
              <a:rPr lang="en-US" altLang="zh-CN" sz="2100" dirty="0"/>
              <a:t> (Huawei) </a:t>
            </a:r>
          </a:p>
          <a:p>
            <a:pPr lvl="1" eaLnBrk="0" hangingPunct="0">
              <a:defRPr/>
            </a:pPr>
            <a:r>
              <a:rPr lang="en-US" altLang="zh-CN" sz="2100" dirty="0"/>
              <a:t>11-25/0792, Follow up on Correspondence between Energizers and AMP non-AP STAs, </a:t>
            </a:r>
            <a:r>
              <a:rPr lang="en-US" altLang="zh-CN" sz="2100" dirty="0" err="1"/>
              <a:t>Yinan</a:t>
            </a:r>
            <a:r>
              <a:rPr lang="en-US" altLang="zh-CN" sz="2100" dirty="0"/>
              <a:t> Qi (OPPO) </a:t>
            </a:r>
          </a:p>
          <a:p>
            <a:pPr lvl="1" eaLnBrk="0" hangingPunct="0">
              <a:defRPr/>
            </a:pPr>
            <a:r>
              <a:rPr lang="en-US" altLang="zh-CN" sz="2100" dirty="0"/>
              <a:t>11-25/0791, Remaining Issues of WPT, </a:t>
            </a:r>
            <a:r>
              <a:rPr lang="en-US" altLang="zh-CN" sz="2100" dirty="0" err="1"/>
              <a:t>Yinan</a:t>
            </a:r>
            <a:r>
              <a:rPr lang="en-US" altLang="zh-CN" sz="2100" dirty="0"/>
              <a:t> Qi (OPPO) </a:t>
            </a:r>
            <a:endParaRPr lang="en-US" altLang="zh-CN" sz="2100" dirty="0" smtClean="0"/>
          </a:p>
          <a:p>
            <a:pPr lvl="1" eaLnBrk="0" hangingPunct="0">
              <a:defRPr/>
            </a:pPr>
            <a:r>
              <a:rPr lang="en-US" altLang="en-US" dirty="0">
                <a:sym typeface="+mn-ea"/>
              </a:rPr>
              <a:t>11-25/0776, AMP frames follow up, Alfred </a:t>
            </a:r>
            <a:r>
              <a:rPr lang="en-US" altLang="en-US" dirty="0" err="1">
                <a:sym typeface="+mn-ea"/>
              </a:rPr>
              <a:t>Asterjadhi</a:t>
            </a:r>
            <a:r>
              <a:rPr lang="en-US" altLang="en-US" dirty="0">
                <a:sym typeface="+mn-ea"/>
              </a:rPr>
              <a:t> (Qualcomm</a:t>
            </a:r>
            <a:r>
              <a:rPr lang="en-US" altLang="en-US" dirty="0" smtClean="0">
                <a:sym typeface="+mn-ea"/>
              </a:rPr>
              <a:t>)</a:t>
            </a:r>
            <a:endParaRPr lang="en-US" altLang="zh-CN" sz="2100" dirty="0"/>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27200740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May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a:t>
            </a:r>
            <a:r>
              <a:rPr lang="en-GB" altLang="en-US" sz="2300" i="1" dirty="0"/>
              <a:t>2</a:t>
            </a:r>
            <a:r>
              <a:rPr lang="en-US" altLang="en-GB" sz="2300" i="1" dirty="0"/>
              <a:t>0</a:t>
            </a:r>
            <a:r>
              <a:rPr lang="en-GB" altLang="en-US" sz="2300" i="1" dirty="0"/>
              <a:t> </a:t>
            </a:r>
            <a:r>
              <a:rPr lang="en-GB" altLang="en-US" sz="2300" i="1" dirty="0" err="1"/>
              <a:t>mins</a:t>
            </a:r>
            <a:r>
              <a:rPr lang="en-GB" altLang="en-US" sz="2300" i="1" dirty="0"/>
              <a:t> for each including Q&amp;A if no prior request received</a:t>
            </a:r>
            <a:r>
              <a:rPr lang="en-GB" altLang="en-US" dirty="0" smtClean="0">
                <a:sym typeface="+mn-ea"/>
              </a:rPr>
              <a:t>]</a:t>
            </a:r>
            <a:endParaRPr lang="en-US" altLang="en-GB" dirty="0"/>
          </a:p>
          <a:p>
            <a:pPr lvl="1" eaLnBrk="0" hangingPunct="0">
              <a:buFontTx/>
              <a:buChar char="–"/>
              <a:defRPr/>
            </a:pPr>
            <a:r>
              <a:rPr lang="zh-CN" altLang="zh-CN" sz="2400" dirty="0" smtClean="0"/>
              <a:t>11</a:t>
            </a:r>
            <a:r>
              <a:rPr lang="zh-CN" altLang="zh-CN" sz="2400" dirty="0"/>
              <a:t>-25</a:t>
            </a:r>
            <a:r>
              <a:rPr lang="en-US" altLang="zh-CN" sz="2400" dirty="0"/>
              <a:t>/0</a:t>
            </a:r>
            <a:r>
              <a:rPr lang="zh-CN" altLang="zh-CN" sz="2400" dirty="0"/>
              <a:t>819, AMP Security – follow up, Rojan Chitrakar (Huawei)</a:t>
            </a:r>
            <a:endParaRPr lang="en-US" altLang="zh-CN" sz="2400" dirty="0"/>
          </a:p>
          <a:p>
            <a:pPr lvl="1" eaLnBrk="0" hangingPunct="0">
              <a:defRPr/>
            </a:pPr>
            <a:r>
              <a:rPr lang="en-US" altLang="zh-CN" sz="2300" dirty="0"/>
              <a:t>11-25/0831, Low-Complexity Provisioning Methods for Low-Complexity Secure AMP Communications, Hui Luo (Infineon)</a:t>
            </a:r>
          </a:p>
          <a:p>
            <a:pPr lvl="1" eaLnBrk="0" hangingPunct="0">
              <a:defRPr/>
            </a:pPr>
            <a:r>
              <a:rPr lang="en-US" altLang="zh-CN" sz="2300" dirty="0"/>
              <a:t>11-25/0860, Thoughts on secure AMP operation, </a:t>
            </a:r>
            <a:r>
              <a:rPr lang="en-US" altLang="zh-CN" sz="2300" dirty="0" err="1"/>
              <a:t>Chuanfeng</a:t>
            </a:r>
            <a:r>
              <a:rPr lang="en-US" altLang="zh-CN" sz="2300" dirty="0"/>
              <a:t> He(OPPO)</a:t>
            </a:r>
            <a:endParaRPr lang="zh-CN" altLang="zh-CN" sz="2300" dirty="0"/>
          </a:p>
          <a:p>
            <a:pPr lvl="1" eaLnBrk="0" hangingPunct="0">
              <a:buFontTx/>
              <a:buChar char="–"/>
              <a:defRPr/>
            </a:pPr>
            <a:r>
              <a:rPr lang="en-US" altLang="zh-CN" sz="2300" dirty="0" smtClean="0"/>
              <a:t>11-25/0785</a:t>
            </a:r>
            <a:r>
              <a:rPr lang="en-US" altLang="zh-CN" sz="2300" dirty="0"/>
              <a:t>, Frame Formats for Active TX AMP station, Solomon </a:t>
            </a:r>
            <a:r>
              <a:rPr lang="en-US" altLang="zh-CN" sz="2300" dirty="0" err="1"/>
              <a:t>Trainin</a:t>
            </a:r>
            <a:r>
              <a:rPr lang="en-US" altLang="zh-CN" sz="2300" dirty="0"/>
              <a:t> (</a:t>
            </a:r>
            <a:r>
              <a:rPr lang="en-US" altLang="zh-CN" sz="2300" dirty="0" err="1"/>
              <a:t>Wiliot</a:t>
            </a:r>
            <a:r>
              <a:rPr lang="en-US" altLang="zh-CN" sz="2300" dirty="0"/>
              <a:t>)</a:t>
            </a:r>
          </a:p>
          <a:p>
            <a:pPr lvl="1" eaLnBrk="0" hangingPunct="0">
              <a:buFontTx/>
              <a:buChar char="–"/>
              <a:defRPr/>
            </a:pPr>
            <a:r>
              <a:rPr lang="zh-CN" altLang="zh-CN" sz="2300" dirty="0"/>
              <a:t>11-25/</a:t>
            </a:r>
            <a:r>
              <a:rPr lang="en-US" altLang="zh-CN" sz="2300" dirty="0"/>
              <a:t>0</a:t>
            </a:r>
            <a:r>
              <a:rPr lang="zh-CN" altLang="zh-CN" sz="2300" dirty="0"/>
              <a:t>821, Thoughts on AMP frame format, Zhanjing Bao (TCL) </a:t>
            </a:r>
          </a:p>
          <a:p>
            <a:pPr lvl="1" eaLnBrk="0" hangingPunct="0">
              <a:buFontTx/>
              <a:buChar char="–"/>
              <a:defRPr/>
            </a:pPr>
            <a:r>
              <a:rPr lang="en-US" altLang="zh-CN" sz="2300" dirty="0"/>
              <a:t>11-25/0859, AMP </a:t>
            </a:r>
            <a:r>
              <a:rPr lang="en-US" altLang="zh-CN" sz="2300" dirty="0" err="1"/>
              <a:t>Ack</a:t>
            </a:r>
            <a:r>
              <a:rPr lang="en-US" altLang="zh-CN" sz="2300" dirty="0"/>
              <a:t> frame, </a:t>
            </a:r>
            <a:r>
              <a:rPr lang="en-US" altLang="zh-CN" sz="2300" dirty="0" err="1"/>
              <a:t>Chuanfeng</a:t>
            </a:r>
            <a:r>
              <a:rPr lang="en-US" altLang="zh-CN" sz="2300" dirty="0"/>
              <a:t> He (OPPO)</a:t>
            </a:r>
          </a:p>
          <a:p>
            <a:pPr lvl="1" eaLnBrk="0" hangingPunct="0">
              <a:buFontTx/>
              <a:buChar char="–"/>
              <a:defRPr/>
            </a:pPr>
            <a:r>
              <a:rPr lang="en-US" altLang="zh-CN" sz="2300" dirty="0"/>
              <a:t>11-25/0918, Frame format discussion, </a:t>
            </a:r>
            <a:r>
              <a:rPr lang="en-US" altLang="zh-CN" sz="2300" dirty="0" err="1"/>
              <a:t>Liwen</a:t>
            </a:r>
            <a:r>
              <a:rPr lang="en-US" altLang="zh-CN" sz="2300" dirty="0"/>
              <a:t> Chu (NXP</a:t>
            </a:r>
            <a:r>
              <a:rPr lang="en-US" altLang="zh-CN" sz="2300" dirty="0" smtClean="0"/>
              <a:t>)</a:t>
            </a:r>
            <a:r>
              <a:rPr lang="en-US" altLang="en-US" sz="23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477955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discussion (if time allows)</a:t>
            </a:r>
            <a:endParaRPr lang="en-US" altLang="en-GB" sz="2400" dirty="0" smtClean="0"/>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dirty="0" smtClean="0">
                <a:solidFill>
                  <a:schemeClr val="tx1"/>
                </a:solidFill>
                <a:sym typeface="+mn-ea"/>
              </a:rPr>
              <a:t>Jul,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(unchanged)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8610374" cy="3354102"/>
          </a:xfrm>
          <a:prstGeom prst="rect">
            <a:avLst/>
          </a:prstGeom>
          <a:noFill/>
          <a:ln w="9525">
            <a:noFill/>
          </a:ln>
        </p:spPr>
        <p:txBody>
          <a:bodyPr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May 27</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sym typeface="+mn-ea"/>
              </a:rPr>
              <a:t>Jun 10</a:t>
            </a:r>
            <a:r>
              <a:rPr lang="en-US" altLang="en-US" sz="2400" strike="sngStrike" kern="0" baseline="30000" dirty="0" smtClean="0">
                <a:solidFill>
                  <a:schemeClr val="tx1"/>
                </a:solidFill>
                <a:sym typeface="+mn-ea"/>
              </a:rPr>
              <a:t>th</a:t>
            </a:r>
            <a:r>
              <a:rPr lang="en-US" altLang="en-US" sz="2400" strike="sngStrike" kern="0" dirty="0" smtClean="0">
                <a:solidFill>
                  <a:schemeClr val="tx1"/>
                </a:solidFill>
                <a:sym typeface="+mn-ea"/>
              </a:rPr>
              <a:t> (Tuesday),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(WFA member meeting)</a:t>
            </a: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17</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24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a:t>
            </a:r>
            <a:r>
              <a:rPr lang="en-US" altLang="en-US" sz="2400" kern="0" baseline="30000" dirty="0" smtClean="0">
                <a:solidFill>
                  <a:schemeClr val="tx1"/>
                </a:solidFill>
                <a:sym typeface="+mn-ea"/>
              </a:rPr>
              <a:t>st</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r>
              <a:rPr lang="en-US" altLang="en-US" sz="2400" kern="0" dirty="0" smtClean="0">
                <a:solidFill>
                  <a:schemeClr val="tx1"/>
                </a:solidFill>
                <a:sym typeface="+mn-ea"/>
              </a:rPr>
              <a:t> </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cs typeface="+mn-ea"/>
                <a:sym typeface="+mn-ea"/>
              </a:rPr>
              <a:t>Jul 22</a:t>
            </a:r>
            <a:r>
              <a:rPr lang="en-US" altLang="en-US" sz="2400" strike="sngStrike" kern="0" baseline="30000" dirty="0" smtClean="0">
                <a:solidFill>
                  <a:schemeClr val="tx1"/>
                </a:solidFill>
                <a:cs typeface="+mn-ea"/>
                <a:sym typeface="+mn-ea"/>
              </a:rPr>
              <a:t>nd</a:t>
            </a:r>
            <a:r>
              <a:rPr lang="en-US" altLang="en-US" sz="2400" strike="sngStrike" kern="0" dirty="0" smtClean="0">
                <a:solidFill>
                  <a:schemeClr val="tx1"/>
                </a:solidFill>
                <a:cs typeface="+mn-ea"/>
                <a:sym typeface="+mn-ea"/>
              </a:rPr>
              <a:t> </a:t>
            </a:r>
            <a:r>
              <a:rPr lang="en-US" altLang="en-US" sz="2400" strike="sngStrike" kern="0" dirty="0">
                <a:solidFill>
                  <a:schemeClr val="tx1"/>
                </a:solidFill>
                <a:sym typeface="+mn-ea"/>
              </a:rPr>
              <a:t>(Tuesday),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(11bn </a:t>
            </a:r>
            <a:r>
              <a:rPr lang="en-US" altLang="en-US" sz="2400" strike="sngStrike" kern="0" dirty="0" err="1" smtClean="0">
                <a:solidFill>
                  <a:schemeClr val="tx1"/>
                </a:solidFill>
                <a:sym typeface="+mn-ea"/>
              </a:rPr>
              <a:t>adhoc</a:t>
            </a:r>
            <a:r>
              <a:rPr lang="en-US" altLang="en-US" sz="2400" strike="sngStrike" kern="0" dirty="0" smtClean="0">
                <a:solidFill>
                  <a:schemeClr val="tx1"/>
                </a:solidFill>
                <a:sym typeface="+mn-ea"/>
              </a:rPr>
              <a:t> meeting)</a:t>
            </a:r>
            <a:endParaRPr lang="en-US" altLang="en-US" sz="2400" strike="sngStrike"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(Options </a:t>
            </a:r>
            <a:r>
              <a:rPr lang="en-US" altLang="zh-CN" sz="2800" i="1" kern="0" dirty="0" err="1" smtClean="0"/>
              <a:t>t.b.d</a:t>
            </a:r>
            <a:r>
              <a:rPr lang="en-US" altLang="zh-CN" sz="2800" i="1" kern="0" dirty="0" smtClean="0"/>
              <a:t>.</a:t>
            </a:r>
            <a:r>
              <a:rPr lang="en-US" altLang="zh-CN" sz="2800" kern="0" dirty="0" smtClean="0"/>
              <a:t>)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6543</TotalTime>
  <Words>2992</Words>
  <Application>Microsoft Office PowerPoint</Application>
  <PresentationFormat>宽屏</PresentationFormat>
  <Paragraphs>581</Paragraphs>
  <Slides>39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594</cp:revision>
  <cp:lastPrinted>2014-11-04T15:04:00Z</cp:lastPrinted>
  <dcterms:created xsi:type="dcterms:W3CDTF">2007-04-17T18:10:00Z</dcterms:created>
  <dcterms:modified xsi:type="dcterms:W3CDTF">2025-05-14T06:31:04Z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