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1.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1"/>
  </p:notesMasterIdLst>
  <p:handoutMasterIdLst>
    <p:handoutMasterId r:id="rId42"/>
  </p:handoutMasterIdLst>
  <p:sldIdLst>
    <p:sldId id="1263" r:id="rId2"/>
    <p:sldId id="1266" r:id="rId3"/>
    <p:sldId id="1267" r:id="rId4"/>
    <p:sldId id="1269" r:id="rId5"/>
    <p:sldId id="1270" r:id="rId6"/>
    <p:sldId id="1271" r:id="rId7"/>
    <p:sldId id="1273" r:id="rId8"/>
    <p:sldId id="1274" r:id="rId9"/>
    <p:sldId id="1275" r:id="rId10"/>
    <p:sldId id="1276" r:id="rId11"/>
    <p:sldId id="1278" r:id="rId12"/>
    <p:sldId id="1279" r:id="rId13"/>
    <p:sldId id="1385" r:id="rId14"/>
    <p:sldId id="1388" r:id="rId15"/>
    <p:sldId id="1513" r:id="rId16"/>
    <p:sldId id="1387" r:id="rId17"/>
    <p:sldId id="1386" r:id="rId18"/>
    <p:sldId id="1296" r:id="rId19"/>
    <p:sldId id="1389" r:id="rId20"/>
    <p:sldId id="1283" r:id="rId21"/>
    <p:sldId id="1284" r:id="rId22"/>
    <p:sldId id="1366" r:id="rId23"/>
    <p:sldId id="1429" r:id="rId24"/>
    <p:sldId id="1506" r:id="rId25"/>
    <p:sldId id="1287" r:id="rId26"/>
    <p:sldId id="1507" r:id="rId27"/>
    <p:sldId id="1336" r:id="rId28"/>
    <p:sldId id="1508" r:id="rId29"/>
    <p:sldId id="1427" r:id="rId30"/>
    <p:sldId id="1509" r:id="rId31"/>
    <p:sldId id="1313" r:id="rId32"/>
    <p:sldId id="1510" r:id="rId33"/>
    <p:sldId id="1367" r:id="rId34"/>
    <p:sldId id="1511" r:id="rId35"/>
    <p:sldId id="1379" r:id="rId36"/>
    <p:sldId id="1512" r:id="rId37"/>
    <p:sldId id="1291" r:id="rId38"/>
    <p:sldId id="1346" r:id="rId39"/>
    <p:sldId id="1347" r:id="rId40"/>
  </p:sldIdLst>
  <p:sldSz cx="12192000" cy="6858000"/>
  <p:notesSz cx="6934200" cy="9280525"/>
  <p:defaultTextStyle>
    <a:defPPr>
      <a:defRPr lang="en-US"/>
    </a:defPPr>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vl6pPr marL="2286000" lvl="5"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6pPr>
    <a:lvl7pPr marL="2743200" lvl="6"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7pPr>
    <a:lvl8pPr marL="3200400" lvl="7"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8pPr>
    <a:lvl9pPr marL="3657600" lvl="8"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385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中度样式 2 - 强调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80" autoAdjust="0"/>
    <p:restoredTop sz="95405"/>
  </p:normalViewPr>
  <p:slideViewPr>
    <p:cSldViewPr showGuides="1">
      <p:cViewPr varScale="1">
        <p:scale>
          <a:sx n="96" d="100"/>
          <a:sy n="96" d="100"/>
        </p:scale>
        <p:origin x="86" y="398"/>
      </p:cViewPr>
      <p:guideLst>
        <p:guide orient="horz" pos="2160"/>
        <p:guide pos="3852"/>
      </p:guideLst>
    </p:cSldViewPr>
  </p:slideViewPr>
  <p:outlineViewPr>
    <p:cViewPr>
      <p:scale>
        <a:sx n="50" d="100"/>
        <a:sy n="50" d="100"/>
      </p:scale>
      <p:origin x="0" y="0"/>
    </p:cViewPr>
  </p:outlineViewPr>
  <p:notesTextViewPr>
    <p:cViewPr>
      <p:scale>
        <a:sx n="100" d="100"/>
        <a:sy n="100" d="100"/>
      </p:scale>
      <p:origin x="0" y="0"/>
    </p:cViewPr>
  </p:notesTextViewPr>
  <p:sorterViewPr showFormatting="0">
    <p:cViewPr varScale="1">
      <p:scale>
        <a:sx n="1" d="1"/>
        <a:sy n="1" d="1"/>
      </p:scale>
      <p:origin x="0" y="-3115"/>
    </p:cViewPr>
  </p:sorterViewPr>
  <p:gridSpacing cx="76198" cy="7619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handoutMaster" Target="handoutMasters/handout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ln>
          <a:effectLst/>
        </p:spPr>
        <p:txBody>
          <a:bodyPr vert="horz" wrap="none" lIns="0" tIns="0" rIns="0" bIns="0" numCol="1" anchor="t" anchorCtr="0" compatLnSpc="1">
            <a:spAutoFit/>
          </a:bodyPr>
          <a:lstStyle>
            <a:lvl1pPr algn="ctr" defTabSz="933450" eaLnBrk="0" hangingPunct="0">
              <a:defRPr/>
            </a:lvl1pPr>
          </a:lstStyle>
          <a:p>
            <a:pPr marL="0" marR="0" lvl="0" indent="0" algn="ct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5D062474-144A-4A62-B2E0-EADF5A3271D9}"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2293" name="Line 6"/>
          <p:cNvSpPr/>
          <p:nvPr/>
        </p:nvSpPr>
        <p:spPr>
          <a:xfrm>
            <a:off x="693738" y="387350"/>
            <a:ext cx="5546725" cy="0"/>
          </a:xfrm>
          <a:prstGeom prst="line">
            <a:avLst/>
          </a:prstGeom>
          <a:ln w="12700" cap="flat" cmpd="sng">
            <a:solidFill>
              <a:schemeClr val="tx1"/>
            </a:solidFill>
            <a:prstDash val="solid"/>
            <a:round/>
            <a:headEnd type="none" w="sm" len="sm"/>
            <a:tailEnd type="none" w="sm" len="sm"/>
          </a:ln>
        </p:spPr>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2295" name="Line 8"/>
          <p:cNvSpPr/>
          <p:nvPr/>
        </p:nvSpPr>
        <p:spPr>
          <a:xfrm>
            <a:off x="693738" y="8970963"/>
            <a:ext cx="5700712" cy="0"/>
          </a:xfrm>
          <a:prstGeom prst="line">
            <a:avLst/>
          </a:prstGeom>
          <a:ln w="12700" cap="flat" cmpd="sng">
            <a:solidFill>
              <a:schemeClr val="tx1"/>
            </a:solidFill>
            <a:prstDash val="solid"/>
            <a:round/>
            <a:headEnd type="none" w="sm" len="sm"/>
            <a:tailEnd type="none" w="sm" len="sm"/>
          </a:ln>
        </p:spPr>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ln>
          <a:effectLst/>
        </p:spPr>
        <p:txBody>
          <a:bodyPr vert="horz" wrap="none" lIns="0" tIns="0" rIns="0" bIns="0" numCol="1" anchor="b" anchorCtr="0" compatLnSpc="1">
            <a:spAutoFit/>
          </a:bodyPr>
          <a:lstStyle>
            <a:lvl1pPr algn="r" defTabSz="933450" eaLnBrk="0" hangingPunct="0">
              <a:defRPr sz="1400" b="1">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doc.: IEEE 802.11-15/1472r0</a:t>
            </a:r>
          </a:p>
        </p:txBody>
      </p:sp>
      <p:sp>
        <p:nvSpPr>
          <p:cNvPr id="2051" name="Rectangle 3"/>
          <p:cNvSpPr>
            <a:spLocks noGrp="1" noChangeArrowheads="1"/>
          </p:cNvSpPr>
          <p:nvPr>
            <p:ph type="dt" idx="1"/>
          </p:nvPr>
        </p:nvSpPr>
        <p:spPr bwMode="auto">
          <a:xfrm>
            <a:off x="654050" y="95250"/>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13316" name="Rectangle 4"/>
          <p:cNvSpPr>
            <a:spLocks noGrp="1" noRot="1" noChangeAspect="1" noTextEdit="1"/>
          </p:cNvSpPr>
          <p:nvPr>
            <p:ph type="sldImg"/>
          </p:nvPr>
        </p:nvSpPr>
        <p:spPr>
          <a:xfrm>
            <a:off x="384175" y="701675"/>
            <a:ext cx="6165850" cy="3468688"/>
          </a:xfrm>
          <a:prstGeom prst="rect">
            <a:avLst/>
          </a:prstGeom>
          <a:noFill/>
          <a:ln w="12700" cap="flat" cmpd="sng">
            <a:solidFill>
              <a:schemeClr val="tx1"/>
            </a:solidFill>
            <a:prstDash val="solid"/>
            <a:miter/>
            <a:headEnd type="none" w="med" len="med"/>
            <a:tailEnd type="none" w="med" len="med"/>
          </a:ln>
        </p:spPr>
      </p:sp>
      <p:sp>
        <p:nvSpPr>
          <p:cNvPr id="2053" name="Rectangle 5"/>
          <p:cNvSpPr>
            <a:spLocks noGrp="1" noChangeArrowheads="1"/>
          </p:cNvSpPr>
          <p:nvPr>
            <p:ph type="body" sz="quarter" idx="3"/>
          </p:nvPr>
        </p:nvSpPr>
        <p:spPr bwMode="auto">
          <a:xfrm>
            <a:off x="923925" y="4408488"/>
            <a:ext cx="5086350" cy="4176713"/>
          </a:xfrm>
          <a:prstGeom prst="rect">
            <a:avLst/>
          </a:prstGeom>
          <a:noFill/>
          <a:ln w="9525">
            <a:noFill/>
            <a:miter lim="800000"/>
          </a:ln>
          <a:effectLst/>
        </p:spPr>
        <p:txBody>
          <a:bodyPr vert="horz" wrap="square" lIns="93662" tIns="46038" rIns="93662" bIns="46038" numCol="1" anchor="t" anchorCtr="0" compatLnSpc="1"/>
          <a:lstStyle/>
          <a:p>
            <a:pPr marL="0" marR="0" lvl="0"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Click to edit Master text styles</a:t>
            </a:r>
          </a:p>
          <a:p>
            <a:pPr marL="114300" marR="0" lvl="1"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Second level</a:t>
            </a:r>
          </a:p>
          <a:p>
            <a:pPr marL="228600" marR="0" lvl="2"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Third level</a:t>
            </a:r>
          </a:p>
          <a:p>
            <a:pPr marL="342900" marR="0" lvl="3"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Fourth level</a:t>
            </a:r>
          </a:p>
          <a:p>
            <a:pPr marL="457200" marR="0" lvl="4"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ln>
          <a:effectLst/>
        </p:spPr>
        <p:txBody>
          <a:bodyPr vert="horz" wrap="none" lIns="0" tIns="0" rIns="0" bIns="0" numCol="1" anchor="t" anchorCtr="0" compatLnSpc="1">
            <a:spAutoFit/>
          </a:bodyPr>
          <a:lstStyle>
            <a:lvl5pPr marL="457200" lvl="4" algn="r" defTabSz="933450" eaLnBrk="0" hangingPunct="0">
              <a:defRPr>
                <a:latin typeface="Times New Roman" panose="02020603050405020304" pitchFamily="18" charset="0"/>
                <a:ea typeface="+mn-ea"/>
                <a:cs typeface="+mn-cs"/>
              </a:defRPr>
            </a:lvl5pPr>
          </a:lstStyle>
          <a:p>
            <a:pPr marL="457200" marR="0" lvl="4"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D25D3366-2BAB-4431-B995-A9FA48263B97}"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3321" name="Line 9"/>
          <p:cNvSpPr/>
          <p:nvPr/>
        </p:nvSpPr>
        <p:spPr>
          <a:xfrm>
            <a:off x="723900" y="8983663"/>
            <a:ext cx="5486400" cy="0"/>
          </a:xfrm>
          <a:prstGeom prst="line">
            <a:avLst/>
          </a:prstGeom>
          <a:ln w="12700" cap="flat" cmpd="sng">
            <a:solidFill>
              <a:schemeClr val="tx1"/>
            </a:solidFill>
            <a:prstDash val="solid"/>
            <a:round/>
            <a:headEnd type="none" w="sm" len="sm"/>
            <a:tailEnd type="none" w="sm" len="sm"/>
          </a:ln>
        </p:spPr>
      </p:sp>
      <p:sp>
        <p:nvSpPr>
          <p:cNvPr id="13322" name="Line 10"/>
          <p:cNvSpPr/>
          <p:nvPr/>
        </p:nvSpPr>
        <p:spPr>
          <a:xfrm>
            <a:off x="647700" y="296863"/>
            <a:ext cx="5638800" cy="0"/>
          </a:xfrm>
          <a:prstGeom prst="line">
            <a:avLst/>
          </a:prstGeom>
          <a:ln w="12700" cap="flat" cmpd="sng">
            <a:solidFill>
              <a:schemeClr val="tx1"/>
            </a:solidFill>
            <a:prstDash val="solid"/>
            <a:round/>
            <a:headEnd type="none" w="sm" len="sm"/>
            <a:tailEnd type="none" w="sm" len="sm"/>
          </a:ln>
        </p:spPr>
      </p:sp>
    </p:spTree>
  </p:cSld>
  <p:clrMap bg1="lt1" tx1="dk1" bg2="lt2" tx2="dk2" accent1="accent1" accent2="accent2" accent3="accent3" accent4="accent4" accent5="accent5" accent6="accent6" hlink="hlink" folHlink="folHlink"/>
  <p:hf sldNum="0" hdr="0" ftr="0"/>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pPr fontAlgn="base"/>
            <a:r>
              <a:rPr lang="zh-CN" altLang="en-US" strike="noStrike" noProof="1" smtClean="0"/>
              <a:t>单击此处编辑母版标题样式</a:t>
            </a:r>
            <a:endParaRPr lang="en-GB" strike="noStrike" noProof="1"/>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pPr fontAlgn="base"/>
            <a:r>
              <a:rPr lang="zh-CN" altLang="en-US" strike="noStrike" noProof="1" smtClean="0"/>
              <a:t>单击此处编辑母版副标题样式</a:t>
            </a:r>
            <a:endParaRPr lang="en-GB" strike="noStrike" noProof="1"/>
          </a:p>
        </p:txBody>
      </p:sp>
      <p:sp>
        <p:nvSpPr>
          <p:cNvPr id="4" name="日期占位符 3"/>
          <p:cNvSpPr>
            <a:spLocks noGrp="1"/>
          </p:cNvSpPr>
          <p:nvPr>
            <p:ph type="dt" idx="10"/>
          </p:nvPr>
        </p:nvSpPr>
        <p:spPr/>
        <p:txBody>
          <a:bodyPr/>
          <a:lstStyle/>
          <a:p>
            <a:pPr eaLnBrk="0" hangingPunct="0">
              <a:defRPr/>
            </a:pPr>
            <a:r>
              <a:rPr lang="en-US" dirty="0"/>
              <a:t>Jan 2025</a:t>
            </a:r>
          </a:p>
        </p:txBody>
      </p:sp>
      <p:sp>
        <p:nvSpPr>
          <p:cNvPr id="5" name="页脚占位符 4"/>
          <p:cNvSpPr>
            <a:spLocks noGrp="1"/>
          </p:cNvSpPr>
          <p:nvPr>
            <p:ph type="ftr" idx="11"/>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灯片编号占位符 5"/>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0.xml><?xml version="1.0" encoding="utf-8"?>
<p:sldLayout xmlns:a="http://schemas.openxmlformats.org/drawingml/2006/main" xmlns:r="http://schemas.openxmlformats.org/officeDocument/2006/relationships" xmlns:p="http://schemas.openxmlformats.org/presentationml/2006/main" type="tx" preserve="1">
  <p:cSld name="标题和文本">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pPr eaLnBrk="0" hangingPunct="0">
              <a:defRPr/>
            </a:pPr>
            <a:r>
              <a:rPr lang="en-US" dirty="0" smtClean="0"/>
              <a:t>Sep 2023</a:t>
            </a:r>
            <a:endParaRPr lang="en-US" dirty="0"/>
          </a:p>
        </p:txBody>
      </p:sp>
      <p:sp>
        <p:nvSpPr>
          <p:cNvPr id="5" name="页脚占位符 4"/>
          <p:cNvSpPr>
            <a:spLocks noGrp="1"/>
          </p:cNvSpPr>
          <p:nvPr>
            <p:ph type="ftr" sz="quarter" idx="11"/>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灯片编号占位符 5"/>
          <p:cNvSpPr>
            <a:spLocks noGrp="1"/>
          </p:cNvSpPr>
          <p:nvPr>
            <p:ph type="sldNum" sz="quarter"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idx="1"/>
          </p:nvPr>
        </p:nvSpPr>
        <p:spPr/>
        <p:txBody>
          <a:body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Slide Number Placeholder 5"/>
          <p:cNvSpPr>
            <a:spLocks noGrp="1"/>
          </p:cNvSpPr>
          <p:nvPr>
            <p:ph type="sldNum"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2" name="Rectangle 4"/>
          <p:cNvSpPr>
            <a:spLocks noGrp="1" noChangeArrowheads="1"/>
          </p:cNvSpPr>
          <p:nvPr>
            <p:ph type="ft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eaLnBrk="0" hangingPunct="0">
              <a:defRPr/>
            </a:pPr>
            <a:r>
              <a:rPr lang="en-US" dirty="0" smtClean="0"/>
              <a:t>Bo Sun (</a:t>
            </a:r>
            <a:r>
              <a:rPr lang="en-US" dirty="0" err="1" smtClean="0"/>
              <a:t>Sanechips</a:t>
            </a:r>
            <a:r>
              <a:rPr lang="en-US" dirty="0" smtClean="0"/>
              <a:t>)</a:t>
            </a:r>
            <a:endParaRPr lang="en-US" dirty="0"/>
          </a:p>
        </p:txBody>
      </p:sp>
      <p:sp>
        <p:nvSpPr>
          <p:cNvPr id="13" name="Rectangle 3"/>
          <p:cNvSpPr>
            <a:spLocks noGrp="1" noChangeArrowheads="1"/>
          </p:cNvSpPr>
          <p:nvPr>
            <p:ph type="dt"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dirty="0" smtClean="0"/>
              <a:t>Jan 2025</a:t>
            </a:r>
            <a:endParaRPr lang="en-US" dirty="0"/>
          </a:p>
        </p:txBody>
      </p:sp>
    </p:spTree>
  </p:cSld>
  <p:clrMapOvr>
    <a:masterClrMapping/>
  </p:clrMapOvr>
  <p:hf hdr="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3000" b="1" cap="all"/>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fontAlgn="base"/>
            <a:r>
              <a:rPr lang="zh-CN" altLang="en-US" strike="noStrike" noProof="1" smtClean="0"/>
              <a:t>单击此处编辑母版文本样式</a:t>
            </a:r>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sz="half" idx="1"/>
          </p:nvPr>
        </p:nvSpPr>
        <p:spPr>
          <a:xfrm>
            <a:off x="914402" y="1981201"/>
            <a:ext cx="5077884"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4" name="Content Placeholder 3"/>
          <p:cNvSpPr>
            <a:spLocks noGrp="1"/>
          </p:cNvSpPr>
          <p:nvPr>
            <p:ph sz="half" idx="2"/>
          </p:nvPr>
        </p:nvSpPr>
        <p:spPr>
          <a:xfrm>
            <a:off x="6195484" y="1981201"/>
            <a:ext cx="508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5" name="日期占位符 4"/>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页脚占位符 5"/>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7" name="灯片编号占位符 6"/>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609600" y="1535113"/>
            <a:ext cx="5386917"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4" name="Content Placeholder 3"/>
          <p:cNvSpPr>
            <a:spLocks noGrp="1"/>
          </p:cNvSpPr>
          <p:nvPr>
            <p:ph sz="half" idx="2"/>
          </p:nvPr>
        </p:nvSpPr>
        <p:spPr>
          <a:xfrm>
            <a:off x="609600" y="2174875"/>
            <a:ext cx="5386917"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6" name="Content Placeholder 5"/>
          <p:cNvSpPr>
            <a:spLocks noGrp="1"/>
          </p:cNvSpPr>
          <p:nvPr>
            <p:ph sz="quarter" idx="4"/>
          </p:nvPr>
        </p:nvSpPr>
        <p:spPr>
          <a:xfrm>
            <a:off x="6193369" y="2174875"/>
            <a:ext cx="5389033"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Date Placeholder 6"/>
          <p:cNvSpPr>
            <a:spLocks noGrp="1"/>
          </p:cNvSpPr>
          <p:nvPr>
            <p:ph type="dt" idx="1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12" name="Footer Placeholder 7"/>
          <p:cNvSpPr>
            <a:spLocks noGrp="1"/>
          </p:cNvSpPr>
          <p:nvPr>
            <p:ph type="ftr" idx="13"/>
          </p:nvPr>
        </p:nvSpPr>
        <p:spPr bwMode="auto">
          <a:xfrm>
            <a:off x="7524750" y="6475413"/>
            <a:ext cx="3865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Slide Number Placeholder 8"/>
          <p:cNvSpPr>
            <a:spLocks noGrp="1"/>
          </p:cNvSpPr>
          <p:nvPr>
            <p:ph type="sldNum" idx="1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01B27F1F-5774-44D3-A48B-91152BCFEF61}"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日期占位符 2"/>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dirty="0" smtClean="0"/>
              <a:t>Jan 2025</a:t>
            </a:r>
            <a:endParaRPr lang="en-US" dirty="0"/>
          </a:p>
        </p:txBody>
      </p:sp>
      <p:sp>
        <p:nvSpPr>
          <p:cNvPr id="4" name="页脚占位符 3"/>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eaLnBrk="0" hangingPunct="0">
              <a:defRPr/>
            </a:pPr>
            <a:r>
              <a:rPr lang="en-US" dirty="0" smtClean="0"/>
              <a:t>Bo Sun (</a:t>
            </a:r>
            <a:r>
              <a:rPr lang="en-US" dirty="0" err="1" smtClean="0"/>
              <a:t>Sanechips</a:t>
            </a:r>
            <a:r>
              <a:rPr lang="en-US" dirty="0" smtClean="0"/>
              <a:t>)</a:t>
            </a:r>
            <a:endParaRPr lang="en-US" dirty="0"/>
          </a:p>
        </p:txBody>
      </p:sp>
      <p:sp>
        <p:nvSpPr>
          <p:cNvPr id="5" name="灯片编号占位符 4"/>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bg>
      <p:bgPr>
        <a:solidFill>
          <a:srgbClr val="FFFFFF"/>
        </a:solidFill>
        <a:effectLst/>
      </p:bgPr>
    </p:bg>
    <p:spTree>
      <p:nvGrpSpPr>
        <p:cNvPr id="1" name=""/>
        <p:cNvGrpSpPr/>
        <p:nvPr/>
      </p:nvGrpSpPr>
      <p:grpSpPr>
        <a:xfrm>
          <a:off x="0" y="0"/>
          <a:ext cx="0" cy="0"/>
          <a:chOff x="0" y="0"/>
          <a:chExt cx="0" cy="0"/>
        </a:xfrm>
      </p:grpSpPr>
      <p:sp>
        <p:nvSpPr>
          <p:cNvPr id="2" name="日期占位符 1"/>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dirty="0" smtClean="0"/>
              <a:t>Jan 2025</a:t>
            </a:r>
            <a:endParaRPr lang="en-US" dirty="0"/>
          </a:p>
        </p:txBody>
      </p:sp>
      <p:sp>
        <p:nvSpPr>
          <p:cNvPr id="3" name="页脚占位符 2"/>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eaLnBrk="0" hangingPunct="0">
              <a:defRPr/>
            </a:pPr>
            <a:r>
              <a:rPr lang="en-US" dirty="0" smtClean="0"/>
              <a:t>Bo Sun (</a:t>
            </a:r>
            <a:r>
              <a:rPr lang="en-US" dirty="0" err="1" smtClean="0"/>
              <a:t>Sanechips</a:t>
            </a:r>
            <a:r>
              <a:rPr lang="en-US" dirty="0" smtClean="0"/>
              <a:t>)</a:t>
            </a:r>
            <a:endParaRPr lang="en-US" dirty="0"/>
          </a:p>
        </p:txBody>
      </p:sp>
      <p:sp>
        <p:nvSpPr>
          <p:cNvPr id="4" name="灯片编号占位符 3"/>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标题和竖排文字">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bg>
      <p:bgPr>
        <a:solidFill>
          <a:srgbClr val="FFFFFF"/>
        </a:solid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2" y="685803"/>
            <a:ext cx="2588684" cy="5408613"/>
          </a:xfrm>
        </p:spPr>
        <p:txBody>
          <a:bodyPr vert="eaVert"/>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a:xfrm>
            <a:off x="914400" y="685803"/>
            <a:ext cx="7569200" cy="5408613"/>
          </a:xfrm>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p:cNvSpPr>
            <a:spLocks noGrp="1"/>
          </p:cNvSpPr>
          <p:nvPr>
            <p:ph type="title"/>
          </p:nvPr>
        </p:nvSpPr>
        <p:spPr>
          <a:xfrm>
            <a:off x="914400" y="685800"/>
            <a:ext cx="10361613" cy="1065213"/>
          </a:xfrm>
          <a:prstGeom prst="rect">
            <a:avLst/>
          </a:prstGeom>
          <a:noFill/>
          <a:ln w="9525">
            <a:noFill/>
          </a:ln>
        </p:spPr>
        <p:txBody>
          <a:bodyPr lIns="92160" tIns="46080" rIns="92160" bIns="46080" anchor="ctr" anchorCtr="0"/>
          <a:lstStyle/>
          <a:p>
            <a:pPr lvl="0"/>
            <a:r>
              <a:rPr lang="en-GB" altLang="zh-CN" dirty="0"/>
              <a:t>Click to edit the title text format</a:t>
            </a:r>
          </a:p>
        </p:txBody>
      </p:sp>
      <p:sp>
        <p:nvSpPr>
          <p:cNvPr id="1027" name="Rectangle 2"/>
          <p:cNvSpPr>
            <a:spLocks noGrp="1"/>
          </p:cNvSpPr>
          <p:nvPr>
            <p:ph type="body"/>
          </p:nvPr>
        </p:nvSpPr>
        <p:spPr>
          <a:xfrm>
            <a:off x="914400" y="1981200"/>
            <a:ext cx="10361613" cy="4113213"/>
          </a:xfrm>
          <a:prstGeom prst="rect">
            <a:avLst/>
          </a:prstGeom>
          <a:noFill/>
          <a:ln w="9525">
            <a:noFill/>
          </a:ln>
        </p:spPr>
        <p:txBody>
          <a:bodyPr lIns="92160" tIns="46080" rIns="92160" bIns="46080" anchor="t" anchorCtr="0"/>
          <a:lstStyle/>
          <a:p>
            <a:pPr lvl="0"/>
            <a:r>
              <a:rPr lang="en-GB" altLang="zh-CN" dirty="0"/>
              <a:t>Click to edit the outline text format</a:t>
            </a:r>
          </a:p>
          <a:p>
            <a:pPr lvl="1"/>
            <a:r>
              <a:rPr lang="en-GB" altLang="zh-CN" dirty="0"/>
              <a:t>Second Outline Level</a:t>
            </a:r>
          </a:p>
          <a:p>
            <a:pPr lvl="2"/>
            <a:r>
              <a:rPr lang="en-GB" altLang="zh-CN" dirty="0"/>
              <a:t>Third Outline Level</a:t>
            </a:r>
          </a:p>
          <a:p>
            <a:pPr lvl="3"/>
            <a:r>
              <a:rPr lang="en-GB" altLang="zh-CN" dirty="0"/>
              <a:t>Fourth Outline Level</a:t>
            </a:r>
          </a:p>
          <a:p>
            <a:pPr lvl="4"/>
            <a:r>
              <a:rPr lang="en-GB" altLang="zh-CN" dirty="0"/>
              <a:t>Fifth Outline Level</a:t>
            </a:r>
          </a:p>
          <a:p>
            <a:pPr lvl="4"/>
            <a:r>
              <a:rPr lang="en-GB" altLang="zh-CN" dirty="0"/>
              <a:t>Sixth Outline Level</a:t>
            </a:r>
          </a:p>
          <a:p>
            <a:pPr lvl="4"/>
            <a:r>
              <a:rPr lang="en-GB" altLang="zh-CN" dirty="0"/>
              <a:t>Seventh Outline Level</a:t>
            </a:r>
          </a:p>
          <a:p>
            <a:pPr lvl="4"/>
            <a:r>
              <a:rPr lang="en-GB" altLang="zh-CN" dirty="0"/>
              <a:t>Eighth Outline Level</a:t>
            </a:r>
          </a:p>
          <a:p>
            <a:pPr lvl="4"/>
            <a:r>
              <a:rPr lang="en-GB" altLang="zh-CN" dirty="0"/>
              <a:t>Ninth Outline Level</a:t>
            </a:r>
          </a:p>
        </p:txBody>
      </p:sp>
      <p:sp>
        <p:nvSpPr>
          <p:cNvPr id="2" name="Rectangle 3"/>
          <p:cNvSpPr>
            <a:spLocks noGrp="1" noChangeArrowheads="1"/>
          </p:cNvSpPr>
          <p:nvPr>
            <p:ph type="dt"/>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altLang="zh-CN" dirty="0" smtClean="0"/>
              <a:t>May 2025</a:t>
            </a:r>
            <a:endParaRPr lang="en-US" dirty="0"/>
          </a:p>
        </p:txBody>
      </p:sp>
      <p:sp>
        <p:nvSpPr>
          <p:cNvPr id="1028" name="Rectangle 4"/>
          <p:cNvSpPr>
            <a:spLocks noGrp="1" noChangeArrowheads="1"/>
          </p:cNvSpPr>
          <p:nvPr>
            <p:ph type="ftr"/>
          </p:nvPr>
        </p:nvSpPr>
        <p:spPr bwMode="auto">
          <a:xfrm>
            <a:off x="713232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eaLnBrk="0" hangingPunct="0">
              <a:defRPr/>
            </a:pPr>
            <a:r>
              <a:rPr lang="en-US" dirty="0" smtClean="0"/>
              <a:t>Bo Sun (</a:t>
            </a:r>
            <a:r>
              <a:rPr lang="en-US" dirty="0" err="1" smtClean="0"/>
              <a:t>Sanechips</a:t>
            </a:r>
            <a:r>
              <a:rPr lang="en-US" dirty="0" smtClean="0"/>
              <a:t>)</a:t>
            </a:r>
            <a:endParaRPr lang="en-US" dirty="0"/>
          </a:p>
        </p:txBody>
      </p:sp>
      <p:sp>
        <p:nvSpPr>
          <p:cNvPr id="1029" name="Rectangle 5"/>
          <p:cNvSpPr>
            <a:spLocks noGrp="1" noChangeArrowheads="1"/>
          </p:cNvSpPr>
          <p:nvPr>
            <p:ph type="sldNum"/>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solidFill>
                  <a:srgbClr val="000000"/>
                </a:solidFill>
                <a:ea typeface="Arial Unicode MS" pitchFamily="34" charset="-122"/>
                <a:cs typeface="Arial Unicode MS" pitchFamily="34" charset="-122"/>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031" name="Line 6"/>
          <p:cNvSpPr/>
          <p:nvPr/>
        </p:nvSpPr>
        <p:spPr>
          <a:xfrm>
            <a:off x="914400" y="609600"/>
            <a:ext cx="10363200" cy="1588"/>
          </a:xfrm>
          <a:prstGeom prst="line">
            <a:avLst/>
          </a:prstGeom>
          <a:ln w="12600" cap="flat" cmpd="sng">
            <a:solidFill>
              <a:srgbClr val="000000"/>
            </a:solidFill>
            <a:prstDash val="solid"/>
            <a:miter/>
            <a:headEnd type="none" w="med" len="med"/>
            <a:tailEnd type="none" w="med" len="med"/>
          </a:ln>
        </p:spPr>
        <p:txBody>
          <a:bodyPr/>
          <a:lstStyle/>
          <a:p>
            <a:endParaRPr lang="zh-CN" altLang="en-US" dirty="0"/>
          </a:p>
        </p:txBody>
      </p:sp>
      <p:sp>
        <p:nvSpPr>
          <p:cNvPr id="1032" name="Rectangle 7"/>
          <p:cNvSpPr>
            <a:spLocks noChangeArrowheads="1"/>
          </p:cNvSpPr>
          <p:nvPr/>
        </p:nvSpPr>
        <p:spPr bwMode="auto">
          <a:xfrm>
            <a:off x="912813" y="6475413"/>
            <a:ext cx="479298"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wrap="none" lIns="0" tIns="0" rIns="0" bIns="0">
            <a:spAutoFit/>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1pPr>
            <a:lvl2pPr marL="742950" indent="-28575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2pPr>
            <a:lvl3pPr marL="11430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3pPr>
            <a:lvl4pPr marL="16002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4pPr>
            <a:lvl5pPr marL="20574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altLang="zh-CN" sz="1200" b="0"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mn-cs"/>
              </a:rPr>
              <a:t>Agenda</a:t>
            </a:r>
          </a:p>
        </p:txBody>
      </p:sp>
      <p:sp>
        <p:nvSpPr>
          <p:cNvPr id="1033" name="Line 8"/>
          <p:cNvSpPr/>
          <p:nvPr/>
        </p:nvSpPr>
        <p:spPr>
          <a:xfrm>
            <a:off x="914400" y="6477000"/>
            <a:ext cx="10464800" cy="1588"/>
          </a:xfrm>
          <a:prstGeom prst="line">
            <a:avLst/>
          </a:prstGeom>
          <a:ln w="12600" cap="flat" cmpd="sng">
            <a:solidFill>
              <a:srgbClr val="000000"/>
            </a:solidFill>
            <a:prstDash val="solid"/>
            <a:miter/>
            <a:headEnd type="none" w="med" len="med"/>
            <a:tailEnd type="none" w="med" len="med"/>
          </a:ln>
        </p:spPr>
      </p:sp>
      <p:sp>
        <p:nvSpPr>
          <p:cNvPr id="10" name="Date Placeholder 3"/>
          <p:cNvSpPr txBox="1"/>
          <p:nvPr/>
        </p:nvSpPr>
        <p:spPr bwMode="auto">
          <a:xfrm>
            <a:off x="6667500" y="357188"/>
            <a:ext cx="4667250" cy="273050"/>
          </a:xfrm>
          <a:prstGeom prst="rect">
            <a:avLst/>
          </a:prstGeom>
          <a:noFill/>
          <a:ln w="9525">
            <a:noFill/>
            <a:round/>
          </a:ln>
          <a:effectLst/>
        </p:spPr>
        <p:txBody>
          <a:bodyPr lIns="0" tIns="0" rIns="0" bIns="0" anchor="b"/>
          <a:lstStyle>
            <a:lvl1pPr>
              <a:defRPr/>
            </a:lvl1pPr>
          </a:lstStyle>
          <a:p>
            <a:pPr marL="0" marR="0" lvl="0" indent="0" algn="r" defTabSz="337185" rtl="0" eaLnBrk="0" fontAlgn="base" latinLnBrk="0" hangingPunct="0">
              <a:lnSpc>
                <a:spcPct val="100000"/>
              </a:lnSpc>
              <a:spcBef>
                <a:spcPct val="0"/>
              </a:spcBef>
              <a:spcAft>
                <a:spcPct val="0"/>
              </a:spcAft>
              <a:buClr>
                <a:srgbClr val="000000"/>
              </a:buClr>
              <a:buSzTx/>
              <a:buFont typeface="Times New Roman" panose="02020603050405020304" pitchFamily="18"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doc.: IEEE 802.11-</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25</a:t>
            </a: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0611r4</a:t>
            </a:r>
            <a:endPar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hf sldNum="0" hdr="0" ftr="0"/>
  <p:txStyles>
    <p:title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p:titleStyle>
    <p:body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7.xml"/><Relationship Id="rId4" Type="http://schemas.openxmlformats.org/officeDocument/2006/relationships/hyperlink" Target="https://standards.ieee.org/develop/policies/bylaws/sb_bylaws.pdf%20section%205.2.1.3" TargetMode="External"/></Relationships>
</file>

<file path=ppt/slides/_rels/slide11.xml.rels><?xml version="1.0" encoding="UTF-8" standalone="yes"?>
<Relationships xmlns="http://schemas.openxmlformats.org/package/2006/relationships"><Relationship Id="rId2" Type="http://schemas.openxmlformats.org/officeDocument/2006/relationships/hyperlink" Target="https://mentor.ieee.org/802-ec/dcn/22/ec-22-0204-00-00EC-2022-nov-ieee-802-mixed-mode-plenary-meeting-av-training.pptx" TargetMode="Externa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hyperlink" Target="https://touchpoint.eventsair.com/2025-may-ieee-802-wireless-interim-session" TargetMode="Externa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1.xml"/></Relationships>
</file>

<file path=ppt/slides/_rels/slide2.xml.rels><?xml version="1.0" encoding="UTF-8" standalone="yes"?>
<Relationships xmlns="http://schemas.openxmlformats.org/package/2006/relationships"><Relationship Id="rId2" Type="http://schemas.openxmlformats.org/officeDocument/2006/relationships/hyperlink" Target="mailto:jrosdahl@ieee.org" TargetMode="Externa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25/11-25-0630-01-00bp-teleconference-minutes-april-may-2025.docx" TargetMode="External"/><Relationship Id="rId2" Type="http://schemas.openxmlformats.org/officeDocument/2006/relationships/hyperlink" Target="https://mentor.ieee.org/802.11/dcn/25/11-25-0447-00-00bp-2025-03-plenary-meeting-minutes.docx" TargetMode="Externa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hyperlink" Target="https://mentor.ieee.org/802.11/dcn/24/11-24-1613-07-00bp-specification-framework-for-tgbp.docx" TargetMode="Externa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hyperlink" Target="http://standards.ieee.org/develop/policies/opman/sect6.html"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7.xml"/><Relationship Id="rId4" Type="http://schemas.openxmlformats.org/officeDocument/2006/relationships/hyperlink" Target="http://standards.ieee.org/about/sasb/patcom/materials.html"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7.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idx="10"/>
          </p:nvPr>
        </p:nvSpPr>
        <p:spPr/>
        <p:txBody>
          <a:bodyPr/>
          <a:lstStyle/>
          <a:p>
            <a:pPr eaLnBrk="0" hangingPunct="0">
              <a:defRPr/>
            </a:pPr>
            <a:r>
              <a:rPr lang="en-US" dirty="0" smtClean="0"/>
              <a:t>Ma</a:t>
            </a:r>
            <a:r>
              <a:rPr lang="en-US" altLang="zh-CN" dirty="0" smtClean="0"/>
              <a:t>y</a:t>
            </a:r>
            <a:r>
              <a:rPr lang="en-US" dirty="0" smtClean="0"/>
              <a:t> 2025</a:t>
            </a:r>
            <a:endParaRPr lang="en-US" dirty="0"/>
          </a:p>
        </p:txBody>
      </p:sp>
      <p:sp>
        <p:nvSpPr>
          <p:cNvPr id="5" name="页脚占位符 4"/>
          <p:cNvSpPr>
            <a:spLocks noGrp="1"/>
          </p:cNvSpPr>
          <p:nvPr>
            <p:ph type="ftr" idx="11"/>
          </p:nvPr>
        </p:nvSpPr>
        <p:spPr/>
        <p:txBody>
          <a:bodyPr/>
          <a:lstStyle/>
          <a:p>
            <a:pPr eaLnBrk="0" hangingPunct="0">
              <a:defRPr/>
            </a:pPr>
            <a:r>
              <a:rPr lang="en-US" smtClean="0"/>
              <a:t>Bo Sun (Sanechips)</a:t>
            </a:r>
            <a:endParaRPr lang="en-US" dirty="0"/>
          </a:p>
        </p:txBody>
      </p:sp>
      <p:sp>
        <p:nvSpPr>
          <p:cNvPr id="6" name="灯片编号占位符 5"/>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7" name="Rectangle 2"/>
          <p:cNvSpPr txBox="1">
            <a:spLocks noChangeArrowheads="1"/>
          </p:cNvSpPr>
          <p:nvPr/>
        </p:nvSpPr>
        <p:spPr bwMode="auto">
          <a:xfrm>
            <a:off x="1801178" y="606425"/>
            <a:ext cx="8588375"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IEEE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802.11 TGbp </a:t>
            </a:r>
            <a:r>
              <a:rPr lang="en-US" altLang="en-US" kern="0" dirty="0" smtClean="0"/>
              <a:t>Meeting</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Agenda </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For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May Interim 2025 Session</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8" name="Rectangle 6"/>
          <p:cNvSpPr txBox="1">
            <a:spLocks noChangeArrowheads="1"/>
          </p:cNvSpPr>
          <p:nvPr/>
        </p:nvSpPr>
        <p:spPr bwMode="auto">
          <a:xfrm>
            <a:off x="2209800" y="1768475"/>
            <a:ext cx="77724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0" indent="0" algn="ctr" rtl="0" eaLnBrk="0" fontAlgn="base" hangingPunct="0">
              <a:spcBef>
                <a:spcPct val="20000"/>
              </a:spcBef>
              <a:spcAft>
                <a:spcPct val="0"/>
              </a:spcAft>
              <a:buNone/>
              <a:defRPr sz="2400" b="1">
                <a:solidFill>
                  <a:schemeClr val="tx1"/>
                </a:solidFill>
                <a:latin typeface="+mn-lt"/>
                <a:ea typeface="MS PGothic" panose="020B0600070205080204" pitchFamily="34" charset="-128"/>
                <a:cs typeface="MS PGothic" panose="020B0600070205080204" pitchFamily="34" charset="-128"/>
              </a:defRPr>
            </a:lvl1pPr>
            <a:lvl2pPr marL="457200" indent="0" algn="ctr" rtl="0" eaLnBrk="0" fontAlgn="base" hangingPunct="0">
              <a:spcBef>
                <a:spcPct val="20000"/>
              </a:spcBef>
              <a:spcAft>
                <a:spcPct val="0"/>
              </a:spcAft>
              <a:buNone/>
              <a:defRPr sz="2000">
                <a:solidFill>
                  <a:schemeClr val="tx1"/>
                </a:solidFill>
                <a:latin typeface="+mn-lt"/>
                <a:ea typeface="MS PGothic" panose="020B0600070205080204" pitchFamily="34" charset="-128"/>
                <a:cs typeface="MS PGothic" panose="020B0600070205080204" pitchFamily="34" charset="-128"/>
              </a:defRPr>
            </a:lvl2pPr>
            <a:lvl3pPr marL="914400" indent="0" algn="ctr" rtl="0" eaLnBrk="0" fontAlgn="base" hangingPunct="0">
              <a:spcBef>
                <a:spcPct val="20000"/>
              </a:spcBef>
              <a:spcAft>
                <a:spcPct val="0"/>
              </a:spcAft>
              <a:buNone/>
              <a:defRPr>
                <a:solidFill>
                  <a:schemeClr val="tx1"/>
                </a:solidFill>
                <a:latin typeface="+mn-lt"/>
                <a:ea typeface="MS PGothic" panose="020B0600070205080204" pitchFamily="34" charset="-128"/>
                <a:cs typeface="MS PGothic" panose="020B0600070205080204" pitchFamily="34" charset="-128"/>
              </a:defRPr>
            </a:lvl3pPr>
            <a:lvl4pPr marL="13716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4pPr>
            <a:lvl5pPr marL="18288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5pPr>
            <a:lvl6pPr marL="2286000" indent="0" algn="ctr" rtl="0" eaLnBrk="0" fontAlgn="base" hangingPunct="0">
              <a:spcBef>
                <a:spcPct val="20000"/>
              </a:spcBef>
              <a:spcAft>
                <a:spcPct val="0"/>
              </a:spcAft>
              <a:buNone/>
              <a:defRPr sz="1600">
                <a:solidFill>
                  <a:schemeClr val="tx1"/>
                </a:solidFill>
                <a:latin typeface="+mn-lt"/>
              </a:defRPr>
            </a:lvl6pPr>
            <a:lvl7pPr marL="2743200" indent="0" algn="ctr" rtl="0" eaLnBrk="0" fontAlgn="base" hangingPunct="0">
              <a:spcBef>
                <a:spcPct val="20000"/>
              </a:spcBef>
              <a:spcAft>
                <a:spcPct val="0"/>
              </a:spcAft>
              <a:buNone/>
              <a:defRPr sz="1600">
                <a:solidFill>
                  <a:schemeClr val="tx1"/>
                </a:solidFill>
                <a:latin typeface="+mn-lt"/>
              </a:defRPr>
            </a:lvl7pPr>
            <a:lvl8pPr marL="3200400" indent="0" algn="ctr" rtl="0" eaLnBrk="0" fontAlgn="base" hangingPunct="0">
              <a:spcBef>
                <a:spcPct val="20000"/>
              </a:spcBef>
              <a:spcAft>
                <a:spcPct val="0"/>
              </a:spcAft>
              <a:buNone/>
              <a:defRPr sz="1600">
                <a:solidFill>
                  <a:schemeClr val="tx1"/>
                </a:solidFill>
                <a:latin typeface="+mn-lt"/>
              </a:defRPr>
            </a:lvl8pPr>
            <a:lvl9pPr marL="3657600" indent="0" algn="ctr" rtl="0" eaLnBrk="0" fontAlgn="base" hangingPunct="0">
              <a:spcBef>
                <a:spcPct val="20000"/>
              </a:spcBef>
              <a:spcAft>
                <a:spcPct val="0"/>
              </a:spcAft>
              <a:buNone/>
              <a:defRPr sz="1600">
                <a:solidFill>
                  <a:schemeClr val="tx1"/>
                </a:solidFill>
                <a:latin typeface="+mn-lt"/>
              </a:defRPr>
            </a:lvl9pPr>
          </a:lstStyle>
          <a:p>
            <a:pPr marL="0" marR="0" lvl="0" indent="0" algn="ctr" defTabSz="914400" rtl="0" eaLnBrk="0" fontAlgn="base" latinLnBrk="0" hangingPunct="0">
              <a:lnSpc>
                <a:spcPct val="10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Date:</a:t>
            </a:r>
            <a:r>
              <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a:t>
            </a:r>
            <a:r>
              <a:rPr kumimoji="0" lang="en-US" altLang="en-US" sz="2000" b="0"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2025-05-06</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graphicFrame>
        <p:nvGraphicFramePr>
          <p:cNvPr id="9" name="Object 11"/>
          <p:cNvGraphicFramePr>
            <a:graphicFrameLocks noChangeAspect="1"/>
          </p:cNvGraphicFramePr>
          <p:nvPr/>
        </p:nvGraphicFramePr>
        <p:xfrm>
          <a:off x="1481931" y="3267075"/>
          <a:ext cx="9326563" cy="1138237"/>
        </p:xfrm>
        <a:graphic>
          <a:graphicData uri="http://schemas.openxmlformats.org/presentationml/2006/ole">
            <mc:AlternateContent xmlns:mc="http://schemas.openxmlformats.org/markup-compatibility/2006">
              <mc:Choice xmlns:v="urn:schemas-microsoft-com:vml" Requires="v">
                <p:oleObj spid="_x0000_s5735" name="Document" r:id="rId3" imgW="8336280" imgH="1019810" progId="Word.Document.8">
                  <p:embed/>
                </p:oleObj>
              </mc:Choice>
              <mc:Fallback>
                <p:oleObj name="Document" r:id="rId3" imgW="8336280" imgH="1019810" progId="Word.Document.8">
                  <p:embed/>
                  <p:pic>
                    <p:nvPicPr>
                      <p:cNvPr id="0" name="Object 11"/>
                      <p:cNvPicPr/>
                      <p:nvPr/>
                    </p:nvPicPr>
                    <p:blipFill>
                      <a:blip r:embed="rId4"/>
                      <a:stretch>
                        <a:fillRect/>
                      </a:stretch>
                    </p:blipFill>
                    <p:spPr>
                      <a:xfrm>
                        <a:off x="1481931" y="3267075"/>
                        <a:ext cx="9326563" cy="1138237"/>
                      </a:xfrm>
                      <a:prstGeom prst="rect">
                        <a:avLst/>
                      </a:prstGeom>
                      <a:noFill/>
                      <a:ln w="38100">
                        <a:noFill/>
                        <a:miter/>
                      </a:ln>
                    </p:spPr>
                  </p:pic>
                </p:oleObj>
              </mc:Fallback>
            </mc:AlternateContent>
          </a:graphicData>
        </a:graphic>
      </p:graphicFrame>
      <p:sp>
        <p:nvSpPr>
          <p:cNvPr id="10" name="Rectangle 12"/>
          <p:cNvSpPr/>
          <p:nvPr/>
        </p:nvSpPr>
        <p:spPr>
          <a:xfrm>
            <a:off x="1454944" y="2613025"/>
            <a:ext cx="1447800" cy="381000"/>
          </a:xfrm>
          <a:prstGeom prst="rect">
            <a:avLst/>
          </a:prstGeom>
          <a:noFill/>
          <a:ln w="9525">
            <a:noFill/>
          </a:ln>
        </p:spPr>
        <p:txBody>
          <a:bodyPr lIns="92075" tIns="46038" rIns="92075" bIns="46038" anchor="t" anchorCtr="0"/>
          <a:lstStyle/>
          <a:p>
            <a:pPr marL="342900" indent="-342900" eaLnBrk="0" hangingPunct="0">
              <a:spcBef>
                <a:spcPct val="20000"/>
              </a:spcBef>
            </a:pPr>
            <a:r>
              <a:rPr lang="en-US" altLang="en-US" sz="2000" b="1" dirty="0">
                <a:latin typeface="Times New Roman" panose="02020603050405020304" pitchFamily="18" charset="0"/>
              </a:rPr>
              <a:t> </a:t>
            </a:r>
            <a:r>
              <a:rPr lang="en-US" altLang="en-US" sz="2000" dirty="0">
                <a:latin typeface="Times New Roman" panose="02020603050405020304" pitchFamily="18" charset="0"/>
              </a:rPr>
              <a:t>Author:</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10</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Participation in IEEE 802 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829800" cy="4495726"/>
          </a:xfrm>
          <a:prstGeom prst="rect">
            <a:avLst/>
          </a:prstGeom>
        </p:spPr>
        <p:txBody>
          <a:bodyPr>
            <a:normAutofit fontScale="775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8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All participation in IEEE 802 Working Group meetings is on an individual basis</a:t>
            </a: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Participants in the IEEE standards development individual process shall act based on their qualifications and experience. (</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2"/>
              </a:rPr>
              <a:t>https://standards.ieee.org/develop/policies/bylaws/sb_bylaws.pdf</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5.2.1)</a:t>
            </a:r>
            <a:endParaRPr kumimoji="0" lang="en-US" altLang="zh-CN"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US" altLang="zh-CN"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a:t>
            </a:r>
            <a:r>
              <a:rPr kumimoji="0" lang="en-US"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IEEE 802 </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Working Group membership is by individual; “Working Group members shall participate in the consensus process in a manner consistent with their professional expert opinion as individuals, and not as organizational representatives”. (</a:t>
            </a:r>
            <a:r>
              <a:rPr kumimoji="0" lang="en-GB" altLang="zh-CN" b="0" i="1"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3"/>
              </a:rPr>
              <a:t>http://ieee802.org/PNP/approved/IEEE_802_WG_PandP_v19.pdf</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4.2.1)</a:t>
            </a:r>
            <a:endParaRPr kumimoji="0" lang="en-US" altLang="zh-CN" sz="2000"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You have an obligation to act and vote as an individual and not under the direction of any other individual or group. Your obligation to act and vote as an individual applies in all cases, regardless of any external commitments, agreements, contracts, or orders. </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You shall not direct the actions or votes of any other member of an IEEE 802 Working Group or retaliate against any other member for their actions or votes within IEEE 802 Working Group meetings, see </a:t>
            </a:r>
            <a:r>
              <a:rPr kumimoji="0" lang="en-US" altLang="zh-CN" sz="2400" b="1" i="0"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4"/>
              </a:rPr>
              <a:t>https://standards.ieee.org/develop/policies/bylaws/sb_bylaws.pdf </a:t>
            </a: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5.2.1.3 and </a:t>
            </a:r>
            <a:r>
              <a:rPr kumimoji="0" lang="en-GB" altLang="zh-CN" sz="2400" b="1" i="0"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3"/>
              </a:rPr>
              <a:t>http://ieee802.org/PNP/approved/IEEE_802_WG_PandP_v19.pdf</a:t>
            </a:r>
            <a:r>
              <a:rPr kumimoji="0" lang="en-GB"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3.4.1, list item </a:t>
            </a:r>
            <a:r>
              <a:rPr kumimoji="0" lang="en-GB" altLang="zh-CN" sz="2400" b="1" i="0" u="none" strike="noStrike" kern="0" cap="none" spc="0" normalizeH="0" baseline="0" noProof="0" dirty="0" smtClean="0">
                <a:ln>
                  <a:noFill/>
                </a:ln>
                <a:solidFill>
                  <a:schemeClr val="tx1"/>
                </a:solidFill>
                <a:effectLst/>
                <a:uLnTx/>
                <a:uFillTx/>
                <a:latin typeface="Calibri" panose="020F0502020204030204" pitchFamily="34" charset="0"/>
                <a:cs typeface="Calibri" panose="020F0502020204030204" pitchFamily="34" charset="0"/>
              </a:rPr>
              <a:t>x</a:t>
            </a:r>
            <a:endParaRPr kumimoji="0" lang="en-GB"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None/>
              <a:defRPr/>
            </a:pPr>
            <a:r>
              <a:rPr kumimoji="0" lang="en-US" altLang="zh-CN" sz="28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By participating in IEEE 802 meetings, you accept these requirements.  If you do not agree to these policies then you shall not participate.</a:t>
            </a:r>
            <a:endParaRPr kumimoji="0" lang="zh-CN" altLang="en-US"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p:txBody>
      </p:sp>
      <p:sp>
        <p:nvSpPr>
          <p:cNvPr id="7" name="Text Box 5"/>
          <p:cNvSpPr txBox="1"/>
          <p:nvPr/>
        </p:nvSpPr>
        <p:spPr>
          <a:xfrm>
            <a:off x="838200" y="6105525"/>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#8</a:t>
            </a:r>
            <a:endParaRPr lang="en-US" altLang="en-US" sz="2400"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altLang="zh-CN" dirty="0"/>
              <a:t>May 2025</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nchor="ct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smtClean="0">
                <a:solidFill>
                  <a:schemeClr val="tx1"/>
                </a:solidFill>
              </a:rPr>
              <a:t>Suggested Best Practices in Mix-mode Meetings</a:t>
            </a:r>
            <a:endParaRPr lang="zh-CN" altLang="en-US" sz="3200" kern="0" dirty="0">
              <a:solidFill>
                <a:schemeClr val="tx1"/>
              </a:solidFill>
            </a:endParaRPr>
          </a:p>
        </p:txBody>
      </p:sp>
      <p:sp>
        <p:nvSpPr>
          <p:cNvPr id="6" name="内容占位符 2"/>
          <p:cNvSpPr txBox="1"/>
          <p:nvPr/>
        </p:nvSpPr>
        <p:spPr>
          <a:xfrm>
            <a:off x="928370" y="1866265"/>
            <a:ext cx="10361930" cy="4606290"/>
          </a:xfrm>
          <a:prstGeom prst="rect">
            <a:avLst/>
          </a:prstGeom>
        </p:spPr>
        <p:txBody>
          <a:bodyPr>
            <a:normAutofit fontScale="90000" lnSpcReduction="20000"/>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457200" indent="-457200">
              <a:buAutoNum type="arabicPeriod"/>
            </a:pPr>
            <a:r>
              <a:rPr lang="en-US" sz="2000" dirty="0">
                <a:sym typeface="+mn-ea"/>
              </a:rPr>
              <a:t>One central laptop/computer per meeting connects at head table.</a:t>
            </a:r>
            <a:endParaRPr lang="en-US" sz="2000" dirty="0"/>
          </a:p>
          <a:p>
            <a:pPr marL="457200" indent="-457200">
              <a:buAutoNum type="arabicPeriod"/>
            </a:pPr>
            <a:r>
              <a:rPr lang="en-US" sz="2000" dirty="0">
                <a:sym typeface="+mn-ea"/>
              </a:rPr>
              <a:t>Local speakers queue/speak only at a microphone when called on.</a:t>
            </a:r>
            <a:endParaRPr lang="en-US" sz="2000" dirty="0"/>
          </a:p>
          <a:p>
            <a:pPr marL="457200" indent="-457200">
              <a:buAutoNum type="arabicPeriod"/>
            </a:pPr>
            <a:r>
              <a:rPr lang="en-US" sz="2000" dirty="0">
                <a:sym typeface="+mn-ea"/>
              </a:rPr>
              <a:t>Remote speakers request to speak via chat window and only speak when called on.</a:t>
            </a:r>
            <a:endParaRPr lang="en-US" sz="2000" dirty="0"/>
          </a:p>
          <a:p>
            <a:pPr marL="457200" indent="-457200">
              <a:buAutoNum type="arabicPeriod"/>
            </a:pPr>
            <a:r>
              <a:rPr lang="en-US" sz="2000" dirty="0">
                <a:sym typeface="+mn-ea"/>
              </a:rPr>
              <a:t>Presenters share the presentation via conferencing tool or have chair (central laptop) present for them.</a:t>
            </a:r>
            <a:endParaRPr lang="en-US" sz="2000" dirty="0"/>
          </a:p>
          <a:p>
            <a:pPr marL="457200" indent="-457200">
              <a:buAutoNum type="arabicPeriod"/>
            </a:pPr>
            <a:r>
              <a:rPr lang="en-US" sz="2000" dirty="0">
                <a:sym typeface="+mn-ea"/>
              </a:rPr>
              <a:t>Local attendees when logged into WebEx </a:t>
            </a:r>
            <a:r>
              <a:rPr lang="en-US" sz="2000" dirty="0">
                <a:solidFill>
                  <a:srgbClr val="FF0000"/>
                </a:solidFill>
                <a:sym typeface="+mn-ea"/>
              </a:rPr>
              <a:t>SHALL</a:t>
            </a:r>
            <a:r>
              <a:rPr lang="en-US" sz="2000" dirty="0">
                <a:sym typeface="+mn-ea"/>
              </a:rPr>
              <a:t> </a:t>
            </a:r>
            <a:r>
              <a:rPr lang="en-US" sz="2000" dirty="0">
                <a:solidFill>
                  <a:srgbClr val="C00000"/>
                </a:solidFill>
                <a:sym typeface="+mn-ea"/>
              </a:rPr>
              <a:t>NOT connect Audio.</a:t>
            </a:r>
            <a:endParaRPr lang="en-US" sz="2000" dirty="0">
              <a:solidFill>
                <a:srgbClr val="C00000"/>
              </a:solidFill>
            </a:endParaRPr>
          </a:p>
          <a:p>
            <a:pPr marL="457200" indent="-457200">
              <a:buAutoNum type="arabicPeriod"/>
            </a:pPr>
            <a:r>
              <a:rPr lang="en-US" sz="2000" dirty="0">
                <a:solidFill>
                  <a:schemeClr val="tx1"/>
                </a:solidFill>
                <a:sym typeface="+mn-ea"/>
              </a:rPr>
              <a:t>When Starting a meeting the host should do the following:</a:t>
            </a:r>
            <a:endParaRPr lang="en-US" sz="2000" dirty="0">
              <a:solidFill>
                <a:schemeClr val="tx1"/>
              </a:solidFill>
            </a:endParaRPr>
          </a:p>
          <a:p>
            <a:pPr marL="857250" lvl="1" indent="-457200">
              <a:buAutoNum type="arabicPeriod"/>
            </a:pPr>
            <a:r>
              <a:rPr lang="en-US" sz="2000" dirty="0">
                <a:solidFill>
                  <a:schemeClr val="tx1"/>
                </a:solidFill>
                <a:sym typeface="+mn-ea"/>
              </a:rPr>
              <a:t>Select “Meeting” -&gt; “Meeting Options” -&gt; [Disable] “Allow Participant to turn on Video”</a:t>
            </a:r>
            <a:endParaRPr lang="en-US" sz="2000" dirty="0">
              <a:solidFill>
                <a:schemeClr val="tx1"/>
              </a:solidFill>
            </a:endParaRPr>
          </a:p>
          <a:p>
            <a:pPr marL="857250" lvl="1" indent="-457200">
              <a:buAutoNum type="arabicPeriod"/>
            </a:pPr>
            <a:r>
              <a:rPr lang="en-US" sz="2000" dirty="0">
                <a:solidFill>
                  <a:schemeClr val="tx1"/>
                </a:solidFill>
                <a:sym typeface="+mn-ea"/>
              </a:rPr>
              <a:t>Select “Participant” -&gt; [Enable] “Mute on Entry”.</a:t>
            </a:r>
            <a:endParaRPr lang="en-US" sz="2000" dirty="0">
              <a:solidFill>
                <a:schemeClr val="tx1"/>
              </a:solidFill>
            </a:endParaRPr>
          </a:p>
          <a:p>
            <a:pPr marL="457200" indent="-457200">
              <a:buAutoNum type="arabicPeriod"/>
            </a:pPr>
            <a:r>
              <a:rPr lang="en-US" sz="2000" dirty="0">
                <a:solidFill>
                  <a:schemeClr val="tx1"/>
                </a:solidFill>
                <a:sym typeface="+mn-ea"/>
              </a:rPr>
              <a:t>For those Remote Attendees connecting to Webex, Configure Webex Audio to use “Music Mode”.</a:t>
            </a:r>
            <a:endParaRPr lang="en-US" sz="2000" dirty="0">
              <a:solidFill>
                <a:schemeClr val="tx1"/>
              </a:solidFill>
            </a:endParaRPr>
          </a:p>
          <a:p>
            <a:pPr marL="457200" indent="-457200">
              <a:buAutoNum type="arabicPeriod"/>
            </a:pPr>
            <a:r>
              <a:rPr lang="en-US" sz="2000" dirty="0">
                <a:solidFill>
                  <a:schemeClr val="tx1"/>
                </a:solidFill>
                <a:sym typeface="+mn-ea"/>
              </a:rPr>
              <a:t>Treat All Microphones as hot and live – Conversations in a room may be heard online.</a:t>
            </a:r>
            <a:endParaRPr lang="en-US" sz="2000" dirty="0">
              <a:solidFill>
                <a:schemeClr val="tx1"/>
              </a:solidFill>
            </a:endParaRPr>
          </a:p>
          <a:p>
            <a:pPr>
              <a:lnSpc>
                <a:spcPct val="120000"/>
              </a:lnSpc>
            </a:pPr>
            <a:endParaRPr lang="en-US" altLang="zh-CN" sz="2100" kern="0" dirty="0" smtClean="0"/>
          </a:p>
          <a:p>
            <a:pPr>
              <a:lnSpc>
                <a:spcPct val="120000"/>
              </a:lnSpc>
            </a:pPr>
            <a:r>
              <a:rPr lang="en-US" altLang="zh-CN" sz="2000" kern="0" dirty="0" smtClean="0"/>
              <a:t>Reference:</a:t>
            </a:r>
          </a:p>
          <a:p>
            <a:pPr marL="99695" indent="0">
              <a:lnSpc>
                <a:spcPct val="120000"/>
              </a:lnSpc>
            </a:pPr>
            <a:r>
              <a:rPr lang="en-US" altLang="zh-CN" sz="1800" b="0" u="sng" kern="0" dirty="0" smtClean="0">
                <a:hlinkClick r:id="rId2"/>
              </a:rPr>
              <a:t>https://mentor.ieee.org/802-ec/dcn/24/ec-24-0271-00-00EC-mixed-mode-interim-session-av-training-2024-nov-vancouver.pptx</a:t>
            </a:r>
            <a:r>
              <a:rPr lang="en-US" altLang="zh-CN" sz="1800" b="0" u="sng" kern="0" dirty="0" smtClean="0"/>
              <a:t> </a:t>
            </a: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altLang="zh-CN" dirty="0"/>
              <a:t>May 2025</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12</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762000" y="685801"/>
            <a:ext cx="10627783" cy="1065213"/>
          </a:xfrm>
          <a:prstGeom prst="rect">
            <a:avLst/>
          </a:prstGeom>
        </p:spPr>
        <p:txBody>
          <a:bodyPr anchor="ct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sz="3200" kern="0" dirty="0" smtClean="0"/>
              <a:t>Registration </a:t>
            </a:r>
            <a:r>
              <a:rPr lang="en-US" altLang="en-US" sz="3200" dirty="0">
                <a:sym typeface="+mn-ea"/>
              </a:rPr>
              <a:t>for the </a:t>
            </a:r>
            <a:r>
              <a:rPr lang="en-US" altLang="en-US" sz="3200" dirty="0" smtClean="0">
                <a:sym typeface="+mn-ea"/>
              </a:rPr>
              <a:t>May </a:t>
            </a:r>
            <a:r>
              <a:rPr lang="en-US" altLang="en-US" sz="3200" dirty="0">
                <a:sym typeface="+mn-ea"/>
              </a:rPr>
              <a:t>IEEE 802 </a:t>
            </a:r>
            <a:r>
              <a:rPr lang="en-US" altLang="en-US" sz="3200" dirty="0" smtClean="0">
                <a:sym typeface="+mn-ea"/>
              </a:rPr>
              <a:t>interim </a:t>
            </a:r>
            <a:r>
              <a:rPr lang="en-US" altLang="en-US" sz="3200" dirty="0">
                <a:sym typeface="+mn-ea"/>
              </a:rPr>
              <a:t>session</a:t>
            </a:r>
            <a:endParaRPr lang="en-US" sz="3200" kern="0" dirty="0"/>
          </a:p>
        </p:txBody>
      </p:sp>
      <p:sp>
        <p:nvSpPr>
          <p:cNvPr id="6" name="Content Placeholder 2"/>
          <p:cNvSpPr txBox="1"/>
          <p:nvPr/>
        </p:nvSpPr>
        <p:spPr>
          <a:xfrm>
            <a:off x="914401" y="1981239"/>
            <a:ext cx="10361084" cy="4190890"/>
          </a:xfrm>
          <a:prstGeom prst="rect">
            <a:avLst/>
          </a:prstGeom>
        </p:spPr>
        <p:txBody>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a:buFont typeface="Arial" panose="020B0604020202020204" pitchFamily="34" charset="0"/>
              <a:buChar char="•"/>
            </a:pPr>
            <a:r>
              <a:rPr lang="en-US" altLang="en-US" sz="2400" b="0" dirty="0"/>
              <a:t>This meeting is part of the May IEEE 802 interim session</a:t>
            </a:r>
          </a:p>
          <a:p>
            <a:pPr>
              <a:buFont typeface="Arial" panose="020B0604020202020204" pitchFamily="34" charset="0"/>
              <a:buChar char="•"/>
            </a:pPr>
            <a:endParaRPr lang="en-US" altLang="en-US" sz="2400" b="0" dirty="0"/>
          </a:p>
          <a:p>
            <a:pPr>
              <a:buFont typeface="Arial" panose="020B0604020202020204" pitchFamily="34" charset="0"/>
              <a:buChar char="•"/>
            </a:pPr>
            <a:r>
              <a:rPr lang="en-US" altLang="en-US" sz="2400" b="0" dirty="0"/>
              <a:t>You must pay the registration fee whether attending in-person or remotely</a:t>
            </a:r>
          </a:p>
          <a:p>
            <a:pPr>
              <a:buFont typeface="Arial" panose="020B0604020202020204" pitchFamily="34" charset="0"/>
              <a:buChar char="•"/>
            </a:pPr>
            <a:endParaRPr lang="en-US" altLang="en-US" sz="2400" b="0" dirty="0"/>
          </a:p>
          <a:p>
            <a:pPr>
              <a:buFont typeface="Arial" panose="020B0604020202020204" pitchFamily="34" charset="0"/>
              <a:buChar char="•"/>
            </a:pPr>
            <a:r>
              <a:rPr lang="en-US" altLang="en-US" sz="2400" b="0" dirty="0"/>
              <a:t>If you have not already done so, you can register here: </a:t>
            </a:r>
          </a:p>
          <a:p>
            <a:pPr marL="400050" lvl="1" indent="0"/>
            <a:r>
              <a:rPr lang="en-GB" altLang="zh-CN" sz="2400" dirty="0">
                <a:hlinkClick r:id="rId2"/>
              </a:rPr>
              <a:t>https://touchpoint.eventsair.com/2025-may-ieee-802-wireless-interim-session</a:t>
            </a:r>
            <a:endParaRPr lang="en-US" altLang="zh-CN" sz="2400" dirty="0"/>
          </a:p>
          <a:p>
            <a:pPr marL="0" indent="0"/>
            <a:endParaRPr lang="en-US" altLang="en-US" sz="2400" b="0" dirty="0"/>
          </a:p>
          <a:p>
            <a:pPr>
              <a:buFont typeface="Arial" panose="020B0604020202020204" pitchFamily="34" charset="0"/>
              <a:buChar char="•"/>
            </a:pPr>
            <a:r>
              <a:rPr lang="en-US" altLang="en-US" sz="2400" b="0" dirty="0"/>
              <a:t>If you do not intend to register for this session you must leave this meeting and, if you have logged attendance on IMAT, email the 802.11 chair or vice chairs to have your attendance cancelled</a:t>
            </a: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altLang="zh-CN" dirty="0"/>
              <a:t>May 2025</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smtClean="0"/>
              <a:t>Submission List – Functional Requirements</a:t>
            </a:r>
            <a:endParaRPr lang="en-US" altLang="zh-CN" sz="3200" kern="0" dirty="0"/>
          </a:p>
        </p:txBody>
      </p:sp>
      <p:sp>
        <p:nvSpPr>
          <p:cNvPr id="8" name="文本占位符 2"/>
          <p:cNvSpPr txBox="1"/>
          <p:nvPr/>
        </p:nvSpPr>
        <p:spPr>
          <a:xfrm>
            <a:off x="928688" y="1524050"/>
            <a:ext cx="10210532" cy="4570334"/>
          </a:xfrm>
          <a:prstGeom prst="rect">
            <a:avLst/>
          </a:prstGeom>
          <a:noFill/>
        </p:spPr>
        <p:txBody>
          <a:bodyPr>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800100" lvl="1" indent="-342900" algn="just">
              <a:buSzTx/>
              <a:buFontTx/>
              <a:buChar char="•"/>
              <a:defRPr/>
            </a:pPr>
            <a:r>
              <a:rPr lang="de-DE" altLang="zh-CN" dirty="0">
                <a:solidFill>
                  <a:srgbClr val="00B050"/>
                </a:solidFill>
              </a:rPr>
              <a:t>11-25/0784: AMP Spatial “Hidden Tag” Deployment Scenario</a:t>
            </a:r>
            <a:r>
              <a:rPr lang="de-DE" altLang="zh-CN" b="1" dirty="0">
                <a:solidFill>
                  <a:srgbClr val="00B050"/>
                </a:solidFill>
              </a:rPr>
              <a:t> </a:t>
            </a:r>
            <a:r>
              <a:rPr lang="de-DE" altLang="zh-CN" dirty="0">
                <a:solidFill>
                  <a:srgbClr val="00B050"/>
                </a:solidFill>
              </a:rPr>
              <a:t>– Dror Regev (Huawei</a:t>
            </a:r>
            <a:r>
              <a:rPr lang="de-DE" altLang="zh-CN" dirty="0" smtClean="0">
                <a:solidFill>
                  <a:srgbClr val="00B050"/>
                </a:solidFill>
              </a:rPr>
              <a:t>) [early meeting requested]</a:t>
            </a:r>
          </a:p>
          <a:p>
            <a:pPr marL="800100" lvl="1" indent="-342900" algn="just">
              <a:buSzTx/>
              <a:buFontTx/>
              <a:buChar char="•"/>
              <a:defRPr/>
            </a:pPr>
            <a:r>
              <a:rPr lang="en-US" altLang="en-US" sz="1600" i="1" kern="0" dirty="0" err="1" smtClean="0">
                <a:solidFill>
                  <a:schemeClr val="tx1"/>
                </a:solidFill>
                <a:latin typeface="Calibri" panose="020F0502020204030204" pitchFamily="34" charset="0"/>
                <a:cs typeface="Calibri" panose="020F0502020204030204" pitchFamily="34" charset="0"/>
                <a:sym typeface="+mn-ea"/>
              </a:rPr>
              <a:t>t.b.d</a:t>
            </a:r>
            <a:r>
              <a:rPr lang="en-US" altLang="en-US" sz="1600" i="1" kern="0" dirty="0">
                <a:solidFill>
                  <a:schemeClr val="tx1"/>
                </a:solidFill>
                <a:latin typeface="Calibri" panose="020F0502020204030204" pitchFamily="34" charset="0"/>
                <a:cs typeface="Calibri" panose="020F0502020204030204" pitchFamily="34" charset="0"/>
                <a:sym typeface="+mn-ea"/>
              </a:rPr>
              <a:t>. (call for submissions)</a:t>
            </a:r>
            <a:endParaRPr lang="en-US" altLang="en-US" sz="1600" i="1" kern="0" dirty="0">
              <a:solidFill>
                <a:schemeClr val="tx1"/>
              </a:solidFill>
              <a:latin typeface="Calibri" panose="020F0502020204030204" pitchFamily="34" charset="0"/>
              <a:cs typeface="Calibri" panose="020F0502020204030204" pitchFamily="34" charset="0"/>
            </a:endParaRPr>
          </a:p>
          <a:p>
            <a:pPr marL="499745" indent="-342900" algn="just">
              <a:buSzTx/>
              <a:buFontTx/>
              <a:buChar char="•"/>
              <a:defRPr/>
            </a:pPr>
            <a:endParaRPr lang="en-US" altLang="en-US" sz="1600" b="0" kern="0" dirty="0">
              <a:solidFill>
                <a:schemeClr val="tx1"/>
              </a:solidFill>
              <a:latin typeface="Calibri" panose="020F0502020204030204" pitchFamily="34" charset="0"/>
              <a:cs typeface="Calibri" panose="020F0502020204030204" pitchFamily="34" charset="0"/>
              <a:sym typeface="+mn-ea"/>
            </a:endParaRPr>
          </a:p>
          <a:p>
            <a:pPr marL="1099820" lvl="2" indent="-342900" algn="just">
              <a:buFontTx/>
              <a:buChar char="•"/>
              <a:defRPr/>
            </a:pPr>
            <a:endParaRPr lang="en-US" altLang="zh-CN" sz="1300" kern="0" dirty="0">
              <a:solidFill>
                <a:schemeClr val="tx1"/>
              </a:solidFill>
              <a:latin typeface="Calibri" panose="020F0502020204030204" pitchFamily="34" charset="0"/>
              <a:cs typeface="Calibri" panose="020F0502020204030204" pitchFamily="34" charset="0"/>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altLang="zh-CN" dirty="0"/>
              <a:t>May 2025</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smtClean="0"/>
              <a:t>Submission List – PHY</a:t>
            </a:r>
            <a:endParaRPr lang="en-US" altLang="zh-CN" sz="3200" kern="0" dirty="0"/>
          </a:p>
        </p:txBody>
      </p:sp>
      <p:sp>
        <p:nvSpPr>
          <p:cNvPr id="8" name="文本占位符 2"/>
          <p:cNvSpPr txBox="1"/>
          <p:nvPr/>
        </p:nvSpPr>
        <p:spPr>
          <a:xfrm>
            <a:off x="929005" y="1524001"/>
            <a:ext cx="10210800" cy="4876722"/>
          </a:xfrm>
          <a:prstGeom prst="rect">
            <a:avLst/>
          </a:prstGeom>
          <a:noFill/>
        </p:spPr>
        <p:txBody>
          <a:bodyPr>
            <a:normAutofit lnSpcReduction="10000"/>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800100" lvl="1" indent="-342900">
              <a:buFontTx/>
              <a:buChar char="•"/>
              <a:defRPr/>
            </a:pPr>
            <a:r>
              <a:rPr lang="en-US" altLang="zh-CN" sz="1600" kern="0" dirty="0" smtClean="0">
                <a:solidFill>
                  <a:srgbClr val="00B050"/>
                </a:solidFill>
                <a:latin typeface="Calibri" panose="020F0502020204030204" pitchFamily="34" charset="0"/>
                <a:cs typeface="Calibri" panose="020F0502020204030204" pitchFamily="34" charset="0"/>
              </a:rPr>
              <a:t>11-25/0705, An analysis of SYNC field for downlink PPDU, </a:t>
            </a:r>
            <a:r>
              <a:rPr lang="en-US" altLang="zh-CN" sz="1600" kern="0" dirty="0" err="1" smtClean="0">
                <a:solidFill>
                  <a:srgbClr val="00B050"/>
                </a:solidFill>
                <a:latin typeface="Calibri" panose="020F0502020204030204" pitchFamily="34" charset="0"/>
                <a:cs typeface="Calibri" panose="020F0502020204030204" pitchFamily="34" charset="0"/>
              </a:rPr>
              <a:t>Amichai</a:t>
            </a:r>
            <a:r>
              <a:rPr lang="en-US" altLang="zh-CN" sz="1600" kern="0" dirty="0" smtClean="0">
                <a:solidFill>
                  <a:srgbClr val="00B050"/>
                </a:solidFill>
                <a:latin typeface="Calibri" panose="020F0502020204030204" pitchFamily="34" charset="0"/>
                <a:cs typeface="Calibri" panose="020F0502020204030204" pitchFamily="34" charset="0"/>
              </a:rPr>
              <a:t> </a:t>
            </a:r>
            <a:r>
              <a:rPr lang="en-US" altLang="zh-CN" sz="1600" kern="0" dirty="0" err="1" smtClean="0">
                <a:solidFill>
                  <a:srgbClr val="00B050"/>
                </a:solidFill>
                <a:latin typeface="Calibri" panose="020F0502020204030204" pitchFamily="34" charset="0"/>
                <a:cs typeface="Calibri" panose="020F0502020204030204" pitchFamily="34" charset="0"/>
              </a:rPr>
              <a:t>Sanderovich</a:t>
            </a:r>
            <a:r>
              <a:rPr lang="en-US" altLang="zh-CN" sz="1600" kern="0" dirty="0" smtClean="0">
                <a:solidFill>
                  <a:srgbClr val="00B050"/>
                </a:solidFill>
                <a:latin typeface="Calibri" panose="020F0502020204030204" pitchFamily="34" charset="0"/>
                <a:cs typeface="Calibri" panose="020F0502020204030204" pitchFamily="34" charset="0"/>
              </a:rPr>
              <a:t> (</a:t>
            </a:r>
            <a:r>
              <a:rPr lang="en-US" altLang="zh-CN" sz="1600" kern="0" dirty="0" err="1" smtClean="0">
                <a:solidFill>
                  <a:srgbClr val="00B050"/>
                </a:solidFill>
                <a:latin typeface="Calibri" panose="020F0502020204030204" pitchFamily="34" charset="0"/>
                <a:cs typeface="Calibri" panose="020F0502020204030204" pitchFamily="34" charset="0"/>
              </a:rPr>
              <a:t>Wiliot</a:t>
            </a:r>
            <a:r>
              <a:rPr lang="en-US" altLang="zh-CN" sz="1600" kern="0" dirty="0" smtClean="0">
                <a:solidFill>
                  <a:srgbClr val="00B050"/>
                </a:solidFill>
                <a:latin typeface="Calibri" panose="020F0502020204030204" pitchFamily="34" charset="0"/>
                <a:cs typeface="Calibri" panose="020F0502020204030204" pitchFamily="34" charset="0"/>
              </a:rPr>
              <a:t>)</a:t>
            </a:r>
          </a:p>
          <a:p>
            <a:pPr marL="800100" lvl="1" indent="-342900">
              <a:buFontTx/>
              <a:buChar char="•"/>
              <a:defRPr/>
            </a:pPr>
            <a:r>
              <a:rPr lang="en-US" altLang="zh-CN" sz="1600" kern="0" dirty="0" smtClean="0">
                <a:solidFill>
                  <a:srgbClr val="00B050"/>
                </a:solidFill>
                <a:latin typeface="Calibri" panose="020F0502020204030204" pitchFamily="34" charset="0"/>
                <a:cs typeface="Calibri" panose="020F0502020204030204" pitchFamily="34" charset="0"/>
              </a:rPr>
              <a:t>11-25/0771</a:t>
            </a:r>
            <a:r>
              <a:rPr lang="en-US" altLang="zh-CN" sz="1600" kern="0" dirty="0">
                <a:solidFill>
                  <a:srgbClr val="00B050"/>
                </a:solidFill>
                <a:latin typeface="Calibri" panose="020F0502020204030204" pitchFamily="34" charset="0"/>
                <a:cs typeface="Calibri" panose="020F0502020204030204" pitchFamily="34" charset="0"/>
              </a:rPr>
              <a:t>, Downlink Waveform Analysis, Nelson Costa (</a:t>
            </a:r>
            <a:r>
              <a:rPr lang="en-US" altLang="zh-CN" sz="1600" kern="0" dirty="0" err="1">
                <a:solidFill>
                  <a:srgbClr val="00B050"/>
                </a:solidFill>
                <a:latin typeface="Calibri" panose="020F0502020204030204" pitchFamily="34" charset="0"/>
                <a:cs typeface="Calibri" panose="020F0502020204030204" pitchFamily="34" charset="0"/>
              </a:rPr>
              <a:t>Haila</a:t>
            </a:r>
            <a:r>
              <a:rPr lang="en-US" altLang="zh-CN" sz="1600" kern="0" dirty="0">
                <a:solidFill>
                  <a:srgbClr val="00B050"/>
                </a:solidFill>
                <a:latin typeface="Calibri" panose="020F0502020204030204" pitchFamily="34" charset="0"/>
                <a:cs typeface="Calibri" panose="020F0502020204030204" pitchFamily="34" charset="0"/>
              </a:rPr>
              <a:t>)</a:t>
            </a:r>
          </a:p>
          <a:p>
            <a:pPr marL="800100" lvl="1" indent="-342900">
              <a:buFontTx/>
              <a:buChar char="•"/>
              <a:defRPr/>
            </a:pPr>
            <a:r>
              <a:rPr lang="en-US" altLang="zh-CN" sz="1600" kern="0" dirty="0" smtClean="0">
                <a:solidFill>
                  <a:srgbClr val="00B050"/>
                </a:solidFill>
                <a:latin typeface="Calibri" panose="020F0502020204030204" pitchFamily="34" charset="0"/>
                <a:cs typeface="Calibri" panose="020F0502020204030204" pitchFamily="34" charset="0"/>
              </a:rPr>
              <a:t>11-25/0782</a:t>
            </a:r>
            <a:r>
              <a:rPr lang="en-US" altLang="zh-CN" sz="1600" kern="0" dirty="0">
                <a:solidFill>
                  <a:srgbClr val="00B050"/>
                </a:solidFill>
                <a:latin typeface="Calibri" panose="020F0502020204030204" pitchFamily="34" charset="0"/>
                <a:cs typeface="Calibri" panose="020F0502020204030204" pitchFamily="34" charset="0"/>
              </a:rPr>
              <a:t>, Signal Design for Wideband Single-Carrier OOK  - Leif </a:t>
            </a:r>
            <a:r>
              <a:rPr lang="en-US" altLang="zh-CN" sz="1600" kern="0" dirty="0" err="1">
                <a:solidFill>
                  <a:srgbClr val="00B050"/>
                </a:solidFill>
                <a:latin typeface="Calibri" panose="020F0502020204030204" pitchFamily="34" charset="0"/>
                <a:cs typeface="Calibri" panose="020F0502020204030204" pitchFamily="34" charset="0"/>
              </a:rPr>
              <a:t>Wilhelmsson</a:t>
            </a:r>
            <a:r>
              <a:rPr lang="en-US" altLang="zh-CN" sz="1600" kern="0" dirty="0">
                <a:solidFill>
                  <a:srgbClr val="00B050"/>
                </a:solidFill>
                <a:latin typeface="Calibri" panose="020F0502020204030204" pitchFamily="34" charset="0"/>
                <a:cs typeface="Calibri" panose="020F0502020204030204" pitchFamily="34" charset="0"/>
              </a:rPr>
              <a:t> (Ericsson AB)</a:t>
            </a:r>
          </a:p>
          <a:p>
            <a:pPr marL="800100" lvl="1" indent="-342900">
              <a:lnSpc>
                <a:spcPct val="110000"/>
              </a:lnSpc>
              <a:buFontTx/>
              <a:buChar char="•"/>
              <a:defRPr/>
            </a:pPr>
            <a:r>
              <a:rPr lang="en-US" altLang="zh-CN" sz="1600" kern="0" dirty="0" smtClean="0">
                <a:solidFill>
                  <a:srgbClr val="00B050"/>
                </a:solidFill>
                <a:latin typeface="Calibri" panose="020F0502020204030204" pitchFamily="34" charset="0"/>
                <a:cs typeface="Calibri" panose="020F0502020204030204" pitchFamily="34" charset="0"/>
              </a:rPr>
              <a:t>11-25/0790</a:t>
            </a:r>
            <a:r>
              <a:rPr lang="en-US" altLang="zh-CN" sz="1600" kern="0" dirty="0">
                <a:solidFill>
                  <a:srgbClr val="00B050"/>
                </a:solidFill>
                <a:latin typeface="Calibri" panose="020F0502020204030204" pitchFamily="34" charset="0"/>
                <a:cs typeface="Calibri" panose="020F0502020204030204" pitchFamily="34" charset="0"/>
              </a:rPr>
              <a:t>, Remaining Issues of AMP PPDU Design, </a:t>
            </a:r>
            <a:r>
              <a:rPr lang="en-US" altLang="zh-CN" sz="1600" kern="0" dirty="0" err="1">
                <a:solidFill>
                  <a:srgbClr val="00B050"/>
                </a:solidFill>
                <a:latin typeface="Calibri" panose="020F0502020204030204" pitchFamily="34" charset="0"/>
                <a:cs typeface="Calibri" panose="020F0502020204030204" pitchFamily="34" charset="0"/>
              </a:rPr>
              <a:t>Yinan</a:t>
            </a:r>
            <a:r>
              <a:rPr lang="en-US" altLang="zh-CN" sz="1600" kern="0" dirty="0">
                <a:solidFill>
                  <a:srgbClr val="00B050"/>
                </a:solidFill>
                <a:latin typeface="Calibri" panose="020F0502020204030204" pitchFamily="34" charset="0"/>
                <a:cs typeface="Calibri" panose="020F0502020204030204" pitchFamily="34" charset="0"/>
              </a:rPr>
              <a:t> Qi (OPPO)</a:t>
            </a:r>
          </a:p>
          <a:p>
            <a:pPr marL="800100" lvl="1" indent="-342900">
              <a:buFontTx/>
              <a:buChar char="•"/>
              <a:defRPr/>
            </a:pPr>
            <a:r>
              <a:rPr lang="en-US" altLang="zh-CN" sz="1600" kern="0" dirty="0" smtClean="0">
                <a:solidFill>
                  <a:srgbClr val="00B050"/>
                </a:solidFill>
                <a:latin typeface="Calibri" panose="020F0502020204030204" pitchFamily="34" charset="0"/>
                <a:cs typeface="Calibri" panose="020F0502020204030204" pitchFamily="34" charset="0"/>
              </a:rPr>
              <a:t>11-25/0794</a:t>
            </a:r>
            <a:r>
              <a:rPr lang="en-US" altLang="zh-CN" sz="1600" kern="0" dirty="0">
                <a:solidFill>
                  <a:srgbClr val="00B050"/>
                </a:solidFill>
                <a:latin typeface="Calibri" panose="020F0502020204030204" pitchFamily="34" charset="0"/>
                <a:cs typeface="Calibri" panose="020F0502020204030204" pitchFamily="34" charset="0"/>
              </a:rPr>
              <a:t>, </a:t>
            </a:r>
            <a:r>
              <a:rPr lang="en-US" altLang="zh-CN" sz="1600" kern="0" dirty="0" smtClean="0">
                <a:solidFill>
                  <a:srgbClr val="00B050"/>
                </a:solidFill>
                <a:latin typeface="Calibri" panose="020F0502020204030204" pitchFamily="34" charset="0"/>
                <a:cs typeface="Calibri" panose="020F0502020204030204" pitchFamily="34" charset="0"/>
              </a:rPr>
              <a:t>Initial </a:t>
            </a:r>
            <a:r>
              <a:rPr lang="en-US" altLang="zh-CN" sz="1600" kern="0" dirty="0">
                <a:solidFill>
                  <a:srgbClr val="00B050"/>
                </a:solidFill>
                <a:latin typeface="Calibri" panose="020F0502020204030204" pitchFamily="34" charset="0"/>
                <a:cs typeface="Calibri" panose="020F0502020204030204" pitchFamily="34" charset="0"/>
              </a:rPr>
              <a:t>Thoughts on AMP Downlink Sync Field Design</a:t>
            </a:r>
            <a:r>
              <a:rPr lang="en-US" altLang="zh-CN" sz="1600" kern="0" dirty="0" smtClean="0">
                <a:solidFill>
                  <a:srgbClr val="00B050"/>
                </a:solidFill>
                <a:latin typeface="Calibri" panose="020F0502020204030204" pitchFamily="34" charset="0"/>
                <a:cs typeface="Calibri" panose="020F0502020204030204" pitchFamily="34" charset="0"/>
              </a:rPr>
              <a:t>, </a:t>
            </a:r>
            <a:r>
              <a:rPr lang="en-US" altLang="zh-CN" sz="1600" kern="0" dirty="0">
                <a:solidFill>
                  <a:srgbClr val="00B050"/>
                </a:solidFill>
                <a:latin typeface="Calibri" panose="020F0502020204030204" pitchFamily="34" charset="0"/>
                <a:cs typeface="Calibri" panose="020F0502020204030204" pitchFamily="34" charset="0"/>
              </a:rPr>
              <a:t>Steve </a:t>
            </a:r>
            <a:r>
              <a:rPr lang="en-US" altLang="zh-CN" sz="1600" kern="0" dirty="0" err="1">
                <a:solidFill>
                  <a:srgbClr val="00B050"/>
                </a:solidFill>
                <a:latin typeface="Calibri" panose="020F0502020204030204" pitchFamily="34" charset="0"/>
                <a:cs typeface="Calibri" panose="020F0502020204030204" pitchFamily="34" charset="0"/>
              </a:rPr>
              <a:t>Shellhammer</a:t>
            </a:r>
            <a:r>
              <a:rPr lang="en-US" altLang="zh-CN" sz="1600" kern="0" dirty="0">
                <a:solidFill>
                  <a:srgbClr val="00B050"/>
                </a:solidFill>
                <a:latin typeface="Calibri" panose="020F0502020204030204" pitchFamily="34" charset="0"/>
                <a:cs typeface="Calibri" panose="020F0502020204030204" pitchFamily="34" charset="0"/>
              </a:rPr>
              <a:t> (Qualcomm) [PM2 requested]</a:t>
            </a:r>
          </a:p>
          <a:p>
            <a:pPr marL="800100" lvl="1" indent="-342900">
              <a:buFontTx/>
              <a:buChar char="•"/>
              <a:defRPr/>
            </a:pPr>
            <a:r>
              <a:rPr lang="en-US" altLang="zh-CN" sz="1600" kern="0" dirty="0">
                <a:solidFill>
                  <a:srgbClr val="00B050"/>
                </a:solidFill>
                <a:latin typeface="Calibri" panose="020F0502020204030204" pitchFamily="34" charset="0"/>
                <a:cs typeface="Calibri" panose="020F0502020204030204" pitchFamily="34" charset="0"/>
              </a:rPr>
              <a:t>11-25/0795, High Level Thoughts on Sync Field Design Discussion, You-Wei Chen (</a:t>
            </a:r>
            <a:r>
              <a:rPr lang="en-US" altLang="zh-CN" sz="1600" kern="0" dirty="0" err="1">
                <a:solidFill>
                  <a:srgbClr val="00B050"/>
                </a:solidFill>
                <a:latin typeface="Calibri" panose="020F0502020204030204" pitchFamily="34" charset="0"/>
                <a:cs typeface="Calibri" panose="020F0502020204030204" pitchFamily="34" charset="0"/>
              </a:rPr>
              <a:t>MediaTek</a:t>
            </a:r>
            <a:r>
              <a:rPr lang="en-US" altLang="zh-CN" sz="1600" kern="0" dirty="0">
                <a:solidFill>
                  <a:srgbClr val="00B050"/>
                </a:solidFill>
                <a:latin typeface="Calibri" panose="020F0502020204030204" pitchFamily="34" charset="0"/>
                <a:cs typeface="Calibri" panose="020F0502020204030204" pitchFamily="34" charset="0"/>
              </a:rPr>
              <a:t>)</a:t>
            </a:r>
          </a:p>
          <a:p>
            <a:pPr marL="800100" lvl="1" indent="-342900">
              <a:buFontTx/>
              <a:buChar char="•"/>
              <a:defRPr/>
            </a:pPr>
            <a:r>
              <a:rPr lang="zh-CN" altLang="zh-CN" sz="1600" kern="0" dirty="0">
                <a:solidFill>
                  <a:srgbClr val="00B050"/>
                </a:solidFill>
                <a:latin typeface="Calibri" panose="020F0502020204030204" pitchFamily="34" charset="0"/>
                <a:cs typeface="Calibri" panose="020F0502020204030204" pitchFamily="34" charset="0"/>
              </a:rPr>
              <a:t>11-</a:t>
            </a:r>
            <a:r>
              <a:rPr lang="zh-CN" altLang="zh-CN" sz="1600" kern="0" dirty="0" smtClean="0">
                <a:solidFill>
                  <a:srgbClr val="00B050"/>
                </a:solidFill>
                <a:latin typeface="Calibri" panose="020F0502020204030204" pitchFamily="34" charset="0"/>
                <a:cs typeface="Calibri" panose="020F0502020204030204" pitchFamily="34" charset="0"/>
              </a:rPr>
              <a:t>25/</a:t>
            </a:r>
            <a:r>
              <a:rPr lang="en-US" altLang="zh-CN" sz="1600" kern="0" dirty="0" smtClean="0">
                <a:solidFill>
                  <a:srgbClr val="00B050"/>
                </a:solidFill>
                <a:latin typeface="Calibri" panose="020F0502020204030204" pitchFamily="34" charset="0"/>
                <a:cs typeface="Calibri" panose="020F0502020204030204" pitchFamily="34" charset="0"/>
              </a:rPr>
              <a:t>0</a:t>
            </a:r>
            <a:r>
              <a:rPr lang="zh-CN" altLang="zh-CN" sz="1600" kern="0" dirty="0" smtClean="0">
                <a:solidFill>
                  <a:srgbClr val="00B050"/>
                </a:solidFill>
                <a:latin typeface="Calibri" panose="020F0502020204030204" pitchFamily="34" charset="0"/>
                <a:cs typeface="Calibri" panose="020F0502020204030204" pitchFamily="34" charset="0"/>
              </a:rPr>
              <a:t>797</a:t>
            </a:r>
            <a:r>
              <a:rPr lang="zh-CN" altLang="zh-CN" sz="1600" kern="0" dirty="0">
                <a:solidFill>
                  <a:srgbClr val="00B050"/>
                </a:solidFill>
                <a:latin typeface="Calibri" panose="020F0502020204030204" pitchFamily="34" charset="0"/>
                <a:cs typeface="Calibri" panose="020F0502020204030204" pitchFamily="34" charset="0"/>
              </a:rPr>
              <a:t>, AMP-Downlink-and-Backscattering-Carrier-Waveform – </a:t>
            </a:r>
            <a:r>
              <a:rPr lang="zh-CN" altLang="zh-CN" sz="1600" kern="0" dirty="0" smtClean="0">
                <a:solidFill>
                  <a:srgbClr val="00B050"/>
                </a:solidFill>
                <a:latin typeface="Calibri" panose="020F0502020204030204" pitchFamily="34" charset="0"/>
                <a:cs typeface="Calibri" panose="020F0502020204030204" pitchFamily="34" charset="0"/>
              </a:rPr>
              <a:t>followup</a:t>
            </a:r>
            <a:r>
              <a:rPr lang="en-US" altLang="zh-CN" sz="1600" kern="0" dirty="0" smtClean="0">
                <a:solidFill>
                  <a:srgbClr val="00B050"/>
                </a:solidFill>
                <a:latin typeface="Calibri" panose="020F0502020204030204" pitchFamily="34" charset="0"/>
                <a:cs typeface="Calibri" panose="020F0502020204030204" pitchFamily="34" charset="0"/>
              </a:rPr>
              <a:t>, </a:t>
            </a:r>
            <a:r>
              <a:rPr lang="en-US" altLang="zh-CN" sz="1600" kern="0" dirty="0" err="1" smtClean="0">
                <a:solidFill>
                  <a:srgbClr val="00B050"/>
                </a:solidFill>
                <a:latin typeface="Calibri" panose="020F0502020204030204" pitchFamily="34" charset="0"/>
                <a:cs typeface="Calibri" panose="020F0502020204030204" pitchFamily="34" charset="0"/>
              </a:rPr>
              <a:t>Rui</a:t>
            </a:r>
            <a:r>
              <a:rPr lang="en-US" altLang="zh-CN" sz="1600" kern="0" dirty="0" smtClean="0">
                <a:solidFill>
                  <a:srgbClr val="00B050"/>
                </a:solidFill>
                <a:latin typeface="Calibri" panose="020F0502020204030204" pitchFamily="34" charset="0"/>
                <a:cs typeface="Calibri" panose="020F0502020204030204" pitchFamily="34" charset="0"/>
              </a:rPr>
              <a:t> Cao (NXP)</a:t>
            </a:r>
            <a:endParaRPr lang="en-US" altLang="zh-CN" sz="1600" kern="0" dirty="0">
              <a:solidFill>
                <a:srgbClr val="00B050"/>
              </a:solidFill>
              <a:latin typeface="Calibri" panose="020F0502020204030204" pitchFamily="34" charset="0"/>
              <a:cs typeface="Calibri" panose="020F0502020204030204" pitchFamily="34" charset="0"/>
            </a:endParaRPr>
          </a:p>
          <a:p>
            <a:pPr marL="800100" lvl="1" indent="-342900">
              <a:buFontTx/>
              <a:buChar char="•"/>
              <a:defRPr/>
            </a:pPr>
            <a:r>
              <a:rPr lang="zh-CN" altLang="zh-CN" sz="1600" kern="0" dirty="0">
                <a:solidFill>
                  <a:srgbClr val="00B050"/>
                </a:solidFill>
                <a:latin typeface="Calibri" panose="020F0502020204030204" pitchFamily="34" charset="0"/>
                <a:cs typeface="Calibri" panose="020F0502020204030204" pitchFamily="34" charset="0"/>
              </a:rPr>
              <a:t>11-</a:t>
            </a:r>
            <a:r>
              <a:rPr lang="zh-CN" altLang="zh-CN" sz="1600" kern="0" dirty="0" smtClean="0">
                <a:solidFill>
                  <a:srgbClr val="00B050"/>
                </a:solidFill>
                <a:latin typeface="Calibri" panose="020F0502020204030204" pitchFamily="34" charset="0"/>
                <a:cs typeface="Calibri" panose="020F0502020204030204" pitchFamily="34" charset="0"/>
              </a:rPr>
              <a:t>25/</a:t>
            </a:r>
            <a:r>
              <a:rPr lang="en-US" altLang="zh-CN" sz="1600" kern="0" dirty="0" smtClean="0">
                <a:solidFill>
                  <a:srgbClr val="00B050"/>
                </a:solidFill>
                <a:latin typeface="Calibri" panose="020F0502020204030204" pitchFamily="34" charset="0"/>
                <a:cs typeface="Calibri" panose="020F0502020204030204" pitchFamily="34" charset="0"/>
              </a:rPr>
              <a:t>0</a:t>
            </a:r>
            <a:r>
              <a:rPr lang="zh-CN" altLang="zh-CN" sz="1600" kern="0" dirty="0" smtClean="0">
                <a:solidFill>
                  <a:srgbClr val="00B050"/>
                </a:solidFill>
                <a:latin typeface="Calibri" panose="020F0502020204030204" pitchFamily="34" charset="0"/>
                <a:cs typeface="Calibri" panose="020F0502020204030204" pitchFamily="34" charset="0"/>
              </a:rPr>
              <a:t>798</a:t>
            </a:r>
            <a:r>
              <a:rPr lang="zh-CN" altLang="zh-CN" sz="1600" kern="0" dirty="0">
                <a:solidFill>
                  <a:srgbClr val="00B050"/>
                </a:solidFill>
                <a:latin typeface="Calibri" panose="020F0502020204030204" pitchFamily="34" charset="0"/>
                <a:cs typeface="Calibri" panose="020F0502020204030204" pitchFamily="34" charset="0"/>
              </a:rPr>
              <a:t>, AMP-OOK simulation methodology and baseline results</a:t>
            </a:r>
            <a:r>
              <a:rPr lang="en-US" altLang="zh-CN" sz="1600" kern="0" dirty="0">
                <a:solidFill>
                  <a:srgbClr val="00B050"/>
                </a:solidFill>
                <a:latin typeface="Calibri" panose="020F0502020204030204" pitchFamily="34" charset="0"/>
                <a:cs typeface="Calibri" panose="020F0502020204030204" pitchFamily="34" charset="0"/>
              </a:rPr>
              <a:t>, </a:t>
            </a:r>
            <a:r>
              <a:rPr lang="en-US" altLang="zh-CN" sz="1600" kern="0" dirty="0" err="1">
                <a:solidFill>
                  <a:srgbClr val="00B050"/>
                </a:solidFill>
                <a:latin typeface="Calibri" panose="020F0502020204030204" pitchFamily="34" charset="0"/>
                <a:cs typeface="Calibri" panose="020F0502020204030204" pitchFamily="34" charset="0"/>
              </a:rPr>
              <a:t>Rui</a:t>
            </a:r>
            <a:r>
              <a:rPr lang="en-US" altLang="zh-CN" sz="1600" kern="0" dirty="0">
                <a:solidFill>
                  <a:srgbClr val="00B050"/>
                </a:solidFill>
                <a:latin typeface="Calibri" panose="020F0502020204030204" pitchFamily="34" charset="0"/>
                <a:cs typeface="Calibri" panose="020F0502020204030204" pitchFamily="34" charset="0"/>
              </a:rPr>
              <a:t> Cao (NXP)</a:t>
            </a:r>
            <a:endParaRPr lang="zh-CN" altLang="zh-CN" sz="1600" kern="0" dirty="0">
              <a:solidFill>
                <a:srgbClr val="00B050"/>
              </a:solidFill>
              <a:latin typeface="Calibri" panose="020F0502020204030204" pitchFamily="34" charset="0"/>
              <a:cs typeface="Calibri" panose="020F0502020204030204" pitchFamily="34" charset="0"/>
            </a:endParaRPr>
          </a:p>
          <a:p>
            <a:pPr marL="800100" lvl="1" indent="-342900">
              <a:buFontTx/>
              <a:buChar char="•"/>
              <a:defRPr/>
            </a:pPr>
            <a:r>
              <a:rPr lang="en-US" altLang="zh-CN" sz="1600" kern="0" dirty="0" smtClean="0">
                <a:solidFill>
                  <a:srgbClr val="00B050"/>
                </a:solidFill>
                <a:latin typeface="Calibri" panose="020F0502020204030204" pitchFamily="34" charset="0"/>
                <a:cs typeface="Calibri" panose="020F0502020204030204" pitchFamily="34" charset="0"/>
              </a:rPr>
              <a:t>11-25/0799, Uplink </a:t>
            </a:r>
            <a:r>
              <a:rPr lang="en-US" altLang="zh-CN" sz="1600" kern="0" dirty="0">
                <a:solidFill>
                  <a:srgbClr val="00B050"/>
                </a:solidFill>
                <a:latin typeface="Calibri" panose="020F0502020204030204" pitchFamily="34" charset="0"/>
                <a:cs typeface="Calibri" panose="020F0502020204030204" pitchFamily="34" charset="0"/>
              </a:rPr>
              <a:t>SYNC Field Design for Backscatter STAs, </a:t>
            </a:r>
            <a:r>
              <a:rPr lang="en-US" altLang="zh-CN" sz="1600" kern="0" dirty="0" err="1" smtClean="0">
                <a:solidFill>
                  <a:srgbClr val="00B050"/>
                </a:solidFill>
                <a:latin typeface="Calibri" panose="020F0502020204030204" pitchFamily="34" charset="0"/>
                <a:cs typeface="Calibri" panose="020F0502020204030204" pitchFamily="34" charset="0"/>
              </a:rPr>
              <a:t>Manideep</a:t>
            </a:r>
            <a:r>
              <a:rPr lang="en-US" altLang="zh-CN" sz="1600" kern="0" dirty="0" smtClean="0">
                <a:solidFill>
                  <a:srgbClr val="00B050"/>
                </a:solidFill>
                <a:latin typeface="Calibri" panose="020F0502020204030204" pitchFamily="34" charset="0"/>
                <a:cs typeface="Calibri" panose="020F0502020204030204" pitchFamily="34" charset="0"/>
              </a:rPr>
              <a:t> </a:t>
            </a:r>
            <a:r>
              <a:rPr lang="en-US" altLang="zh-CN" sz="1600" kern="0" dirty="0" err="1" smtClean="0">
                <a:solidFill>
                  <a:srgbClr val="00B050"/>
                </a:solidFill>
                <a:latin typeface="Calibri" panose="020F0502020204030204" pitchFamily="34" charset="0"/>
                <a:cs typeface="Calibri" panose="020F0502020204030204" pitchFamily="34" charset="0"/>
              </a:rPr>
              <a:t>Dunna</a:t>
            </a:r>
            <a:r>
              <a:rPr lang="en-US" altLang="zh-CN" sz="1600" kern="0" dirty="0" smtClean="0">
                <a:solidFill>
                  <a:srgbClr val="00B050"/>
                </a:solidFill>
                <a:latin typeface="Calibri" panose="020F0502020204030204" pitchFamily="34" charset="0"/>
                <a:cs typeface="Calibri" panose="020F0502020204030204" pitchFamily="34" charset="0"/>
              </a:rPr>
              <a:t> (Qualcomm)</a:t>
            </a:r>
            <a:endParaRPr lang="en-US" altLang="zh-CN" sz="1600" kern="0" dirty="0">
              <a:solidFill>
                <a:srgbClr val="00B050"/>
              </a:solidFill>
              <a:latin typeface="Calibri" panose="020F0502020204030204" pitchFamily="34" charset="0"/>
              <a:cs typeface="Calibri" panose="020F0502020204030204" pitchFamily="34" charset="0"/>
            </a:endParaRPr>
          </a:p>
          <a:p>
            <a:pPr marL="800100" lvl="1" indent="-342900">
              <a:lnSpc>
                <a:spcPct val="110000"/>
              </a:lnSpc>
              <a:buFontTx/>
              <a:buChar char="•"/>
              <a:defRPr/>
            </a:pPr>
            <a:r>
              <a:rPr lang="en-US" altLang="zh-CN" sz="1600" kern="0" dirty="0">
                <a:solidFill>
                  <a:srgbClr val="00B050"/>
                </a:solidFill>
                <a:latin typeface="Calibri" panose="020F0502020204030204" pitchFamily="34" charset="0"/>
                <a:cs typeface="Calibri" panose="020F0502020204030204" pitchFamily="34" charset="0"/>
              </a:rPr>
              <a:t>11-25/0801, Sync field for AMP PPDU, </a:t>
            </a:r>
            <a:r>
              <a:rPr lang="en-US" altLang="zh-CN" sz="1600" kern="0" dirty="0" err="1">
                <a:solidFill>
                  <a:srgbClr val="00B050"/>
                </a:solidFill>
                <a:latin typeface="Calibri" panose="020F0502020204030204" pitchFamily="34" charset="0"/>
                <a:cs typeface="Calibri" panose="020F0502020204030204" pitchFamily="34" charset="0"/>
              </a:rPr>
              <a:t>KeWang</a:t>
            </a:r>
            <a:r>
              <a:rPr lang="en-US" altLang="zh-CN" sz="1600" kern="0" dirty="0">
                <a:solidFill>
                  <a:srgbClr val="00B050"/>
                </a:solidFill>
                <a:latin typeface="Calibri" panose="020F0502020204030204" pitchFamily="34" charset="0"/>
                <a:cs typeface="Calibri" panose="020F0502020204030204" pitchFamily="34" charset="0"/>
              </a:rPr>
              <a:t>(OPPO)</a:t>
            </a:r>
          </a:p>
          <a:p>
            <a:pPr marL="800100" lvl="1" indent="-342900">
              <a:lnSpc>
                <a:spcPct val="110000"/>
              </a:lnSpc>
              <a:buFontTx/>
              <a:buChar char="•"/>
              <a:defRPr/>
            </a:pPr>
            <a:r>
              <a:rPr lang="en-US" altLang="zh-CN" sz="1600" kern="0" dirty="0">
                <a:solidFill>
                  <a:srgbClr val="00B050"/>
                </a:solidFill>
                <a:latin typeface="Calibri" panose="020F0502020204030204" pitchFamily="34" charset="0"/>
                <a:cs typeface="Calibri" panose="020F0502020204030204" pitchFamily="34" charset="0"/>
              </a:rPr>
              <a:t>11-25/0802, OOK generation for AMP, </a:t>
            </a:r>
            <a:r>
              <a:rPr lang="en-US" altLang="zh-CN" sz="1600" kern="0" dirty="0" err="1">
                <a:solidFill>
                  <a:srgbClr val="00B050"/>
                </a:solidFill>
                <a:latin typeface="Calibri" panose="020F0502020204030204" pitchFamily="34" charset="0"/>
                <a:cs typeface="Calibri" panose="020F0502020204030204" pitchFamily="34" charset="0"/>
              </a:rPr>
              <a:t>KeWang</a:t>
            </a:r>
            <a:r>
              <a:rPr lang="en-US" altLang="zh-CN" sz="1600" kern="0" dirty="0">
                <a:solidFill>
                  <a:srgbClr val="00B050"/>
                </a:solidFill>
                <a:latin typeface="Calibri" panose="020F0502020204030204" pitchFamily="34" charset="0"/>
                <a:cs typeface="Calibri" panose="020F0502020204030204" pitchFamily="34" charset="0"/>
              </a:rPr>
              <a:t>(OPPO)</a:t>
            </a:r>
          </a:p>
          <a:p>
            <a:pPr marL="800100" lvl="1" indent="-342900">
              <a:buFontTx/>
              <a:buChar char="•"/>
              <a:defRPr/>
            </a:pPr>
            <a:r>
              <a:rPr lang="en-US" altLang="zh-CN" sz="1600" kern="0" dirty="0" smtClean="0">
                <a:solidFill>
                  <a:srgbClr val="00B050"/>
                </a:solidFill>
                <a:latin typeface="Calibri" panose="020F0502020204030204" pitchFamily="34" charset="0"/>
                <a:cs typeface="Calibri" panose="020F0502020204030204" pitchFamily="34" charset="0"/>
              </a:rPr>
              <a:t>11-25/0806, Downlink </a:t>
            </a:r>
            <a:r>
              <a:rPr lang="en-US" altLang="zh-CN" sz="1600" kern="0" dirty="0">
                <a:solidFill>
                  <a:srgbClr val="00B050"/>
                </a:solidFill>
                <a:latin typeface="Calibri" panose="020F0502020204030204" pitchFamily="34" charset="0"/>
                <a:cs typeface="Calibri" panose="020F0502020204030204" pitchFamily="34" charset="0"/>
              </a:rPr>
              <a:t>Receiver Performance, Nelson Costa (</a:t>
            </a:r>
            <a:r>
              <a:rPr lang="en-US" altLang="zh-CN" sz="1600" kern="0" dirty="0" err="1">
                <a:solidFill>
                  <a:srgbClr val="00B050"/>
                </a:solidFill>
                <a:latin typeface="Calibri" panose="020F0502020204030204" pitchFamily="34" charset="0"/>
                <a:cs typeface="Calibri" panose="020F0502020204030204" pitchFamily="34" charset="0"/>
              </a:rPr>
              <a:t>Haila</a:t>
            </a:r>
            <a:r>
              <a:rPr lang="en-US" altLang="zh-CN" sz="1600" kern="0" dirty="0">
                <a:solidFill>
                  <a:srgbClr val="00B050"/>
                </a:solidFill>
                <a:latin typeface="Calibri" panose="020F0502020204030204" pitchFamily="34" charset="0"/>
                <a:cs typeface="Calibri" panose="020F0502020204030204" pitchFamily="34" charset="0"/>
              </a:rPr>
              <a:t>) [same time as 0771 requested]</a:t>
            </a:r>
          </a:p>
          <a:p>
            <a:pPr marL="800100" lvl="1" indent="-342900">
              <a:lnSpc>
                <a:spcPct val="110000"/>
              </a:lnSpc>
              <a:buFontTx/>
              <a:buChar char="•"/>
              <a:defRPr/>
            </a:pPr>
            <a:r>
              <a:rPr lang="zh-CN" altLang="zh-CN" sz="1600" kern="0" dirty="0">
                <a:solidFill>
                  <a:srgbClr val="00B050"/>
                </a:solidFill>
                <a:latin typeface="Calibri" panose="020F0502020204030204" pitchFamily="34" charset="0"/>
                <a:cs typeface="Calibri" panose="020F0502020204030204" pitchFamily="34" charset="0"/>
              </a:rPr>
              <a:t>11-25/0816r0,</a:t>
            </a:r>
            <a:r>
              <a:rPr lang="en-US" altLang="zh-CN" sz="1600" kern="0" dirty="0">
                <a:solidFill>
                  <a:srgbClr val="00B050"/>
                </a:solidFill>
                <a:latin typeface="Calibri" panose="020F0502020204030204" pitchFamily="34" charset="0"/>
                <a:cs typeface="Calibri" panose="020F0502020204030204" pitchFamily="34" charset="0"/>
              </a:rPr>
              <a:t> </a:t>
            </a:r>
            <a:r>
              <a:rPr lang="zh-CN" altLang="zh-CN" sz="1600" kern="0" dirty="0">
                <a:solidFill>
                  <a:srgbClr val="00B050"/>
                </a:solidFill>
                <a:latin typeface="Calibri" panose="020F0502020204030204" pitchFamily="34" charset="0"/>
                <a:cs typeface="Calibri" panose="020F0502020204030204" pitchFamily="34" charset="0"/>
              </a:rPr>
              <a:t>Feasibility Study of Mono-static Backscatter in Sub-1 GHz, Panpan Li (Huawei)</a:t>
            </a:r>
          </a:p>
          <a:p>
            <a:pPr marL="800100" lvl="1" indent="-342900">
              <a:lnSpc>
                <a:spcPct val="110000"/>
              </a:lnSpc>
              <a:buFontTx/>
              <a:buChar char="•"/>
              <a:defRPr/>
            </a:pPr>
            <a:r>
              <a:rPr lang="zh-CN" altLang="zh-CN" sz="1600" kern="0" dirty="0" smtClean="0">
                <a:solidFill>
                  <a:srgbClr val="00B050"/>
                </a:solidFill>
                <a:latin typeface="Calibri" panose="020F0502020204030204" pitchFamily="34" charset="0"/>
                <a:cs typeface="Calibri" panose="020F0502020204030204" pitchFamily="34" charset="0"/>
              </a:rPr>
              <a:t>11</a:t>
            </a:r>
            <a:r>
              <a:rPr lang="zh-CN" altLang="zh-CN" sz="1600" kern="0" dirty="0">
                <a:solidFill>
                  <a:srgbClr val="00B050"/>
                </a:solidFill>
                <a:latin typeface="Calibri" panose="020F0502020204030204" pitchFamily="34" charset="0"/>
                <a:cs typeface="Calibri" panose="020F0502020204030204" pitchFamily="34" charset="0"/>
              </a:rPr>
              <a:t>-25/0820r0, AMP Bi-static Backscatter in 2.4GHz, Panpan Li (Huawei</a:t>
            </a:r>
            <a:r>
              <a:rPr lang="zh-CN" altLang="zh-CN" sz="1600" kern="0" dirty="0" smtClean="0">
                <a:solidFill>
                  <a:srgbClr val="00B050"/>
                </a:solidFill>
                <a:latin typeface="Calibri" panose="020F0502020204030204" pitchFamily="34" charset="0"/>
                <a:cs typeface="Calibri" panose="020F0502020204030204" pitchFamily="34" charset="0"/>
              </a:rPr>
              <a:t>)</a:t>
            </a:r>
            <a:endParaRPr lang="en-US" altLang="zh-CN" sz="1600" kern="0" dirty="0" smtClean="0">
              <a:solidFill>
                <a:srgbClr val="00B050"/>
              </a:solidFill>
              <a:latin typeface="Calibri" panose="020F0502020204030204" pitchFamily="34" charset="0"/>
              <a:cs typeface="Calibri" panose="020F0502020204030204" pitchFamily="34" charset="0"/>
            </a:endParaRPr>
          </a:p>
          <a:p>
            <a:pPr marL="800100" lvl="1" indent="-342900">
              <a:lnSpc>
                <a:spcPct val="110000"/>
              </a:lnSpc>
              <a:buFontTx/>
              <a:buChar char="•"/>
              <a:defRPr/>
            </a:pPr>
            <a:r>
              <a:rPr lang="en-US" altLang="zh-CN" sz="1600" kern="0" dirty="0" smtClean="0">
                <a:solidFill>
                  <a:srgbClr val="00B050"/>
                </a:solidFill>
                <a:latin typeface="Calibri" panose="020F0502020204030204" pitchFamily="34" charset="0"/>
                <a:cs typeface="Calibri" panose="020F0502020204030204" pitchFamily="34" charset="0"/>
              </a:rPr>
              <a:t>11-25/0862, Discussion on uplink sync field design for active transmitters, Bin Qian (Huawei)</a:t>
            </a:r>
            <a:endParaRPr lang="zh-CN" altLang="zh-CN" sz="1600" kern="0" dirty="0">
              <a:solidFill>
                <a:srgbClr val="00B050"/>
              </a:solidFill>
              <a:latin typeface="Calibri" panose="020F0502020204030204" pitchFamily="34" charset="0"/>
              <a:cs typeface="Calibri" panose="020F0502020204030204" pitchFamily="34" charset="0"/>
            </a:endParaRPr>
          </a:p>
          <a:p>
            <a:pPr marL="800100" lvl="1" indent="-342900">
              <a:lnSpc>
                <a:spcPct val="110000"/>
              </a:lnSpc>
              <a:buFontTx/>
              <a:buChar char="•"/>
              <a:defRPr/>
            </a:pPr>
            <a:r>
              <a:rPr lang="en-US" altLang="en-US" sz="1600" kern="0" dirty="0" err="1" smtClean="0">
                <a:solidFill>
                  <a:schemeClr val="tx1"/>
                </a:solidFill>
                <a:latin typeface="Calibri" panose="020F0502020204030204" pitchFamily="34" charset="0"/>
                <a:cs typeface="Calibri" panose="020F0502020204030204" pitchFamily="34" charset="0"/>
                <a:sym typeface="+mn-ea"/>
              </a:rPr>
              <a:t>t.b.d</a:t>
            </a:r>
            <a:r>
              <a:rPr lang="en-US" altLang="en-US" sz="1600" kern="0" dirty="0">
                <a:solidFill>
                  <a:schemeClr val="tx1"/>
                </a:solidFill>
                <a:latin typeface="Calibri" panose="020F0502020204030204" pitchFamily="34" charset="0"/>
                <a:cs typeface="Calibri" panose="020F0502020204030204" pitchFamily="34" charset="0"/>
                <a:sym typeface="+mn-ea"/>
              </a:rPr>
              <a:t>. (call for </a:t>
            </a:r>
            <a:r>
              <a:rPr lang="en-US" altLang="en-US" sz="1600" i="1" kern="0" dirty="0">
                <a:solidFill>
                  <a:schemeClr val="tx1"/>
                </a:solidFill>
                <a:latin typeface="Calibri" panose="020F0502020204030204" pitchFamily="34" charset="0"/>
                <a:cs typeface="Calibri" panose="020F0502020204030204" pitchFamily="34" charset="0"/>
                <a:sym typeface="+mn-ea"/>
              </a:rPr>
              <a:t>submissions)</a:t>
            </a:r>
            <a:endParaRPr lang="en-US" altLang="zh-CN" sz="1600" b="0" kern="0" dirty="0" smtClean="0">
              <a:solidFill>
                <a:srgbClr val="00B050"/>
              </a:solidFill>
              <a:highlight>
                <a:srgbClr val="FFFF00"/>
              </a:highlight>
              <a:latin typeface="Calibri" panose="020F0502020204030204" pitchFamily="34" charset="0"/>
              <a:cs typeface="Calibri" panose="020F0502020204030204" pitchFamily="34" charset="0"/>
              <a:sym typeface="+mn-ea"/>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altLang="zh-CN" dirty="0"/>
              <a:t>May 2025</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15</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smtClean="0"/>
              <a:t>Submission List – MAC</a:t>
            </a:r>
            <a:endParaRPr lang="en-US" altLang="zh-CN" sz="3200" kern="0" dirty="0"/>
          </a:p>
        </p:txBody>
      </p:sp>
      <p:sp>
        <p:nvSpPr>
          <p:cNvPr id="8" name="文本占位符 2"/>
          <p:cNvSpPr txBox="1"/>
          <p:nvPr/>
        </p:nvSpPr>
        <p:spPr>
          <a:xfrm>
            <a:off x="929005" y="1524000"/>
            <a:ext cx="10210800" cy="4951413"/>
          </a:xfrm>
          <a:prstGeom prst="rect">
            <a:avLst/>
          </a:prstGeom>
          <a:noFill/>
        </p:spPr>
        <p:txBody>
          <a:bodyPr>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457200" lvl="1" indent="0" algn="l">
              <a:defRPr/>
            </a:pPr>
            <a:r>
              <a:rPr lang="en-US" altLang="en-US" sz="1600" b="1" u="sng" kern="0" dirty="0" smtClean="0">
                <a:solidFill>
                  <a:schemeClr val="tx1"/>
                </a:solidFill>
                <a:latin typeface="Calibri" panose="020F0502020204030204" pitchFamily="34" charset="0"/>
                <a:cs typeface="Calibri" panose="020F0502020204030204" pitchFamily="34" charset="0"/>
                <a:sym typeface="+mn-ea"/>
              </a:rPr>
              <a:t>Channel Access</a:t>
            </a:r>
          </a:p>
          <a:p>
            <a:pPr marL="800100" lvl="1" indent="-342900" algn="l">
              <a:buFontTx/>
              <a:buChar char="•"/>
              <a:defRPr/>
            </a:pPr>
            <a:r>
              <a:rPr lang="en-US" altLang="en-US" sz="1600" kern="0" dirty="0" smtClean="0">
                <a:solidFill>
                  <a:srgbClr val="00B050"/>
                </a:solidFill>
                <a:latin typeface="Calibri" panose="020F0502020204030204" pitchFamily="34" charset="0"/>
                <a:cs typeface="Calibri" panose="020F0502020204030204" pitchFamily="34" charset="0"/>
                <a:sym typeface="+mn-ea"/>
              </a:rPr>
              <a:t>11-25/0424, AMP information exchange, </a:t>
            </a:r>
            <a:r>
              <a:rPr lang="en-US" altLang="en-US" sz="1600" kern="0" dirty="0" err="1" smtClean="0">
                <a:solidFill>
                  <a:srgbClr val="00B050"/>
                </a:solidFill>
                <a:latin typeface="Calibri" panose="020F0502020204030204" pitchFamily="34" charset="0"/>
                <a:cs typeface="Calibri" panose="020F0502020204030204" pitchFamily="34" charset="0"/>
                <a:sym typeface="+mn-ea"/>
              </a:rPr>
              <a:t>Liwen</a:t>
            </a:r>
            <a:r>
              <a:rPr lang="en-US" altLang="en-US" sz="1600" kern="0" dirty="0" smtClean="0">
                <a:solidFill>
                  <a:srgbClr val="00B050"/>
                </a:solidFill>
                <a:latin typeface="Calibri" panose="020F0502020204030204" pitchFamily="34" charset="0"/>
                <a:cs typeface="Calibri" panose="020F0502020204030204" pitchFamily="34" charset="0"/>
                <a:sym typeface="+mn-ea"/>
              </a:rPr>
              <a:t> (NXP)</a:t>
            </a:r>
          </a:p>
          <a:p>
            <a:pPr marL="800100" lvl="1" indent="-342900">
              <a:buFontTx/>
              <a:buChar char="•"/>
              <a:defRPr/>
            </a:pPr>
            <a:r>
              <a:rPr lang="en-US" altLang="zh-CN" sz="1600" kern="0" dirty="0">
                <a:solidFill>
                  <a:srgbClr val="00B050"/>
                </a:solidFill>
                <a:latin typeface="Calibri" panose="020F0502020204030204" pitchFamily="34" charset="0"/>
                <a:cs typeface="Calibri" panose="020F0502020204030204" pitchFamily="34" charset="0"/>
              </a:rPr>
              <a:t>11-25/0772, Bi-static Backscatter Protection Mechanisms - follow up, </a:t>
            </a:r>
            <a:r>
              <a:rPr lang="en-US" altLang="zh-CN" sz="1600" kern="0" dirty="0" smtClean="0">
                <a:solidFill>
                  <a:srgbClr val="00B050"/>
                </a:solidFill>
                <a:latin typeface="Calibri" panose="020F0502020204030204" pitchFamily="34" charset="0"/>
                <a:cs typeface="Calibri" panose="020F0502020204030204" pitchFamily="34" charset="0"/>
              </a:rPr>
              <a:t>Kamran </a:t>
            </a:r>
            <a:r>
              <a:rPr lang="en-US" altLang="zh-CN" sz="1600" kern="0" dirty="0" err="1" smtClean="0">
                <a:solidFill>
                  <a:srgbClr val="00B050"/>
                </a:solidFill>
                <a:latin typeface="Calibri" panose="020F0502020204030204" pitchFamily="34" charset="0"/>
                <a:cs typeface="Calibri" panose="020F0502020204030204" pitchFamily="34" charset="0"/>
              </a:rPr>
              <a:t>Nishat</a:t>
            </a:r>
            <a:r>
              <a:rPr lang="en-US" altLang="zh-CN" sz="1600" kern="0" dirty="0" smtClean="0">
                <a:solidFill>
                  <a:srgbClr val="00B050"/>
                </a:solidFill>
                <a:latin typeface="Calibri" panose="020F0502020204030204" pitchFamily="34" charset="0"/>
                <a:cs typeface="Calibri" panose="020F0502020204030204" pitchFamily="34" charset="0"/>
              </a:rPr>
              <a:t> (</a:t>
            </a:r>
            <a:r>
              <a:rPr lang="en-US" altLang="zh-CN" sz="1600" kern="0" dirty="0" err="1" smtClean="0">
                <a:solidFill>
                  <a:srgbClr val="00B050"/>
                </a:solidFill>
                <a:latin typeface="Calibri" panose="020F0502020204030204" pitchFamily="34" charset="0"/>
                <a:cs typeface="Calibri" panose="020F0502020204030204" pitchFamily="34" charset="0"/>
              </a:rPr>
              <a:t>Haila</a:t>
            </a:r>
            <a:r>
              <a:rPr lang="en-US" altLang="zh-CN" sz="1600" kern="0" dirty="0">
                <a:solidFill>
                  <a:srgbClr val="00B050"/>
                </a:solidFill>
                <a:latin typeface="Calibri" panose="020F0502020204030204" pitchFamily="34" charset="0"/>
                <a:cs typeface="Calibri" panose="020F0502020204030204" pitchFamily="34" charset="0"/>
              </a:rPr>
              <a:t>)</a:t>
            </a:r>
            <a:endParaRPr lang="en-US" altLang="en-US" sz="1600" kern="0" dirty="0">
              <a:solidFill>
                <a:srgbClr val="00B050"/>
              </a:solidFill>
              <a:latin typeface="Calibri" panose="020F0502020204030204" pitchFamily="34" charset="0"/>
              <a:cs typeface="Calibri" panose="020F0502020204030204" pitchFamily="34" charset="0"/>
              <a:sym typeface="+mn-ea"/>
            </a:endParaRPr>
          </a:p>
          <a:p>
            <a:pPr marL="800100" lvl="1" indent="-342900">
              <a:buFontTx/>
              <a:buChar char="•"/>
              <a:defRPr/>
            </a:pPr>
            <a:r>
              <a:rPr lang="en-US" altLang="zh-CN" sz="1600" kern="0" dirty="0" smtClean="0">
                <a:solidFill>
                  <a:srgbClr val="00B050"/>
                </a:solidFill>
                <a:latin typeface="Calibri" panose="020F0502020204030204" pitchFamily="34" charset="0"/>
                <a:cs typeface="Calibri" panose="020F0502020204030204" pitchFamily="34" charset="0"/>
              </a:rPr>
              <a:t>11-25/0783</a:t>
            </a:r>
            <a:r>
              <a:rPr lang="en-US" altLang="zh-CN" sz="1600" kern="0" dirty="0">
                <a:solidFill>
                  <a:srgbClr val="00B050"/>
                </a:solidFill>
                <a:latin typeface="Calibri" panose="020F0502020204030204" pitchFamily="34" charset="0"/>
                <a:cs typeface="Calibri" panose="020F0502020204030204" pitchFamily="34" charset="0"/>
              </a:rPr>
              <a:t>, MAC Comparison for Active AMP Operation, Sebastian Max (Ericsson)</a:t>
            </a:r>
          </a:p>
          <a:p>
            <a:pPr marL="800100" lvl="1" indent="-342900">
              <a:buFontTx/>
              <a:buChar char="•"/>
              <a:defRPr/>
            </a:pPr>
            <a:r>
              <a:rPr lang="en-US" altLang="zh-CN" sz="1600" kern="0" dirty="0">
                <a:solidFill>
                  <a:srgbClr val="00B050"/>
                </a:solidFill>
                <a:latin typeface="Calibri" panose="020F0502020204030204" pitchFamily="34" charset="0"/>
                <a:cs typeface="Calibri" panose="020F0502020204030204" pitchFamily="34" charset="0"/>
              </a:rPr>
              <a:t>11-25/0815, UL access mechanisms for Active </a:t>
            </a:r>
            <a:r>
              <a:rPr lang="en-US" altLang="zh-CN" sz="1600" kern="0" dirty="0" err="1">
                <a:solidFill>
                  <a:srgbClr val="00B050"/>
                </a:solidFill>
                <a:latin typeface="Calibri" panose="020F0502020204030204" pitchFamily="34" charset="0"/>
                <a:cs typeface="Calibri" panose="020F0502020204030204" pitchFamily="34" charset="0"/>
              </a:rPr>
              <a:t>Tx</a:t>
            </a:r>
            <a:r>
              <a:rPr lang="en-US" altLang="zh-CN" sz="1600" kern="0" dirty="0">
                <a:solidFill>
                  <a:srgbClr val="00B050"/>
                </a:solidFill>
                <a:latin typeface="Calibri" panose="020F0502020204030204" pitchFamily="34" charset="0"/>
                <a:cs typeface="Calibri" panose="020F0502020204030204" pitchFamily="34" charset="0"/>
              </a:rPr>
              <a:t> AMP STAs, </a:t>
            </a:r>
            <a:r>
              <a:rPr lang="en-US" altLang="zh-CN" sz="1600" kern="0" dirty="0" err="1">
                <a:solidFill>
                  <a:srgbClr val="00B050"/>
                </a:solidFill>
                <a:latin typeface="Calibri" panose="020F0502020204030204" pitchFamily="34" charset="0"/>
                <a:cs typeface="Calibri" panose="020F0502020204030204" pitchFamily="34" charset="0"/>
              </a:rPr>
              <a:t>Chuanfeng</a:t>
            </a:r>
            <a:r>
              <a:rPr lang="en-US" altLang="zh-CN" sz="1600" kern="0" dirty="0">
                <a:solidFill>
                  <a:srgbClr val="00B050"/>
                </a:solidFill>
                <a:latin typeface="Calibri" panose="020F0502020204030204" pitchFamily="34" charset="0"/>
                <a:cs typeface="Calibri" panose="020F0502020204030204" pitchFamily="34" charset="0"/>
              </a:rPr>
              <a:t> He (OPPO)</a:t>
            </a:r>
          </a:p>
          <a:p>
            <a:pPr marL="800100" lvl="1" indent="-342900">
              <a:buFontTx/>
              <a:buChar char="•"/>
              <a:defRPr/>
            </a:pPr>
            <a:r>
              <a:rPr lang="en-US" altLang="zh-CN" sz="1600" kern="0" dirty="0">
                <a:solidFill>
                  <a:srgbClr val="00B050"/>
                </a:solidFill>
                <a:latin typeface="Calibri" panose="020F0502020204030204" pitchFamily="34" charset="0"/>
                <a:cs typeface="Calibri" panose="020F0502020204030204" pitchFamily="34" charset="0"/>
              </a:rPr>
              <a:t>11-25/0858, UL random access mechanisms for AMP, </a:t>
            </a:r>
            <a:r>
              <a:rPr lang="en-US" altLang="zh-CN" sz="1600" kern="0" dirty="0" err="1">
                <a:solidFill>
                  <a:srgbClr val="00B050"/>
                </a:solidFill>
                <a:latin typeface="Calibri" panose="020F0502020204030204" pitchFamily="34" charset="0"/>
                <a:cs typeface="Calibri" panose="020F0502020204030204" pitchFamily="34" charset="0"/>
              </a:rPr>
              <a:t>Chuanfeng</a:t>
            </a:r>
            <a:r>
              <a:rPr lang="en-US" altLang="zh-CN" sz="1600" kern="0" dirty="0">
                <a:solidFill>
                  <a:srgbClr val="00B050"/>
                </a:solidFill>
                <a:latin typeface="Calibri" panose="020F0502020204030204" pitchFamily="34" charset="0"/>
                <a:cs typeface="Calibri" panose="020F0502020204030204" pitchFamily="34" charset="0"/>
              </a:rPr>
              <a:t> He (OPPO)</a:t>
            </a:r>
          </a:p>
          <a:p>
            <a:pPr marL="800100" lvl="1" indent="-342900">
              <a:lnSpc>
                <a:spcPct val="110000"/>
              </a:lnSpc>
              <a:buFontTx/>
              <a:buChar char="•"/>
              <a:defRPr/>
            </a:pPr>
            <a:r>
              <a:rPr lang="zh-CN" altLang="zh-CN" sz="1600" kern="0" dirty="0">
                <a:solidFill>
                  <a:srgbClr val="00B050"/>
                </a:solidFill>
                <a:latin typeface="Calibri" panose="020F0502020204030204" pitchFamily="34" charset="0"/>
                <a:cs typeface="Calibri" panose="020F0502020204030204" pitchFamily="34" charset="0"/>
              </a:rPr>
              <a:t>11-25</a:t>
            </a:r>
            <a:r>
              <a:rPr lang="en-US" altLang="zh-CN" sz="1600" kern="0" dirty="0">
                <a:solidFill>
                  <a:srgbClr val="00B050"/>
                </a:solidFill>
                <a:latin typeface="Calibri" panose="020F0502020204030204" pitchFamily="34" charset="0"/>
                <a:cs typeface="Calibri" panose="020F0502020204030204" pitchFamily="34" charset="0"/>
              </a:rPr>
              <a:t>/</a:t>
            </a:r>
            <a:r>
              <a:rPr lang="zh-CN" altLang="zh-CN" sz="1600" kern="0" dirty="0">
                <a:solidFill>
                  <a:srgbClr val="00B050"/>
                </a:solidFill>
                <a:latin typeface="Calibri" panose="020F0502020204030204" pitchFamily="34" charset="0"/>
                <a:cs typeface="Calibri" panose="020F0502020204030204" pitchFamily="34" charset="0"/>
              </a:rPr>
              <a:t>0817, Random access for Active Tx non-AP AMP STAs, Rojan Chitrakar (Huawei)</a:t>
            </a:r>
          </a:p>
          <a:p>
            <a:pPr marL="800100" lvl="1" indent="-342900">
              <a:buFontTx/>
              <a:buChar char="•"/>
              <a:defRPr/>
            </a:pPr>
            <a:r>
              <a:rPr lang="zh-CN" altLang="zh-CN" sz="1600" kern="0" dirty="0">
                <a:solidFill>
                  <a:schemeClr val="tx1"/>
                </a:solidFill>
                <a:latin typeface="Calibri" panose="020F0502020204030204" pitchFamily="34" charset="0"/>
                <a:cs typeface="Calibri" panose="020F0502020204030204" pitchFamily="34" charset="0"/>
              </a:rPr>
              <a:t>11-25</a:t>
            </a:r>
            <a:r>
              <a:rPr lang="en-US" altLang="zh-CN" sz="1600" kern="0" dirty="0">
                <a:solidFill>
                  <a:schemeClr val="tx1"/>
                </a:solidFill>
                <a:latin typeface="Calibri" panose="020F0502020204030204" pitchFamily="34" charset="0"/>
                <a:cs typeface="Calibri" panose="020F0502020204030204" pitchFamily="34" charset="0"/>
              </a:rPr>
              <a:t>/0</a:t>
            </a:r>
            <a:r>
              <a:rPr lang="zh-CN" altLang="zh-CN" sz="1600" kern="0" dirty="0">
                <a:solidFill>
                  <a:schemeClr val="tx1"/>
                </a:solidFill>
                <a:latin typeface="Calibri" panose="020F0502020204030204" pitchFamily="34" charset="0"/>
                <a:cs typeface="Calibri" panose="020F0502020204030204" pitchFamily="34" charset="0"/>
              </a:rPr>
              <a:t>818, Channel access for Backscatter non-AP AMP STAs – way forward, Rojan Chitrakar (Huawei)</a:t>
            </a:r>
          </a:p>
          <a:p>
            <a:pPr marL="800100" lvl="1" indent="-342900">
              <a:buFontTx/>
              <a:buChar char="•"/>
              <a:defRPr/>
            </a:pPr>
            <a:r>
              <a:rPr lang="en-US" altLang="zh-CN" sz="1600" kern="0" dirty="0">
                <a:solidFill>
                  <a:schemeClr val="tx1"/>
                </a:solidFill>
                <a:latin typeface="Calibri" panose="020F0502020204030204" pitchFamily="34" charset="0"/>
                <a:cs typeface="Calibri" panose="020F0502020204030204" pitchFamily="34" charset="0"/>
              </a:rPr>
              <a:t>11-25/0803, Follow-up on access message for AMP, </a:t>
            </a:r>
            <a:r>
              <a:rPr lang="en-US" altLang="zh-CN" sz="1600" kern="0" dirty="0" err="1">
                <a:solidFill>
                  <a:schemeClr val="tx1"/>
                </a:solidFill>
                <a:latin typeface="Calibri" panose="020F0502020204030204" pitchFamily="34" charset="0"/>
                <a:cs typeface="Calibri" panose="020F0502020204030204" pitchFamily="34" charset="0"/>
              </a:rPr>
              <a:t>WeiJie</a:t>
            </a:r>
            <a:r>
              <a:rPr lang="en-US" altLang="zh-CN" sz="1600" kern="0" dirty="0">
                <a:solidFill>
                  <a:schemeClr val="tx1"/>
                </a:solidFill>
                <a:latin typeface="Calibri" panose="020F0502020204030204" pitchFamily="34" charset="0"/>
                <a:cs typeface="Calibri" panose="020F0502020204030204" pitchFamily="34" charset="0"/>
              </a:rPr>
              <a:t> XU (OPPO)</a:t>
            </a:r>
          </a:p>
          <a:p>
            <a:pPr marL="800100" lvl="1" indent="-342900">
              <a:buFontTx/>
              <a:buChar char="•"/>
              <a:defRPr/>
            </a:pPr>
            <a:r>
              <a:rPr lang="en-US" altLang="zh-CN" sz="1600" kern="0" dirty="0">
                <a:solidFill>
                  <a:schemeClr val="tx1"/>
                </a:solidFill>
                <a:latin typeface="Calibri" panose="020F0502020204030204" pitchFamily="34" charset="0"/>
                <a:cs typeface="Calibri" panose="020F0502020204030204" pitchFamily="34" charset="0"/>
              </a:rPr>
              <a:t>11-25/0779, E2E Operation of AMP-enabled Non-AP STAs, </a:t>
            </a:r>
            <a:r>
              <a:rPr lang="en-US" altLang="zh-CN" sz="1600" kern="0" dirty="0" err="1">
                <a:solidFill>
                  <a:schemeClr val="tx1"/>
                </a:solidFill>
                <a:latin typeface="Calibri" panose="020F0502020204030204" pitchFamily="34" charset="0"/>
                <a:cs typeface="Calibri" panose="020F0502020204030204" pitchFamily="34" charset="0"/>
              </a:rPr>
              <a:t>Sanket</a:t>
            </a:r>
            <a:r>
              <a:rPr lang="en-US" altLang="zh-CN" sz="1600" kern="0" dirty="0">
                <a:solidFill>
                  <a:schemeClr val="tx1"/>
                </a:solidFill>
                <a:latin typeface="Calibri" panose="020F0502020204030204" pitchFamily="34" charset="0"/>
                <a:cs typeface="Calibri" panose="020F0502020204030204" pitchFamily="34" charset="0"/>
              </a:rPr>
              <a:t> </a:t>
            </a:r>
            <a:r>
              <a:rPr lang="en-US" altLang="zh-CN" sz="1600" kern="0" dirty="0" err="1">
                <a:solidFill>
                  <a:schemeClr val="tx1"/>
                </a:solidFill>
                <a:latin typeface="Calibri" panose="020F0502020204030204" pitchFamily="34" charset="0"/>
                <a:cs typeface="Calibri" panose="020F0502020204030204" pitchFamily="34" charset="0"/>
              </a:rPr>
              <a:t>Kalamkar</a:t>
            </a:r>
            <a:r>
              <a:rPr lang="en-US" altLang="zh-CN" sz="1600" kern="0" dirty="0">
                <a:solidFill>
                  <a:schemeClr val="tx1"/>
                </a:solidFill>
                <a:latin typeface="Calibri" panose="020F0502020204030204" pitchFamily="34" charset="0"/>
                <a:cs typeface="Calibri" panose="020F0502020204030204" pitchFamily="34" charset="0"/>
              </a:rPr>
              <a:t> (Qualcomm)</a:t>
            </a:r>
          </a:p>
          <a:p>
            <a:pPr marL="800100" lvl="1" indent="-342900">
              <a:buFontTx/>
              <a:buChar char="•"/>
              <a:defRPr/>
            </a:pPr>
            <a:r>
              <a:rPr lang="en-US" altLang="zh-CN" sz="1600" kern="0" dirty="0">
                <a:solidFill>
                  <a:srgbClr val="FFC000"/>
                </a:solidFill>
                <a:latin typeface="Calibri" panose="020F0502020204030204" pitchFamily="34" charset="0"/>
                <a:cs typeface="Calibri" panose="020F0502020204030204" pitchFamily="34" charset="0"/>
              </a:rPr>
              <a:t>11-25/0917, multiple TXOP discussion, </a:t>
            </a:r>
            <a:r>
              <a:rPr lang="en-US" altLang="zh-CN" sz="1600" kern="0" dirty="0" err="1">
                <a:solidFill>
                  <a:srgbClr val="FFC000"/>
                </a:solidFill>
                <a:latin typeface="Calibri" panose="020F0502020204030204" pitchFamily="34" charset="0"/>
                <a:cs typeface="Calibri" panose="020F0502020204030204" pitchFamily="34" charset="0"/>
              </a:rPr>
              <a:t>Liwen</a:t>
            </a:r>
            <a:r>
              <a:rPr lang="en-US" altLang="zh-CN" sz="1600" kern="0" dirty="0">
                <a:solidFill>
                  <a:srgbClr val="FFC000"/>
                </a:solidFill>
                <a:latin typeface="Calibri" panose="020F0502020204030204" pitchFamily="34" charset="0"/>
                <a:cs typeface="Calibri" panose="020F0502020204030204" pitchFamily="34" charset="0"/>
              </a:rPr>
              <a:t> Chu (NXP)</a:t>
            </a:r>
          </a:p>
          <a:p>
            <a:pPr marL="457200" lvl="1" indent="0">
              <a:lnSpc>
                <a:spcPct val="110000"/>
              </a:lnSpc>
              <a:defRPr/>
            </a:pPr>
            <a:r>
              <a:rPr lang="en-US" altLang="zh-CN" sz="1600" b="1" u="sng" kern="0" dirty="0" smtClean="0">
                <a:solidFill>
                  <a:schemeClr val="tx1"/>
                </a:solidFill>
                <a:latin typeface="Calibri" panose="020F0502020204030204" pitchFamily="34" charset="0"/>
                <a:cs typeface="Calibri" panose="020F0502020204030204" pitchFamily="34" charset="0"/>
              </a:rPr>
              <a:t>Duty Cycle</a:t>
            </a:r>
            <a:r>
              <a:rPr lang="en-US" altLang="zh-CN" sz="1600" kern="0" dirty="0">
                <a:solidFill>
                  <a:schemeClr val="tx1"/>
                </a:solidFill>
                <a:latin typeface="Calibri" panose="020F0502020204030204" pitchFamily="34" charset="0"/>
                <a:cs typeface="Calibri" panose="020F0502020204030204" pitchFamily="34" charset="0"/>
              </a:rPr>
              <a:t> </a:t>
            </a:r>
          </a:p>
          <a:p>
            <a:pPr marL="800100" lvl="1" indent="-342900">
              <a:lnSpc>
                <a:spcPct val="110000"/>
              </a:lnSpc>
              <a:buFontTx/>
              <a:buChar char="•"/>
              <a:defRPr/>
            </a:pPr>
            <a:r>
              <a:rPr lang="zh-CN" altLang="zh-CN" sz="1600" kern="0" dirty="0">
                <a:solidFill>
                  <a:schemeClr val="tx1"/>
                </a:solidFill>
                <a:latin typeface="Calibri" panose="020F0502020204030204" pitchFamily="34" charset="0"/>
                <a:cs typeface="Calibri" panose="020F0502020204030204" pitchFamily="34" charset="0"/>
              </a:rPr>
              <a:t>11-25/0787r0,</a:t>
            </a:r>
            <a:r>
              <a:rPr lang="en-US" altLang="zh-CN" sz="1600" kern="0" dirty="0">
                <a:solidFill>
                  <a:schemeClr val="tx1"/>
                </a:solidFill>
                <a:latin typeface="Calibri" panose="020F0502020204030204" pitchFamily="34" charset="0"/>
                <a:cs typeface="Calibri" panose="020F0502020204030204" pitchFamily="34" charset="0"/>
              </a:rPr>
              <a:t> </a:t>
            </a:r>
            <a:r>
              <a:rPr lang="zh-CN" altLang="zh-CN" sz="1600" kern="0" dirty="0">
                <a:solidFill>
                  <a:schemeClr val="tx1"/>
                </a:solidFill>
                <a:latin typeface="Calibri" panose="020F0502020204030204" pitchFamily="34" charset="0"/>
                <a:cs typeface="Calibri" panose="020F0502020204030204" pitchFamily="34" charset="0"/>
              </a:rPr>
              <a:t>Follow-up on AMP Open Service Period, Ian Bajaj (Huawei)</a:t>
            </a:r>
          </a:p>
          <a:p>
            <a:pPr marL="800100" lvl="1" indent="-342900">
              <a:lnSpc>
                <a:spcPct val="110000"/>
              </a:lnSpc>
              <a:buFontTx/>
              <a:buChar char="•"/>
              <a:defRPr/>
            </a:pPr>
            <a:r>
              <a:rPr lang="en-US" altLang="zh-CN" sz="1600" kern="0" dirty="0" smtClean="0">
                <a:solidFill>
                  <a:schemeClr val="tx1"/>
                </a:solidFill>
                <a:latin typeface="Calibri" panose="020F0502020204030204" pitchFamily="34" charset="0"/>
                <a:cs typeface="Calibri" panose="020F0502020204030204" pitchFamily="34" charset="0"/>
              </a:rPr>
              <a:t>11-25/0813,</a:t>
            </a:r>
            <a:r>
              <a:rPr lang="en-US" altLang="zh-CN" sz="1600" kern="0" dirty="0">
                <a:solidFill>
                  <a:schemeClr val="tx1"/>
                </a:solidFill>
                <a:latin typeface="Calibri" panose="020F0502020204030204" pitchFamily="34" charset="0"/>
                <a:cs typeface="Calibri" panose="020F0502020204030204" pitchFamily="34" charset="0"/>
              </a:rPr>
              <a:t> Follow up on Duty-cycle operation for </a:t>
            </a:r>
            <a:r>
              <a:rPr lang="en-US" altLang="zh-CN" sz="1600" kern="0" dirty="0" smtClean="0">
                <a:solidFill>
                  <a:schemeClr val="tx1"/>
                </a:solidFill>
                <a:latin typeface="Calibri" panose="020F0502020204030204" pitchFamily="34" charset="0"/>
                <a:cs typeface="Calibri" panose="020F0502020204030204" pitchFamily="34" charset="0"/>
              </a:rPr>
              <a:t>AMP, </a:t>
            </a:r>
            <a:r>
              <a:rPr lang="en-US" altLang="zh-CN" sz="1600" kern="0" dirty="0" err="1">
                <a:solidFill>
                  <a:schemeClr val="tx1"/>
                </a:solidFill>
                <a:latin typeface="Calibri" panose="020F0502020204030204" pitchFamily="34" charset="0"/>
                <a:cs typeface="Calibri" panose="020F0502020204030204" pitchFamily="34" charset="0"/>
              </a:rPr>
              <a:t>Chuanfeng</a:t>
            </a:r>
            <a:r>
              <a:rPr lang="en-US" altLang="zh-CN" sz="1600" kern="0" dirty="0">
                <a:solidFill>
                  <a:schemeClr val="tx1"/>
                </a:solidFill>
                <a:latin typeface="Calibri" panose="020F0502020204030204" pitchFamily="34" charset="0"/>
                <a:cs typeface="Calibri" panose="020F0502020204030204" pitchFamily="34" charset="0"/>
              </a:rPr>
              <a:t> </a:t>
            </a:r>
            <a:r>
              <a:rPr lang="en-US" altLang="zh-CN" sz="1600" kern="0" dirty="0" smtClean="0">
                <a:solidFill>
                  <a:schemeClr val="tx1"/>
                </a:solidFill>
                <a:latin typeface="Calibri" panose="020F0502020204030204" pitchFamily="34" charset="0"/>
                <a:cs typeface="Calibri" panose="020F0502020204030204" pitchFamily="34" charset="0"/>
              </a:rPr>
              <a:t>He (</a:t>
            </a:r>
            <a:r>
              <a:rPr lang="en-US" altLang="zh-CN" sz="1600" kern="0" dirty="0">
                <a:solidFill>
                  <a:schemeClr val="tx1"/>
                </a:solidFill>
                <a:latin typeface="Calibri" panose="020F0502020204030204" pitchFamily="34" charset="0"/>
                <a:cs typeface="Calibri" panose="020F0502020204030204" pitchFamily="34" charset="0"/>
              </a:rPr>
              <a:t>OPPO)</a:t>
            </a:r>
          </a:p>
          <a:p>
            <a:pPr marL="800100" lvl="1" indent="-342900">
              <a:lnSpc>
                <a:spcPct val="110000"/>
              </a:lnSpc>
              <a:buFontTx/>
              <a:buChar char="•"/>
              <a:defRPr/>
            </a:pPr>
            <a:r>
              <a:rPr lang="en-US" altLang="zh-CN" sz="1600" kern="0" dirty="0" smtClean="0">
                <a:solidFill>
                  <a:schemeClr val="tx1"/>
                </a:solidFill>
                <a:latin typeface="Calibri" panose="020F0502020204030204" pitchFamily="34" charset="0"/>
                <a:cs typeface="Calibri" panose="020F0502020204030204" pitchFamily="34" charset="0"/>
              </a:rPr>
              <a:t>11-25/0814, Follow </a:t>
            </a:r>
            <a:r>
              <a:rPr lang="en-US" altLang="zh-CN" sz="1600" kern="0" dirty="0">
                <a:solidFill>
                  <a:schemeClr val="tx1"/>
                </a:solidFill>
                <a:latin typeface="Calibri" panose="020F0502020204030204" pitchFamily="34" charset="0"/>
                <a:cs typeface="Calibri" panose="020F0502020204030204" pitchFamily="34" charset="0"/>
              </a:rPr>
              <a:t>up on TSF for trigger based </a:t>
            </a:r>
            <a:r>
              <a:rPr lang="en-US" altLang="zh-CN" sz="1600" kern="0" dirty="0" smtClean="0">
                <a:solidFill>
                  <a:schemeClr val="tx1"/>
                </a:solidFill>
                <a:latin typeface="Calibri" panose="020F0502020204030204" pitchFamily="34" charset="0"/>
                <a:cs typeface="Calibri" panose="020F0502020204030204" pitchFamily="34" charset="0"/>
              </a:rPr>
              <a:t>AMP, </a:t>
            </a:r>
            <a:r>
              <a:rPr lang="en-US" altLang="zh-CN" sz="1600" kern="0" dirty="0" err="1" smtClean="0">
                <a:solidFill>
                  <a:schemeClr val="tx1"/>
                </a:solidFill>
                <a:latin typeface="Calibri" panose="020F0502020204030204" pitchFamily="34" charset="0"/>
                <a:cs typeface="Calibri" panose="020F0502020204030204" pitchFamily="34" charset="0"/>
              </a:rPr>
              <a:t>Chuanfeng</a:t>
            </a:r>
            <a:r>
              <a:rPr lang="en-US" altLang="zh-CN" sz="1600" kern="0" dirty="0" smtClean="0">
                <a:solidFill>
                  <a:schemeClr val="tx1"/>
                </a:solidFill>
                <a:latin typeface="Calibri" panose="020F0502020204030204" pitchFamily="34" charset="0"/>
                <a:cs typeface="Calibri" panose="020F0502020204030204" pitchFamily="34" charset="0"/>
              </a:rPr>
              <a:t> He (</a:t>
            </a:r>
            <a:r>
              <a:rPr lang="en-US" altLang="zh-CN" sz="1600" kern="0" dirty="0">
                <a:solidFill>
                  <a:schemeClr val="tx1"/>
                </a:solidFill>
                <a:latin typeface="Calibri" panose="020F0502020204030204" pitchFamily="34" charset="0"/>
                <a:cs typeface="Calibri" panose="020F0502020204030204" pitchFamily="34" charset="0"/>
              </a:rPr>
              <a:t>OPPO</a:t>
            </a:r>
            <a:r>
              <a:rPr lang="en-US" altLang="zh-CN" sz="1600" kern="0" dirty="0" smtClean="0">
                <a:solidFill>
                  <a:schemeClr val="tx1"/>
                </a:solidFill>
                <a:latin typeface="Calibri" panose="020F0502020204030204" pitchFamily="34" charset="0"/>
                <a:cs typeface="Calibri" panose="020F0502020204030204" pitchFamily="34" charset="0"/>
              </a:rPr>
              <a:t>)</a:t>
            </a:r>
            <a:endParaRPr lang="en-US" altLang="zh-CN" sz="1600" kern="0" dirty="0">
              <a:solidFill>
                <a:schemeClr val="tx1"/>
              </a:solidFill>
              <a:latin typeface="Calibri" panose="020F0502020204030204" pitchFamily="34" charset="0"/>
              <a:cs typeface="Calibri" panose="020F0502020204030204" pitchFamily="34" charset="0"/>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altLang="zh-CN" dirty="0"/>
              <a:t>May 2025</a:t>
            </a:r>
          </a:p>
        </p:txBody>
      </p:sp>
    </p:spTree>
    <p:extLst>
      <p:ext uri="{BB962C8B-B14F-4D97-AF65-F5344CB8AC3E}">
        <p14:creationId xmlns:p14="http://schemas.microsoft.com/office/powerpoint/2010/main" val="144280521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16</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smtClean="0"/>
              <a:t>Submission List – MAC</a:t>
            </a:r>
            <a:endParaRPr lang="en-US" altLang="zh-CN" sz="3200" kern="0" dirty="0"/>
          </a:p>
        </p:txBody>
      </p:sp>
      <p:sp>
        <p:nvSpPr>
          <p:cNvPr id="8" name="文本占位符 2"/>
          <p:cNvSpPr txBox="1"/>
          <p:nvPr/>
        </p:nvSpPr>
        <p:spPr>
          <a:xfrm>
            <a:off x="929005" y="1524000"/>
            <a:ext cx="10210800" cy="4951413"/>
          </a:xfrm>
          <a:prstGeom prst="rect">
            <a:avLst/>
          </a:prstGeom>
          <a:noFill/>
        </p:spPr>
        <p:txBody>
          <a:bodyPr>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457200" lvl="1" indent="0">
              <a:lnSpc>
                <a:spcPct val="110000"/>
              </a:lnSpc>
              <a:defRPr/>
            </a:pPr>
            <a:r>
              <a:rPr lang="en-US" altLang="zh-CN" sz="1600" b="1" u="sng" kern="0" dirty="0">
                <a:solidFill>
                  <a:schemeClr val="tx1"/>
                </a:solidFill>
                <a:latin typeface="Calibri" panose="020F0502020204030204" pitchFamily="34" charset="0"/>
                <a:cs typeface="Calibri" panose="020F0502020204030204" pitchFamily="34" charset="0"/>
              </a:rPr>
              <a:t>Misc. Topics</a:t>
            </a:r>
          </a:p>
          <a:p>
            <a:pPr marL="800100" lvl="1" indent="-342900">
              <a:lnSpc>
                <a:spcPct val="110000"/>
              </a:lnSpc>
              <a:buFontTx/>
              <a:buChar char="•"/>
              <a:defRPr/>
            </a:pPr>
            <a:r>
              <a:rPr lang="zh-CN" altLang="zh-CN" sz="1600" kern="0" dirty="0">
                <a:solidFill>
                  <a:schemeClr val="tx1"/>
                </a:solidFill>
                <a:latin typeface="Calibri" panose="020F0502020204030204" pitchFamily="34" charset="0"/>
                <a:cs typeface="Calibri" panose="020F0502020204030204" pitchFamily="34" charset="0"/>
              </a:rPr>
              <a:t>11-25/0786r0,</a:t>
            </a:r>
            <a:r>
              <a:rPr lang="en-US" altLang="zh-CN" sz="1600" kern="0" dirty="0">
                <a:solidFill>
                  <a:schemeClr val="tx1"/>
                </a:solidFill>
                <a:latin typeface="Calibri" panose="020F0502020204030204" pitchFamily="34" charset="0"/>
                <a:cs typeface="Calibri" panose="020F0502020204030204" pitchFamily="34" charset="0"/>
              </a:rPr>
              <a:t> </a:t>
            </a:r>
            <a:r>
              <a:rPr lang="zh-CN" altLang="zh-CN" sz="1600" kern="0" dirty="0">
                <a:solidFill>
                  <a:schemeClr val="tx1"/>
                </a:solidFill>
                <a:latin typeface="Calibri" panose="020F0502020204030204" pitchFamily="34" charset="0"/>
                <a:cs typeface="Calibri" panose="020F0502020204030204" pitchFamily="34" charset="0"/>
              </a:rPr>
              <a:t>AMP Bi-Static Backscatter Control, Ian Bajaj (Huawei)</a:t>
            </a:r>
          </a:p>
          <a:p>
            <a:pPr marL="800100" lvl="1" indent="-342900">
              <a:lnSpc>
                <a:spcPct val="110000"/>
              </a:lnSpc>
              <a:buFontTx/>
              <a:buChar char="•"/>
              <a:defRPr/>
            </a:pPr>
            <a:r>
              <a:rPr lang="en-US" altLang="zh-CN" sz="1600" strike="sngStrike" kern="0" dirty="0" smtClean="0">
                <a:solidFill>
                  <a:srgbClr val="FF0000"/>
                </a:solidFill>
                <a:latin typeface="Calibri" panose="020F0502020204030204" pitchFamily="34" charset="0"/>
                <a:cs typeface="Calibri" panose="020F0502020204030204" pitchFamily="34" charset="0"/>
              </a:rPr>
              <a:t>11-25/0916</a:t>
            </a:r>
            <a:r>
              <a:rPr lang="en-US" altLang="zh-CN" sz="1600" strike="sngStrike" kern="0" dirty="0">
                <a:solidFill>
                  <a:srgbClr val="FF0000"/>
                </a:solidFill>
                <a:latin typeface="Calibri" panose="020F0502020204030204" pitchFamily="34" charset="0"/>
                <a:cs typeface="Calibri" panose="020F0502020204030204" pitchFamily="34" charset="0"/>
              </a:rPr>
              <a:t>, AMP MAC SAP interface and frame exchange sequence, </a:t>
            </a:r>
            <a:r>
              <a:rPr lang="en-US" altLang="zh-CN" sz="1600" strike="sngStrike" kern="0" dirty="0" err="1">
                <a:solidFill>
                  <a:srgbClr val="FF0000"/>
                </a:solidFill>
                <a:latin typeface="Calibri" panose="020F0502020204030204" pitchFamily="34" charset="0"/>
                <a:cs typeface="Calibri" panose="020F0502020204030204" pitchFamily="34" charset="0"/>
              </a:rPr>
              <a:t>Liwen</a:t>
            </a:r>
            <a:r>
              <a:rPr lang="en-US" altLang="zh-CN" sz="1600" strike="sngStrike" kern="0" dirty="0">
                <a:solidFill>
                  <a:srgbClr val="FF0000"/>
                </a:solidFill>
                <a:latin typeface="Calibri" panose="020F0502020204030204" pitchFamily="34" charset="0"/>
                <a:cs typeface="Calibri" panose="020F0502020204030204" pitchFamily="34" charset="0"/>
              </a:rPr>
              <a:t> Chu (NXP)</a:t>
            </a:r>
          </a:p>
          <a:p>
            <a:pPr marL="457200" lvl="1" indent="0" algn="l">
              <a:defRPr/>
            </a:pPr>
            <a:r>
              <a:rPr lang="en-US" altLang="en-US" sz="1600" b="1" u="sng" kern="0" dirty="0" smtClean="0">
                <a:solidFill>
                  <a:schemeClr val="tx1"/>
                </a:solidFill>
                <a:latin typeface="Calibri" panose="020F0502020204030204" pitchFamily="34" charset="0"/>
                <a:cs typeface="Calibri" panose="020F0502020204030204" pitchFamily="34" charset="0"/>
                <a:sym typeface="+mn-ea"/>
              </a:rPr>
              <a:t>Frame Format</a:t>
            </a:r>
          </a:p>
          <a:p>
            <a:pPr marL="800100" lvl="1" indent="-342900" algn="l">
              <a:buFontTx/>
              <a:buChar char="•"/>
              <a:defRPr/>
            </a:pPr>
            <a:r>
              <a:rPr lang="en-US" altLang="en-US" sz="1600" kern="0" dirty="0" smtClean="0">
                <a:solidFill>
                  <a:schemeClr val="tx1"/>
                </a:solidFill>
                <a:latin typeface="Calibri" panose="020F0502020204030204" pitchFamily="34" charset="0"/>
                <a:cs typeface="Calibri" panose="020F0502020204030204" pitchFamily="34" charset="0"/>
                <a:sym typeface="+mn-ea"/>
              </a:rPr>
              <a:t>11-25/0776, AMP frames follow up, Alfred </a:t>
            </a:r>
            <a:r>
              <a:rPr lang="en-US" altLang="en-US" sz="1600" kern="0" dirty="0" err="1" smtClean="0">
                <a:solidFill>
                  <a:schemeClr val="tx1"/>
                </a:solidFill>
                <a:latin typeface="Calibri" panose="020F0502020204030204" pitchFamily="34" charset="0"/>
                <a:cs typeface="Calibri" panose="020F0502020204030204" pitchFamily="34" charset="0"/>
                <a:sym typeface="+mn-ea"/>
              </a:rPr>
              <a:t>Asterjadhi</a:t>
            </a:r>
            <a:r>
              <a:rPr lang="en-US" altLang="en-US" sz="1600" kern="0" dirty="0" smtClean="0">
                <a:solidFill>
                  <a:schemeClr val="tx1"/>
                </a:solidFill>
                <a:latin typeface="Calibri" panose="020F0502020204030204" pitchFamily="34" charset="0"/>
                <a:cs typeface="Calibri" panose="020F0502020204030204" pitchFamily="34" charset="0"/>
                <a:sym typeface="+mn-ea"/>
              </a:rPr>
              <a:t> (Qualcomm)</a:t>
            </a:r>
          </a:p>
          <a:p>
            <a:pPr marL="800100" lvl="1" indent="-342900">
              <a:buFontTx/>
              <a:buChar char="•"/>
              <a:defRPr/>
            </a:pPr>
            <a:r>
              <a:rPr lang="en-US" altLang="zh-CN" sz="1600" kern="0" dirty="0">
                <a:solidFill>
                  <a:schemeClr val="tx1"/>
                </a:solidFill>
                <a:latin typeface="Calibri" panose="020F0502020204030204" pitchFamily="34" charset="0"/>
                <a:cs typeface="Calibri" panose="020F0502020204030204" pitchFamily="34" charset="0"/>
              </a:rPr>
              <a:t>11-25/0785, Frame Formats for Active TX AMP station, Solomon </a:t>
            </a:r>
            <a:r>
              <a:rPr lang="en-US" altLang="zh-CN" sz="1600" kern="0" dirty="0" err="1">
                <a:solidFill>
                  <a:schemeClr val="tx1"/>
                </a:solidFill>
                <a:latin typeface="Calibri" panose="020F0502020204030204" pitchFamily="34" charset="0"/>
                <a:cs typeface="Calibri" panose="020F0502020204030204" pitchFamily="34" charset="0"/>
              </a:rPr>
              <a:t>Trainin</a:t>
            </a:r>
            <a:r>
              <a:rPr lang="en-US" altLang="zh-CN" sz="1600" kern="0" dirty="0">
                <a:solidFill>
                  <a:schemeClr val="tx1"/>
                </a:solidFill>
                <a:latin typeface="Calibri" panose="020F0502020204030204" pitchFamily="34" charset="0"/>
                <a:cs typeface="Calibri" panose="020F0502020204030204" pitchFamily="34" charset="0"/>
              </a:rPr>
              <a:t> (</a:t>
            </a:r>
            <a:r>
              <a:rPr lang="en-US" altLang="zh-CN" sz="1600" kern="0" dirty="0" err="1">
                <a:solidFill>
                  <a:schemeClr val="tx1"/>
                </a:solidFill>
                <a:latin typeface="Calibri" panose="020F0502020204030204" pitchFamily="34" charset="0"/>
                <a:cs typeface="Calibri" panose="020F0502020204030204" pitchFamily="34" charset="0"/>
              </a:rPr>
              <a:t>Wiliot</a:t>
            </a:r>
            <a:r>
              <a:rPr lang="en-US" altLang="zh-CN" sz="1600" kern="0" dirty="0">
                <a:solidFill>
                  <a:schemeClr val="tx1"/>
                </a:solidFill>
                <a:latin typeface="Calibri" panose="020F0502020204030204" pitchFamily="34" charset="0"/>
                <a:cs typeface="Calibri" panose="020F0502020204030204" pitchFamily="34" charset="0"/>
              </a:rPr>
              <a:t>)</a:t>
            </a:r>
          </a:p>
          <a:p>
            <a:pPr marL="800100" lvl="1" indent="-342900">
              <a:buFontTx/>
              <a:buChar char="•"/>
              <a:defRPr/>
            </a:pPr>
            <a:r>
              <a:rPr lang="zh-CN" altLang="zh-CN" sz="1600" kern="0" dirty="0">
                <a:solidFill>
                  <a:schemeClr val="tx1"/>
                </a:solidFill>
                <a:latin typeface="Calibri" panose="020F0502020204030204" pitchFamily="34" charset="0"/>
                <a:cs typeface="Calibri" panose="020F0502020204030204" pitchFamily="34" charset="0"/>
              </a:rPr>
              <a:t>11-25/</a:t>
            </a:r>
            <a:r>
              <a:rPr lang="en-US" altLang="zh-CN" sz="1600" kern="0" dirty="0">
                <a:solidFill>
                  <a:schemeClr val="tx1"/>
                </a:solidFill>
                <a:latin typeface="Calibri" panose="020F0502020204030204" pitchFamily="34" charset="0"/>
                <a:cs typeface="Calibri" panose="020F0502020204030204" pitchFamily="34" charset="0"/>
              </a:rPr>
              <a:t>0</a:t>
            </a:r>
            <a:r>
              <a:rPr lang="zh-CN" altLang="zh-CN" sz="1600" kern="0" dirty="0">
                <a:solidFill>
                  <a:schemeClr val="tx1"/>
                </a:solidFill>
                <a:latin typeface="Calibri" panose="020F0502020204030204" pitchFamily="34" charset="0"/>
                <a:cs typeface="Calibri" panose="020F0502020204030204" pitchFamily="34" charset="0"/>
              </a:rPr>
              <a:t>821, Thoughts on AMP frame format, Zhanjing Bao (TCL) </a:t>
            </a:r>
          </a:p>
          <a:p>
            <a:pPr marL="800100" lvl="1" indent="-342900">
              <a:buFontTx/>
              <a:buChar char="•"/>
              <a:defRPr/>
            </a:pPr>
            <a:r>
              <a:rPr lang="en-US" altLang="zh-CN" sz="1600" kern="0" dirty="0">
                <a:solidFill>
                  <a:schemeClr val="tx1"/>
                </a:solidFill>
                <a:latin typeface="Calibri" panose="020F0502020204030204" pitchFamily="34" charset="0"/>
                <a:cs typeface="Calibri" panose="020F0502020204030204" pitchFamily="34" charset="0"/>
              </a:rPr>
              <a:t>11-25/0859, AMP </a:t>
            </a:r>
            <a:r>
              <a:rPr lang="en-US" altLang="zh-CN" sz="1600" kern="0" dirty="0" err="1">
                <a:solidFill>
                  <a:schemeClr val="tx1"/>
                </a:solidFill>
                <a:latin typeface="Calibri" panose="020F0502020204030204" pitchFamily="34" charset="0"/>
                <a:cs typeface="Calibri" panose="020F0502020204030204" pitchFamily="34" charset="0"/>
              </a:rPr>
              <a:t>Ack</a:t>
            </a:r>
            <a:r>
              <a:rPr lang="en-US" altLang="zh-CN" sz="1600" kern="0" dirty="0">
                <a:solidFill>
                  <a:schemeClr val="tx1"/>
                </a:solidFill>
                <a:latin typeface="Calibri" panose="020F0502020204030204" pitchFamily="34" charset="0"/>
                <a:cs typeface="Calibri" panose="020F0502020204030204" pitchFamily="34" charset="0"/>
              </a:rPr>
              <a:t> frame, </a:t>
            </a:r>
            <a:r>
              <a:rPr lang="en-US" altLang="zh-CN" sz="1600" kern="0" dirty="0" err="1">
                <a:solidFill>
                  <a:schemeClr val="tx1"/>
                </a:solidFill>
                <a:latin typeface="Calibri" panose="020F0502020204030204" pitchFamily="34" charset="0"/>
                <a:cs typeface="Calibri" panose="020F0502020204030204" pitchFamily="34" charset="0"/>
              </a:rPr>
              <a:t>Chuanfeng</a:t>
            </a:r>
            <a:r>
              <a:rPr lang="en-US" altLang="zh-CN" sz="1600" kern="0" dirty="0">
                <a:solidFill>
                  <a:schemeClr val="tx1"/>
                </a:solidFill>
                <a:latin typeface="Calibri" panose="020F0502020204030204" pitchFamily="34" charset="0"/>
                <a:cs typeface="Calibri" panose="020F0502020204030204" pitchFamily="34" charset="0"/>
              </a:rPr>
              <a:t> He (OPPO)</a:t>
            </a:r>
          </a:p>
          <a:p>
            <a:pPr marL="800100" lvl="1" indent="-342900">
              <a:buFontTx/>
              <a:buChar char="•"/>
              <a:defRPr/>
            </a:pPr>
            <a:r>
              <a:rPr lang="en-US" altLang="zh-CN" sz="1600" kern="0" dirty="0">
                <a:solidFill>
                  <a:schemeClr val="tx2"/>
                </a:solidFill>
                <a:latin typeface="Calibri" panose="020F0502020204030204" pitchFamily="34" charset="0"/>
                <a:cs typeface="Calibri" panose="020F0502020204030204" pitchFamily="34" charset="0"/>
              </a:rPr>
              <a:t>11-25/0918, Frame format discussion, </a:t>
            </a:r>
            <a:r>
              <a:rPr lang="en-US" altLang="zh-CN" sz="1600" kern="0" dirty="0" err="1">
                <a:solidFill>
                  <a:schemeClr val="tx2"/>
                </a:solidFill>
                <a:latin typeface="Calibri" panose="020F0502020204030204" pitchFamily="34" charset="0"/>
                <a:cs typeface="Calibri" panose="020F0502020204030204" pitchFamily="34" charset="0"/>
              </a:rPr>
              <a:t>Liwen</a:t>
            </a:r>
            <a:r>
              <a:rPr lang="en-US" altLang="zh-CN" sz="1600" kern="0" dirty="0">
                <a:solidFill>
                  <a:schemeClr val="tx2"/>
                </a:solidFill>
                <a:latin typeface="Calibri" panose="020F0502020204030204" pitchFamily="34" charset="0"/>
                <a:cs typeface="Calibri" panose="020F0502020204030204" pitchFamily="34" charset="0"/>
              </a:rPr>
              <a:t> Chu (NXP</a:t>
            </a:r>
            <a:r>
              <a:rPr lang="en-US" altLang="zh-CN" sz="1600" kern="0" dirty="0" smtClean="0">
                <a:solidFill>
                  <a:schemeClr val="tx2"/>
                </a:solidFill>
                <a:latin typeface="Calibri" panose="020F0502020204030204" pitchFamily="34" charset="0"/>
                <a:cs typeface="Calibri" panose="020F0502020204030204" pitchFamily="34" charset="0"/>
              </a:rPr>
              <a:t>)</a:t>
            </a:r>
            <a:endParaRPr lang="en-US" altLang="zh-CN" sz="1600" kern="0" dirty="0">
              <a:solidFill>
                <a:schemeClr val="tx2"/>
              </a:solidFill>
              <a:latin typeface="Calibri" panose="020F0502020204030204" pitchFamily="34" charset="0"/>
              <a:cs typeface="Calibri" panose="020F0502020204030204" pitchFamily="34" charset="0"/>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altLang="zh-CN" dirty="0"/>
              <a:t>May 2025</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altLang="zh-CN" dirty="0"/>
              <a:t>May 2025</a:t>
            </a:r>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17</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smtClean="0"/>
              <a:t>Submission List – Misc.</a:t>
            </a:r>
            <a:endParaRPr lang="en-US" altLang="zh-CN" sz="3200" kern="0" dirty="0"/>
          </a:p>
        </p:txBody>
      </p:sp>
      <p:sp>
        <p:nvSpPr>
          <p:cNvPr id="8" name="文本占位符 2"/>
          <p:cNvSpPr txBox="1"/>
          <p:nvPr/>
        </p:nvSpPr>
        <p:spPr>
          <a:xfrm>
            <a:off x="928688" y="1524050"/>
            <a:ext cx="10210532" cy="4570334"/>
          </a:xfrm>
          <a:prstGeom prst="rect">
            <a:avLst/>
          </a:prstGeom>
          <a:noFill/>
        </p:spPr>
        <p:txBody>
          <a:bodyPr>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499745" indent="-342900" algn="just">
              <a:buFontTx/>
              <a:buChar char="•"/>
              <a:defRPr/>
            </a:pPr>
            <a:r>
              <a:rPr lang="en-US" altLang="zh-CN" sz="1800" kern="0" dirty="0" smtClean="0">
                <a:solidFill>
                  <a:schemeClr val="tx1"/>
                </a:solidFill>
                <a:latin typeface="Calibri" panose="020F0502020204030204" pitchFamily="34" charset="0"/>
                <a:cs typeface="Calibri" panose="020F0502020204030204" pitchFamily="34" charset="0"/>
                <a:sym typeface="+mn-ea"/>
              </a:rPr>
              <a:t>WPT</a:t>
            </a:r>
          </a:p>
          <a:p>
            <a:pPr marL="800100" lvl="1" indent="-342900">
              <a:buFontTx/>
              <a:buChar char="•"/>
              <a:defRPr/>
            </a:pPr>
            <a:r>
              <a:rPr lang="zh-CN" altLang="zh-CN" sz="1600" kern="0" dirty="0">
                <a:solidFill>
                  <a:schemeClr val="tx1"/>
                </a:solidFill>
                <a:latin typeface="Calibri" panose="020F0502020204030204" pitchFamily="34" charset="0"/>
                <a:cs typeface="Calibri" panose="020F0502020204030204" pitchFamily="34" charset="0"/>
              </a:rPr>
              <a:t>11-25/0788r0</a:t>
            </a:r>
            <a:r>
              <a:rPr lang="en-US" altLang="zh-CN" sz="1600" kern="0" dirty="0">
                <a:solidFill>
                  <a:schemeClr val="tx1"/>
                </a:solidFill>
                <a:latin typeface="Calibri" panose="020F0502020204030204" pitchFamily="34" charset="0"/>
                <a:cs typeface="Calibri" panose="020F0502020204030204" pitchFamily="34" charset="0"/>
              </a:rPr>
              <a:t>, </a:t>
            </a:r>
            <a:r>
              <a:rPr lang="zh-CN" altLang="zh-CN" sz="1600" kern="0" dirty="0">
                <a:solidFill>
                  <a:schemeClr val="tx1"/>
                </a:solidFill>
                <a:latin typeface="Calibri" panose="020F0502020204030204" pitchFamily="34" charset="0"/>
                <a:cs typeface="Calibri" panose="020F0502020204030204" pitchFamily="34" charset="0"/>
              </a:rPr>
              <a:t>AMP Operation Status Reporting, Ian Bajaj (Huawei)</a:t>
            </a:r>
          </a:p>
          <a:p>
            <a:pPr marL="800100" lvl="1" indent="-342900">
              <a:lnSpc>
                <a:spcPct val="110000"/>
              </a:lnSpc>
              <a:buFontTx/>
              <a:buChar char="•"/>
              <a:defRPr/>
            </a:pPr>
            <a:r>
              <a:rPr lang="en-US" altLang="zh-CN" sz="1600" kern="0" dirty="0">
                <a:solidFill>
                  <a:schemeClr val="tx1"/>
                </a:solidFill>
                <a:latin typeface="Calibri" panose="020F0502020204030204" pitchFamily="34" charset="0"/>
                <a:cs typeface="Calibri" panose="020F0502020204030204" pitchFamily="34" charset="0"/>
              </a:rPr>
              <a:t>11-25/0789, Energy-Level Status Reporting for AMP Devices - Follow-Up, Mahmoud </a:t>
            </a:r>
            <a:r>
              <a:rPr lang="en-US" altLang="zh-CN" sz="1600" kern="0" dirty="0" err="1">
                <a:solidFill>
                  <a:schemeClr val="tx1"/>
                </a:solidFill>
                <a:latin typeface="Calibri" panose="020F0502020204030204" pitchFamily="34" charset="0"/>
                <a:cs typeface="Calibri" panose="020F0502020204030204" pitchFamily="34" charset="0"/>
              </a:rPr>
              <a:t>Hasabelnaby</a:t>
            </a:r>
            <a:r>
              <a:rPr lang="en-US" altLang="zh-CN" sz="1600" kern="0" dirty="0">
                <a:solidFill>
                  <a:schemeClr val="tx1"/>
                </a:solidFill>
                <a:latin typeface="Calibri" panose="020F0502020204030204" pitchFamily="34" charset="0"/>
                <a:cs typeface="Calibri" panose="020F0502020204030204" pitchFamily="34" charset="0"/>
              </a:rPr>
              <a:t> (Huawei) </a:t>
            </a:r>
            <a:endParaRPr lang="en-US" altLang="zh-CN" sz="1600" kern="0" dirty="0" smtClean="0">
              <a:solidFill>
                <a:schemeClr val="tx1"/>
              </a:solidFill>
              <a:latin typeface="Calibri" panose="020F0502020204030204" pitchFamily="34" charset="0"/>
              <a:cs typeface="Calibri" panose="020F0502020204030204" pitchFamily="34" charset="0"/>
            </a:endParaRPr>
          </a:p>
          <a:p>
            <a:pPr marL="800100" lvl="1" indent="-342900">
              <a:lnSpc>
                <a:spcPct val="110000"/>
              </a:lnSpc>
              <a:buFontTx/>
              <a:buChar char="•"/>
              <a:defRPr/>
            </a:pPr>
            <a:r>
              <a:rPr lang="en-US" altLang="zh-CN" sz="1600" kern="0" dirty="0" smtClean="0">
                <a:solidFill>
                  <a:schemeClr val="tx1"/>
                </a:solidFill>
                <a:latin typeface="Calibri" panose="020F0502020204030204" pitchFamily="34" charset="0"/>
                <a:cs typeface="Calibri" panose="020F0502020204030204" pitchFamily="34" charset="0"/>
              </a:rPr>
              <a:t>11-25/0792, </a:t>
            </a:r>
            <a:r>
              <a:rPr lang="en-US" altLang="zh-CN" sz="1600" kern="0" dirty="0">
                <a:solidFill>
                  <a:schemeClr val="tx1"/>
                </a:solidFill>
                <a:latin typeface="Calibri" panose="020F0502020204030204" pitchFamily="34" charset="0"/>
                <a:cs typeface="Calibri" panose="020F0502020204030204" pitchFamily="34" charset="0"/>
              </a:rPr>
              <a:t>Follow up on Correspondence between Energizers and AMP non-AP </a:t>
            </a:r>
            <a:r>
              <a:rPr lang="en-US" altLang="zh-CN" sz="1600" kern="0" dirty="0" smtClean="0">
                <a:solidFill>
                  <a:schemeClr val="tx1"/>
                </a:solidFill>
                <a:latin typeface="Calibri" panose="020F0502020204030204" pitchFamily="34" charset="0"/>
                <a:cs typeface="Calibri" panose="020F0502020204030204" pitchFamily="34" charset="0"/>
              </a:rPr>
              <a:t>STAs, </a:t>
            </a:r>
            <a:r>
              <a:rPr lang="en-US" altLang="zh-CN" sz="1600" kern="0" dirty="0" err="1" smtClean="0">
                <a:solidFill>
                  <a:schemeClr val="tx1"/>
                </a:solidFill>
                <a:latin typeface="Calibri" panose="020F0502020204030204" pitchFamily="34" charset="0"/>
                <a:cs typeface="Calibri" panose="020F0502020204030204" pitchFamily="34" charset="0"/>
              </a:rPr>
              <a:t>Yinan</a:t>
            </a:r>
            <a:r>
              <a:rPr lang="en-US" altLang="zh-CN" sz="1600" kern="0" dirty="0" smtClean="0">
                <a:solidFill>
                  <a:schemeClr val="tx1"/>
                </a:solidFill>
                <a:latin typeface="Calibri" panose="020F0502020204030204" pitchFamily="34" charset="0"/>
                <a:cs typeface="Calibri" panose="020F0502020204030204" pitchFamily="34" charset="0"/>
              </a:rPr>
              <a:t> Qi (OPPO) </a:t>
            </a:r>
            <a:endParaRPr lang="en-US" altLang="zh-CN" sz="1600" kern="0" dirty="0">
              <a:solidFill>
                <a:schemeClr val="tx1"/>
              </a:solidFill>
              <a:latin typeface="Calibri" panose="020F0502020204030204" pitchFamily="34" charset="0"/>
              <a:cs typeface="Calibri" panose="020F0502020204030204" pitchFamily="34" charset="0"/>
            </a:endParaRPr>
          </a:p>
          <a:p>
            <a:pPr marL="800100" lvl="1" indent="-342900">
              <a:buFontTx/>
              <a:buChar char="•"/>
              <a:defRPr/>
            </a:pPr>
            <a:r>
              <a:rPr lang="en-US" altLang="zh-CN" sz="1600" kern="0" dirty="0" smtClean="0">
                <a:solidFill>
                  <a:schemeClr val="tx1"/>
                </a:solidFill>
                <a:latin typeface="Calibri" panose="020F0502020204030204" pitchFamily="34" charset="0"/>
                <a:cs typeface="Calibri" panose="020F0502020204030204" pitchFamily="34" charset="0"/>
              </a:rPr>
              <a:t>11-25/0791, </a:t>
            </a:r>
            <a:r>
              <a:rPr lang="en-US" altLang="zh-CN" sz="1600" kern="0" dirty="0">
                <a:solidFill>
                  <a:schemeClr val="tx1"/>
                </a:solidFill>
                <a:latin typeface="Calibri" panose="020F0502020204030204" pitchFamily="34" charset="0"/>
                <a:cs typeface="Calibri" panose="020F0502020204030204" pitchFamily="34" charset="0"/>
              </a:rPr>
              <a:t>Remaining Issues of </a:t>
            </a:r>
            <a:r>
              <a:rPr lang="en-US" altLang="zh-CN" sz="1600" kern="0" dirty="0" smtClean="0">
                <a:solidFill>
                  <a:schemeClr val="tx1"/>
                </a:solidFill>
                <a:latin typeface="Calibri" panose="020F0502020204030204" pitchFamily="34" charset="0"/>
                <a:cs typeface="Calibri" panose="020F0502020204030204" pitchFamily="34" charset="0"/>
              </a:rPr>
              <a:t>WPT, </a:t>
            </a:r>
            <a:r>
              <a:rPr lang="en-US" altLang="zh-CN" sz="1600" kern="0" dirty="0" err="1" smtClean="0">
                <a:solidFill>
                  <a:schemeClr val="tx1"/>
                </a:solidFill>
                <a:latin typeface="Calibri" panose="020F0502020204030204" pitchFamily="34" charset="0"/>
                <a:cs typeface="Calibri" panose="020F0502020204030204" pitchFamily="34" charset="0"/>
              </a:rPr>
              <a:t>Yinan</a:t>
            </a:r>
            <a:r>
              <a:rPr lang="en-US" altLang="zh-CN" sz="1600" kern="0" dirty="0" smtClean="0">
                <a:solidFill>
                  <a:schemeClr val="tx1"/>
                </a:solidFill>
                <a:latin typeface="Calibri" panose="020F0502020204030204" pitchFamily="34" charset="0"/>
                <a:cs typeface="Calibri" panose="020F0502020204030204" pitchFamily="34" charset="0"/>
              </a:rPr>
              <a:t> Qi (OPPO) </a:t>
            </a:r>
            <a:endParaRPr lang="en-US" altLang="zh-CN" sz="1600" kern="0" dirty="0">
              <a:solidFill>
                <a:schemeClr val="tx1"/>
              </a:solidFill>
              <a:latin typeface="Calibri" panose="020F0502020204030204" pitchFamily="34" charset="0"/>
              <a:cs typeface="Calibri" panose="020F0502020204030204" pitchFamily="34" charset="0"/>
            </a:endParaRPr>
          </a:p>
          <a:p>
            <a:pPr marL="800100" lvl="1" indent="-342900" algn="l">
              <a:buFontTx/>
              <a:buChar char="•"/>
              <a:defRPr/>
            </a:pPr>
            <a:r>
              <a:rPr lang="en-US" altLang="en-US" sz="1600" i="1" kern="0" dirty="0" err="1" smtClean="0">
                <a:solidFill>
                  <a:schemeClr val="tx1"/>
                </a:solidFill>
                <a:latin typeface="Calibri" panose="020F0502020204030204" pitchFamily="34" charset="0"/>
                <a:cs typeface="Calibri" panose="020F0502020204030204" pitchFamily="34" charset="0"/>
                <a:sym typeface="+mn-ea"/>
              </a:rPr>
              <a:t>t.b.d</a:t>
            </a:r>
            <a:r>
              <a:rPr lang="en-US" altLang="en-US" sz="1600" i="1" kern="0" dirty="0">
                <a:solidFill>
                  <a:schemeClr val="tx1"/>
                </a:solidFill>
                <a:latin typeface="Calibri" panose="020F0502020204030204" pitchFamily="34" charset="0"/>
                <a:cs typeface="Calibri" panose="020F0502020204030204" pitchFamily="34" charset="0"/>
                <a:sym typeface="+mn-ea"/>
              </a:rPr>
              <a:t>.(call for submissions)</a:t>
            </a:r>
            <a:endParaRPr lang="en-US" altLang="zh-CN" sz="1600" b="0" kern="0" dirty="0" smtClean="0">
              <a:solidFill>
                <a:schemeClr val="tx1"/>
              </a:solidFill>
              <a:latin typeface="Calibri" panose="020F0502020204030204" pitchFamily="34" charset="0"/>
              <a:cs typeface="Calibri" panose="020F0502020204030204" pitchFamily="34" charset="0"/>
            </a:endParaRPr>
          </a:p>
          <a:p>
            <a:pPr marL="800100" lvl="1" indent="-342900" algn="just">
              <a:buFontTx/>
              <a:buChar char="•"/>
              <a:defRPr/>
            </a:pPr>
            <a:endParaRPr lang="en-US" altLang="zh-CN" sz="1600" kern="0" dirty="0" smtClean="0">
              <a:solidFill>
                <a:schemeClr val="tx1"/>
              </a:solidFill>
              <a:latin typeface="Calibri" panose="020F0502020204030204" pitchFamily="34" charset="0"/>
              <a:cs typeface="Calibri" panose="020F0502020204030204" pitchFamily="34" charset="0"/>
            </a:endParaRPr>
          </a:p>
          <a:p>
            <a:pPr marL="499745" indent="-342900" algn="just">
              <a:buFontTx/>
              <a:buChar char="•"/>
              <a:defRPr/>
            </a:pPr>
            <a:r>
              <a:rPr lang="en-US" altLang="zh-CN" sz="1800" kern="0" dirty="0" smtClean="0">
                <a:solidFill>
                  <a:schemeClr val="tx1"/>
                </a:solidFill>
                <a:latin typeface="Calibri" panose="020F0502020204030204" pitchFamily="34" charset="0"/>
                <a:cs typeface="Calibri" panose="020F0502020204030204" pitchFamily="34" charset="0"/>
              </a:rPr>
              <a:t>Security</a:t>
            </a:r>
          </a:p>
          <a:p>
            <a:pPr marL="800100" lvl="1" indent="-342900">
              <a:buFontTx/>
              <a:buChar char="•"/>
              <a:defRPr/>
            </a:pPr>
            <a:r>
              <a:rPr lang="zh-CN" altLang="zh-CN" sz="1600" kern="0" dirty="0">
                <a:solidFill>
                  <a:schemeClr val="tx1"/>
                </a:solidFill>
                <a:latin typeface="Calibri" panose="020F0502020204030204" pitchFamily="34" charset="0"/>
                <a:cs typeface="Calibri" panose="020F0502020204030204" pitchFamily="34" charset="0"/>
              </a:rPr>
              <a:t>11-25</a:t>
            </a:r>
            <a:r>
              <a:rPr lang="en-US" altLang="zh-CN" sz="1600" kern="0" dirty="0">
                <a:solidFill>
                  <a:schemeClr val="tx1"/>
                </a:solidFill>
                <a:latin typeface="Calibri" panose="020F0502020204030204" pitchFamily="34" charset="0"/>
                <a:cs typeface="Calibri" panose="020F0502020204030204" pitchFamily="34" charset="0"/>
              </a:rPr>
              <a:t>/0</a:t>
            </a:r>
            <a:r>
              <a:rPr lang="zh-CN" altLang="zh-CN" sz="1600" kern="0" dirty="0">
                <a:solidFill>
                  <a:schemeClr val="tx1"/>
                </a:solidFill>
                <a:latin typeface="Calibri" panose="020F0502020204030204" pitchFamily="34" charset="0"/>
                <a:cs typeface="Calibri" panose="020F0502020204030204" pitchFamily="34" charset="0"/>
              </a:rPr>
              <a:t>819, AMP Security – follow up, Rojan Chitrakar (Huawei</a:t>
            </a:r>
            <a:r>
              <a:rPr lang="zh-CN" altLang="zh-CN" sz="1600" kern="0" dirty="0" smtClean="0">
                <a:solidFill>
                  <a:schemeClr val="tx1"/>
                </a:solidFill>
                <a:latin typeface="Calibri" panose="020F0502020204030204" pitchFamily="34" charset="0"/>
                <a:cs typeface="Calibri" panose="020F0502020204030204" pitchFamily="34" charset="0"/>
              </a:rPr>
              <a:t>)</a:t>
            </a:r>
            <a:endParaRPr lang="en-US" altLang="zh-CN" sz="1600" kern="0" dirty="0" smtClean="0">
              <a:solidFill>
                <a:schemeClr val="tx1"/>
              </a:solidFill>
              <a:latin typeface="Calibri" panose="020F0502020204030204" pitchFamily="34" charset="0"/>
              <a:cs typeface="Calibri" panose="020F0502020204030204" pitchFamily="34" charset="0"/>
            </a:endParaRPr>
          </a:p>
          <a:p>
            <a:pPr marL="800100" lvl="1" indent="-342900">
              <a:buFontTx/>
              <a:buChar char="•"/>
              <a:defRPr/>
            </a:pPr>
            <a:r>
              <a:rPr lang="en-US" altLang="zh-CN" sz="1600" kern="0" dirty="0" smtClean="0">
                <a:solidFill>
                  <a:schemeClr val="tx1"/>
                </a:solidFill>
                <a:latin typeface="Calibri" panose="020F0502020204030204" pitchFamily="34" charset="0"/>
                <a:cs typeface="Calibri" panose="020F0502020204030204" pitchFamily="34" charset="0"/>
              </a:rPr>
              <a:t>11-25/0831</a:t>
            </a:r>
            <a:r>
              <a:rPr lang="en-US" altLang="zh-CN" sz="1600" kern="0" dirty="0">
                <a:solidFill>
                  <a:schemeClr val="tx1"/>
                </a:solidFill>
                <a:latin typeface="Calibri" panose="020F0502020204030204" pitchFamily="34" charset="0"/>
                <a:cs typeface="Calibri" panose="020F0502020204030204" pitchFamily="34" charset="0"/>
              </a:rPr>
              <a:t>, Low-Complexity Provisioning Methods for Low-Complexity Secure AMP Communications, Hui Luo (</a:t>
            </a:r>
            <a:r>
              <a:rPr lang="en-US" altLang="zh-CN" sz="1600" kern="0" dirty="0" smtClean="0">
                <a:solidFill>
                  <a:schemeClr val="tx1"/>
                </a:solidFill>
                <a:latin typeface="Calibri" panose="020F0502020204030204" pitchFamily="34" charset="0"/>
                <a:cs typeface="Calibri" panose="020F0502020204030204" pitchFamily="34" charset="0"/>
              </a:rPr>
              <a:t>Infineon)</a:t>
            </a:r>
            <a:endParaRPr lang="en-US" altLang="zh-CN" sz="1600" kern="0" dirty="0">
              <a:solidFill>
                <a:schemeClr val="tx1"/>
              </a:solidFill>
              <a:latin typeface="Calibri" panose="020F0502020204030204" pitchFamily="34" charset="0"/>
              <a:cs typeface="Calibri" panose="020F0502020204030204" pitchFamily="34" charset="0"/>
            </a:endParaRPr>
          </a:p>
          <a:p>
            <a:pPr marL="800100" lvl="1" indent="-342900">
              <a:buFontTx/>
              <a:buChar char="•"/>
              <a:defRPr/>
            </a:pPr>
            <a:r>
              <a:rPr lang="en-US" altLang="zh-CN" sz="1600" kern="0" dirty="0" smtClean="0">
                <a:solidFill>
                  <a:schemeClr val="tx1"/>
                </a:solidFill>
                <a:latin typeface="Calibri" panose="020F0502020204030204" pitchFamily="34" charset="0"/>
                <a:cs typeface="Calibri" panose="020F0502020204030204" pitchFamily="34" charset="0"/>
              </a:rPr>
              <a:t>11-25/0860,</a:t>
            </a:r>
            <a:r>
              <a:rPr lang="en-US" altLang="zh-CN" sz="1600" kern="0" dirty="0">
                <a:solidFill>
                  <a:schemeClr val="tx1"/>
                </a:solidFill>
                <a:latin typeface="Calibri" panose="020F0502020204030204" pitchFamily="34" charset="0"/>
                <a:cs typeface="Calibri" panose="020F0502020204030204" pitchFamily="34" charset="0"/>
              </a:rPr>
              <a:t> Thoughts on secure AMP </a:t>
            </a:r>
            <a:r>
              <a:rPr lang="en-US" altLang="zh-CN" sz="1600" kern="0" dirty="0" smtClean="0">
                <a:solidFill>
                  <a:schemeClr val="tx1"/>
                </a:solidFill>
                <a:latin typeface="Calibri" panose="020F0502020204030204" pitchFamily="34" charset="0"/>
                <a:cs typeface="Calibri" panose="020F0502020204030204" pitchFamily="34" charset="0"/>
              </a:rPr>
              <a:t>operation, </a:t>
            </a:r>
            <a:r>
              <a:rPr lang="en-US" altLang="zh-CN" sz="1600" kern="0" dirty="0" err="1">
                <a:solidFill>
                  <a:schemeClr val="tx1"/>
                </a:solidFill>
                <a:latin typeface="Calibri" panose="020F0502020204030204" pitchFamily="34" charset="0"/>
                <a:cs typeface="Calibri" panose="020F0502020204030204" pitchFamily="34" charset="0"/>
              </a:rPr>
              <a:t>Chuanfeng</a:t>
            </a:r>
            <a:r>
              <a:rPr lang="en-US" altLang="zh-CN" sz="1600" kern="0" dirty="0">
                <a:solidFill>
                  <a:schemeClr val="tx1"/>
                </a:solidFill>
                <a:latin typeface="Calibri" panose="020F0502020204030204" pitchFamily="34" charset="0"/>
                <a:cs typeface="Calibri" panose="020F0502020204030204" pitchFamily="34" charset="0"/>
              </a:rPr>
              <a:t> He(OPPO)</a:t>
            </a:r>
            <a:endParaRPr lang="zh-CN" altLang="zh-CN" sz="1600" kern="0" dirty="0">
              <a:solidFill>
                <a:schemeClr val="tx1"/>
              </a:solidFill>
              <a:latin typeface="Calibri" panose="020F0502020204030204" pitchFamily="34" charset="0"/>
              <a:cs typeface="Calibri" panose="020F0502020204030204" pitchFamily="34" charset="0"/>
            </a:endParaRPr>
          </a:p>
          <a:p>
            <a:pPr marL="800100" lvl="1" indent="-342900">
              <a:buFontTx/>
              <a:buChar char="•"/>
              <a:defRPr/>
            </a:pPr>
            <a:r>
              <a:rPr lang="en-US" altLang="en-US" sz="1600" i="1" kern="0" dirty="0" err="1">
                <a:solidFill>
                  <a:schemeClr val="tx1"/>
                </a:solidFill>
                <a:latin typeface="Calibri" panose="020F0502020204030204" pitchFamily="34" charset="0"/>
                <a:cs typeface="Calibri" panose="020F0502020204030204" pitchFamily="34" charset="0"/>
                <a:sym typeface="+mn-ea"/>
              </a:rPr>
              <a:t>t.b.d</a:t>
            </a:r>
            <a:r>
              <a:rPr lang="en-US" altLang="en-US" sz="1600" i="1" kern="0" dirty="0">
                <a:solidFill>
                  <a:schemeClr val="tx1"/>
                </a:solidFill>
                <a:latin typeface="Calibri" panose="020F0502020204030204" pitchFamily="34" charset="0"/>
                <a:cs typeface="Calibri" panose="020F0502020204030204" pitchFamily="34" charset="0"/>
                <a:sym typeface="+mn-ea"/>
              </a:rPr>
              <a:t>.(call for submissions)</a:t>
            </a:r>
            <a:endParaRPr lang="en-US" altLang="zh-CN" sz="1600" i="1" kern="0" dirty="0">
              <a:solidFill>
                <a:schemeClr val="tx1"/>
              </a:solidFill>
              <a:latin typeface="Calibri" panose="020F0502020204030204" pitchFamily="34" charset="0"/>
              <a:cs typeface="Calibri" panose="020F0502020204030204" pitchFamily="34" charset="0"/>
            </a:endParaRPr>
          </a:p>
          <a:p>
            <a:pPr marL="800100" lvl="1" indent="-342900" algn="just">
              <a:buFontTx/>
              <a:buChar char="•"/>
              <a:defRPr/>
            </a:pPr>
            <a:endParaRPr lang="en-US" altLang="zh-CN" sz="1600" kern="0" dirty="0">
              <a:solidFill>
                <a:schemeClr val="tx1"/>
              </a:solidFill>
              <a:latin typeface="Calibri" panose="020F0502020204030204" pitchFamily="34" charset="0"/>
              <a:cs typeface="Calibri" panose="020F0502020204030204" pitchFamily="34" charset="0"/>
            </a:endParaRPr>
          </a:p>
          <a:p>
            <a:pPr marL="457200" lvl="1" indent="0" algn="just">
              <a:defRPr/>
            </a:pPr>
            <a:endParaRPr lang="en-US" altLang="zh-CN" sz="1600" kern="0" dirty="0">
              <a:solidFill>
                <a:schemeClr val="tx1"/>
              </a:solidFill>
              <a:latin typeface="Calibri" panose="020F0502020204030204" pitchFamily="34" charset="0"/>
              <a:cs typeface="Calibri" panose="020F0502020204030204" pitchFamily="34" charset="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chor="t"/>
          <a:lstStyle/>
          <a:p>
            <a:r>
              <a:rPr lang="en-US" altLang="zh-CN" sz="3200" dirty="0" smtClean="0">
                <a:solidFill>
                  <a:schemeClr val="tx1"/>
                </a:solidFill>
              </a:rPr>
              <a:t>Meeting agenda for the week</a:t>
            </a:r>
            <a:endParaRPr lang="zh-CN" altLang="en-US" sz="3200" dirty="0">
              <a:solidFill>
                <a:schemeClr val="tx1"/>
              </a:solidFill>
            </a:endParaRPr>
          </a:p>
        </p:txBody>
      </p:sp>
      <p:sp>
        <p:nvSpPr>
          <p:cNvPr id="4" name="页脚占位符 3"/>
          <p:cNvSpPr>
            <a:spLocks noGrp="1"/>
          </p:cNvSpPr>
          <p:nvPr>
            <p:ph type="ftr" idx="11"/>
          </p:nvPr>
        </p:nvSpPr>
        <p:spPr/>
        <p:txBody>
          <a:bodyPr/>
          <a:lstStyle/>
          <a:p>
            <a:pPr eaLnBrk="0" hangingPunct="0">
              <a:defRPr/>
            </a:pPr>
            <a:r>
              <a:rPr lang="en-US" smtClean="0"/>
              <a:t>Bo Sun (Sanechips)</a:t>
            </a:r>
            <a:endParaRPr lang="en-US" dirty="0"/>
          </a:p>
        </p:txBody>
      </p:sp>
      <p:sp>
        <p:nvSpPr>
          <p:cNvPr id="5" name="灯片编号占位符 4"/>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18</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6" name="Rectangle 3"/>
          <p:cNvSpPr txBox="1">
            <a:spLocks noChangeArrowheads="1"/>
          </p:cNvSpPr>
          <p:nvPr/>
        </p:nvSpPr>
        <p:spPr bwMode="auto">
          <a:xfrm>
            <a:off x="4038600" y="1372870"/>
            <a:ext cx="3585845" cy="50095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0" indent="0" eaLnBrk="0" hangingPunct="0">
              <a:spcBef>
                <a:spcPts val="0"/>
              </a:spcBef>
              <a:buNone/>
              <a:defRPr/>
            </a:pPr>
            <a:r>
              <a:rPr lang="en-US" altLang="en-GB" sz="1800" u="sng" dirty="0" smtClean="0">
                <a:sym typeface="+mn-ea"/>
              </a:rPr>
              <a:t>Tuesday</a:t>
            </a:r>
            <a:r>
              <a:rPr lang="en-GB" altLang="en-US" sz="1800" u="sng" dirty="0" smtClean="0">
                <a:sym typeface="+mn-ea"/>
              </a:rPr>
              <a:t> (</a:t>
            </a:r>
            <a:r>
              <a:rPr lang="en-US" altLang="en-GB" sz="1800" u="sng" dirty="0" smtClean="0">
                <a:sym typeface="+mn-ea"/>
              </a:rPr>
              <a:t>P</a:t>
            </a:r>
            <a:r>
              <a:rPr lang="en-GB" altLang="en-US" sz="1800" u="sng" dirty="0" smtClean="0">
                <a:sym typeface="+mn-ea"/>
              </a:rPr>
              <a:t>M1</a:t>
            </a:r>
            <a:r>
              <a:rPr lang="en-US" altLang="en-GB" sz="1800" u="sng" dirty="0" smtClean="0">
                <a:sym typeface="+mn-ea"/>
              </a:rPr>
              <a:t>, </a:t>
            </a:r>
            <a:r>
              <a:rPr lang="en-US" altLang="en-GB" sz="1800" u="sng" dirty="0"/>
              <a:t>Baltic II</a:t>
            </a:r>
            <a:r>
              <a:rPr lang="en-GB" altLang="en-US" sz="1800" u="sng" dirty="0" smtClean="0">
                <a:sym typeface="+mn-ea"/>
              </a:rPr>
              <a:t>)</a:t>
            </a:r>
            <a:endParaRPr lang="en-GB" altLang="en-US" sz="1800" u="sng" dirty="0" smtClean="0">
              <a:solidFill>
                <a:schemeClr val="tx1"/>
              </a:solidFill>
            </a:endParaRPr>
          </a:p>
          <a:p>
            <a:pPr lvl="0" eaLnBrk="0" hangingPunct="0">
              <a:lnSpc>
                <a:spcPct val="100000"/>
              </a:lnSpc>
              <a:spcBef>
                <a:spcPts val="0"/>
              </a:spcBef>
              <a:defRPr/>
            </a:pPr>
            <a:r>
              <a:rPr lang="en-US" sz="1800" dirty="0" smtClean="0">
                <a:sym typeface="+mn-ea"/>
              </a:rPr>
              <a:t>Regular items</a:t>
            </a:r>
            <a:endParaRPr lang="en-US" sz="1800" dirty="0" smtClean="0">
              <a:solidFill>
                <a:schemeClr val="tx1"/>
              </a:solidFill>
            </a:endParaRPr>
          </a:p>
          <a:p>
            <a:pPr eaLnBrk="0" hangingPunct="0">
              <a:lnSpc>
                <a:spcPct val="100000"/>
              </a:lnSpc>
              <a:spcBef>
                <a:spcPts val="0"/>
              </a:spcBef>
              <a:defRPr/>
            </a:pPr>
            <a:r>
              <a:rPr lang="en-US" altLang="en-GB" sz="1800" dirty="0" smtClean="0">
                <a:sym typeface="+mn-ea"/>
              </a:rPr>
              <a:t>Contribution discussion</a:t>
            </a:r>
            <a:endParaRPr lang="en-US" altLang="en-GB" sz="1800" dirty="0" smtClean="0">
              <a:solidFill>
                <a:schemeClr val="tx1"/>
              </a:solidFill>
            </a:endParaRPr>
          </a:p>
          <a:p>
            <a:pPr lvl="0" eaLnBrk="0" hangingPunct="0">
              <a:lnSpc>
                <a:spcPct val="100000"/>
              </a:lnSpc>
              <a:spcBef>
                <a:spcPts val="0"/>
              </a:spcBef>
              <a:defRPr/>
            </a:pPr>
            <a:r>
              <a:rPr lang="en-GB" altLang="en-US" sz="1800" dirty="0">
                <a:sym typeface="+mn-ea"/>
              </a:rPr>
              <a:t>Recess</a:t>
            </a:r>
          </a:p>
          <a:p>
            <a:pPr lvl="0" eaLnBrk="0" hangingPunct="0">
              <a:lnSpc>
                <a:spcPct val="100000"/>
              </a:lnSpc>
              <a:spcBef>
                <a:spcPts val="0"/>
              </a:spcBef>
              <a:defRPr/>
            </a:pPr>
            <a:endParaRPr lang="en-GB" altLang="en-US" sz="1800" dirty="0">
              <a:solidFill>
                <a:schemeClr val="tx1"/>
              </a:solidFill>
              <a:sym typeface="+mn-ea"/>
            </a:endParaRPr>
          </a:p>
          <a:p>
            <a:pPr marL="0" lvl="0" indent="0" eaLnBrk="0" hangingPunct="0">
              <a:spcBef>
                <a:spcPts val="0"/>
              </a:spcBef>
              <a:buNone/>
              <a:defRPr/>
            </a:pPr>
            <a:r>
              <a:rPr lang="en-US" altLang="en-GB" sz="1800" u="sng" dirty="0" smtClean="0">
                <a:solidFill>
                  <a:schemeClr val="tx1"/>
                </a:solidFill>
              </a:rPr>
              <a:t>Wednesday</a:t>
            </a:r>
            <a:r>
              <a:rPr lang="en-GB" altLang="en-US" sz="1800" u="sng" dirty="0" smtClean="0">
                <a:solidFill>
                  <a:schemeClr val="tx1"/>
                </a:solidFill>
              </a:rPr>
              <a:t> (</a:t>
            </a:r>
            <a:r>
              <a:rPr lang="en-US" altLang="en-GB" sz="1800" u="sng" dirty="0" smtClean="0">
                <a:solidFill>
                  <a:schemeClr val="tx1"/>
                </a:solidFill>
              </a:rPr>
              <a:t>A</a:t>
            </a:r>
            <a:r>
              <a:rPr lang="en-GB" altLang="en-US" sz="1800" u="sng" dirty="0" smtClean="0">
                <a:solidFill>
                  <a:schemeClr val="tx1"/>
                </a:solidFill>
              </a:rPr>
              <a:t>M</a:t>
            </a:r>
            <a:r>
              <a:rPr lang="en-US" altLang="en-GB" sz="1800" u="sng" dirty="0" smtClean="0">
                <a:solidFill>
                  <a:schemeClr val="tx1"/>
                </a:solidFill>
              </a:rPr>
              <a:t>1, </a:t>
            </a:r>
            <a:r>
              <a:rPr lang="en-US" altLang="en-GB" sz="1800" u="sng" dirty="0"/>
              <a:t>Baltic II</a:t>
            </a:r>
            <a:r>
              <a:rPr lang="en-GB" altLang="en-US" sz="1800" u="sng" dirty="0" smtClean="0">
                <a:solidFill>
                  <a:schemeClr val="tx1"/>
                </a:solidFill>
              </a:rPr>
              <a:t>)</a:t>
            </a:r>
          </a:p>
          <a:p>
            <a:pPr lvl="0" eaLnBrk="0" hangingPunct="0">
              <a:lnSpc>
                <a:spcPct val="100000"/>
              </a:lnSpc>
              <a:spcBef>
                <a:spcPts val="0"/>
              </a:spcBef>
              <a:defRPr/>
            </a:pPr>
            <a:r>
              <a:rPr lang="en-US" sz="1800" dirty="0" smtClean="0">
                <a:solidFill>
                  <a:schemeClr val="tx1"/>
                </a:solidFill>
              </a:rPr>
              <a:t>Regular items</a:t>
            </a:r>
          </a:p>
          <a:p>
            <a:pPr eaLnBrk="0" hangingPunct="0">
              <a:lnSpc>
                <a:spcPct val="100000"/>
              </a:lnSpc>
              <a:spcBef>
                <a:spcPts val="0"/>
              </a:spcBef>
              <a:defRPr/>
            </a:pPr>
            <a:r>
              <a:rPr lang="en-US" altLang="en-GB" sz="1800" dirty="0" smtClean="0">
                <a:solidFill>
                  <a:schemeClr val="tx1"/>
                </a:solidFill>
              </a:rPr>
              <a:t>Contribution discussion</a:t>
            </a:r>
          </a:p>
          <a:p>
            <a:pPr lvl="0" eaLnBrk="0" hangingPunct="0">
              <a:lnSpc>
                <a:spcPct val="100000"/>
              </a:lnSpc>
              <a:spcBef>
                <a:spcPts val="0"/>
              </a:spcBef>
              <a:defRPr/>
            </a:pPr>
            <a:r>
              <a:rPr lang="en-GB" altLang="en-US" sz="1800" dirty="0">
                <a:solidFill>
                  <a:schemeClr val="tx1"/>
                </a:solidFill>
                <a:sym typeface="+mn-ea"/>
              </a:rPr>
              <a:t>Recess</a:t>
            </a:r>
          </a:p>
          <a:p>
            <a:pPr lvl="0" eaLnBrk="0" hangingPunct="0">
              <a:lnSpc>
                <a:spcPct val="100000"/>
              </a:lnSpc>
              <a:spcBef>
                <a:spcPts val="0"/>
              </a:spcBef>
              <a:defRPr/>
            </a:pPr>
            <a:endParaRPr lang="en-GB" altLang="en-US" sz="1800" dirty="0">
              <a:solidFill>
                <a:schemeClr val="tx1"/>
              </a:solidFill>
              <a:sym typeface="+mn-ea"/>
            </a:endParaRPr>
          </a:p>
          <a:p>
            <a:pPr marL="0" lvl="0" indent="0" eaLnBrk="0" hangingPunct="0">
              <a:spcBef>
                <a:spcPts val="0"/>
              </a:spcBef>
              <a:buNone/>
              <a:defRPr/>
            </a:pPr>
            <a:r>
              <a:rPr lang="en-US" altLang="en-GB" sz="1800" u="sng" dirty="0" smtClean="0">
                <a:solidFill>
                  <a:schemeClr val="tx1"/>
                </a:solidFill>
                <a:sym typeface="+mn-ea"/>
              </a:rPr>
              <a:t>Wednesday</a:t>
            </a:r>
            <a:r>
              <a:rPr lang="en-GB" altLang="en-US" sz="1800" u="sng" dirty="0" smtClean="0">
                <a:solidFill>
                  <a:schemeClr val="tx1"/>
                </a:solidFill>
                <a:sym typeface="+mn-ea"/>
              </a:rPr>
              <a:t> (A</a:t>
            </a:r>
            <a:r>
              <a:rPr lang="en-US" altLang="en-GB" sz="1800" u="sng" dirty="0" smtClean="0">
                <a:solidFill>
                  <a:schemeClr val="tx1"/>
                </a:solidFill>
                <a:sym typeface="+mn-ea"/>
              </a:rPr>
              <a:t>M2, </a:t>
            </a:r>
            <a:r>
              <a:rPr lang="en-US" altLang="en-GB" sz="1800" u="sng" dirty="0"/>
              <a:t>Baltic II</a:t>
            </a:r>
            <a:r>
              <a:rPr lang="en-GB" altLang="en-US" sz="1800" u="sng" dirty="0" smtClean="0">
                <a:solidFill>
                  <a:schemeClr val="tx1"/>
                </a:solidFill>
                <a:sym typeface="+mn-ea"/>
              </a:rPr>
              <a:t>)</a:t>
            </a:r>
            <a:endParaRPr lang="en-GB" altLang="en-US" sz="1800" u="sng" dirty="0" smtClean="0">
              <a:solidFill>
                <a:schemeClr val="tx1"/>
              </a:solidFill>
            </a:endParaRPr>
          </a:p>
          <a:p>
            <a:pPr lvl="0" eaLnBrk="0" hangingPunct="0">
              <a:lnSpc>
                <a:spcPct val="100000"/>
              </a:lnSpc>
              <a:spcBef>
                <a:spcPts val="0"/>
              </a:spcBef>
              <a:defRPr/>
            </a:pPr>
            <a:r>
              <a:rPr lang="en-US" altLang="en-GB" sz="1800" dirty="0" smtClean="0">
                <a:solidFill>
                  <a:schemeClr val="tx1"/>
                </a:solidFill>
                <a:sym typeface="+mn-ea"/>
              </a:rPr>
              <a:t>Regular items</a:t>
            </a:r>
          </a:p>
          <a:p>
            <a:pPr lvl="0" eaLnBrk="0" hangingPunct="0">
              <a:lnSpc>
                <a:spcPct val="100000"/>
              </a:lnSpc>
              <a:spcBef>
                <a:spcPts val="0"/>
              </a:spcBef>
              <a:defRPr/>
            </a:pPr>
            <a:r>
              <a:rPr lang="en-US" altLang="en-GB" sz="1800" dirty="0" smtClean="0">
                <a:solidFill>
                  <a:schemeClr val="tx1"/>
                </a:solidFill>
                <a:sym typeface="+mn-ea"/>
              </a:rPr>
              <a:t>Contribution discussion</a:t>
            </a:r>
          </a:p>
          <a:p>
            <a:pPr lvl="0" eaLnBrk="0" hangingPunct="0">
              <a:lnSpc>
                <a:spcPct val="100000"/>
              </a:lnSpc>
              <a:spcBef>
                <a:spcPts val="0"/>
              </a:spcBef>
              <a:defRPr/>
            </a:pPr>
            <a:r>
              <a:rPr lang="en-US" altLang="en-GB" sz="1800" dirty="0" smtClean="0">
                <a:solidFill>
                  <a:schemeClr val="tx1"/>
                </a:solidFill>
                <a:sym typeface="+mn-ea"/>
              </a:rPr>
              <a:t>Recess</a:t>
            </a:r>
          </a:p>
          <a:p>
            <a:pPr marL="0" lvl="0" indent="0" eaLnBrk="0" hangingPunct="0">
              <a:lnSpc>
                <a:spcPct val="100000"/>
              </a:lnSpc>
              <a:spcBef>
                <a:spcPts val="0"/>
              </a:spcBef>
              <a:buNone/>
              <a:defRPr/>
            </a:pPr>
            <a:endParaRPr lang="en-US" altLang="en-GB" sz="1800" dirty="0" smtClean="0">
              <a:solidFill>
                <a:schemeClr val="tx1"/>
              </a:solidFill>
              <a:sym typeface="+mn-ea"/>
            </a:endParaRPr>
          </a:p>
          <a:p>
            <a:pPr marL="0" lvl="0" indent="0" eaLnBrk="0" hangingPunct="0">
              <a:lnSpc>
                <a:spcPct val="120000"/>
              </a:lnSpc>
              <a:spcBef>
                <a:spcPts val="600"/>
              </a:spcBef>
              <a:buNone/>
              <a:defRPr/>
            </a:pPr>
            <a:endParaRPr lang="en-US" altLang="en-GB" sz="1800" dirty="0" smtClean="0">
              <a:solidFill>
                <a:schemeClr val="tx1"/>
              </a:solidFill>
              <a:sym typeface="+mn-ea"/>
            </a:endParaRPr>
          </a:p>
        </p:txBody>
      </p:sp>
      <p:sp>
        <p:nvSpPr>
          <p:cNvPr id="7" name="Rectangle 3"/>
          <p:cNvSpPr txBox="1">
            <a:spLocks noChangeArrowheads="1"/>
          </p:cNvSpPr>
          <p:nvPr/>
        </p:nvSpPr>
        <p:spPr bwMode="auto">
          <a:xfrm>
            <a:off x="7846060" y="1372870"/>
            <a:ext cx="3938270" cy="44284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0" indent="0" eaLnBrk="0" hangingPunct="0">
              <a:spcBef>
                <a:spcPts val="0"/>
              </a:spcBef>
              <a:buNone/>
              <a:defRPr/>
            </a:pPr>
            <a:r>
              <a:rPr lang="en-US" altLang="en-GB" sz="1800" u="sng" dirty="0" smtClean="0">
                <a:sym typeface="+mn-ea"/>
              </a:rPr>
              <a:t>Thursday</a:t>
            </a:r>
            <a:r>
              <a:rPr lang="en-GB" altLang="en-US" sz="1800" u="sng" dirty="0" smtClean="0">
                <a:sym typeface="+mn-ea"/>
              </a:rPr>
              <a:t> (</a:t>
            </a:r>
            <a:r>
              <a:rPr lang="en-US" altLang="en-GB" sz="1800" u="sng" dirty="0" smtClean="0">
                <a:sym typeface="+mn-ea"/>
              </a:rPr>
              <a:t>AM1, </a:t>
            </a:r>
            <a:r>
              <a:rPr lang="en-US" altLang="en-GB" sz="1800" u="sng" dirty="0"/>
              <a:t>Baltic II</a:t>
            </a:r>
            <a:r>
              <a:rPr lang="en-GB" altLang="en-US" sz="1800" u="sng" dirty="0" smtClean="0">
                <a:sym typeface="+mn-ea"/>
              </a:rPr>
              <a:t>)</a:t>
            </a:r>
            <a:endParaRPr lang="en-GB" altLang="en-US" sz="1800" u="sng" dirty="0" smtClean="0">
              <a:solidFill>
                <a:schemeClr val="tx1"/>
              </a:solidFill>
            </a:endParaRPr>
          </a:p>
          <a:p>
            <a:pPr lvl="0" eaLnBrk="0" hangingPunct="0">
              <a:lnSpc>
                <a:spcPct val="100000"/>
              </a:lnSpc>
              <a:spcBef>
                <a:spcPts val="0"/>
              </a:spcBef>
              <a:defRPr/>
            </a:pPr>
            <a:r>
              <a:rPr lang="en-US" sz="1800" dirty="0" smtClean="0">
                <a:sym typeface="+mn-ea"/>
              </a:rPr>
              <a:t>Regular items</a:t>
            </a:r>
            <a:endParaRPr lang="en-US" sz="1800" dirty="0" smtClean="0">
              <a:solidFill>
                <a:schemeClr val="tx1"/>
              </a:solidFill>
              <a:sym typeface="+mn-ea"/>
            </a:endParaRPr>
          </a:p>
          <a:p>
            <a:pPr lvl="0" eaLnBrk="0" hangingPunct="0">
              <a:lnSpc>
                <a:spcPct val="100000"/>
              </a:lnSpc>
              <a:spcBef>
                <a:spcPts val="0"/>
              </a:spcBef>
              <a:defRPr/>
            </a:pPr>
            <a:r>
              <a:rPr lang="en-US" altLang="en-GB" sz="1800" dirty="0" smtClean="0">
                <a:sym typeface="+mn-ea"/>
              </a:rPr>
              <a:t>Contribution discussion</a:t>
            </a:r>
            <a:endParaRPr lang="en-US" altLang="en-GB" sz="1800" dirty="0" smtClean="0">
              <a:solidFill>
                <a:schemeClr val="tx1"/>
              </a:solidFill>
              <a:sym typeface="+mn-ea"/>
            </a:endParaRPr>
          </a:p>
          <a:p>
            <a:pPr lvl="0" eaLnBrk="0" hangingPunct="0">
              <a:lnSpc>
                <a:spcPct val="100000"/>
              </a:lnSpc>
              <a:spcBef>
                <a:spcPts val="0"/>
              </a:spcBef>
              <a:defRPr/>
            </a:pPr>
            <a:r>
              <a:rPr lang="en-US" altLang="en-GB" sz="1800" dirty="0" smtClean="0">
                <a:sym typeface="+mn-ea"/>
              </a:rPr>
              <a:t>Recess</a:t>
            </a:r>
          </a:p>
          <a:p>
            <a:pPr lvl="0" eaLnBrk="0" hangingPunct="0">
              <a:lnSpc>
                <a:spcPct val="100000"/>
              </a:lnSpc>
              <a:spcBef>
                <a:spcPts val="0"/>
              </a:spcBef>
              <a:defRPr/>
            </a:pPr>
            <a:endParaRPr lang="en-US" altLang="en-GB" sz="1800" dirty="0" smtClean="0">
              <a:solidFill>
                <a:schemeClr val="tx1"/>
              </a:solidFill>
              <a:sym typeface="+mn-ea"/>
            </a:endParaRPr>
          </a:p>
          <a:p>
            <a:pPr marL="0" lvl="0" indent="0" eaLnBrk="0" hangingPunct="0">
              <a:spcBef>
                <a:spcPts val="0"/>
              </a:spcBef>
              <a:buNone/>
              <a:defRPr/>
            </a:pPr>
            <a:r>
              <a:rPr lang="en-GB" altLang="en-US" sz="1800" u="sng" dirty="0" smtClean="0">
                <a:solidFill>
                  <a:schemeClr val="tx1"/>
                </a:solidFill>
                <a:sym typeface="+mn-ea"/>
              </a:rPr>
              <a:t>Thursday (</a:t>
            </a:r>
            <a:r>
              <a:rPr lang="en-US" altLang="en-GB" sz="1800" u="sng" dirty="0" smtClean="0">
                <a:solidFill>
                  <a:schemeClr val="tx1"/>
                </a:solidFill>
                <a:sym typeface="+mn-ea"/>
              </a:rPr>
              <a:t>P</a:t>
            </a:r>
            <a:r>
              <a:rPr lang="en-GB" altLang="en-US" sz="1800" u="sng" dirty="0" smtClean="0">
                <a:solidFill>
                  <a:schemeClr val="tx1"/>
                </a:solidFill>
                <a:sym typeface="+mn-ea"/>
              </a:rPr>
              <a:t>M</a:t>
            </a:r>
            <a:r>
              <a:rPr lang="en-US" altLang="en-GB" sz="1800" u="sng" dirty="0" smtClean="0">
                <a:solidFill>
                  <a:schemeClr val="tx1"/>
                </a:solidFill>
                <a:sym typeface="+mn-ea"/>
              </a:rPr>
              <a:t>1</a:t>
            </a:r>
            <a:r>
              <a:rPr lang="en-GB" altLang="en-US" sz="1800" u="sng" dirty="0" smtClean="0">
                <a:solidFill>
                  <a:schemeClr val="tx1"/>
                </a:solidFill>
                <a:sym typeface="+mn-ea"/>
              </a:rPr>
              <a:t>, </a:t>
            </a:r>
            <a:r>
              <a:rPr lang="en-US" altLang="en-GB" sz="1800" u="sng" dirty="0"/>
              <a:t>Baltic II</a:t>
            </a:r>
            <a:r>
              <a:rPr lang="en-GB" altLang="en-US" sz="1800" u="sng" dirty="0" smtClean="0">
                <a:solidFill>
                  <a:schemeClr val="tx1"/>
                </a:solidFill>
                <a:sym typeface="+mn-ea"/>
              </a:rPr>
              <a:t>)</a:t>
            </a:r>
            <a:endParaRPr lang="en-GB" altLang="en-US" sz="1800" u="sng" dirty="0" smtClean="0">
              <a:solidFill>
                <a:schemeClr val="tx1"/>
              </a:solidFill>
            </a:endParaRPr>
          </a:p>
          <a:p>
            <a:pPr eaLnBrk="0" hangingPunct="0">
              <a:spcBef>
                <a:spcPts val="0"/>
              </a:spcBef>
              <a:defRPr/>
            </a:pPr>
            <a:r>
              <a:rPr lang="en-US" altLang="en-GB" sz="1800" dirty="0" smtClean="0">
                <a:solidFill>
                  <a:schemeClr val="tx1"/>
                </a:solidFill>
                <a:sym typeface="+mn-ea"/>
              </a:rPr>
              <a:t>Regular items</a:t>
            </a:r>
          </a:p>
          <a:p>
            <a:pPr eaLnBrk="0" hangingPunct="0">
              <a:spcBef>
                <a:spcPts val="0"/>
              </a:spcBef>
              <a:defRPr/>
            </a:pPr>
            <a:r>
              <a:rPr lang="en-US" altLang="en-GB" sz="1800" dirty="0">
                <a:sym typeface="+mn-ea"/>
              </a:rPr>
              <a:t>SPs and Motions</a:t>
            </a:r>
          </a:p>
          <a:p>
            <a:pPr eaLnBrk="0" hangingPunct="0">
              <a:spcBef>
                <a:spcPts val="0"/>
              </a:spcBef>
              <a:defRPr/>
            </a:pPr>
            <a:r>
              <a:rPr lang="en-US" altLang="en-GB" sz="1800" dirty="0" smtClean="0">
                <a:solidFill>
                  <a:schemeClr val="tx1"/>
                </a:solidFill>
                <a:sym typeface="+mn-ea"/>
              </a:rPr>
              <a:t>Contribution discussion</a:t>
            </a:r>
          </a:p>
          <a:p>
            <a:pPr eaLnBrk="0" hangingPunct="0">
              <a:spcBef>
                <a:spcPts val="0"/>
              </a:spcBef>
              <a:defRPr/>
            </a:pPr>
            <a:r>
              <a:rPr lang="en-US" altLang="en-GB" sz="1800" dirty="0" smtClean="0">
                <a:solidFill>
                  <a:schemeClr val="tx1"/>
                </a:solidFill>
                <a:sym typeface="+mn-ea"/>
              </a:rPr>
              <a:t>Timeline Review</a:t>
            </a:r>
          </a:p>
          <a:p>
            <a:pPr eaLnBrk="0" hangingPunct="0">
              <a:spcBef>
                <a:spcPts val="0"/>
              </a:spcBef>
              <a:defRPr/>
            </a:pPr>
            <a:r>
              <a:rPr lang="en-US" altLang="en-GB" sz="1800" dirty="0" smtClean="0">
                <a:solidFill>
                  <a:schemeClr val="tx1"/>
                </a:solidFill>
                <a:sym typeface="+mn-ea"/>
              </a:rPr>
              <a:t>Teleconference Plan</a:t>
            </a:r>
            <a:endParaRPr lang="en-US" altLang="en-GB" sz="1800" dirty="0" smtClean="0">
              <a:solidFill>
                <a:schemeClr val="tx1"/>
              </a:solidFill>
            </a:endParaRPr>
          </a:p>
          <a:p>
            <a:pPr lvl="0" eaLnBrk="0" hangingPunct="0">
              <a:spcBef>
                <a:spcPts val="0"/>
              </a:spcBef>
              <a:defRPr/>
            </a:pPr>
            <a:r>
              <a:rPr lang="en-US" altLang="en-GB" sz="1800" dirty="0" smtClean="0">
                <a:solidFill>
                  <a:schemeClr val="tx1"/>
                </a:solidFill>
                <a:sym typeface="+mn-ea"/>
              </a:rPr>
              <a:t>Adjourn</a:t>
            </a:r>
          </a:p>
        </p:txBody>
      </p:sp>
      <p:sp>
        <p:nvSpPr>
          <p:cNvPr id="10"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May 2025</a:t>
            </a:r>
            <a:endParaRPr lang="en-US" dirty="0"/>
          </a:p>
        </p:txBody>
      </p:sp>
      <p:sp>
        <p:nvSpPr>
          <p:cNvPr id="3" name="文本框 2"/>
          <p:cNvSpPr txBox="1"/>
          <p:nvPr/>
        </p:nvSpPr>
        <p:spPr>
          <a:xfrm>
            <a:off x="7315200" y="4874895"/>
            <a:ext cx="4803775" cy="1641475"/>
          </a:xfrm>
          <a:prstGeom prst="rect">
            <a:avLst/>
          </a:prstGeom>
          <a:noFill/>
        </p:spPr>
        <p:txBody>
          <a:bodyPr wrap="square" rtlCol="0" anchor="t">
            <a:spAutoFit/>
          </a:bodyPr>
          <a:lstStyle/>
          <a:p>
            <a:pPr lvl="0" eaLnBrk="0" hangingPunct="0">
              <a:lnSpc>
                <a:spcPct val="120000"/>
              </a:lnSpc>
              <a:spcBef>
                <a:spcPts val="0"/>
              </a:spcBef>
              <a:defRPr/>
            </a:pPr>
            <a:r>
              <a:rPr lang="en-US" altLang="en-GB" sz="1400" b="1" i="1" dirty="0" smtClean="0">
                <a:sym typeface="+mn-ea"/>
              </a:rPr>
              <a:t>Note, the “Regular items” include:</a:t>
            </a:r>
          </a:p>
          <a:p>
            <a:pPr marL="171450" lvl="0" indent="-171450" eaLnBrk="0" hangingPunct="0">
              <a:lnSpc>
                <a:spcPct val="120000"/>
              </a:lnSpc>
              <a:spcBef>
                <a:spcPts val="0"/>
              </a:spcBef>
              <a:buFont typeface="Arial" panose="020B0604020202020204" pitchFamily="34" charset="0"/>
              <a:buChar char="•"/>
              <a:defRPr/>
            </a:pPr>
            <a:r>
              <a:rPr lang="en-GB" altLang="en-US" sz="1400" b="1" i="1" dirty="0" smtClean="0">
                <a:sym typeface="+mn-ea"/>
              </a:rPr>
              <a:t>Call </a:t>
            </a:r>
            <a:r>
              <a:rPr lang="en-US" altLang="en-GB" sz="1400" b="1" i="1" dirty="0">
                <a:sym typeface="+mn-ea"/>
              </a:rPr>
              <a:t>meeting to order and remind the group to record </a:t>
            </a:r>
            <a:r>
              <a:rPr lang="en-US" altLang="en-GB" sz="1400" b="1" i="1" dirty="0" smtClean="0">
                <a:sym typeface="+mn-ea"/>
              </a:rPr>
              <a:t>attendance </a:t>
            </a:r>
            <a:r>
              <a:rPr lang="en-US" altLang="en-GB" sz="1400" b="1" i="1" dirty="0">
                <a:sym typeface="+mn-ea"/>
              </a:rPr>
              <a:t>on imat.ieee.org</a:t>
            </a:r>
            <a:endParaRPr lang="en-GB" altLang="en-US" sz="1400" b="1" i="1" dirty="0">
              <a:solidFill>
                <a:schemeClr val="tx1"/>
              </a:solidFill>
            </a:endParaRPr>
          </a:p>
          <a:p>
            <a:pPr marL="171450" lvl="0" indent="-171450" eaLnBrk="0" hangingPunct="0">
              <a:lnSpc>
                <a:spcPct val="120000"/>
              </a:lnSpc>
              <a:spcBef>
                <a:spcPts val="0"/>
              </a:spcBef>
              <a:buFont typeface="Arial" panose="020B0604020202020204" pitchFamily="34" charset="0"/>
              <a:buChar char="•"/>
              <a:defRPr/>
            </a:pPr>
            <a:r>
              <a:rPr lang="en-GB" altLang="en-US" sz="1400" b="1" i="1" dirty="0">
                <a:sym typeface="+mn-ea"/>
              </a:rPr>
              <a:t>IEEE-SA IPR policies </a:t>
            </a:r>
            <a:r>
              <a:rPr lang="en-US" altLang="en-GB" sz="1400" b="1" i="1" dirty="0">
                <a:sym typeface="+mn-ea"/>
              </a:rPr>
              <a:t>and meeting rules</a:t>
            </a:r>
            <a:endParaRPr lang="en-US" altLang="en-GB" sz="1400" b="1" i="1" dirty="0">
              <a:solidFill>
                <a:schemeClr val="tx1"/>
              </a:solidFill>
            </a:endParaRPr>
          </a:p>
          <a:p>
            <a:pPr marL="171450" lvl="0" indent="-171450" eaLnBrk="0" hangingPunct="0">
              <a:lnSpc>
                <a:spcPct val="120000"/>
              </a:lnSpc>
              <a:spcBef>
                <a:spcPts val="0"/>
              </a:spcBef>
              <a:buFont typeface="Arial" panose="020B0604020202020204" pitchFamily="34" charset="0"/>
              <a:buChar char="•"/>
              <a:defRPr/>
            </a:pPr>
            <a:r>
              <a:rPr lang="en-US" altLang="en-GB" sz="1400" b="1" i="1" dirty="0" smtClean="0">
                <a:sym typeface="+mn-ea"/>
              </a:rPr>
              <a:t>Approve meeting </a:t>
            </a:r>
            <a:r>
              <a:rPr lang="en-GB" altLang="en-US" sz="1400" b="1" i="1" dirty="0" smtClean="0">
                <a:sym typeface="+mn-ea"/>
              </a:rPr>
              <a:t>agenda</a:t>
            </a:r>
          </a:p>
          <a:p>
            <a:pPr marL="171450" lvl="0" indent="-171450" eaLnBrk="0" hangingPunct="0">
              <a:lnSpc>
                <a:spcPct val="120000"/>
              </a:lnSpc>
              <a:spcBef>
                <a:spcPts val="0"/>
              </a:spcBef>
              <a:buFont typeface="Arial" panose="020B0604020202020204" pitchFamily="34" charset="0"/>
              <a:buChar char="•"/>
              <a:defRPr/>
            </a:pPr>
            <a:r>
              <a:rPr lang="en-US" altLang="en-GB" sz="1400" b="1" i="1" dirty="0" smtClean="0">
                <a:sym typeface="+mn-ea"/>
              </a:rPr>
              <a:t>Ask for any other business for the meeting</a:t>
            </a:r>
          </a:p>
        </p:txBody>
      </p:sp>
      <p:sp>
        <p:nvSpPr>
          <p:cNvPr id="8" name="Rectangle 3"/>
          <p:cNvSpPr txBox="1">
            <a:spLocks noChangeArrowheads="1"/>
          </p:cNvSpPr>
          <p:nvPr/>
        </p:nvSpPr>
        <p:spPr bwMode="auto">
          <a:xfrm>
            <a:off x="533400" y="1372870"/>
            <a:ext cx="3263265" cy="50266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0" indent="0" eaLnBrk="0" hangingPunct="0">
              <a:lnSpc>
                <a:spcPct val="100000"/>
              </a:lnSpc>
              <a:spcBef>
                <a:spcPts val="0"/>
              </a:spcBef>
              <a:buNone/>
              <a:defRPr/>
            </a:pPr>
            <a:r>
              <a:rPr lang="en-US" altLang="en-GB" sz="1800" u="sng" dirty="0" smtClean="0">
                <a:solidFill>
                  <a:schemeClr val="tx1"/>
                </a:solidFill>
              </a:rPr>
              <a:t>Monday</a:t>
            </a:r>
            <a:r>
              <a:rPr lang="en-GB" altLang="en-US" sz="1800" u="sng" dirty="0" smtClean="0">
                <a:solidFill>
                  <a:schemeClr val="tx1"/>
                </a:solidFill>
              </a:rPr>
              <a:t> (AM2</a:t>
            </a:r>
            <a:r>
              <a:rPr lang="en-US" altLang="en-GB" sz="1800" u="sng" dirty="0" smtClean="0">
                <a:solidFill>
                  <a:schemeClr val="tx1"/>
                </a:solidFill>
              </a:rPr>
              <a:t>, Baltic II</a:t>
            </a:r>
            <a:r>
              <a:rPr lang="en-GB" altLang="en-US" sz="1800" u="sng" dirty="0" smtClean="0">
                <a:solidFill>
                  <a:schemeClr val="tx1"/>
                </a:solidFill>
              </a:rPr>
              <a:t>)</a:t>
            </a:r>
          </a:p>
          <a:p>
            <a:pPr lvl="0" eaLnBrk="0" hangingPunct="0">
              <a:lnSpc>
                <a:spcPct val="100000"/>
              </a:lnSpc>
              <a:spcBef>
                <a:spcPts val="0"/>
              </a:spcBef>
              <a:defRPr/>
            </a:pPr>
            <a:r>
              <a:rPr lang="en-US" sz="1800" dirty="0" smtClean="0">
                <a:solidFill>
                  <a:schemeClr val="tx1"/>
                </a:solidFill>
              </a:rPr>
              <a:t>Regular items</a:t>
            </a:r>
          </a:p>
          <a:p>
            <a:pPr lvl="0" eaLnBrk="0" hangingPunct="0">
              <a:lnSpc>
                <a:spcPct val="100000"/>
              </a:lnSpc>
              <a:spcBef>
                <a:spcPts val="0"/>
              </a:spcBef>
              <a:defRPr/>
            </a:pPr>
            <a:r>
              <a:rPr lang="en-US" sz="1800" dirty="0" smtClean="0">
                <a:solidFill>
                  <a:schemeClr val="tx1"/>
                </a:solidFill>
              </a:rPr>
              <a:t>Approve TG minutes</a:t>
            </a:r>
          </a:p>
          <a:p>
            <a:pPr eaLnBrk="0" hangingPunct="0">
              <a:lnSpc>
                <a:spcPct val="100000"/>
              </a:lnSpc>
              <a:spcBef>
                <a:spcPts val="0"/>
              </a:spcBef>
              <a:defRPr/>
            </a:pPr>
            <a:r>
              <a:rPr lang="en-US" altLang="en-GB" sz="1800" dirty="0" smtClean="0">
                <a:solidFill>
                  <a:schemeClr val="tx1"/>
                </a:solidFill>
              </a:rPr>
              <a:t>SFD motion</a:t>
            </a:r>
          </a:p>
          <a:p>
            <a:pPr eaLnBrk="0" hangingPunct="0">
              <a:lnSpc>
                <a:spcPct val="100000"/>
              </a:lnSpc>
              <a:spcBef>
                <a:spcPts val="0"/>
              </a:spcBef>
              <a:defRPr/>
            </a:pPr>
            <a:r>
              <a:rPr lang="en-US" altLang="en-GB" sz="1800" dirty="0" smtClean="0"/>
              <a:t>Spec Skeleton review</a:t>
            </a:r>
            <a:endParaRPr lang="en-US" altLang="en-GB" sz="1800" dirty="0" smtClean="0">
              <a:solidFill>
                <a:schemeClr val="tx1"/>
              </a:solidFill>
            </a:endParaRPr>
          </a:p>
          <a:p>
            <a:pPr eaLnBrk="0" hangingPunct="0">
              <a:lnSpc>
                <a:spcPct val="100000"/>
              </a:lnSpc>
              <a:spcBef>
                <a:spcPts val="0"/>
              </a:spcBef>
              <a:defRPr/>
            </a:pPr>
            <a:r>
              <a:rPr lang="en-US" altLang="en-GB" sz="1800" dirty="0" smtClean="0">
                <a:solidFill>
                  <a:schemeClr val="tx1"/>
                </a:solidFill>
              </a:rPr>
              <a:t>Contribution discussion</a:t>
            </a:r>
          </a:p>
          <a:p>
            <a:pPr lvl="0" eaLnBrk="0" hangingPunct="0">
              <a:lnSpc>
                <a:spcPct val="100000"/>
              </a:lnSpc>
              <a:spcBef>
                <a:spcPts val="0"/>
              </a:spcBef>
              <a:defRPr/>
            </a:pPr>
            <a:r>
              <a:rPr lang="en-GB" altLang="en-US" sz="1800" dirty="0">
                <a:solidFill>
                  <a:schemeClr val="tx1"/>
                </a:solidFill>
                <a:sym typeface="+mn-ea"/>
              </a:rPr>
              <a:t>Recess</a:t>
            </a:r>
          </a:p>
          <a:p>
            <a:pPr lvl="0" eaLnBrk="0" hangingPunct="0">
              <a:lnSpc>
                <a:spcPct val="100000"/>
              </a:lnSpc>
              <a:spcBef>
                <a:spcPts val="0"/>
              </a:spcBef>
              <a:defRPr/>
            </a:pPr>
            <a:endParaRPr lang="en-GB" altLang="en-US" sz="1800" dirty="0">
              <a:solidFill>
                <a:schemeClr val="tx1"/>
              </a:solidFill>
              <a:sym typeface="+mn-ea"/>
            </a:endParaRPr>
          </a:p>
          <a:p>
            <a:pPr marL="0" lvl="0" indent="0" eaLnBrk="0" hangingPunct="0">
              <a:spcBef>
                <a:spcPts val="0"/>
              </a:spcBef>
              <a:buNone/>
              <a:defRPr/>
            </a:pPr>
            <a:r>
              <a:rPr lang="en-US" altLang="en-GB" sz="1800" u="sng" dirty="0" smtClean="0">
                <a:solidFill>
                  <a:schemeClr val="tx1"/>
                </a:solidFill>
                <a:sym typeface="+mn-ea"/>
              </a:rPr>
              <a:t>Monday</a:t>
            </a:r>
            <a:r>
              <a:rPr lang="en-GB" altLang="en-US" sz="1800" u="sng" dirty="0" smtClean="0">
                <a:solidFill>
                  <a:schemeClr val="tx1"/>
                </a:solidFill>
                <a:sym typeface="+mn-ea"/>
              </a:rPr>
              <a:t> (</a:t>
            </a:r>
            <a:r>
              <a:rPr lang="en-US" altLang="en-GB" sz="1800" u="sng" dirty="0" smtClean="0">
                <a:sym typeface="+mn-ea"/>
              </a:rPr>
              <a:t>PM2, </a:t>
            </a:r>
            <a:r>
              <a:rPr lang="en-US" altLang="en-GB" sz="1800" u="sng" dirty="0"/>
              <a:t>Baltic II</a:t>
            </a:r>
            <a:r>
              <a:rPr lang="en-GB" altLang="en-US" sz="1800" u="sng" dirty="0" smtClean="0">
                <a:solidFill>
                  <a:schemeClr val="tx1"/>
                </a:solidFill>
                <a:sym typeface="+mn-ea"/>
              </a:rPr>
              <a:t>)</a:t>
            </a:r>
            <a:endParaRPr lang="en-GB" altLang="en-US" sz="1800" u="sng" dirty="0" smtClean="0">
              <a:solidFill>
                <a:schemeClr val="tx1"/>
              </a:solidFill>
            </a:endParaRPr>
          </a:p>
          <a:p>
            <a:pPr lvl="0" eaLnBrk="0" hangingPunct="0">
              <a:lnSpc>
                <a:spcPct val="100000"/>
              </a:lnSpc>
              <a:spcBef>
                <a:spcPts val="0"/>
              </a:spcBef>
              <a:defRPr/>
            </a:pPr>
            <a:r>
              <a:rPr lang="en-US" altLang="en-GB" sz="1800" dirty="0" smtClean="0">
                <a:solidFill>
                  <a:schemeClr val="tx1"/>
                </a:solidFill>
                <a:sym typeface="+mn-ea"/>
              </a:rPr>
              <a:t>Regular items</a:t>
            </a:r>
          </a:p>
          <a:p>
            <a:pPr lvl="0" eaLnBrk="0" hangingPunct="0">
              <a:lnSpc>
                <a:spcPct val="100000"/>
              </a:lnSpc>
              <a:spcBef>
                <a:spcPts val="0"/>
              </a:spcBef>
              <a:defRPr/>
            </a:pPr>
            <a:r>
              <a:rPr lang="en-US" altLang="en-GB" sz="1800" dirty="0" smtClean="0">
                <a:solidFill>
                  <a:schemeClr val="tx1"/>
                </a:solidFill>
                <a:sym typeface="+mn-ea"/>
              </a:rPr>
              <a:t>Contribution discussion</a:t>
            </a:r>
          </a:p>
          <a:p>
            <a:pPr lvl="0" eaLnBrk="0" hangingPunct="0">
              <a:lnSpc>
                <a:spcPct val="100000"/>
              </a:lnSpc>
              <a:spcBef>
                <a:spcPts val="0"/>
              </a:spcBef>
              <a:defRPr/>
            </a:pPr>
            <a:r>
              <a:rPr lang="en-US" altLang="en-GB" sz="1800" dirty="0" smtClean="0">
                <a:solidFill>
                  <a:schemeClr val="tx1"/>
                </a:solidFill>
                <a:sym typeface="+mn-ea"/>
              </a:rPr>
              <a:t>Recess</a:t>
            </a:r>
          </a:p>
          <a:p>
            <a:pPr marL="0" lvl="0" indent="0" eaLnBrk="0" hangingPunct="0">
              <a:lnSpc>
                <a:spcPct val="100000"/>
              </a:lnSpc>
              <a:spcBef>
                <a:spcPts val="0"/>
              </a:spcBef>
              <a:buNone/>
              <a:defRPr/>
            </a:pPr>
            <a:endParaRPr lang="en-US" altLang="en-GB" sz="1800" dirty="0" smtClean="0">
              <a:solidFill>
                <a:schemeClr val="tx1"/>
              </a:solidFill>
              <a:sym typeface="+mn-ea"/>
            </a:endParaRPr>
          </a:p>
          <a:p>
            <a:pPr marL="0" lvl="0" indent="0" eaLnBrk="0" hangingPunct="0">
              <a:spcBef>
                <a:spcPts val="0"/>
              </a:spcBef>
              <a:buNone/>
              <a:defRPr/>
            </a:pPr>
            <a:r>
              <a:rPr lang="en-US" altLang="en-GB" sz="1800" u="sng" dirty="0" smtClean="0">
                <a:solidFill>
                  <a:schemeClr val="tx1"/>
                </a:solidFill>
                <a:sym typeface="+mn-ea"/>
              </a:rPr>
              <a:t>Tuesday</a:t>
            </a:r>
            <a:r>
              <a:rPr lang="en-GB" altLang="en-US" sz="1800" u="sng" dirty="0" smtClean="0">
                <a:solidFill>
                  <a:schemeClr val="tx1"/>
                </a:solidFill>
                <a:sym typeface="+mn-ea"/>
              </a:rPr>
              <a:t> (</a:t>
            </a:r>
            <a:r>
              <a:rPr lang="en-US" altLang="en-GB" sz="1800" u="sng" dirty="0" smtClean="0">
                <a:solidFill>
                  <a:schemeClr val="tx1"/>
                </a:solidFill>
                <a:sym typeface="+mn-ea"/>
              </a:rPr>
              <a:t>AM2, </a:t>
            </a:r>
            <a:r>
              <a:rPr lang="en-US" altLang="en-GB" sz="1800" u="sng" dirty="0"/>
              <a:t>Baltic II</a:t>
            </a:r>
            <a:r>
              <a:rPr lang="en-GB" altLang="en-US" sz="1800" u="sng" dirty="0" smtClean="0">
                <a:solidFill>
                  <a:schemeClr val="tx1"/>
                </a:solidFill>
                <a:sym typeface="+mn-ea"/>
              </a:rPr>
              <a:t>)</a:t>
            </a:r>
            <a:endParaRPr lang="en-GB" altLang="en-US" sz="1800" u="sng" dirty="0" smtClean="0">
              <a:solidFill>
                <a:schemeClr val="tx1"/>
              </a:solidFill>
            </a:endParaRPr>
          </a:p>
          <a:p>
            <a:pPr lvl="0" eaLnBrk="0" hangingPunct="0">
              <a:lnSpc>
                <a:spcPct val="100000"/>
              </a:lnSpc>
              <a:spcBef>
                <a:spcPts val="0"/>
              </a:spcBef>
              <a:defRPr/>
            </a:pPr>
            <a:r>
              <a:rPr lang="en-US" sz="1800" dirty="0" smtClean="0">
                <a:solidFill>
                  <a:schemeClr val="tx1"/>
                </a:solidFill>
                <a:sym typeface="+mn-ea"/>
              </a:rPr>
              <a:t>Regular items</a:t>
            </a:r>
          </a:p>
          <a:p>
            <a:pPr lvl="0" eaLnBrk="0" hangingPunct="0">
              <a:lnSpc>
                <a:spcPct val="100000"/>
              </a:lnSpc>
              <a:spcBef>
                <a:spcPts val="0"/>
              </a:spcBef>
              <a:defRPr/>
            </a:pPr>
            <a:r>
              <a:rPr lang="en-US" altLang="en-GB" sz="1800" dirty="0" smtClean="0">
                <a:solidFill>
                  <a:schemeClr val="tx1"/>
                </a:solidFill>
                <a:sym typeface="+mn-ea"/>
              </a:rPr>
              <a:t>Contribution discussion</a:t>
            </a:r>
          </a:p>
          <a:p>
            <a:pPr lvl="0" eaLnBrk="0" hangingPunct="0">
              <a:lnSpc>
                <a:spcPct val="100000"/>
              </a:lnSpc>
              <a:spcBef>
                <a:spcPts val="0"/>
              </a:spcBef>
              <a:defRPr/>
            </a:pPr>
            <a:r>
              <a:rPr lang="en-US" altLang="en-GB" sz="1800" dirty="0" smtClean="0">
                <a:solidFill>
                  <a:schemeClr val="tx1"/>
                </a:solidFill>
                <a:sym typeface="+mn-ea"/>
              </a:rPr>
              <a:t>Recess</a:t>
            </a:r>
          </a:p>
          <a:p>
            <a:pPr marL="0" lvl="0" indent="0" eaLnBrk="0" hangingPunct="0">
              <a:lnSpc>
                <a:spcPct val="120000"/>
              </a:lnSpc>
              <a:spcBef>
                <a:spcPts val="600"/>
              </a:spcBef>
              <a:buNone/>
              <a:defRPr/>
            </a:pPr>
            <a:endParaRPr lang="en-US" altLang="en-GB" sz="1800" dirty="0" smtClean="0">
              <a:solidFill>
                <a:schemeClr val="tx1"/>
              </a:solidFill>
              <a:sym typeface="+mn-ea"/>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dirty="0" smtClean="0">
                <a:sym typeface="+mn-ea"/>
              </a:rPr>
              <a:t>May 2025</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19</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err="1" smtClean="0"/>
              <a:t>TGbp</a:t>
            </a:r>
            <a:r>
              <a:rPr lang="en-US" altLang="zh-CN" sz="3200" kern="0" dirty="0" smtClean="0"/>
              <a:t> meeting slots during the week</a:t>
            </a:r>
            <a:endParaRPr lang="en-US" altLang="zh-CN" sz="3200" kern="0" dirty="0"/>
          </a:p>
        </p:txBody>
      </p:sp>
      <p:graphicFrame>
        <p:nvGraphicFramePr>
          <p:cNvPr id="9" name="表格 8"/>
          <p:cNvGraphicFramePr/>
          <p:nvPr>
            <p:custDataLst>
              <p:tags r:id="rId1"/>
            </p:custDataLst>
            <p:extLst>
              <p:ext uri="{D42A27DB-BD31-4B8C-83A1-F6EECF244321}">
                <p14:modId xmlns:p14="http://schemas.microsoft.com/office/powerpoint/2010/main" val="274238504"/>
              </p:ext>
            </p:extLst>
          </p:nvPr>
        </p:nvGraphicFramePr>
        <p:xfrm>
          <a:off x="826770" y="1981200"/>
          <a:ext cx="10448925" cy="3477260"/>
        </p:xfrm>
        <a:graphic>
          <a:graphicData uri="http://schemas.openxmlformats.org/drawingml/2006/table">
            <a:tbl>
              <a:tblPr firstRow="1" bandRow="1">
                <a:tableStyleId>{00A15C55-8517-42AA-B614-E9B94910E393}</a:tableStyleId>
              </a:tblPr>
              <a:tblGrid>
                <a:gridCol w="1998980">
                  <a:extLst>
                    <a:ext uri="{9D8B030D-6E8A-4147-A177-3AD203B41FA5}">
                      <a16:colId xmlns:a16="http://schemas.microsoft.com/office/drawing/2014/main" val="20000"/>
                    </a:ext>
                  </a:extLst>
                </a:gridCol>
                <a:gridCol w="1943100">
                  <a:extLst>
                    <a:ext uri="{9D8B030D-6E8A-4147-A177-3AD203B41FA5}">
                      <a16:colId xmlns:a16="http://schemas.microsoft.com/office/drawing/2014/main" val="20001"/>
                    </a:ext>
                  </a:extLst>
                </a:gridCol>
                <a:gridCol w="1363980">
                  <a:extLst>
                    <a:ext uri="{9D8B030D-6E8A-4147-A177-3AD203B41FA5}">
                      <a16:colId xmlns:a16="http://schemas.microsoft.com/office/drawing/2014/main" val="20002"/>
                    </a:ext>
                  </a:extLst>
                </a:gridCol>
                <a:gridCol w="1798955">
                  <a:extLst>
                    <a:ext uri="{9D8B030D-6E8A-4147-A177-3AD203B41FA5}">
                      <a16:colId xmlns:a16="http://schemas.microsoft.com/office/drawing/2014/main" val="20003"/>
                    </a:ext>
                  </a:extLst>
                </a:gridCol>
                <a:gridCol w="2193925">
                  <a:extLst>
                    <a:ext uri="{9D8B030D-6E8A-4147-A177-3AD203B41FA5}">
                      <a16:colId xmlns:a16="http://schemas.microsoft.com/office/drawing/2014/main" val="20004"/>
                    </a:ext>
                  </a:extLst>
                </a:gridCol>
                <a:gridCol w="1149985">
                  <a:extLst>
                    <a:ext uri="{9D8B030D-6E8A-4147-A177-3AD203B41FA5}">
                      <a16:colId xmlns:a16="http://schemas.microsoft.com/office/drawing/2014/main" val="20005"/>
                    </a:ext>
                  </a:extLst>
                </a:gridCol>
              </a:tblGrid>
              <a:tr h="424180">
                <a:tc>
                  <a:txBody>
                    <a:bodyPr/>
                    <a:lstStyle/>
                    <a:p>
                      <a:pPr>
                        <a:buNone/>
                      </a:pPr>
                      <a:endParaRPr lang="zh-CN" altLang="en-US" sz="1800"/>
                    </a:p>
                  </a:txBody>
                  <a:tcPr/>
                </a:tc>
                <a:tc>
                  <a:txBody>
                    <a:bodyPr/>
                    <a:lstStyle/>
                    <a:p>
                      <a:pPr algn="ctr">
                        <a:buNone/>
                      </a:pPr>
                      <a:r>
                        <a:rPr lang="en-US" altLang="zh-CN" sz="1800" dirty="0"/>
                        <a:t>Mon</a:t>
                      </a:r>
                    </a:p>
                  </a:txBody>
                  <a:tcPr anchor="ctr"/>
                </a:tc>
                <a:tc>
                  <a:txBody>
                    <a:bodyPr/>
                    <a:lstStyle/>
                    <a:p>
                      <a:pPr algn="ctr">
                        <a:buNone/>
                      </a:pPr>
                      <a:r>
                        <a:rPr lang="en-US" altLang="zh-CN" sz="1800"/>
                        <a:t>Tue</a:t>
                      </a:r>
                    </a:p>
                  </a:txBody>
                  <a:tcPr anchor="ctr"/>
                </a:tc>
                <a:tc>
                  <a:txBody>
                    <a:bodyPr/>
                    <a:lstStyle/>
                    <a:p>
                      <a:pPr algn="ctr">
                        <a:buNone/>
                      </a:pPr>
                      <a:r>
                        <a:rPr lang="en-US" altLang="zh-CN" sz="1800"/>
                        <a:t>Wed</a:t>
                      </a:r>
                    </a:p>
                  </a:txBody>
                  <a:tcPr anchor="ctr"/>
                </a:tc>
                <a:tc>
                  <a:txBody>
                    <a:bodyPr/>
                    <a:lstStyle/>
                    <a:p>
                      <a:pPr algn="ctr">
                        <a:buNone/>
                      </a:pPr>
                      <a:r>
                        <a:rPr lang="en-US" altLang="zh-CN" sz="1800"/>
                        <a:t>Thu</a:t>
                      </a:r>
                    </a:p>
                  </a:txBody>
                  <a:tcPr anchor="ctr"/>
                </a:tc>
                <a:tc>
                  <a:txBody>
                    <a:bodyPr/>
                    <a:lstStyle/>
                    <a:p>
                      <a:pPr algn="ctr">
                        <a:buNone/>
                      </a:pPr>
                      <a:r>
                        <a:rPr lang="en-US" altLang="zh-CN" sz="1800" dirty="0"/>
                        <a:t>Fri</a:t>
                      </a:r>
                    </a:p>
                  </a:txBody>
                  <a:tcPr anchor="ctr"/>
                </a:tc>
                <a:extLst>
                  <a:ext uri="{0D108BD9-81ED-4DB2-BD59-A6C34878D82A}">
                    <a16:rowId xmlns:a16="http://schemas.microsoft.com/office/drawing/2014/main" val="10000"/>
                  </a:ext>
                </a:extLst>
              </a:tr>
              <a:tr h="657225">
                <a:tc>
                  <a:txBody>
                    <a:bodyPr/>
                    <a:lstStyle/>
                    <a:p>
                      <a:pPr>
                        <a:buNone/>
                      </a:pPr>
                      <a:r>
                        <a:rPr lang="en-US" altLang="zh-CN" sz="1800"/>
                        <a:t>AM1 (8:00~10:00)</a:t>
                      </a:r>
                    </a:p>
                  </a:txBody>
                  <a:tcPr/>
                </a:tc>
                <a:tc>
                  <a:txBody>
                    <a:bodyPr/>
                    <a:lstStyle/>
                    <a:p>
                      <a:pPr marL="0" marR="0" indent="0" algn="ctr" defTabSz="685800" rtl="0" eaLnBrk="1" fontAlgn="auto" latinLnBrk="0" hangingPunct="1">
                        <a:lnSpc>
                          <a:spcPct val="100000"/>
                        </a:lnSpc>
                        <a:spcBef>
                          <a:spcPts val="0"/>
                        </a:spcBef>
                        <a:spcAft>
                          <a:spcPts val="0"/>
                        </a:spcAft>
                        <a:buClrTx/>
                        <a:buSzTx/>
                        <a:buFontTx/>
                        <a:buNone/>
                        <a:tabLst/>
                        <a:defRPr/>
                      </a:pPr>
                      <a:r>
                        <a:rPr lang="en-US" altLang="zh-CN" sz="1800" dirty="0" smtClean="0">
                          <a:solidFill>
                            <a:schemeClr val="bg1">
                              <a:lumMod val="50000"/>
                            </a:schemeClr>
                          </a:solidFill>
                          <a:sym typeface="+mn-ea"/>
                        </a:rPr>
                        <a:t>802.11 Opening Plenary</a:t>
                      </a:r>
                      <a:endParaRPr lang="zh-CN" altLang="en-US" sz="1800" dirty="0">
                        <a:solidFill>
                          <a:schemeClr val="bg1">
                            <a:lumMod val="50000"/>
                          </a:schemeClr>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defRPr/>
                      </a:pPr>
                      <a:endParaRPr lang="en-US" altLang="zh-CN" sz="1800" dirty="0" smtClean="0">
                        <a:sym typeface="+mn-ea"/>
                      </a:endParaRPr>
                    </a:p>
                  </a:txBody>
                  <a:tcPr anchor="ctr"/>
                </a:tc>
                <a:tc>
                  <a:txBody>
                    <a:bodyPr/>
                    <a:lstStyle/>
                    <a:p>
                      <a:pPr algn="ctr">
                        <a:buNone/>
                      </a:pPr>
                      <a:r>
                        <a:rPr lang="en-US" altLang="zh-CN" sz="1800" dirty="0" err="1" smtClean="0">
                          <a:sym typeface="+mn-ea"/>
                        </a:rPr>
                        <a:t>TGbp</a:t>
                      </a:r>
                      <a:r>
                        <a:rPr lang="en-US" altLang="zh-CN" sz="1800" dirty="0" smtClean="0">
                          <a:sym typeface="+mn-ea"/>
                        </a:rPr>
                        <a:t> </a:t>
                      </a:r>
                    </a:p>
                    <a:p>
                      <a:pPr algn="ctr">
                        <a:buNone/>
                      </a:pPr>
                      <a:r>
                        <a:rPr lang="en-US" altLang="zh-CN" sz="1800" dirty="0" smtClean="0">
                          <a:sym typeface="+mn-ea"/>
                        </a:rPr>
                        <a:t>(MAC)</a:t>
                      </a:r>
                      <a:endParaRPr lang="zh-CN" altLang="en-US" sz="1800"/>
                    </a:p>
                  </a:txBody>
                  <a:tcPr anchor="ctr"/>
                </a:tc>
                <a:tc>
                  <a:txBody>
                    <a:bodyPr/>
                    <a:lstStyle/>
                    <a:p>
                      <a:pPr algn="ctr">
                        <a:buNone/>
                      </a:pPr>
                      <a:r>
                        <a:rPr lang="en-US" altLang="zh-CN" sz="1800" dirty="0" err="1" smtClean="0">
                          <a:sym typeface="+mn-ea"/>
                        </a:rPr>
                        <a:t>TGbp</a:t>
                      </a:r>
                      <a:r>
                        <a:rPr lang="en-US" altLang="zh-CN" sz="1800" dirty="0" smtClean="0">
                          <a:sym typeface="+mn-ea"/>
                        </a:rPr>
                        <a:t> </a:t>
                      </a:r>
                    </a:p>
                    <a:p>
                      <a:pPr algn="ctr">
                        <a:buNone/>
                      </a:pPr>
                      <a:r>
                        <a:rPr lang="en-US" altLang="zh-CN" sz="1800" dirty="0" smtClean="0">
                          <a:sym typeface="+mn-ea"/>
                        </a:rPr>
                        <a:t>(WPT/SEC/MAC)</a:t>
                      </a:r>
                    </a:p>
                  </a:txBody>
                  <a:tcPr anchor="ctr"/>
                </a:tc>
                <a:tc>
                  <a:txBody>
                    <a:bodyPr/>
                    <a:lstStyle/>
                    <a:p>
                      <a:pPr algn="ctr">
                        <a:buNone/>
                      </a:pPr>
                      <a:r>
                        <a:rPr lang="en-US" altLang="zh-CN" sz="1800" dirty="0" smtClean="0">
                          <a:solidFill>
                            <a:schemeClr val="bg1">
                              <a:lumMod val="50000"/>
                            </a:schemeClr>
                          </a:solidFill>
                        </a:rPr>
                        <a:t>Closing Plenary</a:t>
                      </a:r>
                      <a:endParaRPr lang="zh-CN" altLang="en-US" sz="1800" dirty="0">
                        <a:solidFill>
                          <a:schemeClr val="bg1">
                            <a:lumMod val="50000"/>
                          </a:schemeClr>
                        </a:solidFill>
                      </a:endParaRPr>
                    </a:p>
                  </a:txBody>
                  <a:tcPr anchor="ctr"/>
                </a:tc>
                <a:extLst>
                  <a:ext uri="{0D108BD9-81ED-4DB2-BD59-A6C34878D82A}">
                    <a16:rowId xmlns:a16="http://schemas.microsoft.com/office/drawing/2014/main" val="10001"/>
                  </a:ext>
                </a:extLst>
              </a:tr>
              <a:tr h="656590">
                <a:tc>
                  <a:txBody>
                    <a:bodyPr/>
                    <a:lstStyle/>
                    <a:p>
                      <a:pPr>
                        <a:buNone/>
                      </a:pPr>
                      <a:r>
                        <a:rPr lang="en-US" altLang="zh-CN" sz="1800" dirty="0"/>
                        <a:t>AM2 (10:30~12:30)</a:t>
                      </a:r>
                    </a:p>
                  </a:txBody>
                  <a:tcPr/>
                </a:tc>
                <a:tc>
                  <a:txBody>
                    <a:bodyPr/>
                    <a:lstStyle/>
                    <a:p>
                      <a:pPr algn="ctr">
                        <a:buNone/>
                      </a:pPr>
                      <a:r>
                        <a:rPr lang="en-US" altLang="zh-CN" sz="1800" dirty="0" err="1" smtClean="0">
                          <a:sym typeface="+mn-ea"/>
                        </a:rPr>
                        <a:t>TGbp</a:t>
                      </a:r>
                      <a:r>
                        <a:rPr lang="en-US" altLang="zh-CN" sz="1800" dirty="0" smtClean="0">
                          <a:sym typeface="+mn-ea"/>
                        </a:rPr>
                        <a:t> </a:t>
                      </a:r>
                      <a:endParaRPr lang="en-US" altLang="zh-CN" sz="1800" dirty="0" smtClean="0"/>
                    </a:p>
                    <a:p>
                      <a:pPr algn="ctr">
                        <a:buNone/>
                      </a:pPr>
                      <a:r>
                        <a:rPr lang="en-US" altLang="zh-CN" sz="1800" dirty="0" smtClean="0">
                          <a:sym typeface="+mn-ea"/>
                        </a:rPr>
                        <a:t>(Opening/FR/PHY)</a:t>
                      </a:r>
                      <a:endParaRPr lang="en-US" altLang="zh-CN" sz="1800"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defRPr/>
                      </a:pPr>
                      <a:r>
                        <a:rPr lang="en-US" altLang="zh-CN" sz="1800" dirty="0" err="1" smtClean="0">
                          <a:sym typeface="+mn-ea"/>
                        </a:rPr>
                        <a:t>TGbp</a:t>
                      </a:r>
                      <a:r>
                        <a:rPr lang="en-US" altLang="zh-CN" sz="1800" dirty="0" smtClean="0">
                          <a:sym typeface="+mn-ea"/>
                        </a:rPr>
                        <a:t> </a:t>
                      </a:r>
                    </a:p>
                    <a:p>
                      <a:pPr marL="0" marR="0" indent="0" algn="ctr" defTabSz="914400" rtl="0" eaLnBrk="1" fontAlgn="auto" latinLnBrk="0" hangingPunct="1">
                        <a:lnSpc>
                          <a:spcPct val="100000"/>
                        </a:lnSpc>
                        <a:spcBef>
                          <a:spcPts val="0"/>
                        </a:spcBef>
                        <a:spcAft>
                          <a:spcPts val="0"/>
                        </a:spcAft>
                        <a:buClrTx/>
                        <a:buSzTx/>
                        <a:buFontTx/>
                        <a:buNone/>
                        <a:defRPr/>
                      </a:pPr>
                      <a:r>
                        <a:rPr lang="en-US" altLang="zh-CN" sz="1800" dirty="0" smtClean="0">
                          <a:sym typeface="+mn-ea"/>
                        </a:rPr>
                        <a:t>(PHY)</a:t>
                      </a:r>
                    </a:p>
                  </a:txBody>
                  <a:tcPr anchor="ctr"/>
                </a:tc>
                <a:tc>
                  <a:txBody>
                    <a:bodyPr/>
                    <a:lstStyle/>
                    <a:p>
                      <a:pPr marL="0" marR="0" indent="0" algn="ctr" defTabSz="685800" rtl="0" eaLnBrk="1" fontAlgn="auto" latinLnBrk="0" hangingPunct="1">
                        <a:lnSpc>
                          <a:spcPct val="100000"/>
                        </a:lnSpc>
                        <a:spcBef>
                          <a:spcPts val="0"/>
                        </a:spcBef>
                        <a:spcAft>
                          <a:spcPts val="0"/>
                        </a:spcAft>
                        <a:buClrTx/>
                        <a:buSzTx/>
                        <a:buFontTx/>
                        <a:buNone/>
                        <a:tabLst/>
                        <a:defRPr/>
                      </a:pPr>
                      <a:r>
                        <a:rPr lang="en-US" altLang="zh-CN" sz="1800" dirty="0" err="1" smtClean="0">
                          <a:sym typeface="+mn-ea"/>
                        </a:rPr>
                        <a:t>TGbp</a:t>
                      </a:r>
                      <a:r>
                        <a:rPr lang="en-US" altLang="zh-CN" sz="1800" dirty="0" smtClean="0">
                          <a:sym typeface="+mn-ea"/>
                        </a:rPr>
                        <a:t> (WPT/MAC)</a:t>
                      </a:r>
                    </a:p>
                  </a:txBody>
                  <a:tcPr anchor="ctr"/>
                </a:tc>
                <a:tc>
                  <a:txBody>
                    <a:bodyPr/>
                    <a:lstStyle/>
                    <a:p>
                      <a:pPr algn="ctr">
                        <a:buNone/>
                      </a:pPr>
                      <a:r>
                        <a:rPr lang="en-US" altLang="zh-CN" sz="1800" dirty="0" err="1" smtClean="0">
                          <a:solidFill>
                            <a:schemeClr val="bg1">
                              <a:lumMod val="50000"/>
                            </a:schemeClr>
                          </a:solidFill>
                          <a:sym typeface="+mn-ea"/>
                        </a:rPr>
                        <a:t>TGbp</a:t>
                      </a:r>
                      <a:r>
                        <a:rPr lang="en-US" altLang="zh-CN" sz="1800" dirty="0" smtClean="0">
                          <a:solidFill>
                            <a:schemeClr val="bg1">
                              <a:lumMod val="50000"/>
                            </a:schemeClr>
                          </a:solidFill>
                          <a:sym typeface="+mn-ea"/>
                        </a:rPr>
                        <a:t> </a:t>
                      </a:r>
                    </a:p>
                    <a:p>
                      <a:pPr algn="ctr">
                        <a:buNone/>
                      </a:pPr>
                      <a:r>
                        <a:rPr lang="en-US" altLang="zh-CN" sz="1800" dirty="0" smtClean="0">
                          <a:solidFill>
                            <a:schemeClr val="bg1">
                              <a:lumMod val="50000"/>
                            </a:schemeClr>
                          </a:solidFill>
                          <a:sym typeface="+mn-ea"/>
                        </a:rPr>
                        <a:t>(</a:t>
                      </a:r>
                      <a:r>
                        <a:rPr lang="en-US" altLang="zh-CN" sz="1800" i="1" dirty="0" err="1" smtClean="0">
                          <a:solidFill>
                            <a:schemeClr val="bg1">
                              <a:lumMod val="50000"/>
                            </a:schemeClr>
                          </a:solidFill>
                          <a:sym typeface="+mn-ea"/>
                        </a:rPr>
                        <a:t>t.b.d</a:t>
                      </a:r>
                      <a:r>
                        <a:rPr lang="en-US" altLang="zh-CN" sz="1800" i="1" dirty="0" smtClean="0">
                          <a:solidFill>
                            <a:schemeClr val="bg1">
                              <a:lumMod val="50000"/>
                            </a:schemeClr>
                          </a:solidFill>
                          <a:sym typeface="+mn-ea"/>
                        </a:rPr>
                        <a:t>.)</a:t>
                      </a:r>
                      <a:endParaRPr lang="en-US" altLang="zh-CN" sz="1800" i="1" dirty="0">
                        <a:solidFill>
                          <a:schemeClr val="bg1">
                            <a:lumMod val="50000"/>
                          </a:schemeClr>
                        </a:solidFill>
                        <a:sym typeface="+mn-ea"/>
                      </a:endParaRPr>
                    </a:p>
                  </a:txBody>
                  <a:tcPr anchor="ctr"/>
                </a:tc>
                <a:tc>
                  <a:txBody>
                    <a:bodyPr/>
                    <a:lstStyle/>
                    <a:p>
                      <a:pPr algn="ctr">
                        <a:buNone/>
                      </a:pPr>
                      <a:endParaRPr lang="zh-CN" altLang="en-US" sz="1800" dirty="0"/>
                    </a:p>
                  </a:txBody>
                  <a:tcPr anchor="ctr"/>
                </a:tc>
                <a:extLst>
                  <a:ext uri="{0D108BD9-81ED-4DB2-BD59-A6C34878D82A}">
                    <a16:rowId xmlns:a16="http://schemas.microsoft.com/office/drawing/2014/main" val="10002"/>
                  </a:ext>
                </a:extLst>
              </a:tr>
              <a:tr h="657225">
                <a:tc>
                  <a:txBody>
                    <a:bodyPr/>
                    <a:lstStyle/>
                    <a:p>
                      <a:pPr>
                        <a:buNone/>
                      </a:pPr>
                      <a:r>
                        <a:rPr lang="en-US" altLang="zh-CN" sz="1800" dirty="0"/>
                        <a:t>PM1 (13:30~15:30)</a:t>
                      </a:r>
                    </a:p>
                  </a:txBody>
                  <a:tcPr/>
                </a:tc>
                <a:tc>
                  <a:txBody>
                    <a:bodyPr/>
                    <a:lstStyle/>
                    <a:p>
                      <a:pPr algn="ctr">
                        <a:buNone/>
                      </a:pPr>
                      <a:endParaRPr lang="zh-CN" altLang="en-US" sz="1800"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defRPr/>
                      </a:pPr>
                      <a:r>
                        <a:rPr lang="en-US" altLang="zh-CN" sz="1800" dirty="0" err="1" smtClean="0">
                          <a:sym typeface="+mn-ea"/>
                        </a:rPr>
                        <a:t>TGbp</a:t>
                      </a:r>
                      <a:r>
                        <a:rPr lang="en-US" altLang="zh-CN" sz="1800" dirty="0" smtClean="0">
                          <a:sym typeface="+mn-ea"/>
                        </a:rPr>
                        <a:t> </a:t>
                      </a:r>
                    </a:p>
                    <a:p>
                      <a:pPr marL="0" marR="0" indent="0" algn="ctr" defTabSz="914400" rtl="0" eaLnBrk="1" fontAlgn="auto" latinLnBrk="0" hangingPunct="1">
                        <a:lnSpc>
                          <a:spcPct val="100000"/>
                        </a:lnSpc>
                        <a:spcBef>
                          <a:spcPts val="0"/>
                        </a:spcBef>
                        <a:spcAft>
                          <a:spcPts val="0"/>
                        </a:spcAft>
                        <a:buClrTx/>
                        <a:buSzTx/>
                        <a:buFontTx/>
                        <a:buNone/>
                        <a:defRPr/>
                      </a:pPr>
                      <a:r>
                        <a:rPr lang="en-US" altLang="zh-CN" sz="1800" dirty="0" smtClean="0">
                          <a:sym typeface="+mn-ea"/>
                        </a:rPr>
                        <a:t>(MAC)</a:t>
                      </a:r>
                      <a:endParaRPr lang="zh-CN" altLang="en-US" sz="1800" dirty="0"/>
                    </a:p>
                  </a:txBody>
                  <a:tcPr anchor="ctr"/>
                </a:tc>
                <a:tc>
                  <a:txBody>
                    <a:bodyPr/>
                    <a:lstStyle/>
                    <a:p>
                      <a:pPr algn="ctr">
                        <a:buNone/>
                      </a:pPr>
                      <a:r>
                        <a:rPr lang="en-US" altLang="zh-CN" sz="1800" dirty="0" smtClean="0">
                          <a:solidFill>
                            <a:schemeClr val="bg1">
                              <a:lumMod val="50000"/>
                            </a:schemeClr>
                          </a:solidFill>
                        </a:rPr>
                        <a:t>Mid-week</a:t>
                      </a:r>
                      <a:r>
                        <a:rPr lang="en-US" altLang="zh-CN" sz="1800" baseline="0" dirty="0" smtClean="0">
                          <a:solidFill>
                            <a:schemeClr val="bg1">
                              <a:lumMod val="50000"/>
                            </a:schemeClr>
                          </a:solidFill>
                        </a:rPr>
                        <a:t> Plenary</a:t>
                      </a:r>
                      <a:endParaRPr lang="zh-CN" altLang="en-US" sz="1800" dirty="0">
                        <a:solidFill>
                          <a:schemeClr val="bg1">
                            <a:lumMod val="50000"/>
                          </a:schemeClr>
                        </a:solidFill>
                      </a:endParaRPr>
                    </a:p>
                  </a:txBody>
                  <a:tcPr anchor="ctr"/>
                </a:tc>
                <a:tc>
                  <a:txBody>
                    <a:bodyPr/>
                    <a:lstStyle/>
                    <a:p>
                      <a:pPr algn="ctr">
                        <a:buNone/>
                      </a:pPr>
                      <a:r>
                        <a:rPr lang="en-US" altLang="zh-CN" sz="1800" dirty="0" err="1" smtClean="0">
                          <a:sym typeface="+mn-ea"/>
                        </a:rPr>
                        <a:t>TGbp</a:t>
                      </a:r>
                      <a:r>
                        <a:rPr lang="en-US" altLang="zh-CN" sz="1800" dirty="0" smtClean="0">
                          <a:sym typeface="+mn-ea"/>
                        </a:rPr>
                        <a:t> (SP/Motions/Closing)</a:t>
                      </a:r>
                      <a:endParaRPr lang="zh-CN" altLang="en-US" sz="1800" dirty="0"/>
                    </a:p>
                  </a:txBody>
                  <a:tcPr anchor="ctr"/>
                </a:tc>
                <a:tc>
                  <a:txBody>
                    <a:bodyPr/>
                    <a:lstStyle/>
                    <a:p>
                      <a:pPr algn="ctr">
                        <a:buNone/>
                      </a:pPr>
                      <a:endParaRPr lang="zh-CN" altLang="en-US" sz="1800" dirty="0"/>
                    </a:p>
                  </a:txBody>
                  <a:tcPr anchor="ctr"/>
                </a:tc>
                <a:extLst>
                  <a:ext uri="{0D108BD9-81ED-4DB2-BD59-A6C34878D82A}">
                    <a16:rowId xmlns:a16="http://schemas.microsoft.com/office/drawing/2014/main" val="10003"/>
                  </a:ext>
                </a:extLst>
              </a:tr>
              <a:tr h="657225">
                <a:tc>
                  <a:txBody>
                    <a:bodyPr/>
                    <a:lstStyle/>
                    <a:p>
                      <a:pPr>
                        <a:buNone/>
                      </a:pPr>
                      <a:r>
                        <a:rPr lang="en-US" altLang="zh-CN" sz="1800"/>
                        <a:t>PM2 (16:00~18:00)</a:t>
                      </a:r>
                    </a:p>
                  </a:txBody>
                  <a:tcPr/>
                </a:tc>
                <a:tc>
                  <a:txBody>
                    <a:bodyPr/>
                    <a:lstStyle/>
                    <a:p>
                      <a:pPr algn="ctr">
                        <a:buNone/>
                      </a:pPr>
                      <a:r>
                        <a:rPr lang="en-US" altLang="zh-CN" sz="1800" dirty="0" err="1" smtClean="0">
                          <a:sym typeface="+mn-ea"/>
                        </a:rPr>
                        <a:t>TGbp</a:t>
                      </a:r>
                      <a:r>
                        <a:rPr lang="en-US" altLang="zh-CN" sz="1800" dirty="0" smtClean="0">
                          <a:sym typeface="+mn-ea"/>
                        </a:rPr>
                        <a:t> (PHY)</a:t>
                      </a:r>
                      <a:endParaRPr lang="zh-CN" altLang="en-US" sz="1800" dirty="0"/>
                    </a:p>
                    <a:p>
                      <a:pPr algn="ctr">
                        <a:buNone/>
                      </a:pPr>
                      <a:endParaRPr lang="en-US" altLang="zh-CN" sz="1800"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defRPr/>
                      </a:pPr>
                      <a:endParaRPr lang="zh-CN" altLang="en-US" sz="1800" dirty="0"/>
                    </a:p>
                  </a:txBody>
                  <a:tcPr anchor="ctr"/>
                </a:tc>
                <a:tc>
                  <a:txBody>
                    <a:bodyPr/>
                    <a:lstStyle/>
                    <a:p>
                      <a:pPr algn="ctr">
                        <a:buNone/>
                      </a:pPr>
                      <a:endParaRPr lang="en-US" altLang="zh-CN" sz="1800" dirty="0">
                        <a:sym typeface="+mn-ea"/>
                      </a:endParaRPr>
                    </a:p>
                  </a:txBody>
                  <a:tcPr anchor="ctr"/>
                </a:tc>
                <a:tc>
                  <a:txBody>
                    <a:bodyPr/>
                    <a:lstStyle/>
                    <a:p>
                      <a:pPr algn="ctr">
                        <a:buNone/>
                      </a:pPr>
                      <a:endParaRPr lang="en-US" altLang="zh-CN" sz="1800" dirty="0">
                        <a:sym typeface="+mn-ea"/>
                      </a:endParaRPr>
                    </a:p>
                  </a:txBody>
                  <a:tcPr anchor="ctr"/>
                </a:tc>
                <a:tc>
                  <a:txBody>
                    <a:bodyPr/>
                    <a:lstStyle/>
                    <a:p>
                      <a:pPr algn="ctr">
                        <a:buNone/>
                      </a:pPr>
                      <a:endParaRPr lang="zh-CN" altLang="en-US" sz="1800" dirty="0"/>
                    </a:p>
                  </a:txBody>
                  <a:tcPr anchor="ctr"/>
                </a:tc>
                <a:extLst>
                  <a:ext uri="{0D108BD9-81ED-4DB2-BD59-A6C34878D82A}">
                    <a16:rowId xmlns:a16="http://schemas.microsoft.com/office/drawing/2014/main" val="10004"/>
                  </a:ext>
                </a:extLst>
              </a:tr>
              <a:tr h="424815">
                <a:tc>
                  <a:txBody>
                    <a:bodyPr/>
                    <a:lstStyle/>
                    <a:p>
                      <a:pPr>
                        <a:buNone/>
                      </a:pPr>
                      <a:r>
                        <a:rPr lang="en-US" altLang="zh-CN" sz="1800"/>
                        <a:t>EVE (19:30~21:30)</a:t>
                      </a:r>
                    </a:p>
                  </a:txBody>
                  <a:tcPr/>
                </a:tc>
                <a:tc>
                  <a:txBody>
                    <a:bodyPr/>
                    <a:lstStyle/>
                    <a:p>
                      <a:pPr algn="ctr">
                        <a:buNone/>
                      </a:pPr>
                      <a:endParaRPr lang="zh-CN" altLang="en-US" sz="1800"/>
                    </a:p>
                  </a:txBody>
                  <a:tcPr anchor="ctr"/>
                </a:tc>
                <a:tc>
                  <a:txBody>
                    <a:bodyPr/>
                    <a:lstStyle/>
                    <a:p>
                      <a:pPr algn="ctr">
                        <a:buNone/>
                      </a:pPr>
                      <a:endParaRPr lang="zh-CN" altLang="en-US" sz="1800"/>
                    </a:p>
                  </a:txBody>
                  <a:tcPr anchor="ctr"/>
                </a:tc>
                <a:tc>
                  <a:txBody>
                    <a:bodyPr/>
                    <a:lstStyle/>
                    <a:p>
                      <a:pPr algn="ctr">
                        <a:buNone/>
                      </a:pPr>
                      <a:endParaRPr lang="zh-CN" altLang="en-US" sz="1800"/>
                    </a:p>
                  </a:txBody>
                  <a:tcPr anchor="ctr"/>
                </a:tc>
                <a:tc>
                  <a:txBody>
                    <a:bodyPr/>
                    <a:lstStyle/>
                    <a:p>
                      <a:pPr algn="ctr">
                        <a:buNone/>
                      </a:pPr>
                      <a:endParaRPr lang="zh-CN" altLang="en-US" sz="1800" dirty="0"/>
                    </a:p>
                  </a:txBody>
                  <a:tcPr anchor="ctr"/>
                </a:tc>
                <a:tc>
                  <a:txBody>
                    <a:bodyPr/>
                    <a:lstStyle/>
                    <a:p>
                      <a:pPr algn="ctr">
                        <a:buNone/>
                      </a:pPr>
                      <a:endParaRPr lang="zh-CN" altLang="en-US" sz="1800" dirty="0"/>
                    </a:p>
                  </a:txBody>
                  <a:tcPr anchor="ctr"/>
                </a:tc>
                <a:extLst>
                  <a:ext uri="{0D108BD9-81ED-4DB2-BD59-A6C34878D82A}">
                    <a16:rowId xmlns:a16="http://schemas.microsoft.com/office/drawing/2014/main" val="10005"/>
                  </a:ext>
                </a:extLst>
              </a:tr>
            </a:tbl>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内容占位符 2"/>
          <p:cNvSpPr txBox="1"/>
          <p:nvPr/>
        </p:nvSpPr>
        <p:spPr>
          <a:xfrm>
            <a:off x="1219200" y="1676400"/>
            <a:ext cx="9829800" cy="3431540"/>
          </a:xfrm>
          <a:prstGeom prst="rect">
            <a:avLst/>
          </a:prstGeom>
        </p:spPr>
        <p:txBody>
          <a:bodyPr>
            <a:normAutofit fontScale="9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In a meeting, please make sure your</a:t>
            </a:r>
            <a:r>
              <a:rPr kumimoji="0" lang="en-US" altLang="en-US" sz="2400" b="1" i="0" u="none" strike="noStrike" kern="0" cap="none" spc="0" normalizeH="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 badge could be seen if you’re in the meeting room and </a:t>
            </a:r>
            <a:r>
              <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please </a:t>
            </a: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make sure </a:t>
            </a:r>
            <a:r>
              <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your </a:t>
            </a: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name </a:t>
            </a:r>
            <a:r>
              <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and affiliation are correctly shown if you’re joining the meeting remotely. </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accent2"/>
                </a:solidFill>
                <a:effectLst/>
                <a:uLnTx/>
                <a:uFillTx/>
                <a:latin typeface="+mn-lt"/>
                <a:ea typeface="MS PGothic" panose="020B0600070205080204" pitchFamily="34" charset="-128"/>
                <a:cs typeface="MS PGothic" panose="020B0600070205080204" pitchFamily="34" charset="-128"/>
              </a:rPr>
              <a:t>Please remember to register your attendance on https://imat.ieee.org/ with your IEEE account. </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Please announce your affiliation when you first address the group during a meeting slot</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Your submission should not contain company logos or advertising</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Questions on Voting status, Ballot pool, Access to Reflector, Documentation,  Member</a:t>
            </a:r>
            <a:r>
              <a:rPr kumimoji="0" lang="en-US" altLang="ja-JP"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 Area</a:t>
            </a:r>
          </a:p>
          <a:p>
            <a:pPr marL="742950" marR="0" lvl="1" indent="-285750" algn="l" defTabSz="914400" rtl="0" eaLnBrk="0" fontAlgn="base" latinLnBrk="0" hangingPunct="0">
              <a:lnSpc>
                <a:spcPct val="100000"/>
              </a:lnSpc>
              <a:spcBef>
                <a:spcPct val="20000"/>
              </a:spcBef>
              <a:spcAft>
                <a:spcPct val="0"/>
              </a:spcAft>
              <a:buClrTx/>
              <a:buSzTx/>
              <a:buFontTx/>
              <a:buChar char="–"/>
              <a:defRPr/>
            </a:pP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Contact Jon </a:t>
            </a:r>
            <a:r>
              <a:rPr kumimoji="0" lang="en-US" altLang="en-US" sz="2400" b="0" i="0" u="none" strike="noStrike" kern="0" cap="none" spc="0" normalizeH="0" baseline="0" noProof="0" dirty="0" err="1">
                <a:ln>
                  <a:noFill/>
                </a:ln>
                <a:solidFill>
                  <a:schemeClr val="tx1"/>
                </a:solidFill>
                <a:effectLst/>
                <a:uLnTx/>
                <a:uFillTx/>
                <a:latin typeface="+mn-lt"/>
                <a:ea typeface="MS PGothic" panose="020B0600070205080204" pitchFamily="34" charset="-128"/>
                <a:cs typeface="MS PGothic" panose="020B0600070205080204" pitchFamily="34" charset="-128"/>
              </a:rPr>
              <a:t>Rosdahl</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  </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2"/>
              </a:rPr>
              <a:t>jrosdahl@ieee.org</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6" name="文本框 5"/>
          <p:cNvSpPr txBox="1"/>
          <p:nvPr/>
        </p:nvSpPr>
        <p:spPr>
          <a:xfrm>
            <a:off x="1003300" y="5107305"/>
            <a:ext cx="10284460" cy="1168400"/>
          </a:xfrm>
          <a:prstGeom prst="rect">
            <a:avLst/>
          </a:prstGeom>
          <a:noFill/>
        </p:spPr>
        <p:txBody>
          <a:bodyPr wrap="square" rtlCol="0" anchor="t">
            <a:spAutoFit/>
          </a:bodyPr>
          <a:lstStyle/>
          <a:p>
            <a:r>
              <a:rPr lang="zh-CN" altLang="en-US" sz="1400"/>
              <a:t>Note 1 - 802.11 WG Operation Manual requests “Teleconferences are a means to prepare input for sessions provided that the teleconference date, time, agenda, and arrangements are announced on the TG email reflector at least 10 calendar days prior to the teleconference date"</a:t>
            </a:r>
          </a:p>
          <a:p>
            <a:endParaRPr lang="zh-CN" altLang="en-US" sz="1400"/>
          </a:p>
          <a:p>
            <a:r>
              <a:rPr lang="zh-CN" altLang="en-US" sz="1400"/>
              <a:t>Note 2 - Teleconferences are bound by the conditions stipulated by the documentation below.  Please review them and bring up any questions/concerns you may have before proceeding with the teleconference:</a:t>
            </a:r>
          </a:p>
        </p:txBody>
      </p:sp>
      <p:sp>
        <p:nvSpPr>
          <p:cNvPr id="7" name="标题 1"/>
          <p:cNvSpPr txBox="1"/>
          <p:nvPr/>
        </p:nvSpPr>
        <p:spPr>
          <a:xfrm>
            <a:off x="914400" y="610235"/>
            <a:ext cx="10361613" cy="1065213"/>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smtClean="0"/>
              <a:t>Meeting Protocol, Attendance, Voting &amp; Document Status</a:t>
            </a:r>
            <a:endParaRPr lang="zh-CN" altLang="en-US" sz="3200" kern="0" dirty="0"/>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altLang="zh-CN" dirty="0"/>
              <a:t>May 2025</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20</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TGbp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IEEE 802.11 Interim</a:t>
            </a:r>
            <a:r>
              <a:rPr lang="en-US" sz="3200" kern="0" dirty="0" smtClean="0">
                <a:solidFill>
                  <a:srgbClr val="0000FF"/>
                </a:solidFill>
                <a:latin typeface="Arial Black" panose="020B0A04020102020204" pitchFamily="34" charset="0"/>
                <a:sym typeface="+mn-ea"/>
              </a:rPr>
              <a:t> May</a:t>
            </a:r>
            <a:r>
              <a:rPr lang="en-US" sz="3200" kern="0" dirty="0" smtClean="0">
                <a:solidFill>
                  <a:srgbClr val="0000FF"/>
                </a:solidFill>
                <a:latin typeface="Arial Black" panose="020B0A04020102020204" pitchFamily="34" charset="0"/>
              </a:rPr>
              <a:t> 2025</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May 12</a:t>
            </a:r>
            <a:r>
              <a:rPr lang="en-US" altLang="en-US" sz="3600" kern="0" baseline="30000" dirty="0" smtClean="0">
                <a:latin typeface="Arial" panose="020B0604020202020204" pitchFamily="34" charset="0"/>
              </a:rPr>
              <a:t>th </a:t>
            </a:r>
            <a:r>
              <a:rPr lang="en-US" altLang="en-US" sz="3600" kern="0" dirty="0" smtClean="0">
                <a:latin typeface="Arial" panose="020B0604020202020204" pitchFamily="34" charset="0"/>
              </a:rPr>
              <a:t>AM2,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2025</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noProof="0" dirty="0">
                <a:ln>
                  <a:noFill/>
                </a:ln>
                <a:effectLst/>
                <a:uLnTx/>
                <a:uFillTx/>
                <a:latin typeface="Arial" panose="020B0604020202020204" pitchFamily="34" charset="0"/>
                <a:sym typeface="+mn-ea"/>
              </a:rPr>
              <a:t>		   	        Chair:	Bo Sun </a:t>
            </a:r>
            <a:r>
              <a:rPr lang="en-US" altLang="en-US" sz="2000" kern="0" noProof="0" dirty="0" smtClean="0">
                <a:ln>
                  <a:noFill/>
                </a:ln>
                <a:effectLst/>
                <a:uLnTx/>
                <a:uFillTx/>
                <a:latin typeface="Arial" panose="020B0604020202020204" pitchFamily="34" charset="0"/>
                <a:sym typeface="+mn-ea"/>
              </a:rPr>
              <a:t>(</a:t>
            </a:r>
            <a:r>
              <a:rPr lang="en-US" altLang="en-US" sz="2000" kern="0" noProof="0" dirty="0" err="1" smtClean="0">
                <a:ln>
                  <a:noFill/>
                </a:ln>
                <a:effectLst/>
                <a:uLnTx/>
                <a:uFillTx/>
                <a:latin typeface="Arial" panose="020B0604020202020204" pitchFamily="34" charset="0"/>
                <a:sym typeface="+mn-ea"/>
              </a:rPr>
              <a:t>Sanechips</a:t>
            </a:r>
            <a:r>
              <a:rPr lang="en-US" altLang="en-US" sz="2000" kern="0" noProof="0" dirty="0" smtClean="0">
                <a:ln>
                  <a:noFill/>
                </a:ln>
                <a:effectLst/>
                <a:uLnTx/>
                <a:uFillTx/>
                <a:latin typeface="Arial" panose="020B0604020202020204" pitchFamily="34" charset="0"/>
                <a:sym typeface="+mn-ea"/>
              </a:rPr>
              <a:t>)</a:t>
            </a:r>
            <a:endPar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sym typeface="+mn-ea"/>
              </a:rPr>
              <a:t>			Vice Chair:	Steve Shellhammer (Qualcomm)</a:t>
            </a:r>
            <a:endParaRPr lang="en-US" altLang="en-US" sz="2000" kern="0" dirty="0" smtClean="0">
              <a:latin typeface="Arial" panose="020B0604020202020204" pitchFamily="34" charset="0"/>
            </a:endParaRPr>
          </a:p>
          <a:p>
            <a:pPr marL="3086100" marR="0" lvl="6" indent="457200" algn="l" defTabSz="914400" rtl="0" eaLnBrk="0" fontAlgn="base" latinLnBrk="0" hangingPunct="0">
              <a:lnSpc>
                <a:spcPct val="90000"/>
              </a:lnSpc>
              <a:spcBef>
                <a:spcPct val="20000"/>
              </a:spcBef>
              <a:spcAft>
                <a:spcPct val="0"/>
              </a:spcAft>
              <a:buClrTx/>
              <a:buSzTx/>
              <a:buFontTx/>
              <a:buNone/>
              <a:defRPr/>
            </a:pPr>
            <a:r>
              <a:rPr lang="en-US" altLang="en-US" sz="2000" b="1" kern="0" dirty="0" smtClean="0">
                <a:latin typeface="Arial" panose="020B0604020202020204" pitchFamily="34" charset="0"/>
                <a:cs typeface="MS PGothic" panose="020B0600070205080204" pitchFamily="34" charset="-128"/>
                <a:sym typeface="+mn-ea"/>
              </a:rPr>
              <a:t>  Rakesh Taori (Infineon) </a:t>
            </a:r>
            <a:endParaRPr kumimoji="0" lang="en-US" altLang="en-US" sz="2000" b="1" i="0" u="none" strike="noStrike" kern="0" cap="none" spc="0" normalizeH="0" baseline="0" dirty="0" smtClean="0">
              <a:solidFill>
                <a:schemeClr val="tx1"/>
              </a:solidFill>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lang="en-US" altLang="en-US" sz="2000" kern="0" noProof="0" dirty="0">
                <a:ln>
                  <a:noFill/>
                </a:ln>
                <a:effectLst/>
                <a:uLnTx/>
                <a:uFillTx/>
                <a:latin typeface="Arial" panose="020B0604020202020204" pitchFamily="34" charset="0"/>
                <a:sym typeface="+mn-ea"/>
              </a:rPr>
              <a:t>	</a:t>
            </a:r>
            <a:r>
              <a:rPr lang="en-US" altLang="en-US" sz="2000" kern="0" dirty="0">
                <a:latin typeface="Arial" panose="020B0604020202020204" pitchFamily="34" charset="0"/>
                <a:sym typeface="+mn-ea"/>
              </a:rPr>
              <a:t> </a:t>
            </a:r>
            <a:r>
              <a:rPr lang="en-US" altLang="en-US" sz="2000" kern="0" dirty="0" smtClean="0">
                <a:latin typeface="Arial" panose="020B0604020202020204" pitchFamily="34" charset="0"/>
                <a:sym typeface="+mn-ea"/>
              </a:rPr>
              <a:t>   		Secretary</a:t>
            </a:r>
            <a:r>
              <a:rPr lang="en-US" altLang="en-US" sz="2000" kern="0" dirty="0">
                <a:latin typeface="Arial" panose="020B0604020202020204" pitchFamily="34" charset="0"/>
                <a:sym typeface="+mn-ea"/>
              </a:rPr>
              <a:t>: 	</a:t>
            </a:r>
            <a:r>
              <a:rPr lang="en-US" altLang="en-US" sz="2000" kern="0" dirty="0" smtClean="0">
                <a:latin typeface="Arial" panose="020B0604020202020204" pitchFamily="34" charset="0"/>
                <a:sym typeface="+mn-ea"/>
              </a:rPr>
              <a:t>Sebastian Max</a:t>
            </a:r>
            <a:r>
              <a:rPr lang="en-US" altLang="en-US" sz="2000" kern="0" dirty="0">
                <a:latin typeface="Arial" panose="020B0604020202020204" pitchFamily="34" charset="0"/>
                <a:sym typeface="+mn-ea"/>
              </a:rPr>
              <a:t> (Ericsson)</a:t>
            </a:r>
          </a:p>
          <a:p>
            <a:pPr marL="1257300" lvl="2" indent="457200">
              <a:lnSpc>
                <a:spcPct val="90000"/>
              </a:lnSpc>
              <a:buNone/>
              <a:defRPr/>
            </a:pPr>
            <a:r>
              <a:rPr lang="en-US" altLang="en-US" sz="2000" b="1" kern="0" dirty="0">
                <a:latin typeface="Arial" panose="020B0604020202020204" pitchFamily="34" charset="0"/>
              </a:rPr>
              <a:t>Tech Editor:	Yinan Qi (OPPO)</a:t>
            </a: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May 2025</a:t>
            </a:r>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p>
        </p:txBody>
      </p:sp>
      <p:sp>
        <p:nvSpPr>
          <p:cNvPr id="6" name="Rectangle 3"/>
          <p:cNvSpPr txBox="1">
            <a:spLocks noChangeArrowheads="1"/>
          </p:cNvSpPr>
          <p:nvPr/>
        </p:nvSpPr>
        <p:spPr bwMode="auto">
          <a:xfrm>
            <a:off x="929005" y="1939290"/>
            <a:ext cx="10375265" cy="46888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82500" lnSpcReduction="2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GB" altLang="en-US" dirty="0" smtClean="0"/>
              <a:t>Approve meeting agenda</a:t>
            </a:r>
          </a:p>
          <a:p>
            <a:pPr lvl="0" eaLnBrk="0" hangingPunct="0">
              <a:defRPr/>
            </a:pPr>
            <a:r>
              <a:rPr lang="en-US" altLang="en-GB" dirty="0" smtClean="0"/>
              <a:t>Approve TG minutes</a:t>
            </a:r>
            <a:endParaRPr lang="en-GB" altLang="en-US" dirty="0" smtClean="0"/>
          </a:p>
          <a:p>
            <a:pPr eaLnBrk="0" hangingPunct="0">
              <a:defRPr/>
            </a:pPr>
            <a:r>
              <a:rPr lang="en-GB" altLang="en-US" dirty="0" smtClean="0"/>
              <a:t>SFD </a:t>
            </a:r>
            <a:r>
              <a:rPr lang="en-US" altLang="en-GB" dirty="0" smtClean="0"/>
              <a:t>(11-24/1613r7) motions</a:t>
            </a:r>
          </a:p>
          <a:p>
            <a:pPr eaLnBrk="0" hangingPunct="0">
              <a:defRPr/>
            </a:pPr>
            <a:r>
              <a:rPr lang="en-US" altLang="en-US" dirty="0" smtClean="0"/>
              <a:t>Spec skeleton and topic volunteers review (Editor)</a:t>
            </a:r>
          </a:p>
          <a:p>
            <a:pPr lvl="1" eaLnBrk="0" hangingPunct="0">
              <a:defRPr/>
            </a:pPr>
            <a:r>
              <a:rPr lang="en-US" altLang="en-US" dirty="0" smtClean="0">
                <a:solidFill>
                  <a:srgbClr val="00B050"/>
                </a:solidFill>
              </a:rPr>
              <a:t>11-25/0614, </a:t>
            </a:r>
            <a:r>
              <a:rPr lang="en-US" altLang="zh-CN" dirty="0">
                <a:solidFill>
                  <a:srgbClr val="00B050"/>
                </a:solidFill>
              </a:rPr>
              <a:t>Proposed Specification Skeleton for </a:t>
            </a:r>
            <a:r>
              <a:rPr lang="en-US" altLang="zh-CN" dirty="0" err="1">
                <a:solidFill>
                  <a:srgbClr val="00B050"/>
                </a:solidFill>
              </a:rPr>
              <a:t>TGbp</a:t>
            </a:r>
            <a:r>
              <a:rPr lang="en-US" altLang="zh-CN" dirty="0">
                <a:solidFill>
                  <a:srgbClr val="00B050"/>
                </a:solidFill>
              </a:rPr>
              <a:t> </a:t>
            </a:r>
            <a:r>
              <a:rPr lang="en-US" altLang="zh-CN" dirty="0" smtClean="0">
                <a:solidFill>
                  <a:srgbClr val="00B050"/>
                </a:solidFill>
              </a:rPr>
              <a:t>D0.1</a:t>
            </a:r>
          </a:p>
          <a:p>
            <a:pPr lvl="1" eaLnBrk="0" hangingPunct="0">
              <a:defRPr/>
            </a:pPr>
            <a:r>
              <a:rPr lang="en-US" altLang="en-US" dirty="0" smtClean="0">
                <a:solidFill>
                  <a:srgbClr val="00B050"/>
                </a:solidFill>
              </a:rPr>
              <a:t>11-25/0613, </a:t>
            </a:r>
            <a:r>
              <a:rPr lang="en-US" altLang="zh-CN" dirty="0" err="1">
                <a:solidFill>
                  <a:srgbClr val="00B050"/>
                </a:solidFill>
              </a:rPr>
              <a:t>TGbp</a:t>
            </a:r>
            <a:r>
              <a:rPr lang="en-US" altLang="zh-CN" dirty="0">
                <a:solidFill>
                  <a:srgbClr val="00B050"/>
                </a:solidFill>
              </a:rPr>
              <a:t> Spec Text Topics and Volunteers</a:t>
            </a:r>
            <a:endParaRPr lang="en-GB" altLang="en-US" dirty="0" smtClean="0">
              <a:solidFill>
                <a:srgbClr val="00B050"/>
              </a:solidFill>
            </a:endParaRPr>
          </a:p>
          <a:p>
            <a:pPr eaLnBrk="0" hangingPunct="0">
              <a:defRPr/>
            </a:pPr>
            <a:r>
              <a:rPr lang="en-GB" altLang="en-US" dirty="0" smtClean="0"/>
              <a:t>Contribution discussion (</a:t>
            </a:r>
            <a:r>
              <a:rPr lang="en-US" altLang="en-GB" dirty="0" smtClean="0"/>
              <a:t>PHY</a:t>
            </a:r>
            <a:r>
              <a:rPr lang="en-GB" altLang="en-US" dirty="0" smtClean="0"/>
              <a:t>) [</a:t>
            </a:r>
            <a:r>
              <a:rPr lang="en-GB" altLang="en-US" sz="2100" i="1" dirty="0" smtClean="0"/>
              <a:t>2</a:t>
            </a:r>
            <a:r>
              <a:rPr lang="en-US" altLang="en-GB" sz="2100" i="1" dirty="0" smtClean="0"/>
              <a:t>0</a:t>
            </a:r>
            <a:r>
              <a:rPr lang="en-GB" altLang="en-US" sz="2100" i="1" dirty="0" smtClean="0"/>
              <a:t> </a:t>
            </a:r>
            <a:r>
              <a:rPr lang="en-GB" altLang="en-US" sz="2100" i="1" dirty="0" err="1" smtClean="0"/>
              <a:t>mins</a:t>
            </a:r>
            <a:r>
              <a:rPr lang="en-GB" altLang="en-US" sz="2100" i="1" dirty="0" smtClean="0"/>
              <a:t> for each including Q&amp;A if no prior request received</a:t>
            </a:r>
            <a:r>
              <a:rPr lang="en-GB" altLang="en-US" dirty="0" smtClean="0"/>
              <a:t>]</a:t>
            </a:r>
          </a:p>
          <a:p>
            <a:pPr lvl="1" eaLnBrk="0" hangingPunct="0">
              <a:defRPr/>
            </a:pPr>
            <a:r>
              <a:rPr lang="de-DE" altLang="zh-CN" sz="2100" dirty="0">
                <a:solidFill>
                  <a:srgbClr val="00B050"/>
                </a:solidFill>
              </a:rPr>
              <a:t>11-25/0784: AMP Spatial “Hidden Tag” Deployment Scenario – Dror Regev (Huawei) [early meeting requested]</a:t>
            </a:r>
          </a:p>
          <a:p>
            <a:pPr lvl="1" eaLnBrk="0" hangingPunct="0">
              <a:buFontTx/>
              <a:buChar char="–"/>
              <a:defRPr/>
            </a:pPr>
            <a:r>
              <a:rPr lang="en-US" altLang="zh-CN" sz="2100" dirty="0">
                <a:solidFill>
                  <a:srgbClr val="00B050"/>
                </a:solidFill>
              </a:rPr>
              <a:t>11-25/0771, Downlink Waveform Analysis, Nelson Costa (</a:t>
            </a:r>
            <a:r>
              <a:rPr lang="en-US" altLang="zh-CN" sz="2100" dirty="0" err="1">
                <a:solidFill>
                  <a:srgbClr val="00B050"/>
                </a:solidFill>
              </a:rPr>
              <a:t>Haila</a:t>
            </a:r>
            <a:r>
              <a:rPr lang="en-US" altLang="zh-CN" sz="2100" dirty="0">
                <a:solidFill>
                  <a:srgbClr val="00B050"/>
                </a:solidFill>
              </a:rPr>
              <a:t>)</a:t>
            </a:r>
          </a:p>
          <a:p>
            <a:pPr lvl="1" eaLnBrk="0" hangingPunct="0">
              <a:buFontTx/>
              <a:buChar char="–"/>
              <a:defRPr/>
            </a:pPr>
            <a:r>
              <a:rPr lang="en-US" altLang="zh-CN" sz="2100" dirty="0" smtClean="0">
                <a:solidFill>
                  <a:srgbClr val="00B050"/>
                </a:solidFill>
              </a:rPr>
              <a:t>11-25/0806</a:t>
            </a:r>
            <a:r>
              <a:rPr lang="en-US" altLang="zh-CN" sz="2100" dirty="0">
                <a:solidFill>
                  <a:srgbClr val="00B050"/>
                </a:solidFill>
              </a:rPr>
              <a:t>, Downlink Receiver Performance, Nelson Costa (</a:t>
            </a:r>
            <a:r>
              <a:rPr lang="en-US" altLang="zh-CN" sz="2100" dirty="0" err="1">
                <a:solidFill>
                  <a:srgbClr val="00B050"/>
                </a:solidFill>
              </a:rPr>
              <a:t>Haila</a:t>
            </a:r>
            <a:r>
              <a:rPr lang="en-US" altLang="zh-CN" sz="2100" dirty="0">
                <a:solidFill>
                  <a:srgbClr val="00B050"/>
                </a:solidFill>
              </a:rPr>
              <a:t>) [same time as 0771 requested</a:t>
            </a:r>
            <a:r>
              <a:rPr lang="en-US" altLang="zh-CN" sz="2100" dirty="0" smtClean="0">
                <a:solidFill>
                  <a:srgbClr val="00B050"/>
                </a:solidFill>
              </a:rPr>
              <a:t>]</a:t>
            </a:r>
          </a:p>
          <a:p>
            <a:pPr lvl="1" eaLnBrk="0" hangingPunct="0">
              <a:defRPr/>
            </a:pPr>
            <a:r>
              <a:rPr lang="zh-CN" altLang="zh-CN" sz="2100" dirty="0">
                <a:solidFill>
                  <a:srgbClr val="00B050"/>
                </a:solidFill>
              </a:rPr>
              <a:t>11-25/</a:t>
            </a:r>
            <a:r>
              <a:rPr lang="en-US" altLang="zh-CN" sz="2100" dirty="0">
                <a:solidFill>
                  <a:srgbClr val="00B050"/>
                </a:solidFill>
              </a:rPr>
              <a:t>0</a:t>
            </a:r>
            <a:r>
              <a:rPr lang="zh-CN" altLang="zh-CN" sz="2100" dirty="0">
                <a:solidFill>
                  <a:srgbClr val="00B050"/>
                </a:solidFill>
              </a:rPr>
              <a:t>797, AMP-Downlink-and-Backscattering-Carrier-Waveform – followup</a:t>
            </a:r>
            <a:r>
              <a:rPr lang="en-US" altLang="zh-CN" sz="2100" dirty="0">
                <a:solidFill>
                  <a:srgbClr val="00B050"/>
                </a:solidFill>
              </a:rPr>
              <a:t>, </a:t>
            </a:r>
            <a:r>
              <a:rPr lang="en-US" altLang="zh-CN" sz="2100" dirty="0" err="1">
                <a:solidFill>
                  <a:srgbClr val="00B050"/>
                </a:solidFill>
              </a:rPr>
              <a:t>Rui</a:t>
            </a:r>
            <a:r>
              <a:rPr lang="en-US" altLang="zh-CN" sz="2100" dirty="0">
                <a:solidFill>
                  <a:srgbClr val="00B050"/>
                </a:solidFill>
              </a:rPr>
              <a:t> Cao (NXP</a:t>
            </a:r>
            <a:r>
              <a:rPr lang="en-US" altLang="zh-CN" sz="2100" dirty="0" smtClean="0">
                <a:solidFill>
                  <a:srgbClr val="00B050"/>
                </a:solidFill>
              </a:rPr>
              <a:t>)</a:t>
            </a:r>
            <a:endParaRPr lang="en-US" altLang="zh-CN" sz="2100" dirty="0">
              <a:solidFill>
                <a:srgbClr val="00B050"/>
              </a:solidFill>
            </a:endParaRPr>
          </a:p>
          <a:p>
            <a:pPr eaLnBrk="0" hangingPunct="0">
              <a:defRPr/>
            </a:pPr>
            <a:r>
              <a:rPr lang="en-GB" altLang="en-US" dirty="0" smtClean="0"/>
              <a:t>Any other business?</a:t>
            </a:r>
          </a:p>
          <a:p>
            <a:pPr lvl="0" eaLnBrk="0" hangingPunct="0">
              <a:defRPr/>
            </a:pPr>
            <a:r>
              <a:rPr lang="en-GB" altLang="en-US" dirty="0" smtClean="0">
                <a:sym typeface="+mn-ea"/>
              </a:rPr>
              <a:t>Recess</a:t>
            </a:r>
            <a:endParaRPr lang="en-GB" altLang="en-US" dirty="0" smtClean="0"/>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May 2025</a:t>
            </a:r>
            <a:endParaRPr 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endParaRPr lang="en-US" dirty="0" smtClean="0"/>
          </a:p>
          <a:p>
            <a:pPr eaLnBrk="0" hangingPunct="0">
              <a:defRPr/>
            </a:pPr>
            <a:r>
              <a:rPr lang="en-US" dirty="0" smtClean="0">
                <a:sym typeface="+mn-ea"/>
              </a:rPr>
              <a:t>May 2025</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22</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smtClean="0">
                <a:solidFill>
                  <a:schemeClr val="tx2"/>
                </a:solidFill>
                <a:sym typeface="+mn-ea"/>
              </a:rPr>
              <a:t>Approve TGbp Meeting Minutes</a:t>
            </a:r>
            <a:endParaRPr lang="en-US" altLang="en-US" sz="3200" b="1" dirty="0">
              <a:solidFill>
                <a:schemeClr val="tx2"/>
              </a:solidFill>
              <a:latin typeface="Times New Roman" panose="02020603050405020304" pitchFamily="18" charset="0"/>
            </a:endParaRPr>
          </a:p>
        </p:txBody>
      </p:sp>
      <p:sp>
        <p:nvSpPr>
          <p:cNvPr id="6" name="Rectangle 3"/>
          <p:cNvSpPr txBox="1">
            <a:spLocks noChangeArrowheads="1"/>
          </p:cNvSpPr>
          <p:nvPr/>
        </p:nvSpPr>
        <p:spPr bwMode="auto">
          <a:xfrm>
            <a:off x="928688" y="1994535"/>
            <a:ext cx="10375582" cy="4329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0" indent="0" eaLnBrk="0" hangingPunct="0">
              <a:buNone/>
              <a:defRPr/>
            </a:pPr>
            <a:r>
              <a:rPr lang="en-GB" altLang="en-US" sz="2400" dirty="0" smtClean="0">
                <a:sym typeface="+mn-ea"/>
              </a:rPr>
              <a:t>Approve the meeting minutes for </a:t>
            </a:r>
            <a:r>
              <a:rPr lang="en-US" altLang="en-GB" sz="2400" dirty="0" smtClean="0">
                <a:sym typeface="+mn-ea"/>
              </a:rPr>
              <a:t>TGbp</a:t>
            </a:r>
            <a:r>
              <a:rPr lang="en-GB" altLang="en-US" sz="2400" dirty="0" smtClean="0">
                <a:sym typeface="+mn-ea"/>
              </a:rPr>
              <a:t> meetings during 802 Mar plenary</a:t>
            </a:r>
            <a:r>
              <a:rPr lang="en-US" altLang="en-GB" sz="2400" dirty="0" smtClean="0">
                <a:sym typeface="+mn-ea"/>
              </a:rPr>
              <a:t> </a:t>
            </a:r>
            <a:r>
              <a:rPr lang="en-GB" altLang="en-US" sz="2400" dirty="0" smtClean="0">
                <a:sym typeface="+mn-ea"/>
              </a:rPr>
              <a:t>session </a:t>
            </a:r>
            <a:r>
              <a:rPr lang="en-US" altLang="en-GB" sz="2400" dirty="0" smtClean="0">
                <a:sym typeface="+mn-ea"/>
              </a:rPr>
              <a:t>and TGbp TCs before May 2025 interim session </a:t>
            </a:r>
            <a:r>
              <a:rPr lang="en-GB" altLang="en-US" sz="2400" dirty="0" smtClean="0">
                <a:sym typeface="+mn-ea"/>
              </a:rPr>
              <a:t>as below:</a:t>
            </a:r>
            <a:endParaRPr lang="en-GB" altLang="en-US" sz="2400" dirty="0" smtClean="0"/>
          </a:p>
          <a:p>
            <a:pPr lvl="1" indent="-342900" eaLnBrk="0" hangingPunct="0">
              <a:buFontTx/>
              <a:buChar char="-"/>
              <a:defRPr/>
            </a:pPr>
            <a:r>
              <a:rPr lang="en-GB" altLang="en-US" sz="2400" dirty="0">
                <a:sym typeface="+mn-ea"/>
                <a:hlinkClick r:id="rId2"/>
              </a:rPr>
              <a:t>https://</a:t>
            </a:r>
            <a:r>
              <a:rPr lang="en-GB" altLang="en-US" sz="2400" dirty="0" smtClean="0">
                <a:sym typeface="+mn-ea"/>
                <a:hlinkClick r:id="rId2"/>
              </a:rPr>
              <a:t>mentor.ieee.org/802.11/dcn/25/11-25-0447-00-00bp-2025-03-plenary-meeting-minutes.docx</a:t>
            </a:r>
            <a:endParaRPr lang="en-GB" altLang="en-US" sz="2400" dirty="0" smtClean="0">
              <a:sym typeface="+mn-ea"/>
            </a:endParaRPr>
          </a:p>
          <a:p>
            <a:pPr lvl="1" indent="-342900" eaLnBrk="0" hangingPunct="0">
              <a:buFontTx/>
              <a:buChar char="-"/>
              <a:defRPr/>
            </a:pPr>
            <a:r>
              <a:rPr lang="en-GB" altLang="en-US" sz="2400" dirty="0">
                <a:sym typeface="+mn-ea"/>
                <a:hlinkClick r:id="rId3"/>
              </a:rPr>
              <a:t>https://</a:t>
            </a:r>
            <a:r>
              <a:rPr lang="en-GB" altLang="en-US" sz="2400" dirty="0" smtClean="0">
                <a:sym typeface="+mn-ea"/>
                <a:hlinkClick r:id="rId3"/>
              </a:rPr>
              <a:t>mentor.ieee.org/802.11/dcn/25/11-25-0630-01-00bp-teleconference-minutes-april-may-2025.docx</a:t>
            </a:r>
            <a:endParaRPr lang="en-GB" altLang="en-US" sz="2400" dirty="0" smtClean="0">
              <a:sym typeface="+mn-ea"/>
            </a:endParaRPr>
          </a:p>
          <a:p>
            <a:pPr marL="0" lvl="0" indent="0" eaLnBrk="0" hangingPunct="0">
              <a:buNone/>
              <a:defRPr/>
            </a:pPr>
            <a:r>
              <a:rPr lang="en-GB" altLang="en-US" sz="2400" dirty="0" smtClean="0">
                <a:sym typeface="+mn-ea"/>
              </a:rPr>
              <a:t>Moved: </a:t>
            </a:r>
            <a:r>
              <a:rPr lang="en-US" altLang="en-GB" sz="2400" dirty="0" smtClean="0">
                <a:sym typeface="+mn-ea"/>
              </a:rPr>
              <a:t>Sebastian</a:t>
            </a:r>
            <a:r>
              <a:rPr lang="en-US" altLang="en-GB" sz="2400" dirty="0" smtClean="0"/>
              <a:t> Max</a:t>
            </a:r>
          </a:p>
          <a:p>
            <a:pPr marL="0" lvl="0" indent="0" eaLnBrk="0" hangingPunct="0">
              <a:buNone/>
              <a:defRPr/>
            </a:pPr>
            <a:r>
              <a:rPr lang="en-GB" altLang="en-US" sz="2400" dirty="0" smtClean="0">
                <a:sym typeface="+mn-ea"/>
              </a:rPr>
              <a:t>Seconded: </a:t>
            </a:r>
            <a:r>
              <a:rPr lang="en-GB" altLang="en-US" sz="2400" dirty="0" err="1" smtClean="0">
                <a:sym typeface="+mn-ea"/>
              </a:rPr>
              <a:t>Yinan</a:t>
            </a:r>
            <a:r>
              <a:rPr lang="en-GB" altLang="en-US" sz="2400" dirty="0" smtClean="0">
                <a:sym typeface="+mn-ea"/>
              </a:rPr>
              <a:t> Qi</a:t>
            </a:r>
            <a:endParaRPr lang="en-GB" altLang="en-US" sz="2400" dirty="0"/>
          </a:p>
          <a:p>
            <a:pPr marL="0" lvl="0" indent="0" eaLnBrk="0" hangingPunct="0">
              <a:buNone/>
              <a:defRPr/>
            </a:pPr>
            <a:r>
              <a:rPr lang="en-GB" altLang="en-US" sz="2400" dirty="0" smtClean="0">
                <a:sym typeface="+mn-ea"/>
              </a:rPr>
              <a:t>Result: Approved with unanimous consent</a:t>
            </a:r>
            <a:endParaRPr lang="en-GB" alt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endParaRPr lang="en-US" dirty="0" smtClean="0"/>
          </a:p>
          <a:p>
            <a:pPr eaLnBrk="0" hangingPunct="0">
              <a:defRPr/>
            </a:pPr>
            <a:r>
              <a:rPr lang="en-US" dirty="0" smtClean="0">
                <a:sym typeface="+mn-ea"/>
              </a:rPr>
              <a:t>May 2025</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4530" algn="l"/>
                <a:tab pos="1370330" algn="l"/>
                <a:tab pos="2056130" algn="l"/>
                <a:tab pos="2741930" algn="l"/>
                <a:tab pos="3427730" algn="l"/>
                <a:tab pos="4113530" algn="l"/>
                <a:tab pos="4799330" algn="l"/>
                <a:tab pos="5485130" algn="l"/>
                <a:tab pos="6170930" algn="l"/>
                <a:tab pos="6856730" algn="l"/>
                <a:tab pos="754253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smtClean="0">
                <a:solidFill>
                  <a:schemeClr val="tx2"/>
                </a:solidFill>
                <a:sym typeface="+mn-ea"/>
              </a:rPr>
              <a:t>Approve SFD update</a:t>
            </a:r>
            <a:endParaRPr lang="en-US" altLang="en-US" sz="3200" b="1" dirty="0">
              <a:solidFill>
                <a:schemeClr val="tx2"/>
              </a:solidFill>
              <a:latin typeface="Times New Roman" panose="02020603050405020304" pitchFamily="18" charset="0"/>
            </a:endParaRPr>
          </a:p>
        </p:txBody>
      </p:sp>
      <p:sp>
        <p:nvSpPr>
          <p:cNvPr id="6" name="Rectangle 3"/>
          <p:cNvSpPr txBox="1">
            <a:spLocks noChangeArrowheads="1"/>
          </p:cNvSpPr>
          <p:nvPr/>
        </p:nvSpPr>
        <p:spPr bwMode="auto">
          <a:xfrm>
            <a:off x="928688" y="1994535"/>
            <a:ext cx="10375582" cy="4329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0" indent="0" eaLnBrk="0" hangingPunct="0">
              <a:buNone/>
              <a:defRPr/>
            </a:pPr>
            <a:r>
              <a:rPr lang="en-GB" altLang="en-US" sz="2400" dirty="0" smtClean="0">
                <a:sym typeface="+mn-ea"/>
              </a:rPr>
              <a:t>Approve the </a:t>
            </a:r>
            <a:r>
              <a:rPr lang="en-US" altLang="en-GB" sz="2400" dirty="0" smtClean="0">
                <a:sym typeface="+mn-ea"/>
              </a:rPr>
              <a:t>updated 11bp SFD as included in</a:t>
            </a:r>
            <a:r>
              <a:rPr lang="en-GB" altLang="en-US" sz="2400" dirty="0" smtClean="0">
                <a:sym typeface="+mn-ea"/>
              </a:rPr>
              <a:t>:</a:t>
            </a:r>
            <a:endParaRPr lang="en-GB" altLang="en-US" sz="2400" dirty="0" smtClean="0"/>
          </a:p>
          <a:p>
            <a:pPr lvl="1" indent="-342900" eaLnBrk="0" hangingPunct="0">
              <a:buFontTx/>
              <a:buChar char="-"/>
              <a:defRPr/>
            </a:pPr>
            <a:r>
              <a:rPr lang="en-GB" altLang="en-US" sz="2400" dirty="0">
                <a:sym typeface="+mn-ea"/>
                <a:hlinkClick r:id="rId2"/>
              </a:rPr>
              <a:t>https://</a:t>
            </a:r>
            <a:r>
              <a:rPr lang="en-GB" altLang="en-US" sz="2400" dirty="0" smtClean="0">
                <a:sym typeface="+mn-ea"/>
                <a:hlinkClick r:id="rId2"/>
              </a:rPr>
              <a:t>mentor.ieee.org/802.11/dcn/24/11-24-1613-07-00bp-specification-framework-for-tgbp.docx</a:t>
            </a:r>
            <a:endParaRPr lang="en-GB" altLang="en-US" sz="2400" dirty="0" smtClean="0">
              <a:sym typeface="+mn-ea"/>
            </a:endParaRPr>
          </a:p>
          <a:p>
            <a:pPr lvl="1" indent="-342900" eaLnBrk="0" hangingPunct="0">
              <a:buFontTx/>
              <a:buChar char="-"/>
              <a:defRPr/>
            </a:pPr>
            <a:endParaRPr lang="en-GB" altLang="en-US" sz="2400" dirty="0">
              <a:sym typeface="+mn-ea"/>
            </a:endParaRPr>
          </a:p>
          <a:p>
            <a:pPr marL="0" lvl="0" indent="0" eaLnBrk="0" hangingPunct="0">
              <a:buNone/>
              <a:defRPr/>
            </a:pPr>
            <a:r>
              <a:rPr lang="en-GB" altLang="en-US" sz="2400" dirty="0" smtClean="0">
                <a:sym typeface="+mn-ea"/>
              </a:rPr>
              <a:t>Moved: </a:t>
            </a:r>
            <a:r>
              <a:rPr lang="en-US" altLang="en-GB" sz="2400" dirty="0" smtClean="0">
                <a:sym typeface="+mn-ea"/>
              </a:rPr>
              <a:t>Yinan Qi</a:t>
            </a:r>
            <a:endParaRPr lang="en-US" altLang="en-GB" sz="2400" dirty="0" smtClean="0"/>
          </a:p>
          <a:p>
            <a:pPr marL="0" lvl="0" indent="0" eaLnBrk="0" hangingPunct="0">
              <a:buNone/>
              <a:defRPr/>
            </a:pPr>
            <a:r>
              <a:rPr lang="en-GB" altLang="en-US" sz="2400" dirty="0" smtClean="0">
                <a:sym typeface="+mn-ea"/>
              </a:rPr>
              <a:t>Seconded: Sebastian Max</a:t>
            </a:r>
            <a:endParaRPr lang="en-GB" altLang="en-US" sz="2400" dirty="0"/>
          </a:p>
          <a:p>
            <a:pPr marL="0" lvl="0" indent="0" eaLnBrk="0" hangingPunct="0">
              <a:buNone/>
              <a:defRPr/>
            </a:pPr>
            <a:r>
              <a:rPr lang="en-GB" altLang="en-US" sz="2400" dirty="0" smtClean="0">
                <a:sym typeface="+mn-ea"/>
              </a:rPr>
              <a:t>Result: Approved with unanimous consent</a:t>
            </a:r>
            <a:endParaRPr lang="en-GB" alt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TGbp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IEEE 802.11 Interim</a:t>
            </a:r>
            <a:r>
              <a:rPr lang="en-US" sz="3200" kern="0" dirty="0" smtClean="0">
                <a:solidFill>
                  <a:srgbClr val="0000FF"/>
                </a:solidFill>
                <a:latin typeface="Arial Black" panose="020B0A04020102020204" pitchFamily="34" charset="0"/>
                <a:sym typeface="+mn-ea"/>
              </a:rPr>
              <a:t> May</a:t>
            </a:r>
            <a:r>
              <a:rPr lang="en-US" sz="3200" kern="0" dirty="0" smtClean="0">
                <a:solidFill>
                  <a:srgbClr val="0000FF"/>
                </a:solidFill>
                <a:latin typeface="Arial Black" panose="020B0A04020102020204" pitchFamily="34" charset="0"/>
              </a:rPr>
              <a:t> 2025</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May 12</a:t>
            </a:r>
            <a:r>
              <a:rPr lang="en-US" altLang="en-US" sz="3600" kern="0" baseline="30000" dirty="0" smtClean="0">
                <a:latin typeface="Arial" panose="020B0604020202020204" pitchFamily="34" charset="0"/>
              </a:rPr>
              <a:t>th </a:t>
            </a:r>
            <a:r>
              <a:rPr lang="en-US" altLang="en-US" sz="3600" kern="0" dirty="0" smtClean="0">
                <a:latin typeface="Arial" panose="020B0604020202020204" pitchFamily="34" charset="0"/>
              </a:rPr>
              <a:t>PM2,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2025</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noProof="0" dirty="0">
                <a:ln>
                  <a:noFill/>
                </a:ln>
                <a:effectLst/>
                <a:uLnTx/>
                <a:uFillTx/>
                <a:latin typeface="Arial" panose="020B0604020202020204" pitchFamily="34" charset="0"/>
                <a:sym typeface="+mn-ea"/>
              </a:rPr>
              <a:t>		   	        Chair:	Bo Sun </a:t>
            </a:r>
            <a:r>
              <a:rPr lang="en-US" altLang="en-US" sz="2000" kern="0" noProof="0" dirty="0" smtClean="0">
                <a:ln>
                  <a:noFill/>
                </a:ln>
                <a:effectLst/>
                <a:uLnTx/>
                <a:uFillTx/>
                <a:latin typeface="Arial" panose="020B0604020202020204" pitchFamily="34" charset="0"/>
                <a:sym typeface="+mn-ea"/>
              </a:rPr>
              <a:t>(</a:t>
            </a:r>
            <a:r>
              <a:rPr lang="en-US" altLang="en-US" sz="2000" kern="0" noProof="0" dirty="0" err="1" smtClean="0">
                <a:ln>
                  <a:noFill/>
                </a:ln>
                <a:effectLst/>
                <a:uLnTx/>
                <a:uFillTx/>
                <a:latin typeface="Arial" panose="020B0604020202020204" pitchFamily="34" charset="0"/>
                <a:sym typeface="+mn-ea"/>
              </a:rPr>
              <a:t>Sanechips</a:t>
            </a:r>
            <a:r>
              <a:rPr lang="en-US" altLang="en-US" sz="2000" kern="0" noProof="0" dirty="0" smtClean="0">
                <a:ln>
                  <a:noFill/>
                </a:ln>
                <a:effectLst/>
                <a:uLnTx/>
                <a:uFillTx/>
                <a:latin typeface="Arial" panose="020B0604020202020204" pitchFamily="34" charset="0"/>
                <a:sym typeface="+mn-ea"/>
              </a:rPr>
              <a:t>)</a:t>
            </a:r>
            <a:endPar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sym typeface="+mn-ea"/>
              </a:rPr>
              <a:t>			Vice Chair:	Steve Shellhammer (Qualcomm)</a:t>
            </a:r>
            <a:endParaRPr lang="en-US" altLang="en-US" sz="2000" kern="0" dirty="0" smtClean="0">
              <a:latin typeface="Arial" panose="020B0604020202020204" pitchFamily="34" charset="0"/>
            </a:endParaRPr>
          </a:p>
          <a:p>
            <a:pPr marL="3086100" marR="0" lvl="6" indent="457200" algn="l" defTabSz="914400" rtl="0" eaLnBrk="0" fontAlgn="base" latinLnBrk="0" hangingPunct="0">
              <a:lnSpc>
                <a:spcPct val="90000"/>
              </a:lnSpc>
              <a:spcBef>
                <a:spcPct val="20000"/>
              </a:spcBef>
              <a:spcAft>
                <a:spcPct val="0"/>
              </a:spcAft>
              <a:buClrTx/>
              <a:buSzTx/>
              <a:buFontTx/>
              <a:buNone/>
              <a:defRPr/>
            </a:pPr>
            <a:r>
              <a:rPr lang="en-US" altLang="en-US" sz="2000" b="1" kern="0" dirty="0" smtClean="0">
                <a:latin typeface="Arial" panose="020B0604020202020204" pitchFamily="34" charset="0"/>
                <a:cs typeface="MS PGothic" panose="020B0600070205080204" pitchFamily="34" charset="-128"/>
                <a:sym typeface="+mn-ea"/>
              </a:rPr>
              <a:t>  Rakesh Taori (Infineon) </a:t>
            </a:r>
            <a:endParaRPr kumimoji="0" lang="en-US" altLang="en-US" sz="2000" b="1" i="0" u="none" strike="noStrike" kern="0" cap="none" spc="0" normalizeH="0" baseline="0" dirty="0" smtClean="0">
              <a:solidFill>
                <a:schemeClr val="tx1"/>
              </a:solidFill>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lang="en-US" altLang="en-US" sz="2000" kern="0" noProof="0" dirty="0">
                <a:ln>
                  <a:noFill/>
                </a:ln>
                <a:effectLst/>
                <a:uLnTx/>
                <a:uFillTx/>
                <a:latin typeface="Arial" panose="020B0604020202020204" pitchFamily="34" charset="0"/>
                <a:sym typeface="+mn-ea"/>
              </a:rPr>
              <a:t>	</a:t>
            </a:r>
            <a:r>
              <a:rPr lang="en-US" altLang="en-US" sz="2000" kern="0" dirty="0">
                <a:latin typeface="Arial" panose="020B0604020202020204" pitchFamily="34" charset="0"/>
                <a:sym typeface="+mn-ea"/>
              </a:rPr>
              <a:t> </a:t>
            </a:r>
            <a:r>
              <a:rPr lang="en-US" altLang="en-US" sz="2000" kern="0" dirty="0" smtClean="0">
                <a:latin typeface="Arial" panose="020B0604020202020204" pitchFamily="34" charset="0"/>
                <a:sym typeface="+mn-ea"/>
              </a:rPr>
              <a:t>   		Secretary</a:t>
            </a:r>
            <a:r>
              <a:rPr lang="en-US" altLang="en-US" sz="2000" kern="0" dirty="0">
                <a:latin typeface="Arial" panose="020B0604020202020204" pitchFamily="34" charset="0"/>
                <a:sym typeface="+mn-ea"/>
              </a:rPr>
              <a:t>: 	</a:t>
            </a:r>
            <a:r>
              <a:rPr lang="en-US" altLang="en-US" sz="2000" kern="0" dirty="0" smtClean="0">
                <a:latin typeface="Arial" panose="020B0604020202020204" pitchFamily="34" charset="0"/>
                <a:sym typeface="+mn-ea"/>
              </a:rPr>
              <a:t>Sebastian Max</a:t>
            </a:r>
            <a:r>
              <a:rPr lang="en-US" altLang="en-US" sz="2000" kern="0" dirty="0">
                <a:latin typeface="Arial" panose="020B0604020202020204" pitchFamily="34" charset="0"/>
                <a:sym typeface="+mn-ea"/>
              </a:rPr>
              <a:t> (Ericsson)</a:t>
            </a:r>
          </a:p>
          <a:p>
            <a:pPr marL="1257300" lvl="2" indent="457200">
              <a:lnSpc>
                <a:spcPct val="90000"/>
              </a:lnSpc>
              <a:buNone/>
              <a:defRPr/>
            </a:pPr>
            <a:r>
              <a:rPr lang="en-US" altLang="en-US" sz="2000" b="1" kern="0" dirty="0">
                <a:latin typeface="Arial" panose="020B0604020202020204" pitchFamily="34" charset="0"/>
              </a:rPr>
              <a:t>Tech Editor:	Yinan Qi (OPPO)</a:t>
            </a: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May 2025</a:t>
            </a:r>
            <a:endParaRPr lang="en-US" dirty="0"/>
          </a:p>
        </p:txBody>
      </p:sp>
    </p:spTree>
    <p:extLst>
      <p:ext uri="{BB962C8B-B14F-4D97-AF65-F5344CB8AC3E}">
        <p14:creationId xmlns:p14="http://schemas.microsoft.com/office/powerpoint/2010/main" val="106851299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dirty="0" smtClean="0">
                <a:sym typeface="+mn-ea"/>
              </a:rPr>
              <a:t>May 2025</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25</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p>
        </p:txBody>
      </p:sp>
      <p:sp>
        <p:nvSpPr>
          <p:cNvPr id="6" name="Rectangle 3"/>
          <p:cNvSpPr txBox="1">
            <a:spLocks noChangeArrowheads="1"/>
          </p:cNvSpPr>
          <p:nvPr/>
        </p:nvSpPr>
        <p:spPr bwMode="auto">
          <a:xfrm>
            <a:off x="928688" y="1994535"/>
            <a:ext cx="10375582" cy="4329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Autofit/>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sz="1800" dirty="0"/>
              <a:t>Call </a:t>
            </a:r>
            <a:r>
              <a:rPr lang="en-US" altLang="en-GB" sz="1800" dirty="0"/>
              <a:t>meeting to order and remind the group to record </a:t>
            </a:r>
            <a:r>
              <a:rPr lang="en-US" altLang="en-GB" sz="1800" dirty="0" smtClean="0"/>
              <a:t>attendance </a:t>
            </a:r>
            <a:r>
              <a:rPr lang="en-US" altLang="en-GB" sz="1800" dirty="0"/>
              <a:t>on imat.ieee.org</a:t>
            </a:r>
            <a:endParaRPr lang="en-GB" altLang="en-US" sz="1800" dirty="0"/>
          </a:p>
          <a:p>
            <a:pPr lvl="0" eaLnBrk="0" hangingPunct="0">
              <a:defRPr/>
            </a:pPr>
            <a:r>
              <a:rPr lang="en-GB" altLang="en-US" sz="1800" dirty="0"/>
              <a:t>IEEE-SA IPR policies </a:t>
            </a:r>
            <a:r>
              <a:rPr lang="en-US" altLang="en-GB" sz="1800" dirty="0"/>
              <a:t>and meeting rules</a:t>
            </a:r>
          </a:p>
          <a:p>
            <a:pPr lvl="0" eaLnBrk="0" hangingPunct="0">
              <a:defRPr/>
            </a:pPr>
            <a:r>
              <a:rPr lang="en-US" altLang="en-GB" sz="1800" dirty="0"/>
              <a:t>Approval of </a:t>
            </a:r>
            <a:r>
              <a:rPr lang="en-GB" altLang="en-US" sz="1800" dirty="0"/>
              <a:t>agenda</a:t>
            </a:r>
          </a:p>
          <a:p>
            <a:pPr eaLnBrk="0" hangingPunct="0">
              <a:defRPr/>
            </a:pPr>
            <a:r>
              <a:rPr lang="en-US" altLang="en-GB" sz="1800" dirty="0">
                <a:sym typeface="+mn-ea"/>
              </a:rPr>
              <a:t>Contribution discussion (PHY) </a:t>
            </a:r>
            <a:r>
              <a:rPr lang="en-GB" altLang="en-US" sz="1800" dirty="0"/>
              <a:t>[</a:t>
            </a:r>
            <a:r>
              <a:rPr lang="en-GB" altLang="en-US" sz="1800" i="1" dirty="0"/>
              <a:t>2</a:t>
            </a:r>
            <a:r>
              <a:rPr lang="en-US" altLang="en-GB" sz="1800" i="1" dirty="0"/>
              <a:t>0</a:t>
            </a:r>
            <a:r>
              <a:rPr lang="en-GB" altLang="en-US" sz="1800" i="1" dirty="0"/>
              <a:t> </a:t>
            </a:r>
            <a:r>
              <a:rPr lang="en-GB" altLang="en-US" sz="1800" i="1" dirty="0" err="1"/>
              <a:t>mins</a:t>
            </a:r>
            <a:r>
              <a:rPr lang="en-GB" altLang="en-US" sz="1800" i="1" dirty="0"/>
              <a:t> for each including Q&amp;A if no prior request received</a:t>
            </a:r>
            <a:r>
              <a:rPr lang="en-GB" altLang="en-US" sz="1800" dirty="0" smtClean="0"/>
              <a:t>]</a:t>
            </a:r>
            <a:endParaRPr lang="en-US" altLang="en-GB" sz="1800" dirty="0"/>
          </a:p>
          <a:p>
            <a:pPr lvl="1" eaLnBrk="0" hangingPunct="0">
              <a:defRPr/>
            </a:pPr>
            <a:r>
              <a:rPr lang="en-US" altLang="zh-CN" sz="1800" dirty="0">
                <a:solidFill>
                  <a:srgbClr val="00B050"/>
                </a:solidFill>
              </a:rPr>
              <a:t>11-25/0705, An analysis of SYNC field for downlink PPDU, </a:t>
            </a:r>
            <a:r>
              <a:rPr lang="en-US" altLang="zh-CN" sz="1800" dirty="0" err="1">
                <a:solidFill>
                  <a:srgbClr val="00B050"/>
                </a:solidFill>
              </a:rPr>
              <a:t>Amichai</a:t>
            </a:r>
            <a:r>
              <a:rPr lang="en-US" altLang="zh-CN" sz="1800" dirty="0">
                <a:solidFill>
                  <a:srgbClr val="00B050"/>
                </a:solidFill>
              </a:rPr>
              <a:t> </a:t>
            </a:r>
            <a:r>
              <a:rPr lang="en-US" altLang="zh-CN" sz="1800" dirty="0" err="1">
                <a:solidFill>
                  <a:srgbClr val="00B050"/>
                </a:solidFill>
              </a:rPr>
              <a:t>Sanderovich</a:t>
            </a:r>
            <a:r>
              <a:rPr lang="en-US" altLang="zh-CN" sz="1800" dirty="0">
                <a:solidFill>
                  <a:srgbClr val="00B050"/>
                </a:solidFill>
              </a:rPr>
              <a:t> (</a:t>
            </a:r>
            <a:r>
              <a:rPr lang="en-US" altLang="zh-CN" sz="1800" dirty="0" err="1" smtClean="0">
                <a:solidFill>
                  <a:srgbClr val="00B050"/>
                </a:solidFill>
              </a:rPr>
              <a:t>Wiliot</a:t>
            </a:r>
            <a:r>
              <a:rPr lang="en-US" altLang="zh-CN" sz="1800" dirty="0" smtClean="0">
                <a:solidFill>
                  <a:srgbClr val="00B050"/>
                </a:solidFill>
              </a:rPr>
              <a:t>) </a:t>
            </a:r>
            <a:endParaRPr lang="en-US" altLang="zh-CN" sz="1800" dirty="0">
              <a:solidFill>
                <a:srgbClr val="00B050"/>
              </a:solidFill>
            </a:endParaRPr>
          </a:p>
          <a:p>
            <a:pPr lvl="1" eaLnBrk="0" hangingPunct="0">
              <a:defRPr/>
            </a:pPr>
            <a:r>
              <a:rPr lang="en-US" altLang="zh-CN" sz="1800" dirty="0" smtClean="0">
                <a:solidFill>
                  <a:srgbClr val="00B050"/>
                </a:solidFill>
              </a:rPr>
              <a:t>11-25/0794</a:t>
            </a:r>
            <a:r>
              <a:rPr lang="en-US" altLang="zh-CN" sz="1800" dirty="0">
                <a:solidFill>
                  <a:srgbClr val="00B050"/>
                </a:solidFill>
              </a:rPr>
              <a:t>, Initial Thoughts on AMP Downlink Sync Field Design, Steve </a:t>
            </a:r>
            <a:r>
              <a:rPr lang="en-US" altLang="zh-CN" sz="1800" dirty="0" err="1">
                <a:solidFill>
                  <a:srgbClr val="00B050"/>
                </a:solidFill>
              </a:rPr>
              <a:t>Shellhammer</a:t>
            </a:r>
            <a:r>
              <a:rPr lang="en-US" altLang="zh-CN" sz="1800" dirty="0">
                <a:solidFill>
                  <a:srgbClr val="00B050"/>
                </a:solidFill>
              </a:rPr>
              <a:t> (Qualcomm) [PM2 requested]</a:t>
            </a:r>
          </a:p>
          <a:p>
            <a:pPr lvl="1" eaLnBrk="0" hangingPunct="0">
              <a:buFontTx/>
              <a:buChar char="–"/>
              <a:defRPr/>
            </a:pPr>
            <a:r>
              <a:rPr lang="en-US" altLang="zh-CN" sz="1800" dirty="0">
                <a:solidFill>
                  <a:srgbClr val="00B050"/>
                </a:solidFill>
              </a:rPr>
              <a:t>11-25/0795, High Level Thoughts on Sync Field Design Discussion, You-Wei Chen (</a:t>
            </a:r>
            <a:r>
              <a:rPr lang="en-US" altLang="zh-CN" sz="1800" dirty="0" err="1">
                <a:solidFill>
                  <a:srgbClr val="00B050"/>
                </a:solidFill>
              </a:rPr>
              <a:t>MediaTek</a:t>
            </a:r>
            <a:r>
              <a:rPr lang="en-US" altLang="zh-CN" sz="1800" dirty="0">
                <a:solidFill>
                  <a:srgbClr val="00B050"/>
                </a:solidFill>
              </a:rPr>
              <a:t>)</a:t>
            </a:r>
          </a:p>
          <a:p>
            <a:pPr lvl="1" eaLnBrk="0" hangingPunct="0">
              <a:buFontTx/>
              <a:buChar char="–"/>
              <a:defRPr/>
            </a:pPr>
            <a:r>
              <a:rPr lang="en-US" altLang="zh-CN" sz="1800" dirty="0">
                <a:solidFill>
                  <a:srgbClr val="00B050"/>
                </a:solidFill>
              </a:rPr>
              <a:t>11-25/0799, Uplink SYNC Field Design for Backscatter STAs, </a:t>
            </a:r>
            <a:r>
              <a:rPr lang="en-US" altLang="zh-CN" sz="1800" dirty="0" err="1">
                <a:solidFill>
                  <a:srgbClr val="00B050"/>
                </a:solidFill>
              </a:rPr>
              <a:t>Manideep</a:t>
            </a:r>
            <a:r>
              <a:rPr lang="en-US" altLang="zh-CN" sz="1800" dirty="0">
                <a:solidFill>
                  <a:srgbClr val="00B050"/>
                </a:solidFill>
              </a:rPr>
              <a:t> </a:t>
            </a:r>
            <a:r>
              <a:rPr lang="en-US" altLang="zh-CN" sz="1800" dirty="0" err="1">
                <a:solidFill>
                  <a:srgbClr val="00B050"/>
                </a:solidFill>
              </a:rPr>
              <a:t>Dunna</a:t>
            </a:r>
            <a:r>
              <a:rPr lang="en-US" altLang="zh-CN" sz="1800" dirty="0">
                <a:solidFill>
                  <a:srgbClr val="00B050"/>
                </a:solidFill>
              </a:rPr>
              <a:t> (Qualcomm)</a:t>
            </a:r>
          </a:p>
          <a:p>
            <a:pPr lvl="1" eaLnBrk="0" hangingPunct="0">
              <a:buFontTx/>
              <a:buChar char="–"/>
              <a:defRPr/>
            </a:pPr>
            <a:r>
              <a:rPr lang="en-US" altLang="zh-CN" sz="1800" dirty="0">
                <a:solidFill>
                  <a:srgbClr val="00B050"/>
                </a:solidFill>
              </a:rPr>
              <a:t>11-25/0801, Sync field for AMP PPDU, </a:t>
            </a:r>
            <a:r>
              <a:rPr lang="en-US" altLang="zh-CN" sz="1800" dirty="0" err="1">
                <a:solidFill>
                  <a:srgbClr val="00B050"/>
                </a:solidFill>
              </a:rPr>
              <a:t>KeWang</a:t>
            </a:r>
            <a:r>
              <a:rPr lang="en-US" altLang="zh-CN" sz="1800" dirty="0">
                <a:solidFill>
                  <a:srgbClr val="00B050"/>
                </a:solidFill>
              </a:rPr>
              <a:t>(OPPO</a:t>
            </a:r>
            <a:r>
              <a:rPr lang="en-US" altLang="zh-CN" sz="1800" dirty="0" smtClean="0">
                <a:solidFill>
                  <a:srgbClr val="00B050"/>
                </a:solidFill>
              </a:rPr>
              <a:t>)</a:t>
            </a:r>
          </a:p>
          <a:p>
            <a:pPr lvl="1" eaLnBrk="0" hangingPunct="0">
              <a:defRPr/>
            </a:pPr>
            <a:r>
              <a:rPr lang="en-US" altLang="zh-CN" sz="1800" dirty="0">
                <a:solidFill>
                  <a:srgbClr val="00B050"/>
                </a:solidFill>
              </a:rPr>
              <a:t>11-25/0862, Discussion on uplink sync field design for active transmitters, Bin Qian (Huawei)</a:t>
            </a:r>
          </a:p>
          <a:p>
            <a:pPr eaLnBrk="0" hangingPunct="0">
              <a:defRPr/>
            </a:pPr>
            <a:r>
              <a:rPr lang="en-GB" altLang="en-US" sz="1800" dirty="0" smtClean="0"/>
              <a:t>Any </a:t>
            </a:r>
            <a:r>
              <a:rPr lang="en-GB" altLang="en-US" sz="1800" dirty="0"/>
              <a:t>other business?</a:t>
            </a:r>
          </a:p>
          <a:p>
            <a:pPr lvl="0" eaLnBrk="0" hangingPunct="0">
              <a:defRPr/>
            </a:pPr>
            <a:r>
              <a:rPr lang="en-GB" altLang="en-US" sz="1800" dirty="0" smtClean="0">
                <a:sym typeface="+mn-ea"/>
              </a:rPr>
              <a:t>Recess</a:t>
            </a:r>
            <a:endParaRPr lang="en-GB" altLang="en-US" sz="1800"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26</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TGbp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IEEE 802.11 Interim</a:t>
            </a:r>
            <a:r>
              <a:rPr lang="en-US" sz="3200" kern="0" dirty="0" smtClean="0">
                <a:solidFill>
                  <a:srgbClr val="0000FF"/>
                </a:solidFill>
                <a:latin typeface="Arial Black" panose="020B0A04020102020204" pitchFamily="34" charset="0"/>
                <a:sym typeface="+mn-ea"/>
              </a:rPr>
              <a:t> May</a:t>
            </a:r>
            <a:r>
              <a:rPr lang="en-US" sz="3200" kern="0" dirty="0" smtClean="0">
                <a:solidFill>
                  <a:srgbClr val="0000FF"/>
                </a:solidFill>
                <a:latin typeface="Arial Black" panose="020B0A04020102020204" pitchFamily="34" charset="0"/>
              </a:rPr>
              <a:t> 2025</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May 13</a:t>
            </a:r>
            <a:r>
              <a:rPr lang="en-US" altLang="en-US" sz="3600" kern="0" baseline="30000" dirty="0" smtClean="0">
                <a:latin typeface="Arial" panose="020B0604020202020204" pitchFamily="34" charset="0"/>
              </a:rPr>
              <a:t>th </a:t>
            </a:r>
            <a:r>
              <a:rPr lang="en-US" altLang="en-US" sz="3600" kern="0" dirty="0" smtClean="0">
                <a:latin typeface="Arial" panose="020B0604020202020204" pitchFamily="34" charset="0"/>
              </a:rPr>
              <a:t>AM2,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2025</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noProof="0" dirty="0">
                <a:ln>
                  <a:noFill/>
                </a:ln>
                <a:effectLst/>
                <a:uLnTx/>
                <a:uFillTx/>
                <a:latin typeface="Arial" panose="020B0604020202020204" pitchFamily="34" charset="0"/>
                <a:sym typeface="+mn-ea"/>
              </a:rPr>
              <a:t>		   	        Chair:	Bo Sun </a:t>
            </a:r>
            <a:r>
              <a:rPr lang="en-US" altLang="en-US" sz="2000" kern="0" noProof="0" dirty="0" smtClean="0">
                <a:ln>
                  <a:noFill/>
                </a:ln>
                <a:effectLst/>
                <a:uLnTx/>
                <a:uFillTx/>
                <a:latin typeface="Arial" panose="020B0604020202020204" pitchFamily="34" charset="0"/>
                <a:sym typeface="+mn-ea"/>
              </a:rPr>
              <a:t>(</a:t>
            </a:r>
            <a:r>
              <a:rPr lang="en-US" altLang="en-US" sz="2000" kern="0" noProof="0" dirty="0" err="1" smtClean="0">
                <a:ln>
                  <a:noFill/>
                </a:ln>
                <a:effectLst/>
                <a:uLnTx/>
                <a:uFillTx/>
                <a:latin typeface="Arial" panose="020B0604020202020204" pitchFamily="34" charset="0"/>
                <a:sym typeface="+mn-ea"/>
              </a:rPr>
              <a:t>Sanechips</a:t>
            </a:r>
            <a:r>
              <a:rPr lang="en-US" altLang="en-US" sz="2000" kern="0" noProof="0" dirty="0" smtClean="0">
                <a:ln>
                  <a:noFill/>
                </a:ln>
                <a:effectLst/>
                <a:uLnTx/>
                <a:uFillTx/>
                <a:latin typeface="Arial" panose="020B0604020202020204" pitchFamily="34" charset="0"/>
                <a:sym typeface="+mn-ea"/>
              </a:rPr>
              <a:t>)</a:t>
            </a:r>
            <a:endPar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sym typeface="+mn-ea"/>
              </a:rPr>
              <a:t>			Vice Chair:	Steve Shellhammer (Qualcomm)</a:t>
            </a:r>
            <a:endParaRPr lang="en-US" altLang="en-US" sz="2000" kern="0" dirty="0" smtClean="0">
              <a:latin typeface="Arial" panose="020B0604020202020204" pitchFamily="34" charset="0"/>
            </a:endParaRPr>
          </a:p>
          <a:p>
            <a:pPr marL="3086100" marR="0" lvl="6" indent="457200" algn="l" defTabSz="914400" rtl="0" eaLnBrk="0" fontAlgn="base" latinLnBrk="0" hangingPunct="0">
              <a:lnSpc>
                <a:spcPct val="90000"/>
              </a:lnSpc>
              <a:spcBef>
                <a:spcPct val="20000"/>
              </a:spcBef>
              <a:spcAft>
                <a:spcPct val="0"/>
              </a:spcAft>
              <a:buClrTx/>
              <a:buSzTx/>
              <a:buFontTx/>
              <a:buNone/>
              <a:defRPr/>
            </a:pPr>
            <a:r>
              <a:rPr lang="en-US" altLang="en-US" sz="2000" b="1" kern="0" dirty="0" smtClean="0">
                <a:latin typeface="Arial" panose="020B0604020202020204" pitchFamily="34" charset="0"/>
                <a:cs typeface="MS PGothic" panose="020B0600070205080204" pitchFamily="34" charset="-128"/>
                <a:sym typeface="+mn-ea"/>
              </a:rPr>
              <a:t>  Rakesh Taori (Infineon) </a:t>
            </a:r>
            <a:endParaRPr kumimoji="0" lang="en-US" altLang="en-US" sz="2000" b="1" i="0" u="none" strike="noStrike" kern="0" cap="none" spc="0" normalizeH="0" baseline="0" dirty="0" smtClean="0">
              <a:solidFill>
                <a:schemeClr val="tx1"/>
              </a:solidFill>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lang="en-US" altLang="en-US" sz="2000" kern="0" noProof="0" dirty="0">
                <a:ln>
                  <a:noFill/>
                </a:ln>
                <a:effectLst/>
                <a:uLnTx/>
                <a:uFillTx/>
                <a:latin typeface="Arial" panose="020B0604020202020204" pitchFamily="34" charset="0"/>
                <a:sym typeface="+mn-ea"/>
              </a:rPr>
              <a:t>	</a:t>
            </a:r>
            <a:r>
              <a:rPr lang="en-US" altLang="en-US" sz="2000" kern="0" dirty="0">
                <a:latin typeface="Arial" panose="020B0604020202020204" pitchFamily="34" charset="0"/>
                <a:sym typeface="+mn-ea"/>
              </a:rPr>
              <a:t> </a:t>
            </a:r>
            <a:r>
              <a:rPr lang="en-US" altLang="en-US" sz="2000" kern="0" dirty="0" smtClean="0">
                <a:latin typeface="Arial" panose="020B0604020202020204" pitchFamily="34" charset="0"/>
                <a:sym typeface="+mn-ea"/>
              </a:rPr>
              <a:t>   		Secretary</a:t>
            </a:r>
            <a:r>
              <a:rPr lang="en-US" altLang="en-US" sz="2000" kern="0" dirty="0">
                <a:latin typeface="Arial" panose="020B0604020202020204" pitchFamily="34" charset="0"/>
                <a:sym typeface="+mn-ea"/>
              </a:rPr>
              <a:t>: 	</a:t>
            </a:r>
            <a:r>
              <a:rPr lang="en-US" altLang="en-US" sz="2000" kern="0" dirty="0" smtClean="0">
                <a:latin typeface="Arial" panose="020B0604020202020204" pitchFamily="34" charset="0"/>
                <a:sym typeface="+mn-ea"/>
              </a:rPr>
              <a:t>Sebastian Max</a:t>
            </a:r>
            <a:r>
              <a:rPr lang="en-US" altLang="en-US" sz="2000" kern="0" dirty="0">
                <a:latin typeface="Arial" panose="020B0604020202020204" pitchFamily="34" charset="0"/>
                <a:sym typeface="+mn-ea"/>
              </a:rPr>
              <a:t> (Ericsson)</a:t>
            </a:r>
          </a:p>
          <a:p>
            <a:pPr marL="1257300" lvl="2" indent="457200">
              <a:lnSpc>
                <a:spcPct val="90000"/>
              </a:lnSpc>
              <a:buNone/>
              <a:defRPr/>
            </a:pPr>
            <a:r>
              <a:rPr lang="en-US" altLang="en-US" sz="2000" b="1" kern="0" dirty="0">
                <a:latin typeface="Arial" panose="020B0604020202020204" pitchFamily="34" charset="0"/>
              </a:rPr>
              <a:t>Tech Editor:	Yinan Qi (OPPO)</a:t>
            </a: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May 2025</a:t>
            </a:r>
            <a:endParaRPr lang="en-US" dirty="0"/>
          </a:p>
        </p:txBody>
      </p:sp>
    </p:spTree>
    <p:extLst>
      <p:ext uri="{BB962C8B-B14F-4D97-AF65-F5344CB8AC3E}">
        <p14:creationId xmlns:p14="http://schemas.microsoft.com/office/powerpoint/2010/main" val="364835055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dirty="0" smtClean="0">
                <a:sym typeface="+mn-ea"/>
              </a:rPr>
              <a:t>May 2025</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27</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p>
        </p:txBody>
      </p:sp>
      <p:sp>
        <p:nvSpPr>
          <p:cNvPr id="6" name="Rectangle 3"/>
          <p:cNvSpPr txBox="1">
            <a:spLocks noChangeArrowheads="1"/>
          </p:cNvSpPr>
          <p:nvPr/>
        </p:nvSpPr>
        <p:spPr bwMode="auto">
          <a:xfrm>
            <a:off x="928688" y="1994535"/>
            <a:ext cx="10375582" cy="40251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80000" lnSpcReduction="1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US" altLang="en-GB" dirty="0"/>
              <a:t>Approval of </a:t>
            </a:r>
            <a:r>
              <a:rPr lang="en-GB" altLang="en-US" dirty="0"/>
              <a:t>agenda</a:t>
            </a:r>
          </a:p>
          <a:p>
            <a:pPr eaLnBrk="0" hangingPunct="0">
              <a:defRPr/>
            </a:pPr>
            <a:r>
              <a:rPr lang="en-GB" altLang="en-US" sz="2400" dirty="0" smtClean="0">
                <a:sym typeface="+mn-ea"/>
              </a:rPr>
              <a:t>Contribution discussion (</a:t>
            </a:r>
            <a:r>
              <a:rPr lang="en-US" altLang="en-GB" sz="2400" dirty="0" smtClean="0">
                <a:sym typeface="+mn-ea"/>
              </a:rPr>
              <a:t>PHY</a:t>
            </a:r>
            <a:r>
              <a:rPr lang="en-GB" altLang="en-US" dirty="0" smtClean="0">
                <a:sym typeface="+mn-ea"/>
              </a:rPr>
              <a:t>) </a:t>
            </a:r>
            <a:r>
              <a:rPr lang="en-GB" altLang="en-US" dirty="0"/>
              <a:t>[</a:t>
            </a:r>
            <a:r>
              <a:rPr lang="en-GB" altLang="en-US" i="1" dirty="0"/>
              <a:t>2</a:t>
            </a:r>
            <a:r>
              <a:rPr lang="en-US" altLang="en-GB" i="1" dirty="0"/>
              <a:t>0</a:t>
            </a:r>
            <a:r>
              <a:rPr lang="en-GB" altLang="en-US" i="1" dirty="0"/>
              <a:t> </a:t>
            </a:r>
            <a:r>
              <a:rPr lang="en-GB" altLang="en-US" i="1" dirty="0" err="1"/>
              <a:t>mins</a:t>
            </a:r>
            <a:r>
              <a:rPr lang="en-GB" altLang="en-US" i="1" dirty="0"/>
              <a:t> for each including Q&amp;A if no prior request received</a:t>
            </a:r>
            <a:r>
              <a:rPr lang="en-GB" altLang="en-US" dirty="0" smtClean="0"/>
              <a:t>]</a:t>
            </a:r>
            <a:endParaRPr lang="en-GB" altLang="en-US" sz="2400" dirty="0" smtClean="0"/>
          </a:p>
          <a:p>
            <a:pPr lvl="1" eaLnBrk="0" hangingPunct="0">
              <a:defRPr/>
            </a:pPr>
            <a:r>
              <a:rPr lang="en-US" altLang="zh-CN" sz="2300" dirty="0" smtClean="0">
                <a:solidFill>
                  <a:srgbClr val="00B050"/>
                </a:solidFill>
              </a:rPr>
              <a:t>11-25/0782</a:t>
            </a:r>
            <a:r>
              <a:rPr lang="en-US" altLang="zh-CN" sz="2300" dirty="0">
                <a:solidFill>
                  <a:srgbClr val="00B050"/>
                </a:solidFill>
              </a:rPr>
              <a:t>, Signal Design for Wideband Single-Carrier OOK  - Leif </a:t>
            </a:r>
            <a:r>
              <a:rPr lang="en-US" altLang="zh-CN" sz="2300" dirty="0" err="1">
                <a:solidFill>
                  <a:srgbClr val="00B050"/>
                </a:solidFill>
              </a:rPr>
              <a:t>Wilhelmsson</a:t>
            </a:r>
            <a:r>
              <a:rPr lang="en-US" altLang="zh-CN" sz="2300" dirty="0">
                <a:solidFill>
                  <a:srgbClr val="00B050"/>
                </a:solidFill>
              </a:rPr>
              <a:t> (Ericsson AB)</a:t>
            </a:r>
          </a:p>
          <a:p>
            <a:pPr lvl="1" eaLnBrk="0" hangingPunct="0">
              <a:defRPr/>
            </a:pPr>
            <a:r>
              <a:rPr lang="zh-CN" altLang="zh-CN" sz="2300" dirty="0">
                <a:solidFill>
                  <a:srgbClr val="00B050"/>
                </a:solidFill>
              </a:rPr>
              <a:t>11-25/</a:t>
            </a:r>
            <a:r>
              <a:rPr lang="en-US" altLang="zh-CN" sz="2300" dirty="0">
                <a:solidFill>
                  <a:srgbClr val="00B050"/>
                </a:solidFill>
              </a:rPr>
              <a:t>0</a:t>
            </a:r>
            <a:r>
              <a:rPr lang="zh-CN" altLang="zh-CN" sz="2300" dirty="0">
                <a:solidFill>
                  <a:srgbClr val="00B050"/>
                </a:solidFill>
              </a:rPr>
              <a:t>798, AMP-OOK simulation methodology and baseline results</a:t>
            </a:r>
            <a:r>
              <a:rPr lang="en-US" altLang="zh-CN" sz="2300" dirty="0">
                <a:solidFill>
                  <a:srgbClr val="00B050"/>
                </a:solidFill>
              </a:rPr>
              <a:t>, </a:t>
            </a:r>
            <a:r>
              <a:rPr lang="en-US" altLang="zh-CN" sz="2300" dirty="0" err="1">
                <a:solidFill>
                  <a:srgbClr val="00B050"/>
                </a:solidFill>
              </a:rPr>
              <a:t>Rui</a:t>
            </a:r>
            <a:r>
              <a:rPr lang="en-US" altLang="zh-CN" sz="2300" dirty="0">
                <a:solidFill>
                  <a:srgbClr val="00B050"/>
                </a:solidFill>
              </a:rPr>
              <a:t> Cao (NXP)</a:t>
            </a:r>
            <a:endParaRPr lang="zh-CN" altLang="zh-CN" sz="2300" dirty="0">
              <a:solidFill>
                <a:srgbClr val="00B050"/>
              </a:solidFill>
            </a:endParaRPr>
          </a:p>
          <a:p>
            <a:pPr lvl="1" eaLnBrk="0" hangingPunct="0">
              <a:defRPr/>
            </a:pPr>
            <a:r>
              <a:rPr lang="en-US" altLang="zh-CN" sz="2300" dirty="0">
                <a:solidFill>
                  <a:srgbClr val="00B050"/>
                </a:solidFill>
              </a:rPr>
              <a:t>11-25/0802, OOK generation for AMP, </a:t>
            </a:r>
            <a:r>
              <a:rPr lang="en-US" altLang="zh-CN" sz="2300" dirty="0" err="1">
                <a:solidFill>
                  <a:srgbClr val="00B050"/>
                </a:solidFill>
              </a:rPr>
              <a:t>KeWang</a:t>
            </a:r>
            <a:r>
              <a:rPr lang="en-US" altLang="zh-CN" sz="2300" dirty="0">
                <a:solidFill>
                  <a:srgbClr val="00B050"/>
                </a:solidFill>
              </a:rPr>
              <a:t>(OPPO)</a:t>
            </a:r>
          </a:p>
          <a:p>
            <a:pPr lvl="1" eaLnBrk="0" hangingPunct="0">
              <a:defRPr/>
            </a:pPr>
            <a:r>
              <a:rPr lang="en-US" altLang="zh-CN" sz="2300" dirty="0">
                <a:solidFill>
                  <a:srgbClr val="00B050"/>
                </a:solidFill>
              </a:rPr>
              <a:t>11-25/0790, Remaining Issues of AMP PPDU Design, </a:t>
            </a:r>
            <a:r>
              <a:rPr lang="en-US" altLang="zh-CN" sz="2300" dirty="0" err="1">
                <a:solidFill>
                  <a:srgbClr val="00B050"/>
                </a:solidFill>
              </a:rPr>
              <a:t>Yinan</a:t>
            </a:r>
            <a:r>
              <a:rPr lang="en-US" altLang="zh-CN" sz="2300" dirty="0">
                <a:solidFill>
                  <a:srgbClr val="00B050"/>
                </a:solidFill>
              </a:rPr>
              <a:t> Qi (OPPO)</a:t>
            </a:r>
          </a:p>
          <a:p>
            <a:pPr lvl="1" eaLnBrk="0" hangingPunct="0">
              <a:defRPr/>
            </a:pPr>
            <a:r>
              <a:rPr lang="zh-CN" altLang="zh-CN" sz="2300" dirty="0">
                <a:solidFill>
                  <a:srgbClr val="00B050"/>
                </a:solidFill>
              </a:rPr>
              <a:t>11-25/0816r0,</a:t>
            </a:r>
            <a:r>
              <a:rPr lang="en-US" altLang="zh-CN" sz="2300" dirty="0">
                <a:solidFill>
                  <a:srgbClr val="00B050"/>
                </a:solidFill>
              </a:rPr>
              <a:t> </a:t>
            </a:r>
            <a:r>
              <a:rPr lang="zh-CN" altLang="zh-CN" sz="2300" dirty="0">
                <a:solidFill>
                  <a:srgbClr val="00B050"/>
                </a:solidFill>
              </a:rPr>
              <a:t>Feasibility Study of Mono-static Backscatter in Sub-1 GHz, Panpan Li (Huawei</a:t>
            </a:r>
            <a:r>
              <a:rPr lang="zh-CN" altLang="zh-CN" sz="2300" dirty="0" smtClean="0">
                <a:solidFill>
                  <a:srgbClr val="00B050"/>
                </a:solidFill>
              </a:rPr>
              <a:t>)</a:t>
            </a:r>
            <a:endParaRPr lang="en-US" altLang="zh-CN" sz="2300" dirty="0" smtClean="0">
              <a:solidFill>
                <a:srgbClr val="00B050"/>
              </a:solidFill>
            </a:endParaRPr>
          </a:p>
          <a:p>
            <a:pPr lvl="1" eaLnBrk="0" hangingPunct="0">
              <a:defRPr/>
            </a:pPr>
            <a:r>
              <a:rPr lang="zh-CN" altLang="zh-CN" sz="2400" dirty="0">
                <a:solidFill>
                  <a:srgbClr val="00B050"/>
                </a:solidFill>
              </a:rPr>
              <a:t>11-25/0820r0, AMP Bi-static Backscatter in 2.4GHz, Panpan Li (Huawei</a:t>
            </a:r>
            <a:r>
              <a:rPr lang="zh-CN" altLang="zh-CN" sz="2400" dirty="0" smtClean="0">
                <a:solidFill>
                  <a:srgbClr val="00B050"/>
                </a:solidFill>
              </a:rPr>
              <a:t>)</a:t>
            </a:r>
            <a:endParaRPr lang="en-US" altLang="zh-CN" sz="2300" dirty="0">
              <a:solidFill>
                <a:srgbClr val="00B050"/>
              </a:solidFill>
            </a:endParaRPr>
          </a:p>
          <a:p>
            <a:pPr eaLnBrk="0" hangingPunct="0">
              <a:defRPr/>
            </a:pPr>
            <a:r>
              <a:rPr lang="en-GB" altLang="en-US" dirty="0" smtClean="0"/>
              <a:t>Any </a:t>
            </a:r>
            <a:r>
              <a:rPr lang="en-GB" altLang="en-US" dirty="0"/>
              <a:t>other business?</a:t>
            </a:r>
          </a:p>
          <a:p>
            <a:pPr lvl="0" eaLnBrk="0" hangingPunct="0">
              <a:defRPr/>
            </a:pPr>
            <a:r>
              <a:rPr lang="en-GB" altLang="en-US" dirty="0" smtClean="0">
                <a:sym typeface="+mn-ea"/>
              </a:rPr>
              <a:t>Recess</a:t>
            </a:r>
            <a:endParaRPr lang="en-GB" altLang="en-US"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28</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TGbp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IEEE 802.11 Interim</a:t>
            </a:r>
            <a:r>
              <a:rPr lang="en-US" sz="3200" kern="0" dirty="0" smtClean="0">
                <a:solidFill>
                  <a:srgbClr val="0000FF"/>
                </a:solidFill>
                <a:latin typeface="Arial Black" panose="020B0A04020102020204" pitchFamily="34" charset="0"/>
                <a:sym typeface="+mn-ea"/>
              </a:rPr>
              <a:t> May</a:t>
            </a:r>
            <a:r>
              <a:rPr lang="en-US" sz="3200" kern="0" dirty="0" smtClean="0">
                <a:solidFill>
                  <a:srgbClr val="0000FF"/>
                </a:solidFill>
                <a:latin typeface="Arial Black" panose="020B0A04020102020204" pitchFamily="34" charset="0"/>
              </a:rPr>
              <a:t> 2025</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May 13</a:t>
            </a:r>
            <a:r>
              <a:rPr lang="en-US" altLang="en-US" sz="3600" kern="0" baseline="30000" dirty="0" smtClean="0">
                <a:latin typeface="Arial" panose="020B0604020202020204" pitchFamily="34" charset="0"/>
              </a:rPr>
              <a:t>th </a:t>
            </a:r>
            <a:r>
              <a:rPr lang="en-US" altLang="en-US" sz="3600" kern="0" dirty="0" smtClean="0">
                <a:latin typeface="Arial" panose="020B0604020202020204" pitchFamily="34" charset="0"/>
              </a:rPr>
              <a:t>PM1,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2025</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noProof="0" dirty="0">
                <a:ln>
                  <a:noFill/>
                </a:ln>
                <a:effectLst/>
                <a:uLnTx/>
                <a:uFillTx/>
                <a:latin typeface="Arial" panose="020B0604020202020204" pitchFamily="34" charset="0"/>
                <a:sym typeface="+mn-ea"/>
              </a:rPr>
              <a:t>		   	        Chair:	Bo Sun </a:t>
            </a:r>
            <a:r>
              <a:rPr lang="en-US" altLang="en-US" sz="2000" kern="0" noProof="0" dirty="0" smtClean="0">
                <a:ln>
                  <a:noFill/>
                </a:ln>
                <a:effectLst/>
                <a:uLnTx/>
                <a:uFillTx/>
                <a:latin typeface="Arial" panose="020B0604020202020204" pitchFamily="34" charset="0"/>
                <a:sym typeface="+mn-ea"/>
              </a:rPr>
              <a:t>(</a:t>
            </a:r>
            <a:r>
              <a:rPr lang="en-US" altLang="en-US" sz="2000" kern="0" noProof="0" dirty="0" err="1" smtClean="0">
                <a:ln>
                  <a:noFill/>
                </a:ln>
                <a:effectLst/>
                <a:uLnTx/>
                <a:uFillTx/>
                <a:latin typeface="Arial" panose="020B0604020202020204" pitchFamily="34" charset="0"/>
                <a:sym typeface="+mn-ea"/>
              </a:rPr>
              <a:t>Sanechips</a:t>
            </a:r>
            <a:r>
              <a:rPr lang="en-US" altLang="en-US" sz="2000" kern="0" noProof="0" dirty="0" smtClean="0">
                <a:ln>
                  <a:noFill/>
                </a:ln>
                <a:effectLst/>
                <a:uLnTx/>
                <a:uFillTx/>
                <a:latin typeface="Arial" panose="020B0604020202020204" pitchFamily="34" charset="0"/>
                <a:sym typeface="+mn-ea"/>
              </a:rPr>
              <a:t>)</a:t>
            </a:r>
            <a:endPar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sym typeface="+mn-ea"/>
              </a:rPr>
              <a:t>			Vice Chair:	Steve Shellhammer (Qualcomm)</a:t>
            </a:r>
            <a:endParaRPr lang="en-US" altLang="en-US" sz="2000" kern="0" dirty="0" smtClean="0">
              <a:latin typeface="Arial" panose="020B0604020202020204" pitchFamily="34" charset="0"/>
            </a:endParaRPr>
          </a:p>
          <a:p>
            <a:pPr marL="3086100" marR="0" lvl="6" indent="457200" algn="l" defTabSz="914400" rtl="0" eaLnBrk="0" fontAlgn="base" latinLnBrk="0" hangingPunct="0">
              <a:lnSpc>
                <a:spcPct val="90000"/>
              </a:lnSpc>
              <a:spcBef>
                <a:spcPct val="20000"/>
              </a:spcBef>
              <a:spcAft>
                <a:spcPct val="0"/>
              </a:spcAft>
              <a:buClrTx/>
              <a:buSzTx/>
              <a:buFontTx/>
              <a:buNone/>
              <a:defRPr/>
            </a:pPr>
            <a:r>
              <a:rPr lang="en-US" altLang="en-US" sz="2000" b="1" kern="0" dirty="0" smtClean="0">
                <a:latin typeface="Arial" panose="020B0604020202020204" pitchFamily="34" charset="0"/>
                <a:cs typeface="MS PGothic" panose="020B0600070205080204" pitchFamily="34" charset="-128"/>
                <a:sym typeface="+mn-ea"/>
              </a:rPr>
              <a:t>  Rakesh Taori (Infineon) </a:t>
            </a:r>
            <a:endParaRPr kumimoji="0" lang="en-US" altLang="en-US" sz="2000" b="1" i="0" u="none" strike="noStrike" kern="0" cap="none" spc="0" normalizeH="0" baseline="0" dirty="0" smtClean="0">
              <a:solidFill>
                <a:schemeClr val="tx1"/>
              </a:solidFill>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lang="en-US" altLang="en-US" sz="2000" kern="0" noProof="0" dirty="0">
                <a:ln>
                  <a:noFill/>
                </a:ln>
                <a:effectLst/>
                <a:uLnTx/>
                <a:uFillTx/>
                <a:latin typeface="Arial" panose="020B0604020202020204" pitchFamily="34" charset="0"/>
                <a:sym typeface="+mn-ea"/>
              </a:rPr>
              <a:t>	</a:t>
            </a:r>
            <a:r>
              <a:rPr lang="en-US" altLang="en-US" sz="2000" kern="0" dirty="0">
                <a:latin typeface="Arial" panose="020B0604020202020204" pitchFamily="34" charset="0"/>
                <a:sym typeface="+mn-ea"/>
              </a:rPr>
              <a:t> </a:t>
            </a:r>
            <a:r>
              <a:rPr lang="en-US" altLang="en-US" sz="2000" kern="0" dirty="0" smtClean="0">
                <a:latin typeface="Arial" panose="020B0604020202020204" pitchFamily="34" charset="0"/>
                <a:sym typeface="+mn-ea"/>
              </a:rPr>
              <a:t>   		Secretary</a:t>
            </a:r>
            <a:r>
              <a:rPr lang="en-US" altLang="en-US" sz="2000" kern="0" dirty="0">
                <a:latin typeface="Arial" panose="020B0604020202020204" pitchFamily="34" charset="0"/>
                <a:sym typeface="+mn-ea"/>
              </a:rPr>
              <a:t>: 	</a:t>
            </a:r>
            <a:r>
              <a:rPr lang="en-US" altLang="en-US" sz="2000" kern="0" dirty="0" smtClean="0">
                <a:latin typeface="Arial" panose="020B0604020202020204" pitchFamily="34" charset="0"/>
                <a:sym typeface="+mn-ea"/>
              </a:rPr>
              <a:t>Sebastian Max</a:t>
            </a:r>
            <a:r>
              <a:rPr lang="en-US" altLang="en-US" sz="2000" kern="0" dirty="0">
                <a:latin typeface="Arial" panose="020B0604020202020204" pitchFamily="34" charset="0"/>
                <a:sym typeface="+mn-ea"/>
              </a:rPr>
              <a:t> (Ericsson)</a:t>
            </a:r>
          </a:p>
          <a:p>
            <a:pPr marL="1257300" lvl="2" indent="457200">
              <a:lnSpc>
                <a:spcPct val="90000"/>
              </a:lnSpc>
              <a:buNone/>
              <a:defRPr/>
            </a:pPr>
            <a:r>
              <a:rPr lang="en-US" altLang="en-US" sz="2000" b="1" kern="0" dirty="0">
                <a:latin typeface="Arial" panose="020B0604020202020204" pitchFamily="34" charset="0"/>
              </a:rPr>
              <a:t>Tech Editor:	Yinan Qi (OPPO)</a:t>
            </a: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May 2025</a:t>
            </a:r>
            <a:endParaRPr lang="en-US" dirty="0"/>
          </a:p>
        </p:txBody>
      </p:sp>
    </p:spTree>
    <p:extLst>
      <p:ext uri="{BB962C8B-B14F-4D97-AF65-F5344CB8AC3E}">
        <p14:creationId xmlns:p14="http://schemas.microsoft.com/office/powerpoint/2010/main" val="326513905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dirty="0" smtClean="0">
                <a:sym typeface="+mn-ea"/>
              </a:rPr>
              <a:t>May 2025</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165" algn="l"/>
                <a:tab pos="1370965" algn="l"/>
                <a:tab pos="2056765" algn="l"/>
                <a:tab pos="2742565" algn="l"/>
                <a:tab pos="3428365" algn="l"/>
                <a:tab pos="4114165" algn="l"/>
                <a:tab pos="4799965" algn="l"/>
                <a:tab pos="5485765" algn="l"/>
                <a:tab pos="6171565" algn="l"/>
                <a:tab pos="6857365" algn="l"/>
                <a:tab pos="7543165"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29</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p>
        </p:txBody>
      </p:sp>
      <p:sp>
        <p:nvSpPr>
          <p:cNvPr id="6" name="Rectangle 3"/>
          <p:cNvSpPr txBox="1">
            <a:spLocks noChangeArrowheads="1"/>
          </p:cNvSpPr>
          <p:nvPr/>
        </p:nvSpPr>
        <p:spPr bwMode="auto">
          <a:xfrm>
            <a:off x="835660" y="1994535"/>
            <a:ext cx="10544175" cy="43300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82500" lnSpcReduction="1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US" altLang="en-GB" dirty="0"/>
              <a:t>Approval of </a:t>
            </a:r>
            <a:r>
              <a:rPr lang="en-GB" altLang="en-US" dirty="0"/>
              <a:t>agenda</a:t>
            </a:r>
          </a:p>
          <a:p>
            <a:pPr eaLnBrk="0" hangingPunct="0">
              <a:defRPr/>
            </a:pPr>
            <a:r>
              <a:rPr lang="en-GB" altLang="en-US" sz="2400" dirty="0" smtClean="0">
                <a:sym typeface="+mn-ea"/>
              </a:rPr>
              <a:t>Contribution discussion (</a:t>
            </a:r>
            <a:r>
              <a:rPr lang="en-US" altLang="en-GB" sz="2400" dirty="0" smtClean="0">
                <a:sym typeface="+mn-ea"/>
              </a:rPr>
              <a:t>MAC</a:t>
            </a:r>
            <a:r>
              <a:rPr lang="en-GB" altLang="en-US" dirty="0" smtClean="0">
                <a:sym typeface="+mn-ea"/>
              </a:rPr>
              <a:t>) </a:t>
            </a:r>
            <a:r>
              <a:rPr lang="en-GB" altLang="en-US" sz="2000" dirty="0"/>
              <a:t>[</a:t>
            </a:r>
            <a:r>
              <a:rPr lang="en-GB" altLang="en-US" i="1" dirty="0"/>
              <a:t>2</a:t>
            </a:r>
            <a:r>
              <a:rPr lang="en-US" altLang="en-GB" i="1" dirty="0"/>
              <a:t>0</a:t>
            </a:r>
            <a:r>
              <a:rPr lang="en-GB" altLang="en-US" i="1" dirty="0"/>
              <a:t> </a:t>
            </a:r>
            <a:r>
              <a:rPr lang="en-GB" altLang="en-US" i="1" dirty="0" err="1"/>
              <a:t>mins</a:t>
            </a:r>
            <a:r>
              <a:rPr lang="en-GB" altLang="en-US" i="1" dirty="0"/>
              <a:t> for each including Q&amp;A if no prior request received</a:t>
            </a:r>
            <a:r>
              <a:rPr lang="en-GB" altLang="en-US" sz="2000" dirty="0" smtClean="0"/>
              <a:t>]</a:t>
            </a:r>
            <a:r>
              <a:rPr lang="en-US" altLang="zh-CN" sz="2000" b="0" i="1" dirty="0" smtClean="0">
                <a:sym typeface="+mn-ea"/>
              </a:rPr>
              <a:t> </a:t>
            </a:r>
            <a:endParaRPr lang="en-US" altLang="zh-CN" sz="2000" b="0" i="1" dirty="0">
              <a:solidFill>
                <a:schemeClr val="tx1"/>
              </a:solidFill>
              <a:sym typeface="+mn-ea"/>
            </a:endParaRPr>
          </a:p>
          <a:p>
            <a:pPr lvl="1" eaLnBrk="0" hangingPunct="0">
              <a:buFontTx/>
              <a:buChar char="–"/>
              <a:defRPr/>
            </a:pPr>
            <a:r>
              <a:rPr lang="en-US" altLang="en-US" sz="2300" dirty="0" smtClean="0">
                <a:solidFill>
                  <a:srgbClr val="00B050"/>
                </a:solidFill>
                <a:sym typeface="+mn-ea"/>
              </a:rPr>
              <a:t>11-25/0424</a:t>
            </a:r>
            <a:r>
              <a:rPr lang="en-US" altLang="en-US" sz="2300" dirty="0">
                <a:solidFill>
                  <a:srgbClr val="00B050"/>
                </a:solidFill>
                <a:sym typeface="+mn-ea"/>
              </a:rPr>
              <a:t>, AMP information exchange, </a:t>
            </a:r>
            <a:r>
              <a:rPr lang="en-US" altLang="en-US" sz="2300" dirty="0" err="1">
                <a:solidFill>
                  <a:srgbClr val="00B050"/>
                </a:solidFill>
                <a:sym typeface="+mn-ea"/>
              </a:rPr>
              <a:t>Liwen</a:t>
            </a:r>
            <a:r>
              <a:rPr lang="en-US" altLang="en-US" sz="2300" dirty="0">
                <a:solidFill>
                  <a:srgbClr val="00B050"/>
                </a:solidFill>
                <a:sym typeface="+mn-ea"/>
              </a:rPr>
              <a:t> (NXP</a:t>
            </a:r>
            <a:r>
              <a:rPr lang="en-US" altLang="en-US" sz="2300" dirty="0" smtClean="0">
                <a:solidFill>
                  <a:srgbClr val="00B050"/>
                </a:solidFill>
                <a:sym typeface="+mn-ea"/>
              </a:rPr>
              <a:t>)</a:t>
            </a:r>
          </a:p>
          <a:p>
            <a:pPr lvl="1" eaLnBrk="0" hangingPunct="0">
              <a:defRPr/>
            </a:pPr>
            <a:r>
              <a:rPr lang="en-US" altLang="zh-CN" sz="2400" dirty="0">
                <a:solidFill>
                  <a:srgbClr val="00B050"/>
                </a:solidFill>
              </a:rPr>
              <a:t>11-25/0772, Bi-static Backscatter Protection Mechanisms - follow up, Nelson Costa (</a:t>
            </a:r>
            <a:r>
              <a:rPr lang="en-US" altLang="zh-CN" sz="2400" dirty="0" err="1">
                <a:solidFill>
                  <a:srgbClr val="00B050"/>
                </a:solidFill>
              </a:rPr>
              <a:t>Haila</a:t>
            </a:r>
            <a:r>
              <a:rPr lang="en-US" altLang="zh-CN" sz="2400" dirty="0">
                <a:solidFill>
                  <a:srgbClr val="00B050"/>
                </a:solidFill>
              </a:rPr>
              <a:t>)</a:t>
            </a:r>
            <a:endParaRPr lang="en-US" altLang="en-US" sz="2400" dirty="0">
              <a:solidFill>
                <a:srgbClr val="00B050"/>
              </a:solidFill>
              <a:sym typeface="+mn-ea"/>
            </a:endParaRPr>
          </a:p>
          <a:p>
            <a:pPr lvl="1" eaLnBrk="0" hangingPunct="0">
              <a:buFontTx/>
              <a:buChar char="–"/>
              <a:defRPr/>
            </a:pPr>
            <a:r>
              <a:rPr lang="en-US" altLang="zh-CN" sz="2300" dirty="0" smtClean="0">
                <a:solidFill>
                  <a:srgbClr val="00B050"/>
                </a:solidFill>
              </a:rPr>
              <a:t>11-25/0783</a:t>
            </a:r>
            <a:r>
              <a:rPr lang="en-US" altLang="zh-CN" sz="2300" dirty="0">
                <a:solidFill>
                  <a:srgbClr val="00B050"/>
                </a:solidFill>
              </a:rPr>
              <a:t>, MAC Comparison for Active AMP Operation, Sebastian Max (Ericsson)</a:t>
            </a:r>
          </a:p>
          <a:p>
            <a:pPr lvl="1" eaLnBrk="0" hangingPunct="0">
              <a:buFontTx/>
              <a:buChar char="–"/>
              <a:defRPr/>
            </a:pPr>
            <a:r>
              <a:rPr lang="en-US" altLang="zh-CN" sz="2300" dirty="0">
                <a:solidFill>
                  <a:srgbClr val="00B050"/>
                </a:solidFill>
              </a:rPr>
              <a:t>11-25/0815, UL access mechanisms for Active </a:t>
            </a:r>
            <a:r>
              <a:rPr lang="en-US" altLang="zh-CN" sz="2300" dirty="0" err="1">
                <a:solidFill>
                  <a:srgbClr val="00B050"/>
                </a:solidFill>
              </a:rPr>
              <a:t>Tx</a:t>
            </a:r>
            <a:r>
              <a:rPr lang="en-US" altLang="zh-CN" sz="2300" dirty="0">
                <a:solidFill>
                  <a:srgbClr val="00B050"/>
                </a:solidFill>
              </a:rPr>
              <a:t> AMP STAs, </a:t>
            </a:r>
            <a:r>
              <a:rPr lang="en-US" altLang="zh-CN" sz="2300" dirty="0" err="1">
                <a:solidFill>
                  <a:srgbClr val="00B050"/>
                </a:solidFill>
              </a:rPr>
              <a:t>Chuanfeng</a:t>
            </a:r>
            <a:r>
              <a:rPr lang="en-US" altLang="zh-CN" sz="2300" dirty="0">
                <a:solidFill>
                  <a:srgbClr val="00B050"/>
                </a:solidFill>
              </a:rPr>
              <a:t> He (OPPO)</a:t>
            </a:r>
          </a:p>
          <a:p>
            <a:pPr lvl="1" eaLnBrk="0" hangingPunct="0">
              <a:buFontTx/>
              <a:buChar char="–"/>
              <a:defRPr/>
            </a:pPr>
            <a:r>
              <a:rPr lang="en-US" altLang="zh-CN" sz="2300" dirty="0">
                <a:solidFill>
                  <a:srgbClr val="00B050"/>
                </a:solidFill>
              </a:rPr>
              <a:t>11-25/0858, UL random access mechanisms for AMP, </a:t>
            </a:r>
            <a:r>
              <a:rPr lang="en-US" altLang="zh-CN" sz="2300" dirty="0" err="1">
                <a:solidFill>
                  <a:srgbClr val="00B050"/>
                </a:solidFill>
              </a:rPr>
              <a:t>Chuanfeng</a:t>
            </a:r>
            <a:r>
              <a:rPr lang="en-US" altLang="zh-CN" sz="2300" dirty="0">
                <a:solidFill>
                  <a:srgbClr val="00B050"/>
                </a:solidFill>
              </a:rPr>
              <a:t> He (OPPO)</a:t>
            </a:r>
          </a:p>
          <a:p>
            <a:pPr lvl="1" eaLnBrk="0" hangingPunct="0">
              <a:buFontTx/>
              <a:buChar char="–"/>
              <a:defRPr/>
            </a:pPr>
            <a:r>
              <a:rPr lang="zh-CN" altLang="zh-CN" sz="2300" dirty="0">
                <a:solidFill>
                  <a:srgbClr val="00B050"/>
                </a:solidFill>
              </a:rPr>
              <a:t>11-25</a:t>
            </a:r>
            <a:r>
              <a:rPr lang="en-US" altLang="zh-CN" sz="2300" dirty="0">
                <a:solidFill>
                  <a:srgbClr val="00B050"/>
                </a:solidFill>
              </a:rPr>
              <a:t>/</a:t>
            </a:r>
            <a:r>
              <a:rPr lang="zh-CN" altLang="zh-CN" sz="2300" dirty="0">
                <a:solidFill>
                  <a:srgbClr val="00B050"/>
                </a:solidFill>
              </a:rPr>
              <a:t>0817, Random access for Active Tx non-AP AMP STAs, Rojan Chitrakar (Huawei)</a:t>
            </a:r>
          </a:p>
          <a:p>
            <a:pPr eaLnBrk="0" hangingPunct="0">
              <a:defRPr/>
            </a:pPr>
            <a:r>
              <a:rPr lang="en-GB" altLang="en-US" dirty="0" smtClean="0"/>
              <a:t>Any </a:t>
            </a:r>
            <a:r>
              <a:rPr lang="en-GB" altLang="en-US" dirty="0"/>
              <a:t>other business?</a:t>
            </a:r>
          </a:p>
          <a:p>
            <a:pPr lvl="0" eaLnBrk="0" hangingPunct="0">
              <a:defRPr/>
            </a:pPr>
            <a:r>
              <a:rPr lang="en-GB" altLang="en-US" dirty="0" smtClean="0">
                <a:sym typeface="+mn-ea"/>
              </a:rPr>
              <a:t>Recess</a:t>
            </a:r>
            <a:endParaRPr lang="en-GB" alt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Patent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Policy, Copyright Policy </a:t>
            </a: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and Other Guidelines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981200"/>
            <a:ext cx="9753600" cy="41148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Following </a:t>
            </a:r>
            <a:r>
              <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11 </a:t>
            </a: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slides</a:t>
            </a: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altLang="zh-CN" dirty="0"/>
              <a:t>May 2025</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30</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TGbp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IEEE 802.11 Interim</a:t>
            </a:r>
            <a:r>
              <a:rPr lang="en-US" sz="3200" kern="0" dirty="0" smtClean="0">
                <a:solidFill>
                  <a:srgbClr val="0000FF"/>
                </a:solidFill>
                <a:latin typeface="Arial Black" panose="020B0A04020102020204" pitchFamily="34" charset="0"/>
                <a:sym typeface="+mn-ea"/>
              </a:rPr>
              <a:t> May</a:t>
            </a:r>
            <a:r>
              <a:rPr lang="en-US" sz="3200" kern="0" dirty="0" smtClean="0">
                <a:solidFill>
                  <a:srgbClr val="0000FF"/>
                </a:solidFill>
                <a:latin typeface="Arial Black" panose="020B0A04020102020204" pitchFamily="34" charset="0"/>
              </a:rPr>
              <a:t> 2025</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May 14</a:t>
            </a:r>
            <a:r>
              <a:rPr lang="en-US" altLang="en-US" sz="3600" kern="0" baseline="30000" dirty="0" smtClean="0">
                <a:latin typeface="Arial" panose="020B0604020202020204" pitchFamily="34" charset="0"/>
              </a:rPr>
              <a:t>th </a:t>
            </a:r>
            <a:r>
              <a:rPr lang="en-US" altLang="en-US" sz="3600" kern="0" dirty="0" smtClean="0">
                <a:latin typeface="Arial" panose="020B0604020202020204" pitchFamily="34" charset="0"/>
              </a:rPr>
              <a:t>AM1,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2025</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noProof="0" dirty="0">
                <a:ln>
                  <a:noFill/>
                </a:ln>
                <a:effectLst/>
                <a:uLnTx/>
                <a:uFillTx/>
                <a:latin typeface="Arial" panose="020B0604020202020204" pitchFamily="34" charset="0"/>
                <a:sym typeface="+mn-ea"/>
              </a:rPr>
              <a:t>		   	        Chair:	Bo Sun </a:t>
            </a:r>
            <a:r>
              <a:rPr lang="en-US" altLang="en-US" sz="2000" kern="0" noProof="0" dirty="0" smtClean="0">
                <a:ln>
                  <a:noFill/>
                </a:ln>
                <a:effectLst/>
                <a:uLnTx/>
                <a:uFillTx/>
                <a:latin typeface="Arial" panose="020B0604020202020204" pitchFamily="34" charset="0"/>
                <a:sym typeface="+mn-ea"/>
              </a:rPr>
              <a:t>(</a:t>
            </a:r>
            <a:r>
              <a:rPr lang="en-US" altLang="en-US" sz="2000" kern="0" noProof="0" dirty="0" err="1" smtClean="0">
                <a:ln>
                  <a:noFill/>
                </a:ln>
                <a:effectLst/>
                <a:uLnTx/>
                <a:uFillTx/>
                <a:latin typeface="Arial" panose="020B0604020202020204" pitchFamily="34" charset="0"/>
                <a:sym typeface="+mn-ea"/>
              </a:rPr>
              <a:t>Sanechips</a:t>
            </a:r>
            <a:r>
              <a:rPr lang="en-US" altLang="en-US" sz="2000" kern="0" noProof="0" dirty="0" smtClean="0">
                <a:ln>
                  <a:noFill/>
                </a:ln>
                <a:effectLst/>
                <a:uLnTx/>
                <a:uFillTx/>
                <a:latin typeface="Arial" panose="020B0604020202020204" pitchFamily="34" charset="0"/>
                <a:sym typeface="+mn-ea"/>
              </a:rPr>
              <a:t>)</a:t>
            </a:r>
            <a:endPar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sym typeface="+mn-ea"/>
              </a:rPr>
              <a:t>			Vice Chair:	Steve Shellhammer (Qualcomm)</a:t>
            </a:r>
            <a:endParaRPr lang="en-US" altLang="en-US" sz="2000" kern="0" dirty="0" smtClean="0">
              <a:latin typeface="Arial" panose="020B0604020202020204" pitchFamily="34" charset="0"/>
            </a:endParaRPr>
          </a:p>
          <a:p>
            <a:pPr marL="3086100" marR="0" lvl="6" indent="457200" algn="l" defTabSz="914400" rtl="0" eaLnBrk="0" fontAlgn="base" latinLnBrk="0" hangingPunct="0">
              <a:lnSpc>
                <a:spcPct val="90000"/>
              </a:lnSpc>
              <a:spcBef>
                <a:spcPct val="20000"/>
              </a:spcBef>
              <a:spcAft>
                <a:spcPct val="0"/>
              </a:spcAft>
              <a:buClrTx/>
              <a:buSzTx/>
              <a:buFontTx/>
              <a:buNone/>
              <a:defRPr/>
            </a:pPr>
            <a:r>
              <a:rPr lang="en-US" altLang="en-US" sz="2000" b="1" kern="0" dirty="0" smtClean="0">
                <a:latin typeface="Arial" panose="020B0604020202020204" pitchFamily="34" charset="0"/>
                <a:cs typeface="MS PGothic" panose="020B0600070205080204" pitchFamily="34" charset="-128"/>
                <a:sym typeface="+mn-ea"/>
              </a:rPr>
              <a:t>  Rakesh Taori (Infineon) </a:t>
            </a:r>
            <a:endParaRPr kumimoji="0" lang="en-US" altLang="en-US" sz="2000" b="1" i="0" u="none" strike="noStrike" kern="0" cap="none" spc="0" normalizeH="0" baseline="0" dirty="0" smtClean="0">
              <a:solidFill>
                <a:schemeClr val="tx1"/>
              </a:solidFill>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lang="en-US" altLang="en-US" sz="2000" kern="0" noProof="0" dirty="0">
                <a:ln>
                  <a:noFill/>
                </a:ln>
                <a:effectLst/>
                <a:uLnTx/>
                <a:uFillTx/>
                <a:latin typeface="Arial" panose="020B0604020202020204" pitchFamily="34" charset="0"/>
                <a:sym typeface="+mn-ea"/>
              </a:rPr>
              <a:t>	</a:t>
            </a:r>
            <a:r>
              <a:rPr lang="en-US" altLang="en-US" sz="2000" kern="0" dirty="0">
                <a:latin typeface="Arial" panose="020B0604020202020204" pitchFamily="34" charset="0"/>
                <a:sym typeface="+mn-ea"/>
              </a:rPr>
              <a:t> </a:t>
            </a:r>
            <a:r>
              <a:rPr lang="en-US" altLang="en-US" sz="2000" kern="0" dirty="0" smtClean="0">
                <a:latin typeface="Arial" panose="020B0604020202020204" pitchFamily="34" charset="0"/>
                <a:sym typeface="+mn-ea"/>
              </a:rPr>
              <a:t>   		Secretary</a:t>
            </a:r>
            <a:r>
              <a:rPr lang="en-US" altLang="en-US" sz="2000" kern="0" dirty="0">
                <a:latin typeface="Arial" panose="020B0604020202020204" pitchFamily="34" charset="0"/>
                <a:sym typeface="+mn-ea"/>
              </a:rPr>
              <a:t>: 	</a:t>
            </a:r>
            <a:r>
              <a:rPr lang="en-US" altLang="en-US" sz="2000" kern="0" dirty="0" smtClean="0">
                <a:latin typeface="Arial" panose="020B0604020202020204" pitchFamily="34" charset="0"/>
                <a:sym typeface="+mn-ea"/>
              </a:rPr>
              <a:t>Sebastian Max</a:t>
            </a:r>
            <a:r>
              <a:rPr lang="en-US" altLang="en-US" sz="2000" kern="0" dirty="0">
                <a:latin typeface="Arial" panose="020B0604020202020204" pitchFamily="34" charset="0"/>
                <a:sym typeface="+mn-ea"/>
              </a:rPr>
              <a:t> (Ericsson)</a:t>
            </a:r>
          </a:p>
          <a:p>
            <a:pPr marL="1257300" lvl="2" indent="457200">
              <a:lnSpc>
                <a:spcPct val="90000"/>
              </a:lnSpc>
              <a:buNone/>
              <a:defRPr/>
            </a:pPr>
            <a:r>
              <a:rPr lang="en-US" altLang="en-US" sz="2000" b="1" kern="0" dirty="0">
                <a:latin typeface="Arial" panose="020B0604020202020204" pitchFamily="34" charset="0"/>
              </a:rPr>
              <a:t>Tech Editor:	Yinan Qi (OPPO)</a:t>
            </a: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May 2025</a:t>
            </a:r>
            <a:endParaRPr lang="en-US" dirty="0"/>
          </a:p>
        </p:txBody>
      </p:sp>
    </p:spTree>
    <p:extLst>
      <p:ext uri="{BB962C8B-B14F-4D97-AF65-F5344CB8AC3E}">
        <p14:creationId xmlns:p14="http://schemas.microsoft.com/office/powerpoint/2010/main" val="3778419172"/>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dirty="0" smtClean="0">
                <a:sym typeface="+mn-ea"/>
              </a:rPr>
              <a:t>May 2025</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p>
        </p:txBody>
      </p:sp>
      <p:sp>
        <p:nvSpPr>
          <p:cNvPr id="6" name="Rectangle 3"/>
          <p:cNvSpPr txBox="1">
            <a:spLocks noChangeArrowheads="1"/>
          </p:cNvSpPr>
          <p:nvPr/>
        </p:nvSpPr>
        <p:spPr bwMode="auto">
          <a:xfrm>
            <a:off x="1014730" y="1878262"/>
            <a:ext cx="10567526" cy="4522459"/>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lIns="92075" tIns="46038" rIns="92075" bIns="46038">
            <a:normAutofit fontScale="90000" lnSpcReduction="1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US" altLang="en-GB" dirty="0"/>
              <a:t>Call meeting to order and remind the group to record attendance on imat.ieee.org</a:t>
            </a:r>
          </a:p>
          <a:p>
            <a:pPr lvl="0" eaLnBrk="0" hangingPunct="0">
              <a:defRPr/>
            </a:pPr>
            <a:r>
              <a:rPr lang="en-US" altLang="en-GB" dirty="0"/>
              <a:t>IEEE-SA IPR policies and meeting rules</a:t>
            </a:r>
          </a:p>
          <a:p>
            <a:pPr lvl="0" eaLnBrk="0" hangingPunct="0">
              <a:defRPr/>
            </a:pPr>
            <a:r>
              <a:rPr lang="en-US" altLang="en-GB" dirty="0"/>
              <a:t>Approval of </a:t>
            </a:r>
            <a:r>
              <a:rPr lang="en-US" altLang="en-GB" dirty="0" smtClean="0"/>
              <a:t>agenda</a:t>
            </a:r>
          </a:p>
          <a:p>
            <a:pPr eaLnBrk="0" hangingPunct="0">
              <a:defRPr/>
            </a:pPr>
            <a:r>
              <a:rPr lang="en-US" altLang="en-GB" dirty="0"/>
              <a:t>Contribution discussion (MAC) </a:t>
            </a:r>
            <a:r>
              <a:rPr lang="en-GB" altLang="en-US" sz="2200" i="1" dirty="0" smtClean="0">
                <a:sym typeface="+mn-ea"/>
              </a:rPr>
              <a:t>[</a:t>
            </a:r>
            <a:r>
              <a:rPr lang="en-US" altLang="en-GB" sz="2200" i="1" dirty="0">
                <a:sym typeface="+mn-ea"/>
              </a:rPr>
              <a:t>20 </a:t>
            </a:r>
            <a:r>
              <a:rPr lang="en-US" altLang="en-GB" sz="2200" i="1" dirty="0" err="1">
                <a:sym typeface="+mn-ea"/>
              </a:rPr>
              <a:t>mins</a:t>
            </a:r>
            <a:r>
              <a:rPr lang="en-US" altLang="en-GB" sz="2200" i="1" dirty="0">
                <a:sym typeface="+mn-ea"/>
              </a:rPr>
              <a:t> for each including Q&amp;A if no prior request </a:t>
            </a:r>
            <a:r>
              <a:rPr lang="en-GB" altLang="en-US" sz="2200" i="1" dirty="0">
                <a:sym typeface="+mn-ea"/>
              </a:rPr>
              <a:t>]</a:t>
            </a:r>
            <a:r>
              <a:rPr lang="en-US" altLang="zh-CN" sz="2200" b="0" i="1" dirty="0">
                <a:sym typeface="+mn-ea"/>
              </a:rPr>
              <a:t> </a:t>
            </a:r>
            <a:endParaRPr lang="en-US" altLang="en-GB" sz="2200" b="0" i="1" dirty="0"/>
          </a:p>
          <a:p>
            <a:pPr lvl="1" eaLnBrk="0" hangingPunct="0">
              <a:defRPr/>
            </a:pPr>
            <a:r>
              <a:rPr lang="zh-CN" altLang="zh-CN" dirty="0"/>
              <a:t>11-25</a:t>
            </a:r>
            <a:r>
              <a:rPr lang="en-US" altLang="zh-CN" dirty="0"/>
              <a:t>/0</a:t>
            </a:r>
            <a:r>
              <a:rPr lang="zh-CN" altLang="zh-CN" dirty="0"/>
              <a:t>818, Channel access for Backscatter non-AP AMP STAs – way forward, Rojan Chitrakar (Huawei)</a:t>
            </a:r>
            <a:endParaRPr lang="en-US" altLang="en-US" dirty="0">
              <a:sym typeface="+mn-ea"/>
            </a:endParaRPr>
          </a:p>
          <a:p>
            <a:pPr lvl="1" eaLnBrk="0" hangingPunct="0">
              <a:buFontTx/>
              <a:buChar char="–"/>
              <a:defRPr/>
            </a:pPr>
            <a:r>
              <a:rPr lang="en-US" altLang="zh-CN" dirty="0" smtClean="0"/>
              <a:t>11-25/0803</a:t>
            </a:r>
            <a:r>
              <a:rPr lang="en-US" altLang="zh-CN" dirty="0"/>
              <a:t>, Follow-up on access message for AMP, </a:t>
            </a:r>
            <a:r>
              <a:rPr lang="en-US" altLang="zh-CN" dirty="0" err="1"/>
              <a:t>WeiJie</a:t>
            </a:r>
            <a:r>
              <a:rPr lang="en-US" altLang="zh-CN" dirty="0"/>
              <a:t> XU (OPPO)</a:t>
            </a:r>
          </a:p>
          <a:p>
            <a:pPr lvl="1" eaLnBrk="0" hangingPunct="0">
              <a:buFontTx/>
              <a:buChar char="–"/>
              <a:defRPr/>
            </a:pPr>
            <a:r>
              <a:rPr lang="zh-CN" altLang="zh-CN" dirty="0" smtClean="0"/>
              <a:t>11</a:t>
            </a:r>
            <a:r>
              <a:rPr lang="zh-CN" altLang="zh-CN" dirty="0"/>
              <a:t>-25/0787r0,</a:t>
            </a:r>
            <a:r>
              <a:rPr lang="en-US" altLang="zh-CN" dirty="0"/>
              <a:t> </a:t>
            </a:r>
            <a:r>
              <a:rPr lang="zh-CN" altLang="zh-CN" dirty="0"/>
              <a:t>Follow-up on AMP Open Service Period, Ian Bajaj (Huawei)</a:t>
            </a:r>
          </a:p>
          <a:p>
            <a:pPr lvl="1" eaLnBrk="0" hangingPunct="0">
              <a:buFontTx/>
              <a:buChar char="–"/>
              <a:defRPr/>
            </a:pPr>
            <a:r>
              <a:rPr lang="en-US" altLang="zh-CN" dirty="0"/>
              <a:t>11-25/0813, Follow up on Duty-cycle operation for AMP, </a:t>
            </a:r>
            <a:r>
              <a:rPr lang="en-US" altLang="zh-CN" dirty="0" err="1"/>
              <a:t>Chuanfeng</a:t>
            </a:r>
            <a:r>
              <a:rPr lang="en-US" altLang="zh-CN" dirty="0"/>
              <a:t> He (OPPO)</a:t>
            </a:r>
          </a:p>
          <a:p>
            <a:pPr lvl="1" eaLnBrk="0" hangingPunct="0">
              <a:defRPr/>
            </a:pPr>
            <a:r>
              <a:rPr lang="en-US" altLang="zh-CN" dirty="0"/>
              <a:t>11-25/0814, Follow up on TSF for trigger based AMP, </a:t>
            </a:r>
            <a:r>
              <a:rPr lang="en-US" altLang="zh-CN" dirty="0" err="1"/>
              <a:t>Chuanfeng</a:t>
            </a:r>
            <a:r>
              <a:rPr lang="en-US" altLang="zh-CN" dirty="0"/>
              <a:t> He (OPPO</a:t>
            </a:r>
            <a:r>
              <a:rPr lang="en-US" altLang="zh-CN" dirty="0"/>
              <a:t>) </a:t>
            </a:r>
            <a:endParaRPr lang="en-US" altLang="zh-CN" dirty="0" smtClean="0"/>
          </a:p>
          <a:p>
            <a:pPr lvl="1" eaLnBrk="0" hangingPunct="0">
              <a:defRPr/>
            </a:pPr>
            <a:r>
              <a:rPr lang="en-US" altLang="zh-CN" dirty="0" smtClean="0"/>
              <a:t>11-25/0779</a:t>
            </a:r>
            <a:r>
              <a:rPr lang="en-US" altLang="zh-CN" dirty="0"/>
              <a:t>, E2E Operation of AMP-enabled Non-AP STAs, </a:t>
            </a:r>
            <a:r>
              <a:rPr lang="en-US" altLang="zh-CN" dirty="0" err="1"/>
              <a:t>Sanket</a:t>
            </a:r>
            <a:r>
              <a:rPr lang="en-US" altLang="zh-CN" dirty="0"/>
              <a:t> </a:t>
            </a:r>
            <a:r>
              <a:rPr lang="en-US" altLang="zh-CN" dirty="0" err="1"/>
              <a:t>Kalamkar</a:t>
            </a:r>
            <a:r>
              <a:rPr lang="en-US" altLang="zh-CN" dirty="0"/>
              <a:t> (Qualcomm)</a:t>
            </a:r>
          </a:p>
          <a:p>
            <a:pPr algn="l" eaLnBrk="0" hangingPunct="0">
              <a:buClrTx/>
              <a:buSzTx/>
              <a:buFontTx/>
              <a:defRPr/>
            </a:pPr>
            <a:r>
              <a:rPr lang="en-US" altLang="en-GB" dirty="0" smtClean="0"/>
              <a:t>Any </a:t>
            </a:r>
            <a:r>
              <a:rPr lang="en-US" altLang="en-GB" dirty="0"/>
              <a:t>other business?</a:t>
            </a:r>
          </a:p>
          <a:p>
            <a:pPr lvl="0" eaLnBrk="0" hangingPunct="0">
              <a:defRPr/>
            </a:pPr>
            <a:r>
              <a:rPr lang="en-US" altLang="en-GB" dirty="0">
                <a:sym typeface="+mn-ea"/>
              </a:rPr>
              <a:t>Recess</a:t>
            </a: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32</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TGbp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IEEE 802.11 Interim</a:t>
            </a:r>
            <a:r>
              <a:rPr lang="en-US" sz="3200" kern="0" dirty="0" smtClean="0">
                <a:solidFill>
                  <a:srgbClr val="0000FF"/>
                </a:solidFill>
                <a:latin typeface="Arial Black" panose="020B0A04020102020204" pitchFamily="34" charset="0"/>
                <a:sym typeface="+mn-ea"/>
              </a:rPr>
              <a:t> May</a:t>
            </a:r>
            <a:r>
              <a:rPr lang="en-US" sz="3200" kern="0" dirty="0" smtClean="0">
                <a:solidFill>
                  <a:srgbClr val="0000FF"/>
                </a:solidFill>
                <a:latin typeface="Arial Black" panose="020B0A04020102020204" pitchFamily="34" charset="0"/>
              </a:rPr>
              <a:t> 2025</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May 14</a:t>
            </a:r>
            <a:r>
              <a:rPr lang="en-US" altLang="en-US" sz="3600" kern="0" baseline="30000" dirty="0" smtClean="0">
                <a:latin typeface="Arial" panose="020B0604020202020204" pitchFamily="34" charset="0"/>
              </a:rPr>
              <a:t>th </a:t>
            </a:r>
            <a:r>
              <a:rPr lang="en-US" altLang="en-US" sz="3600" kern="0" dirty="0" smtClean="0">
                <a:latin typeface="Arial" panose="020B0604020202020204" pitchFamily="34" charset="0"/>
              </a:rPr>
              <a:t>AM2,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2025</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noProof="0" dirty="0">
                <a:ln>
                  <a:noFill/>
                </a:ln>
                <a:effectLst/>
                <a:uLnTx/>
                <a:uFillTx/>
                <a:latin typeface="Arial" panose="020B0604020202020204" pitchFamily="34" charset="0"/>
                <a:sym typeface="+mn-ea"/>
              </a:rPr>
              <a:t>		   	        Chair:	Bo Sun </a:t>
            </a:r>
            <a:r>
              <a:rPr lang="en-US" altLang="en-US" sz="2000" kern="0" noProof="0" dirty="0" smtClean="0">
                <a:ln>
                  <a:noFill/>
                </a:ln>
                <a:effectLst/>
                <a:uLnTx/>
                <a:uFillTx/>
                <a:latin typeface="Arial" panose="020B0604020202020204" pitchFamily="34" charset="0"/>
                <a:sym typeface="+mn-ea"/>
              </a:rPr>
              <a:t>(</a:t>
            </a:r>
            <a:r>
              <a:rPr lang="en-US" altLang="en-US" sz="2000" kern="0" noProof="0" dirty="0" err="1" smtClean="0">
                <a:ln>
                  <a:noFill/>
                </a:ln>
                <a:effectLst/>
                <a:uLnTx/>
                <a:uFillTx/>
                <a:latin typeface="Arial" panose="020B0604020202020204" pitchFamily="34" charset="0"/>
                <a:sym typeface="+mn-ea"/>
              </a:rPr>
              <a:t>Sanechips</a:t>
            </a:r>
            <a:r>
              <a:rPr lang="en-US" altLang="en-US" sz="2000" kern="0" noProof="0" dirty="0" smtClean="0">
                <a:ln>
                  <a:noFill/>
                </a:ln>
                <a:effectLst/>
                <a:uLnTx/>
                <a:uFillTx/>
                <a:latin typeface="Arial" panose="020B0604020202020204" pitchFamily="34" charset="0"/>
                <a:sym typeface="+mn-ea"/>
              </a:rPr>
              <a:t>)</a:t>
            </a:r>
            <a:endPar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sym typeface="+mn-ea"/>
              </a:rPr>
              <a:t>			Vice Chair:	Steve Shellhammer (Qualcomm)</a:t>
            </a:r>
            <a:endParaRPr lang="en-US" altLang="en-US" sz="2000" kern="0" dirty="0" smtClean="0">
              <a:latin typeface="Arial" panose="020B0604020202020204" pitchFamily="34" charset="0"/>
            </a:endParaRPr>
          </a:p>
          <a:p>
            <a:pPr marL="3086100" marR="0" lvl="6" indent="457200" algn="l" defTabSz="914400" rtl="0" eaLnBrk="0" fontAlgn="base" latinLnBrk="0" hangingPunct="0">
              <a:lnSpc>
                <a:spcPct val="90000"/>
              </a:lnSpc>
              <a:spcBef>
                <a:spcPct val="20000"/>
              </a:spcBef>
              <a:spcAft>
                <a:spcPct val="0"/>
              </a:spcAft>
              <a:buClrTx/>
              <a:buSzTx/>
              <a:buFontTx/>
              <a:buNone/>
              <a:defRPr/>
            </a:pPr>
            <a:r>
              <a:rPr lang="en-US" altLang="en-US" sz="2000" b="1" kern="0" dirty="0" smtClean="0">
                <a:latin typeface="Arial" panose="020B0604020202020204" pitchFamily="34" charset="0"/>
                <a:cs typeface="MS PGothic" panose="020B0600070205080204" pitchFamily="34" charset="-128"/>
                <a:sym typeface="+mn-ea"/>
              </a:rPr>
              <a:t>  Rakesh Taori (Infineon) </a:t>
            </a:r>
            <a:endParaRPr kumimoji="0" lang="en-US" altLang="en-US" sz="2000" b="1" i="0" u="none" strike="noStrike" kern="0" cap="none" spc="0" normalizeH="0" baseline="0" dirty="0" smtClean="0">
              <a:solidFill>
                <a:schemeClr val="tx1"/>
              </a:solidFill>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lang="en-US" altLang="en-US" sz="2000" kern="0" noProof="0" dirty="0">
                <a:ln>
                  <a:noFill/>
                </a:ln>
                <a:effectLst/>
                <a:uLnTx/>
                <a:uFillTx/>
                <a:latin typeface="Arial" panose="020B0604020202020204" pitchFamily="34" charset="0"/>
                <a:sym typeface="+mn-ea"/>
              </a:rPr>
              <a:t>	</a:t>
            </a:r>
            <a:r>
              <a:rPr lang="en-US" altLang="en-US" sz="2000" kern="0" dirty="0">
                <a:latin typeface="Arial" panose="020B0604020202020204" pitchFamily="34" charset="0"/>
                <a:sym typeface="+mn-ea"/>
              </a:rPr>
              <a:t> </a:t>
            </a:r>
            <a:r>
              <a:rPr lang="en-US" altLang="en-US" sz="2000" kern="0" dirty="0" smtClean="0">
                <a:latin typeface="Arial" panose="020B0604020202020204" pitchFamily="34" charset="0"/>
                <a:sym typeface="+mn-ea"/>
              </a:rPr>
              <a:t>   		Secretary</a:t>
            </a:r>
            <a:r>
              <a:rPr lang="en-US" altLang="en-US" sz="2000" kern="0" dirty="0">
                <a:latin typeface="Arial" panose="020B0604020202020204" pitchFamily="34" charset="0"/>
                <a:sym typeface="+mn-ea"/>
              </a:rPr>
              <a:t>: 	</a:t>
            </a:r>
            <a:r>
              <a:rPr lang="en-US" altLang="en-US" sz="2000" kern="0" dirty="0" smtClean="0">
                <a:latin typeface="Arial" panose="020B0604020202020204" pitchFamily="34" charset="0"/>
                <a:sym typeface="+mn-ea"/>
              </a:rPr>
              <a:t>Sebastian Max</a:t>
            </a:r>
            <a:r>
              <a:rPr lang="en-US" altLang="en-US" sz="2000" kern="0" dirty="0">
                <a:latin typeface="Arial" panose="020B0604020202020204" pitchFamily="34" charset="0"/>
                <a:sym typeface="+mn-ea"/>
              </a:rPr>
              <a:t> (Ericsson)</a:t>
            </a:r>
          </a:p>
          <a:p>
            <a:pPr marL="1257300" lvl="2" indent="457200">
              <a:lnSpc>
                <a:spcPct val="90000"/>
              </a:lnSpc>
              <a:buNone/>
              <a:defRPr/>
            </a:pPr>
            <a:r>
              <a:rPr lang="en-US" altLang="en-US" sz="2000" b="1" kern="0" dirty="0">
                <a:latin typeface="Arial" panose="020B0604020202020204" pitchFamily="34" charset="0"/>
              </a:rPr>
              <a:t>Tech Editor:	Yinan Qi (OPPO)</a:t>
            </a: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May 2025</a:t>
            </a:r>
            <a:endParaRPr lang="en-US" dirty="0"/>
          </a:p>
        </p:txBody>
      </p:sp>
    </p:spTree>
    <p:extLst>
      <p:ext uri="{BB962C8B-B14F-4D97-AF65-F5344CB8AC3E}">
        <p14:creationId xmlns:p14="http://schemas.microsoft.com/office/powerpoint/2010/main" val="690799850"/>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dirty="0" smtClean="0">
                <a:sym typeface="+mn-ea"/>
              </a:rPr>
              <a:t>May 2025</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p>
        </p:txBody>
      </p:sp>
      <p:sp>
        <p:nvSpPr>
          <p:cNvPr id="6" name="Rectangle 3"/>
          <p:cNvSpPr txBox="1">
            <a:spLocks noChangeArrowheads="1"/>
          </p:cNvSpPr>
          <p:nvPr/>
        </p:nvSpPr>
        <p:spPr bwMode="auto">
          <a:xfrm>
            <a:off x="1014731" y="1828842"/>
            <a:ext cx="10375582" cy="46480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0000" lnSpcReduction="2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US" altLang="en-GB" dirty="0"/>
              <a:t>Call meeting to order and remind the group to record attendance on imat.ieee.org</a:t>
            </a:r>
          </a:p>
          <a:p>
            <a:pPr lvl="0" eaLnBrk="0" hangingPunct="0">
              <a:defRPr/>
            </a:pPr>
            <a:r>
              <a:rPr lang="en-US" altLang="en-GB" dirty="0"/>
              <a:t>IEEE-SA IPR policies and meeting rules</a:t>
            </a:r>
          </a:p>
          <a:p>
            <a:pPr lvl="0" eaLnBrk="0" hangingPunct="0">
              <a:defRPr/>
            </a:pPr>
            <a:r>
              <a:rPr lang="en-US" altLang="en-GB" dirty="0"/>
              <a:t>Approval of agenda</a:t>
            </a:r>
          </a:p>
          <a:p>
            <a:pPr eaLnBrk="0" hangingPunct="0">
              <a:defRPr/>
            </a:pPr>
            <a:r>
              <a:rPr lang="en-US" altLang="en-GB" dirty="0"/>
              <a:t>Contribution </a:t>
            </a:r>
            <a:r>
              <a:rPr lang="en-US" altLang="en-GB" dirty="0" smtClean="0"/>
              <a:t>discussion (MAC) </a:t>
            </a:r>
            <a:r>
              <a:rPr lang="en-GB" altLang="en-US" dirty="0" smtClean="0"/>
              <a:t>[20</a:t>
            </a:r>
            <a:r>
              <a:rPr lang="en-GB" altLang="en-US" sz="2200" i="1" dirty="0" smtClean="0"/>
              <a:t> </a:t>
            </a:r>
            <a:r>
              <a:rPr lang="en-GB" altLang="en-US" sz="2200" i="1" dirty="0" err="1"/>
              <a:t>mins</a:t>
            </a:r>
            <a:r>
              <a:rPr lang="en-GB" altLang="en-US" sz="2200" i="1" dirty="0"/>
              <a:t> for each including Q&amp;A if no prior request received</a:t>
            </a:r>
            <a:r>
              <a:rPr lang="en-GB" altLang="en-US" dirty="0" smtClean="0"/>
              <a:t>]</a:t>
            </a:r>
            <a:endParaRPr lang="en-US" altLang="en-GB" dirty="0"/>
          </a:p>
          <a:p>
            <a:pPr lvl="1" eaLnBrk="0" hangingPunct="0">
              <a:defRPr/>
            </a:pPr>
            <a:r>
              <a:rPr lang="zh-CN" altLang="zh-CN" sz="2100" dirty="0"/>
              <a:t>11-25/0786r0,</a:t>
            </a:r>
            <a:r>
              <a:rPr lang="en-US" altLang="zh-CN" sz="2100" dirty="0"/>
              <a:t> </a:t>
            </a:r>
            <a:r>
              <a:rPr lang="zh-CN" altLang="zh-CN" sz="2100" dirty="0"/>
              <a:t>AMP Bi-Static Backscatter Control, Ian Bajaj (Huawei)</a:t>
            </a:r>
          </a:p>
          <a:p>
            <a:pPr lvl="1" eaLnBrk="0" hangingPunct="0">
              <a:defRPr/>
            </a:pPr>
            <a:r>
              <a:rPr lang="zh-CN" altLang="zh-CN" sz="2100" dirty="0" smtClean="0"/>
              <a:t>11</a:t>
            </a:r>
            <a:r>
              <a:rPr lang="zh-CN" altLang="zh-CN" sz="2100" dirty="0"/>
              <a:t>-25/0788r0</a:t>
            </a:r>
            <a:r>
              <a:rPr lang="en-US" altLang="zh-CN" sz="2100" dirty="0"/>
              <a:t>, </a:t>
            </a:r>
            <a:r>
              <a:rPr lang="zh-CN" altLang="zh-CN" sz="2100" dirty="0"/>
              <a:t>AMP Operation Status Reporting, Ian Bajaj (Huawei)</a:t>
            </a:r>
          </a:p>
          <a:p>
            <a:pPr lvl="1" eaLnBrk="0" hangingPunct="0">
              <a:defRPr/>
            </a:pPr>
            <a:r>
              <a:rPr lang="en-US" altLang="zh-CN" sz="2100" dirty="0"/>
              <a:t>11-25/0789, Energy-Level Status Reporting for AMP Devices - Follow-Up, Mahmoud </a:t>
            </a:r>
            <a:r>
              <a:rPr lang="en-US" altLang="zh-CN" sz="2100" dirty="0" err="1"/>
              <a:t>Hasabelnaby</a:t>
            </a:r>
            <a:r>
              <a:rPr lang="en-US" altLang="zh-CN" sz="2100" dirty="0"/>
              <a:t> (Huawei) </a:t>
            </a:r>
          </a:p>
          <a:p>
            <a:pPr lvl="1" eaLnBrk="0" hangingPunct="0">
              <a:defRPr/>
            </a:pPr>
            <a:r>
              <a:rPr lang="en-US" altLang="zh-CN" sz="2100" dirty="0"/>
              <a:t>11-25/0792, Follow up on Correspondence between Energizers and AMP non-AP STAs, </a:t>
            </a:r>
            <a:r>
              <a:rPr lang="en-US" altLang="zh-CN" sz="2100" dirty="0" err="1"/>
              <a:t>Yinan</a:t>
            </a:r>
            <a:r>
              <a:rPr lang="en-US" altLang="zh-CN" sz="2100" dirty="0"/>
              <a:t> Qi (OPPO) </a:t>
            </a:r>
          </a:p>
          <a:p>
            <a:pPr lvl="1" eaLnBrk="0" hangingPunct="0">
              <a:defRPr/>
            </a:pPr>
            <a:r>
              <a:rPr lang="en-US" altLang="zh-CN" sz="2100" dirty="0"/>
              <a:t>11-25/0791, Remaining Issues of WPT, </a:t>
            </a:r>
            <a:r>
              <a:rPr lang="en-US" altLang="zh-CN" sz="2100" dirty="0" err="1"/>
              <a:t>Yinan</a:t>
            </a:r>
            <a:r>
              <a:rPr lang="en-US" altLang="zh-CN" sz="2100" dirty="0"/>
              <a:t> Qi (OPPO) </a:t>
            </a:r>
            <a:endParaRPr lang="en-US" altLang="zh-CN" sz="2100" dirty="0" smtClean="0"/>
          </a:p>
          <a:p>
            <a:pPr lvl="1" eaLnBrk="0" hangingPunct="0">
              <a:defRPr/>
            </a:pPr>
            <a:r>
              <a:rPr lang="en-US" altLang="en-US" dirty="0">
                <a:sym typeface="+mn-ea"/>
              </a:rPr>
              <a:t>11-25/0776, AMP frames follow up, Alfred </a:t>
            </a:r>
            <a:r>
              <a:rPr lang="en-US" altLang="en-US" dirty="0" err="1">
                <a:sym typeface="+mn-ea"/>
              </a:rPr>
              <a:t>Asterjadhi</a:t>
            </a:r>
            <a:r>
              <a:rPr lang="en-US" altLang="en-US" dirty="0">
                <a:sym typeface="+mn-ea"/>
              </a:rPr>
              <a:t> (Qualcomm</a:t>
            </a:r>
            <a:r>
              <a:rPr lang="en-US" altLang="en-US" dirty="0" smtClean="0">
                <a:sym typeface="+mn-ea"/>
              </a:rPr>
              <a:t>)</a:t>
            </a:r>
            <a:endParaRPr lang="en-US" altLang="zh-CN" sz="2100" dirty="0"/>
          </a:p>
          <a:p>
            <a:pPr algn="l" eaLnBrk="0" hangingPunct="0">
              <a:buClrTx/>
              <a:buSzTx/>
              <a:buFontTx/>
              <a:defRPr/>
            </a:pPr>
            <a:r>
              <a:rPr lang="en-US" altLang="en-GB" dirty="0" smtClean="0"/>
              <a:t>Any </a:t>
            </a:r>
            <a:r>
              <a:rPr lang="en-US" altLang="en-GB" dirty="0"/>
              <a:t>other business?</a:t>
            </a:r>
          </a:p>
          <a:p>
            <a:pPr lvl="0" eaLnBrk="0" hangingPunct="0">
              <a:defRPr/>
            </a:pPr>
            <a:r>
              <a:rPr lang="en-US" altLang="en-GB" dirty="0">
                <a:sym typeface="+mn-ea"/>
              </a:rPr>
              <a:t>Recess</a:t>
            </a: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TGbp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IEEE 802.11 Interim</a:t>
            </a:r>
            <a:r>
              <a:rPr lang="en-US" sz="3200" kern="0" dirty="0" smtClean="0">
                <a:solidFill>
                  <a:srgbClr val="0000FF"/>
                </a:solidFill>
                <a:latin typeface="Arial Black" panose="020B0A04020102020204" pitchFamily="34" charset="0"/>
                <a:sym typeface="+mn-ea"/>
              </a:rPr>
              <a:t> May</a:t>
            </a:r>
            <a:r>
              <a:rPr lang="en-US" sz="3200" kern="0" dirty="0" smtClean="0">
                <a:solidFill>
                  <a:srgbClr val="0000FF"/>
                </a:solidFill>
                <a:latin typeface="Arial Black" panose="020B0A04020102020204" pitchFamily="34" charset="0"/>
              </a:rPr>
              <a:t> 2025</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May 15</a:t>
            </a:r>
            <a:r>
              <a:rPr lang="en-US" altLang="en-US" sz="3600" kern="0" baseline="30000" dirty="0" smtClean="0">
                <a:latin typeface="Arial" panose="020B0604020202020204" pitchFamily="34" charset="0"/>
              </a:rPr>
              <a:t>th </a:t>
            </a:r>
            <a:r>
              <a:rPr lang="en-US" altLang="en-US" sz="3600" kern="0" dirty="0" smtClean="0">
                <a:latin typeface="Arial" panose="020B0604020202020204" pitchFamily="34" charset="0"/>
              </a:rPr>
              <a:t>AM1,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2025</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noProof="0" dirty="0">
                <a:ln>
                  <a:noFill/>
                </a:ln>
                <a:effectLst/>
                <a:uLnTx/>
                <a:uFillTx/>
                <a:latin typeface="Arial" panose="020B0604020202020204" pitchFamily="34" charset="0"/>
                <a:sym typeface="+mn-ea"/>
              </a:rPr>
              <a:t>		   	        Chair:	Bo Sun </a:t>
            </a:r>
            <a:r>
              <a:rPr lang="en-US" altLang="en-US" sz="2000" kern="0" noProof="0" dirty="0" smtClean="0">
                <a:ln>
                  <a:noFill/>
                </a:ln>
                <a:effectLst/>
                <a:uLnTx/>
                <a:uFillTx/>
                <a:latin typeface="Arial" panose="020B0604020202020204" pitchFamily="34" charset="0"/>
                <a:sym typeface="+mn-ea"/>
              </a:rPr>
              <a:t>(</a:t>
            </a:r>
            <a:r>
              <a:rPr lang="en-US" altLang="en-US" sz="2000" kern="0" noProof="0" dirty="0" err="1" smtClean="0">
                <a:ln>
                  <a:noFill/>
                </a:ln>
                <a:effectLst/>
                <a:uLnTx/>
                <a:uFillTx/>
                <a:latin typeface="Arial" panose="020B0604020202020204" pitchFamily="34" charset="0"/>
                <a:sym typeface="+mn-ea"/>
              </a:rPr>
              <a:t>Sanechips</a:t>
            </a:r>
            <a:r>
              <a:rPr lang="en-US" altLang="en-US" sz="2000" kern="0" noProof="0" dirty="0" smtClean="0">
                <a:ln>
                  <a:noFill/>
                </a:ln>
                <a:effectLst/>
                <a:uLnTx/>
                <a:uFillTx/>
                <a:latin typeface="Arial" panose="020B0604020202020204" pitchFamily="34" charset="0"/>
                <a:sym typeface="+mn-ea"/>
              </a:rPr>
              <a:t>)</a:t>
            </a:r>
            <a:endPar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sym typeface="+mn-ea"/>
              </a:rPr>
              <a:t>			Vice Chair:	Steve Shellhammer (Qualcomm)</a:t>
            </a:r>
            <a:endParaRPr lang="en-US" altLang="en-US" sz="2000" kern="0" dirty="0" smtClean="0">
              <a:latin typeface="Arial" panose="020B0604020202020204" pitchFamily="34" charset="0"/>
            </a:endParaRPr>
          </a:p>
          <a:p>
            <a:pPr marL="3086100" marR="0" lvl="6" indent="457200" algn="l" defTabSz="914400" rtl="0" eaLnBrk="0" fontAlgn="base" latinLnBrk="0" hangingPunct="0">
              <a:lnSpc>
                <a:spcPct val="90000"/>
              </a:lnSpc>
              <a:spcBef>
                <a:spcPct val="20000"/>
              </a:spcBef>
              <a:spcAft>
                <a:spcPct val="0"/>
              </a:spcAft>
              <a:buClrTx/>
              <a:buSzTx/>
              <a:buFontTx/>
              <a:buNone/>
              <a:defRPr/>
            </a:pPr>
            <a:r>
              <a:rPr lang="en-US" altLang="en-US" sz="2000" b="1" kern="0" dirty="0" smtClean="0">
                <a:latin typeface="Arial" panose="020B0604020202020204" pitchFamily="34" charset="0"/>
                <a:cs typeface="MS PGothic" panose="020B0600070205080204" pitchFamily="34" charset="-128"/>
                <a:sym typeface="+mn-ea"/>
              </a:rPr>
              <a:t>  Rakesh Taori (Infineon) </a:t>
            </a:r>
            <a:endParaRPr kumimoji="0" lang="en-US" altLang="en-US" sz="2000" b="1" i="0" u="none" strike="noStrike" kern="0" cap="none" spc="0" normalizeH="0" baseline="0" dirty="0" smtClean="0">
              <a:solidFill>
                <a:schemeClr val="tx1"/>
              </a:solidFill>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lang="en-US" altLang="en-US" sz="2000" kern="0" noProof="0" dirty="0">
                <a:ln>
                  <a:noFill/>
                </a:ln>
                <a:effectLst/>
                <a:uLnTx/>
                <a:uFillTx/>
                <a:latin typeface="Arial" panose="020B0604020202020204" pitchFamily="34" charset="0"/>
                <a:sym typeface="+mn-ea"/>
              </a:rPr>
              <a:t>	</a:t>
            </a:r>
            <a:r>
              <a:rPr lang="en-US" altLang="en-US" sz="2000" kern="0" dirty="0">
                <a:latin typeface="Arial" panose="020B0604020202020204" pitchFamily="34" charset="0"/>
                <a:sym typeface="+mn-ea"/>
              </a:rPr>
              <a:t> </a:t>
            </a:r>
            <a:r>
              <a:rPr lang="en-US" altLang="en-US" sz="2000" kern="0" dirty="0" smtClean="0">
                <a:latin typeface="Arial" panose="020B0604020202020204" pitchFamily="34" charset="0"/>
                <a:sym typeface="+mn-ea"/>
              </a:rPr>
              <a:t>   		Secretary</a:t>
            </a:r>
            <a:r>
              <a:rPr lang="en-US" altLang="en-US" sz="2000" kern="0" dirty="0">
                <a:latin typeface="Arial" panose="020B0604020202020204" pitchFamily="34" charset="0"/>
                <a:sym typeface="+mn-ea"/>
              </a:rPr>
              <a:t>: 	</a:t>
            </a:r>
            <a:r>
              <a:rPr lang="en-US" altLang="en-US" sz="2000" kern="0" dirty="0" smtClean="0">
                <a:latin typeface="Arial" panose="020B0604020202020204" pitchFamily="34" charset="0"/>
                <a:sym typeface="+mn-ea"/>
              </a:rPr>
              <a:t>Sebastian Max</a:t>
            </a:r>
            <a:r>
              <a:rPr lang="en-US" altLang="en-US" sz="2000" kern="0" dirty="0">
                <a:latin typeface="Arial" panose="020B0604020202020204" pitchFamily="34" charset="0"/>
                <a:sym typeface="+mn-ea"/>
              </a:rPr>
              <a:t> (Ericsson)</a:t>
            </a:r>
          </a:p>
          <a:p>
            <a:pPr marL="1257300" lvl="2" indent="457200">
              <a:lnSpc>
                <a:spcPct val="90000"/>
              </a:lnSpc>
              <a:buNone/>
              <a:defRPr/>
            </a:pPr>
            <a:r>
              <a:rPr lang="en-US" altLang="en-US" sz="2000" b="1" kern="0" dirty="0">
                <a:latin typeface="Arial" panose="020B0604020202020204" pitchFamily="34" charset="0"/>
              </a:rPr>
              <a:t>Tech Editor:	Yinan Qi (OPPO)</a:t>
            </a: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May 2025</a:t>
            </a:r>
            <a:endParaRPr lang="en-US" dirty="0"/>
          </a:p>
        </p:txBody>
      </p:sp>
    </p:spTree>
    <p:extLst>
      <p:ext uri="{BB962C8B-B14F-4D97-AF65-F5344CB8AC3E}">
        <p14:creationId xmlns:p14="http://schemas.microsoft.com/office/powerpoint/2010/main" val="2720074003"/>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35</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3" name="页脚占位符 2"/>
          <p:cNvSpPr>
            <a:spLocks noGrp="1"/>
          </p:cNvSpPr>
          <p:nvPr>
            <p:ph type="ftr" idx="3"/>
          </p:nvPr>
        </p:nvSpPr>
        <p:spPr/>
        <p:txBody>
          <a:bodyPr/>
          <a:lstStyle/>
          <a:p>
            <a:pPr eaLnBrk="0" hangingPunct="0">
              <a:defRPr/>
            </a:pPr>
            <a:r>
              <a:rPr lang="en-US" smtClean="0"/>
              <a:t>Bo Sun (Sanechips)</a:t>
            </a:r>
            <a:endParaRPr lang="en-US" dirty="0"/>
          </a:p>
        </p:txBody>
      </p:sp>
      <p:sp>
        <p:nvSpPr>
          <p:cNvPr id="7" name="日期占位符 3"/>
          <p:cNvSpPr>
            <a:spLocks noGrp="1"/>
          </p:cNvSpPr>
          <p:nvPr>
            <p:ph type="dt" idx="2"/>
          </p:nvPr>
        </p:nvSpPr>
        <p:spPr/>
        <p:txBody>
          <a:bodyPr/>
          <a:lstStyle/>
          <a:p>
            <a:pPr eaLnBrk="0" hangingPunct="0">
              <a:defRPr/>
            </a:pPr>
            <a:r>
              <a:rPr lang="en-US" dirty="0" smtClean="0">
                <a:sym typeface="+mn-ea"/>
              </a:rPr>
              <a:t>May 2025</a:t>
            </a:r>
            <a:endParaRPr lang="en-US" dirty="0"/>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p>
        </p:txBody>
      </p:sp>
      <p:sp>
        <p:nvSpPr>
          <p:cNvPr id="6" name="Rectangle 3"/>
          <p:cNvSpPr txBox="1">
            <a:spLocks noChangeArrowheads="1"/>
          </p:cNvSpPr>
          <p:nvPr/>
        </p:nvSpPr>
        <p:spPr bwMode="auto">
          <a:xfrm>
            <a:off x="1014731" y="1878263"/>
            <a:ext cx="10375582" cy="4329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80000" lnSpcReduction="2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US" altLang="en-GB" dirty="0"/>
              <a:t>Call meeting to order and remind the group to record attendance on imat.ieee.org</a:t>
            </a:r>
          </a:p>
          <a:p>
            <a:pPr lvl="0" eaLnBrk="0" hangingPunct="0">
              <a:defRPr/>
            </a:pPr>
            <a:r>
              <a:rPr lang="en-US" altLang="en-GB" dirty="0"/>
              <a:t>IEEE-SA IPR policies and meeting rules</a:t>
            </a:r>
          </a:p>
          <a:p>
            <a:pPr lvl="0" eaLnBrk="0" hangingPunct="0">
              <a:defRPr/>
            </a:pPr>
            <a:r>
              <a:rPr lang="en-US" altLang="en-GB" dirty="0"/>
              <a:t>Approval of agenda</a:t>
            </a:r>
          </a:p>
          <a:p>
            <a:pPr eaLnBrk="0" hangingPunct="0">
              <a:defRPr/>
            </a:pPr>
            <a:r>
              <a:rPr lang="en-US" altLang="en-GB" dirty="0" smtClean="0"/>
              <a:t>Contribution discussion (MAC/WPT/SEC) </a:t>
            </a:r>
            <a:r>
              <a:rPr lang="en-GB" altLang="en-US" dirty="0" smtClean="0">
                <a:sym typeface="+mn-ea"/>
              </a:rPr>
              <a:t>[</a:t>
            </a:r>
            <a:r>
              <a:rPr lang="en-GB" altLang="en-US" sz="2300" i="1" dirty="0"/>
              <a:t>2</a:t>
            </a:r>
            <a:r>
              <a:rPr lang="en-US" altLang="en-GB" sz="2300" i="1" dirty="0"/>
              <a:t>0</a:t>
            </a:r>
            <a:r>
              <a:rPr lang="en-GB" altLang="en-US" sz="2300" i="1" dirty="0"/>
              <a:t> </a:t>
            </a:r>
            <a:r>
              <a:rPr lang="en-GB" altLang="en-US" sz="2300" i="1" dirty="0" err="1"/>
              <a:t>mins</a:t>
            </a:r>
            <a:r>
              <a:rPr lang="en-GB" altLang="en-US" sz="2300" i="1" dirty="0"/>
              <a:t> for each including Q&amp;A if no prior request received</a:t>
            </a:r>
            <a:r>
              <a:rPr lang="en-GB" altLang="en-US" dirty="0" smtClean="0">
                <a:sym typeface="+mn-ea"/>
              </a:rPr>
              <a:t>]</a:t>
            </a:r>
            <a:endParaRPr lang="en-US" altLang="en-GB" dirty="0"/>
          </a:p>
          <a:p>
            <a:pPr lvl="1" eaLnBrk="0" hangingPunct="0">
              <a:buFontTx/>
              <a:buChar char="–"/>
              <a:defRPr/>
            </a:pPr>
            <a:r>
              <a:rPr lang="zh-CN" altLang="zh-CN" sz="2400" dirty="0" smtClean="0"/>
              <a:t>11</a:t>
            </a:r>
            <a:r>
              <a:rPr lang="zh-CN" altLang="zh-CN" sz="2400" dirty="0"/>
              <a:t>-25</a:t>
            </a:r>
            <a:r>
              <a:rPr lang="en-US" altLang="zh-CN" sz="2400" dirty="0"/>
              <a:t>/0</a:t>
            </a:r>
            <a:r>
              <a:rPr lang="zh-CN" altLang="zh-CN" sz="2400" dirty="0"/>
              <a:t>819, AMP Security – follow up, Rojan Chitrakar (Huawei)</a:t>
            </a:r>
            <a:endParaRPr lang="en-US" altLang="zh-CN" sz="2400" dirty="0"/>
          </a:p>
          <a:p>
            <a:pPr lvl="1" eaLnBrk="0" hangingPunct="0">
              <a:defRPr/>
            </a:pPr>
            <a:r>
              <a:rPr lang="en-US" altLang="zh-CN" sz="2300" dirty="0"/>
              <a:t>11-25/0831, Low-Complexity Provisioning Methods for Low-Complexity Secure AMP Communications, Hui Luo (Infineon)</a:t>
            </a:r>
          </a:p>
          <a:p>
            <a:pPr lvl="1" eaLnBrk="0" hangingPunct="0">
              <a:defRPr/>
            </a:pPr>
            <a:r>
              <a:rPr lang="en-US" altLang="zh-CN" sz="2300" dirty="0"/>
              <a:t>11-25/0860, Thoughts on secure AMP operation, </a:t>
            </a:r>
            <a:r>
              <a:rPr lang="en-US" altLang="zh-CN" sz="2300" dirty="0" err="1"/>
              <a:t>Chuanfeng</a:t>
            </a:r>
            <a:r>
              <a:rPr lang="en-US" altLang="zh-CN" sz="2300" dirty="0"/>
              <a:t> He(OPPO)</a:t>
            </a:r>
            <a:endParaRPr lang="zh-CN" altLang="zh-CN" sz="2300" dirty="0"/>
          </a:p>
          <a:p>
            <a:pPr lvl="1" eaLnBrk="0" hangingPunct="0">
              <a:buFontTx/>
              <a:buChar char="–"/>
              <a:defRPr/>
            </a:pPr>
            <a:r>
              <a:rPr lang="en-US" altLang="zh-CN" sz="2300" dirty="0" smtClean="0"/>
              <a:t>11-25/0785</a:t>
            </a:r>
            <a:r>
              <a:rPr lang="en-US" altLang="zh-CN" sz="2300" dirty="0"/>
              <a:t>, Frame Formats for Active TX AMP station, Solomon </a:t>
            </a:r>
            <a:r>
              <a:rPr lang="en-US" altLang="zh-CN" sz="2300" dirty="0" err="1"/>
              <a:t>Trainin</a:t>
            </a:r>
            <a:r>
              <a:rPr lang="en-US" altLang="zh-CN" sz="2300" dirty="0"/>
              <a:t> (</a:t>
            </a:r>
            <a:r>
              <a:rPr lang="en-US" altLang="zh-CN" sz="2300" dirty="0" err="1"/>
              <a:t>Wiliot</a:t>
            </a:r>
            <a:r>
              <a:rPr lang="en-US" altLang="zh-CN" sz="2300" dirty="0"/>
              <a:t>)</a:t>
            </a:r>
          </a:p>
          <a:p>
            <a:pPr lvl="1" eaLnBrk="0" hangingPunct="0">
              <a:buFontTx/>
              <a:buChar char="–"/>
              <a:defRPr/>
            </a:pPr>
            <a:r>
              <a:rPr lang="zh-CN" altLang="zh-CN" sz="2300" dirty="0"/>
              <a:t>11-25/</a:t>
            </a:r>
            <a:r>
              <a:rPr lang="en-US" altLang="zh-CN" sz="2300" dirty="0"/>
              <a:t>0</a:t>
            </a:r>
            <a:r>
              <a:rPr lang="zh-CN" altLang="zh-CN" sz="2300" dirty="0"/>
              <a:t>821, Thoughts on AMP frame format, Zhanjing Bao (TCL) </a:t>
            </a:r>
          </a:p>
          <a:p>
            <a:pPr lvl="1" eaLnBrk="0" hangingPunct="0">
              <a:buFontTx/>
              <a:buChar char="–"/>
              <a:defRPr/>
            </a:pPr>
            <a:r>
              <a:rPr lang="en-US" altLang="zh-CN" sz="2300" dirty="0"/>
              <a:t>11-25/0859, AMP </a:t>
            </a:r>
            <a:r>
              <a:rPr lang="en-US" altLang="zh-CN" sz="2300" dirty="0" err="1"/>
              <a:t>Ack</a:t>
            </a:r>
            <a:r>
              <a:rPr lang="en-US" altLang="zh-CN" sz="2300" dirty="0"/>
              <a:t> frame, </a:t>
            </a:r>
            <a:r>
              <a:rPr lang="en-US" altLang="zh-CN" sz="2300" dirty="0" err="1"/>
              <a:t>Chuanfeng</a:t>
            </a:r>
            <a:r>
              <a:rPr lang="en-US" altLang="zh-CN" sz="2300" dirty="0"/>
              <a:t> He (OPPO)</a:t>
            </a:r>
          </a:p>
          <a:p>
            <a:pPr lvl="1" eaLnBrk="0" hangingPunct="0">
              <a:buFontTx/>
              <a:buChar char="–"/>
              <a:defRPr/>
            </a:pPr>
            <a:r>
              <a:rPr lang="en-US" altLang="zh-CN" sz="2300" dirty="0"/>
              <a:t>11-25/0918, Frame format discussion, </a:t>
            </a:r>
            <a:r>
              <a:rPr lang="en-US" altLang="zh-CN" sz="2300" dirty="0" err="1"/>
              <a:t>Liwen</a:t>
            </a:r>
            <a:r>
              <a:rPr lang="en-US" altLang="zh-CN" sz="2300" dirty="0"/>
              <a:t> Chu (NXP</a:t>
            </a:r>
            <a:r>
              <a:rPr lang="en-US" altLang="zh-CN" sz="2300" dirty="0" smtClean="0"/>
              <a:t>)</a:t>
            </a:r>
            <a:r>
              <a:rPr lang="en-US" altLang="en-US" sz="2300" dirty="0"/>
              <a:t>	</a:t>
            </a:r>
          </a:p>
          <a:p>
            <a:pPr algn="l" eaLnBrk="0" hangingPunct="0">
              <a:buClrTx/>
              <a:buSzTx/>
              <a:buFontTx/>
              <a:defRPr/>
            </a:pPr>
            <a:r>
              <a:rPr lang="en-US" altLang="en-GB" dirty="0"/>
              <a:t>Any other business?</a:t>
            </a:r>
          </a:p>
          <a:p>
            <a:pPr lvl="0" eaLnBrk="0" hangingPunct="0">
              <a:defRPr/>
            </a:pPr>
            <a:r>
              <a:rPr lang="en-US" altLang="en-GB" dirty="0">
                <a:sym typeface="+mn-ea"/>
              </a:rPr>
              <a:t>Recess</a:t>
            </a:r>
            <a:endParaRPr lang="en-US" altLang="en-GB"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36</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TGbp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IEEE 802.11 Interim</a:t>
            </a:r>
            <a:r>
              <a:rPr lang="en-US" sz="3200" kern="0" dirty="0" smtClean="0">
                <a:solidFill>
                  <a:srgbClr val="0000FF"/>
                </a:solidFill>
                <a:latin typeface="Arial Black" panose="020B0A04020102020204" pitchFamily="34" charset="0"/>
                <a:sym typeface="+mn-ea"/>
              </a:rPr>
              <a:t> May</a:t>
            </a:r>
            <a:r>
              <a:rPr lang="en-US" sz="3200" kern="0" dirty="0" smtClean="0">
                <a:solidFill>
                  <a:srgbClr val="0000FF"/>
                </a:solidFill>
                <a:latin typeface="Arial Black" panose="020B0A04020102020204" pitchFamily="34" charset="0"/>
              </a:rPr>
              <a:t> 2025</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May 15</a:t>
            </a:r>
            <a:r>
              <a:rPr lang="en-US" altLang="en-US" sz="3600" kern="0" baseline="30000" dirty="0" smtClean="0">
                <a:latin typeface="Arial" panose="020B0604020202020204" pitchFamily="34" charset="0"/>
              </a:rPr>
              <a:t>th </a:t>
            </a:r>
            <a:r>
              <a:rPr lang="en-US" altLang="en-US" sz="3600" kern="0" dirty="0" smtClean="0">
                <a:latin typeface="Arial" panose="020B0604020202020204" pitchFamily="34" charset="0"/>
              </a:rPr>
              <a:t>PM1,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2025</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noProof="0" dirty="0">
                <a:ln>
                  <a:noFill/>
                </a:ln>
                <a:effectLst/>
                <a:uLnTx/>
                <a:uFillTx/>
                <a:latin typeface="Arial" panose="020B0604020202020204" pitchFamily="34" charset="0"/>
                <a:sym typeface="+mn-ea"/>
              </a:rPr>
              <a:t>		   	        Chair:	Bo Sun </a:t>
            </a:r>
            <a:r>
              <a:rPr lang="en-US" altLang="en-US" sz="2000" kern="0" noProof="0" dirty="0" smtClean="0">
                <a:ln>
                  <a:noFill/>
                </a:ln>
                <a:effectLst/>
                <a:uLnTx/>
                <a:uFillTx/>
                <a:latin typeface="Arial" panose="020B0604020202020204" pitchFamily="34" charset="0"/>
                <a:sym typeface="+mn-ea"/>
              </a:rPr>
              <a:t>(</a:t>
            </a:r>
            <a:r>
              <a:rPr lang="en-US" altLang="en-US" sz="2000" kern="0" noProof="0" dirty="0" err="1" smtClean="0">
                <a:ln>
                  <a:noFill/>
                </a:ln>
                <a:effectLst/>
                <a:uLnTx/>
                <a:uFillTx/>
                <a:latin typeface="Arial" panose="020B0604020202020204" pitchFamily="34" charset="0"/>
                <a:sym typeface="+mn-ea"/>
              </a:rPr>
              <a:t>Sanechips</a:t>
            </a:r>
            <a:r>
              <a:rPr lang="en-US" altLang="en-US" sz="2000" kern="0" noProof="0" dirty="0" smtClean="0">
                <a:ln>
                  <a:noFill/>
                </a:ln>
                <a:effectLst/>
                <a:uLnTx/>
                <a:uFillTx/>
                <a:latin typeface="Arial" panose="020B0604020202020204" pitchFamily="34" charset="0"/>
                <a:sym typeface="+mn-ea"/>
              </a:rPr>
              <a:t>)</a:t>
            </a:r>
            <a:endPar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sym typeface="+mn-ea"/>
              </a:rPr>
              <a:t>			Vice Chair:	Steve Shellhammer (Qualcomm)</a:t>
            </a:r>
            <a:endParaRPr lang="en-US" altLang="en-US" sz="2000" kern="0" dirty="0" smtClean="0">
              <a:latin typeface="Arial" panose="020B0604020202020204" pitchFamily="34" charset="0"/>
            </a:endParaRPr>
          </a:p>
          <a:p>
            <a:pPr marL="3086100" marR="0" lvl="6" indent="457200" algn="l" defTabSz="914400" rtl="0" eaLnBrk="0" fontAlgn="base" latinLnBrk="0" hangingPunct="0">
              <a:lnSpc>
                <a:spcPct val="90000"/>
              </a:lnSpc>
              <a:spcBef>
                <a:spcPct val="20000"/>
              </a:spcBef>
              <a:spcAft>
                <a:spcPct val="0"/>
              </a:spcAft>
              <a:buClrTx/>
              <a:buSzTx/>
              <a:buFontTx/>
              <a:buNone/>
              <a:defRPr/>
            </a:pPr>
            <a:r>
              <a:rPr lang="en-US" altLang="en-US" sz="2000" b="1" kern="0" dirty="0" smtClean="0">
                <a:latin typeface="Arial" panose="020B0604020202020204" pitchFamily="34" charset="0"/>
                <a:cs typeface="MS PGothic" panose="020B0600070205080204" pitchFamily="34" charset="-128"/>
                <a:sym typeface="+mn-ea"/>
              </a:rPr>
              <a:t>  Rakesh Taori (Infineon) </a:t>
            </a:r>
            <a:endParaRPr kumimoji="0" lang="en-US" altLang="en-US" sz="2000" b="1" i="0" u="none" strike="noStrike" kern="0" cap="none" spc="0" normalizeH="0" baseline="0" dirty="0" smtClean="0">
              <a:solidFill>
                <a:schemeClr val="tx1"/>
              </a:solidFill>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lang="en-US" altLang="en-US" sz="2000" kern="0" noProof="0" dirty="0">
                <a:ln>
                  <a:noFill/>
                </a:ln>
                <a:effectLst/>
                <a:uLnTx/>
                <a:uFillTx/>
                <a:latin typeface="Arial" panose="020B0604020202020204" pitchFamily="34" charset="0"/>
                <a:sym typeface="+mn-ea"/>
              </a:rPr>
              <a:t>	</a:t>
            </a:r>
            <a:r>
              <a:rPr lang="en-US" altLang="en-US" sz="2000" kern="0" dirty="0">
                <a:latin typeface="Arial" panose="020B0604020202020204" pitchFamily="34" charset="0"/>
                <a:sym typeface="+mn-ea"/>
              </a:rPr>
              <a:t> </a:t>
            </a:r>
            <a:r>
              <a:rPr lang="en-US" altLang="en-US" sz="2000" kern="0" dirty="0" smtClean="0">
                <a:latin typeface="Arial" panose="020B0604020202020204" pitchFamily="34" charset="0"/>
                <a:sym typeface="+mn-ea"/>
              </a:rPr>
              <a:t>   		Secretary</a:t>
            </a:r>
            <a:r>
              <a:rPr lang="en-US" altLang="en-US" sz="2000" kern="0" dirty="0">
                <a:latin typeface="Arial" panose="020B0604020202020204" pitchFamily="34" charset="0"/>
                <a:sym typeface="+mn-ea"/>
              </a:rPr>
              <a:t>: 	</a:t>
            </a:r>
            <a:r>
              <a:rPr lang="en-US" altLang="en-US" sz="2000" kern="0" dirty="0" smtClean="0">
                <a:latin typeface="Arial" panose="020B0604020202020204" pitchFamily="34" charset="0"/>
                <a:sym typeface="+mn-ea"/>
              </a:rPr>
              <a:t>Sebastian Max</a:t>
            </a:r>
            <a:r>
              <a:rPr lang="en-US" altLang="en-US" sz="2000" kern="0" dirty="0">
                <a:latin typeface="Arial" panose="020B0604020202020204" pitchFamily="34" charset="0"/>
                <a:sym typeface="+mn-ea"/>
              </a:rPr>
              <a:t> (Ericsson)</a:t>
            </a:r>
          </a:p>
          <a:p>
            <a:pPr marL="1257300" lvl="2" indent="457200">
              <a:lnSpc>
                <a:spcPct val="90000"/>
              </a:lnSpc>
              <a:buNone/>
              <a:defRPr/>
            </a:pPr>
            <a:r>
              <a:rPr lang="en-US" altLang="en-US" sz="2000" b="1" kern="0" dirty="0">
                <a:latin typeface="Arial" panose="020B0604020202020204" pitchFamily="34" charset="0"/>
              </a:rPr>
              <a:t>Tech Editor:	Yinan Qi (OPPO)</a:t>
            </a: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May 2025</a:t>
            </a:r>
            <a:endParaRPr lang="en-US" dirty="0"/>
          </a:p>
        </p:txBody>
      </p:sp>
    </p:spTree>
    <p:extLst>
      <p:ext uri="{BB962C8B-B14F-4D97-AF65-F5344CB8AC3E}">
        <p14:creationId xmlns:p14="http://schemas.microsoft.com/office/powerpoint/2010/main" val="1047795534"/>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37</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p>
        </p:txBody>
      </p:sp>
      <p:sp>
        <p:nvSpPr>
          <p:cNvPr id="6" name="Rectangle 3"/>
          <p:cNvSpPr txBox="1">
            <a:spLocks noChangeArrowheads="1"/>
          </p:cNvSpPr>
          <p:nvPr/>
        </p:nvSpPr>
        <p:spPr bwMode="auto">
          <a:xfrm>
            <a:off x="929005" y="1651635"/>
            <a:ext cx="10375265" cy="48475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US" altLang="en-GB" dirty="0"/>
              <a:t>Approval of </a:t>
            </a:r>
            <a:r>
              <a:rPr lang="en-GB" altLang="en-US" dirty="0" smtClean="0"/>
              <a:t>agenda</a:t>
            </a:r>
          </a:p>
          <a:p>
            <a:pPr eaLnBrk="0" hangingPunct="0">
              <a:defRPr/>
            </a:pPr>
            <a:r>
              <a:rPr lang="en-US" altLang="en-GB" dirty="0">
                <a:sym typeface="+mn-ea"/>
              </a:rPr>
              <a:t>SPs and Motions (TG motions refer to 11-24/1322)</a:t>
            </a:r>
          </a:p>
          <a:p>
            <a:pPr eaLnBrk="0" hangingPunct="0">
              <a:defRPr/>
            </a:pPr>
            <a:r>
              <a:rPr lang="en-US" altLang="en-GB" dirty="0">
                <a:sym typeface="+mn-ea"/>
              </a:rPr>
              <a:t>Timeline Review</a:t>
            </a:r>
            <a:endParaRPr lang="en-US" altLang="en-GB" dirty="0"/>
          </a:p>
          <a:p>
            <a:pPr eaLnBrk="0" hangingPunct="0">
              <a:defRPr/>
            </a:pPr>
            <a:r>
              <a:rPr lang="en-US" altLang="en-GB" dirty="0"/>
              <a:t>Teleconference Plan</a:t>
            </a:r>
          </a:p>
          <a:p>
            <a:pPr eaLnBrk="0" hangingPunct="0">
              <a:defRPr/>
            </a:pPr>
            <a:r>
              <a:rPr lang="en-US" altLang="en-GB" sz="2400" dirty="0" smtClean="0">
                <a:sym typeface="+mn-ea"/>
              </a:rPr>
              <a:t>Contribution discussion (if time allows)</a:t>
            </a:r>
            <a:endParaRPr lang="en-US" altLang="en-GB" sz="2400" dirty="0" smtClean="0"/>
          </a:p>
          <a:p>
            <a:pPr eaLnBrk="0" hangingPunct="0">
              <a:defRPr/>
            </a:pPr>
            <a:r>
              <a:rPr lang="en-US" altLang="en-GB" dirty="0" smtClean="0"/>
              <a:t>Any other business?</a:t>
            </a:r>
          </a:p>
          <a:p>
            <a:pPr lvl="0" eaLnBrk="0" hangingPunct="0">
              <a:defRPr/>
            </a:pPr>
            <a:r>
              <a:rPr lang="en-GB" altLang="en-US" dirty="0" smtClean="0">
                <a:sym typeface="+mn-ea"/>
              </a:rPr>
              <a:t>Adjourn</a:t>
            </a:r>
            <a:endParaRPr lang="en-GB" altLang="en-US" dirty="0"/>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May 2025</a:t>
            </a:r>
            <a:endParaRPr lang="en-US" dirty="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dirty="0" smtClean="0">
                <a:sym typeface="+mn-ea"/>
              </a:rPr>
              <a:t>May 2025</a:t>
            </a:r>
            <a:endParaRPr lang="en-US" dirty="0"/>
          </a:p>
        </p:txBody>
      </p:sp>
      <p:sp>
        <p:nvSpPr>
          <p:cNvPr id="3" name="页脚占位符 2"/>
          <p:cNvSpPr>
            <a:spLocks noGrp="1"/>
          </p:cNvSpPr>
          <p:nvPr>
            <p:ph type="ftr" idx="11"/>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38</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6" name="文本占位符 2"/>
          <p:cNvSpPr txBox="1"/>
          <p:nvPr/>
        </p:nvSpPr>
        <p:spPr>
          <a:xfrm>
            <a:off x="2630769" y="1903650"/>
            <a:ext cx="7656121" cy="4573270"/>
          </a:xfrm>
          <a:prstGeom prst="rect">
            <a:avLst/>
          </a:prstGeom>
          <a:noFill/>
          <a:ln w="9525">
            <a:noFill/>
          </a:ln>
        </p:spPr>
        <p:txBody>
          <a:bodyPr lIns="92160" tIns="46080" rIns="92160" bIns="46080" anchor="t" anchorCtr="0">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lvl="1" defTabSz="337185">
              <a:lnSpc>
                <a:spcPct val="120000"/>
              </a:lnSpc>
              <a:spcBef>
                <a:spcPts val="0"/>
              </a:spcBef>
              <a:spcAft>
                <a:spcPts val="600"/>
              </a:spcAft>
              <a:buFont typeface="Arial" panose="020B0604020202020204" pitchFamily="34" charset="0"/>
              <a:buChar char="•"/>
              <a:defRPr/>
            </a:pPr>
            <a:r>
              <a:rPr lang="en-US" altLang="en-US" sz="2000" kern="0" dirty="0">
                <a:solidFill>
                  <a:srgbClr val="00B050"/>
                </a:solidFill>
                <a:sym typeface="+mn-ea"/>
              </a:rPr>
              <a:t>PAR approved							Mar </a:t>
            </a:r>
            <a:r>
              <a:rPr lang="en-US" altLang="en-US" sz="2000" kern="0" dirty="0" smtClean="0">
                <a:solidFill>
                  <a:srgbClr val="00B050"/>
                </a:solidFill>
                <a:sym typeface="+mn-ea"/>
              </a:rPr>
              <a:t>2024</a:t>
            </a:r>
            <a:endParaRPr lang="en-US" altLang="en-US" sz="2000" kern="0" dirty="0">
              <a:solidFill>
                <a:srgbClr val="00B050"/>
              </a:solidFill>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a:solidFill>
                  <a:srgbClr val="00B050"/>
                </a:solidFill>
                <a:sym typeface="+mn-ea"/>
              </a:rPr>
              <a:t>First TG meeting							May </a:t>
            </a:r>
            <a:r>
              <a:rPr lang="en-US" altLang="en-US" sz="2000" kern="0" dirty="0" smtClean="0">
                <a:solidFill>
                  <a:srgbClr val="00B050"/>
                </a:solidFill>
                <a:sym typeface="+mn-ea"/>
              </a:rPr>
              <a:t>2024</a:t>
            </a:r>
            <a:endParaRPr lang="en-US" altLang="en-US" sz="2000" kern="0" dirty="0">
              <a:solidFill>
                <a:srgbClr val="00B050"/>
              </a:solidFill>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smtClean="0">
                <a:solidFill>
                  <a:schemeClr val="tx1"/>
                </a:solidFill>
                <a:sym typeface="+mn-ea"/>
              </a:rPr>
              <a:t>D0.1 (ready for CC)</a:t>
            </a:r>
            <a:r>
              <a:rPr lang="en-US" altLang="en-US" sz="2000" kern="0" dirty="0">
                <a:solidFill>
                  <a:schemeClr val="tx1"/>
                </a:solidFill>
                <a:sym typeface="+mn-ea"/>
              </a:rPr>
              <a:t>						</a:t>
            </a:r>
            <a:r>
              <a:rPr lang="en-US" altLang="en-US" sz="2000" kern="0" dirty="0" smtClean="0">
                <a:solidFill>
                  <a:schemeClr val="tx1"/>
                </a:solidFill>
                <a:sym typeface="+mn-ea"/>
              </a:rPr>
              <a:t>Jul, 2025</a:t>
            </a:r>
            <a:endParaRPr lang="en-US" altLang="en-US" sz="2000" kern="0" dirty="0">
              <a:solidFill>
                <a:schemeClr val="tx1"/>
              </a:solidFill>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a:solidFill>
                  <a:schemeClr val="tx1"/>
                </a:solidFill>
                <a:sym typeface="+mn-ea"/>
              </a:rPr>
              <a:t>D1.0 Letter Ballot						Feb, </a:t>
            </a:r>
            <a:r>
              <a:rPr lang="en-US" altLang="en-US" sz="2000" kern="0" dirty="0" smtClean="0">
                <a:solidFill>
                  <a:schemeClr val="tx1"/>
                </a:solidFill>
                <a:sym typeface="+mn-ea"/>
              </a:rPr>
              <a:t>2026</a:t>
            </a:r>
            <a:r>
              <a:rPr lang="en-US" altLang="en-US" sz="2000" kern="0" dirty="0" smtClean="0">
                <a:solidFill>
                  <a:schemeClr val="tx1"/>
                </a:solidFill>
                <a:cs typeface="+mn-ea"/>
                <a:sym typeface="Wingdings" panose="05000000000000000000" pitchFamily="2" charset="2"/>
              </a:rPr>
              <a:t> </a:t>
            </a:r>
            <a:endParaRPr lang="en-US" altLang="en-US" sz="2000" kern="0" dirty="0">
              <a:solidFill>
                <a:schemeClr val="tx1"/>
              </a:solidFill>
              <a:cs typeface="+mn-ea"/>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a:solidFill>
                  <a:schemeClr val="tx1"/>
                </a:solidFill>
                <a:sym typeface="+mn-ea"/>
              </a:rPr>
              <a:t>D2.0 LB recirculation					Nov, </a:t>
            </a:r>
            <a:r>
              <a:rPr lang="en-US" altLang="en-US" sz="2000" kern="0" dirty="0" smtClean="0">
                <a:solidFill>
                  <a:schemeClr val="tx1"/>
                </a:solidFill>
                <a:sym typeface="+mn-ea"/>
              </a:rPr>
              <a:t>2026</a:t>
            </a:r>
            <a:endParaRPr lang="en-US" altLang="en-US" sz="2000" kern="0" dirty="0">
              <a:solidFill>
                <a:schemeClr val="tx1"/>
              </a:solidFill>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a:solidFill>
                  <a:schemeClr val="tx1"/>
                </a:solidFill>
                <a:sym typeface="+mn-ea"/>
              </a:rPr>
              <a:t>Form SA Ballot Pool					Mar</a:t>
            </a:r>
            <a:r>
              <a:rPr lang="en-US" altLang="en-US" sz="2000" kern="0" dirty="0">
                <a:solidFill>
                  <a:schemeClr val="tx1"/>
                </a:solidFill>
                <a:cs typeface="+mn-ea"/>
                <a:sym typeface="Wingdings" panose="05000000000000000000" pitchFamily="2" charset="2"/>
              </a:rPr>
              <a:t> 1 to Mar 31, </a:t>
            </a:r>
            <a:r>
              <a:rPr lang="en-US" altLang="en-US" sz="2000" kern="0" dirty="0" smtClean="0">
                <a:solidFill>
                  <a:schemeClr val="tx1"/>
                </a:solidFill>
                <a:cs typeface="+mn-ea"/>
                <a:sym typeface="Wingdings" panose="05000000000000000000" pitchFamily="2" charset="2"/>
              </a:rPr>
              <a:t>2027</a:t>
            </a:r>
            <a:endParaRPr lang="en-US" altLang="en-US" sz="2000" kern="0" dirty="0">
              <a:solidFill>
                <a:schemeClr val="tx1"/>
              </a:solidFill>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smtClean="0">
                <a:solidFill>
                  <a:schemeClr val="tx1"/>
                </a:solidFill>
                <a:sym typeface="+mn-ea"/>
              </a:rPr>
              <a:t>Initial </a:t>
            </a:r>
            <a:r>
              <a:rPr lang="en-US" altLang="en-US" sz="2000" kern="0" dirty="0">
                <a:solidFill>
                  <a:schemeClr val="tx1"/>
                </a:solidFill>
                <a:sym typeface="+mn-ea"/>
              </a:rPr>
              <a:t>SA Ballot (D4.0)					Aug, </a:t>
            </a:r>
            <a:r>
              <a:rPr lang="en-US" altLang="en-US" sz="2000" kern="0" dirty="0" smtClean="0">
                <a:solidFill>
                  <a:schemeClr val="tx1"/>
                </a:solidFill>
                <a:sym typeface="+mn-ea"/>
              </a:rPr>
              <a:t>2027</a:t>
            </a:r>
            <a:endParaRPr lang="en-US" altLang="en-US" sz="2000" kern="0" dirty="0">
              <a:solidFill>
                <a:schemeClr val="tx1"/>
              </a:solidFill>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a:solidFill>
                  <a:schemeClr val="tx1"/>
                </a:solidFill>
                <a:sym typeface="+mn-ea"/>
              </a:rPr>
              <a:t>Final 802.11 WG approval				Jan </a:t>
            </a:r>
            <a:r>
              <a:rPr lang="en-US" altLang="en-US" sz="2000" kern="0" dirty="0" smtClean="0">
                <a:solidFill>
                  <a:schemeClr val="tx1"/>
                </a:solidFill>
                <a:sym typeface="+mn-ea"/>
              </a:rPr>
              <a:t>2028</a:t>
            </a:r>
            <a:endParaRPr lang="en-US" altLang="en-US" sz="2000" kern="0" dirty="0">
              <a:solidFill>
                <a:schemeClr val="tx1"/>
              </a:solidFill>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a:solidFill>
                  <a:schemeClr val="tx1"/>
                </a:solidFill>
                <a:sym typeface="+mn-ea"/>
              </a:rPr>
              <a:t>802 EC approval							Mar </a:t>
            </a:r>
            <a:r>
              <a:rPr lang="en-US" altLang="en-US" sz="2000" kern="0" dirty="0" smtClean="0">
                <a:solidFill>
                  <a:schemeClr val="tx1"/>
                </a:solidFill>
                <a:sym typeface="+mn-ea"/>
              </a:rPr>
              <a:t>2028</a:t>
            </a:r>
            <a:endParaRPr lang="en-US" altLang="en-US" sz="2000" kern="0" dirty="0">
              <a:solidFill>
                <a:schemeClr val="tx1"/>
              </a:solidFill>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err="1">
                <a:solidFill>
                  <a:schemeClr val="tx1"/>
                </a:solidFill>
                <a:sym typeface="+mn-ea"/>
              </a:rPr>
              <a:t>RevCom</a:t>
            </a:r>
            <a:r>
              <a:rPr lang="en-US" altLang="en-US" sz="2000" kern="0" dirty="0">
                <a:solidFill>
                  <a:schemeClr val="tx1"/>
                </a:solidFill>
                <a:sym typeface="+mn-ea"/>
              </a:rPr>
              <a:t> and SASB approval			May </a:t>
            </a:r>
            <a:r>
              <a:rPr lang="en-US" altLang="en-US" sz="2000" kern="0" dirty="0" smtClean="0">
                <a:solidFill>
                  <a:schemeClr val="tx1"/>
                </a:solidFill>
                <a:sym typeface="+mn-ea"/>
              </a:rPr>
              <a:t>2028</a:t>
            </a:r>
            <a:endParaRPr lang="en-US" altLang="en-US" sz="2000" kern="0" dirty="0">
              <a:solidFill>
                <a:schemeClr val="tx1"/>
              </a:solidFill>
              <a:cs typeface="+mn-ea"/>
              <a:sym typeface="Wingdings" panose="05000000000000000000" pitchFamily="2" charset="2"/>
            </a:endParaRPr>
          </a:p>
        </p:txBody>
      </p:sp>
      <p:sp>
        <p:nvSpPr>
          <p:cNvPr id="7" name="标题 1"/>
          <p:cNvSpPr txBox="1"/>
          <p:nvPr/>
        </p:nvSpPr>
        <p:spPr>
          <a:xfrm>
            <a:off x="914400" y="685800"/>
            <a:ext cx="10361613" cy="1065213"/>
          </a:xfrm>
          <a:prstGeom prst="rect">
            <a:avLst/>
          </a:prstGeom>
        </p:spPr>
        <p:txBody>
          <a:bodyP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2800" kern="0" dirty="0" smtClean="0"/>
              <a:t>TGbp Timeline Plan (unchanged)</a:t>
            </a: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dirty="0" smtClean="0">
                <a:sym typeface="+mn-ea"/>
              </a:rPr>
              <a:t>May 2025</a:t>
            </a:r>
            <a:endParaRPr lang="en-US" dirty="0"/>
          </a:p>
        </p:txBody>
      </p:sp>
      <p:sp>
        <p:nvSpPr>
          <p:cNvPr id="3" name="页脚占位符 2"/>
          <p:cNvSpPr>
            <a:spLocks noGrp="1"/>
          </p:cNvSpPr>
          <p:nvPr>
            <p:ph type="ftr" idx="11"/>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39</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6" name="文本占位符 2"/>
          <p:cNvSpPr txBox="1"/>
          <p:nvPr/>
        </p:nvSpPr>
        <p:spPr>
          <a:xfrm>
            <a:off x="2286100" y="2437036"/>
            <a:ext cx="8610374" cy="3354102"/>
          </a:xfrm>
          <a:prstGeom prst="rect">
            <a:avLst/>
          </a:prstGeom>
          <a:noFill/>
          <a:ln w="9525">
            <a:noFill/>
          </a:ln>
        </p:spPr>
        <p:txBody>
          <a:bodyPr lIns="92160" tIns="46080" rIns="92160" bIns="46080" anchor="t" anchorCtr="0">
            <a:normAutofit fontScale="77500" lnSpcReduction="20000"/>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lvl="1" defTabSz="337185">
              <a:lnSpc>
                <a:spcPct val="120000"/>
              </a:lnSpc>
              <a:spcBef>
                <a:spcPts val="0"/>
              </a:spcBef>
              <a:spcAft>
                <a:spcPts val="600"/>
              </a:spcAft>
              <a:buFont typeface="Arial" panose="020B0604020202020204" pitchFamily="34" charset="0"/>
              <a:buChar char="•"/>
              <a:defRPr/>
            </a:pPr>
            <a:r>
              <a:rPr lang="en-US" altLang="zh-CN" sz="2400" kern="0" dirty="0" smtClean="0">
                <a:solidFill>
                  <a:schemeClr val="tx1"/>
                </a:solidFill>
                <a:sym typeface="+mn-ea"/>
              </a:rPr>
              <a:t>May 27</a:t>
            </a:r>
            <a:r>
              <a:rPr lang="en-US" altLang="zh-CN" sz="2400" kern="0" baseline="30000" dirty="0" smtClean="0">
                <a:solidFill>
                  <a:schemeClr val="tx1"/>
                </a:solidFill>
                <a:sym typeface="+mn-ea"/>
              </a:rPr>
              <a:t>th</a:t>
            </a:r>
            <a:r>
              <a:rPr lang="en-US" altLang="zh-CN" sz="2400" kern="0" dirty="0" smtClean="0">
                <a:solidFill>
                  <a:schemeClr val="tx1"/>
                </a:solidFill>
                <a:sym typeface="+mn-ea"/>
              </a:rPr>
              <a:t> </a:t>
            </a:r>
            <a:r>
              <a:rPr lang="en-US" altLang="en-US" sz="2400" kern="0" dirty="0" smtClean="0">
                <a:solidFill>
                  <a:schemeClr val="tx1"/>
                </a:solidFill>
                <a:sym typeface="+mn-ea"/>
              </a:rPr>
              <a:t>(Tuesday), 10:00am, ET, 2 hours; </a:t>
            </a:r>
            <a:r>
              <a:rPr lang="en-US" altLang="en-US" sz="2400" kern="0" dirty="0" err="1" smtClean="0">
                <a:solidFill>
                  <a:schemeClr val="tx1"/>
                </a:solidFill>
                <a:sym typeface="+mn-ea"/>
              </a:rPr>
              <a:t>Webex</a:t>
            </a:r>
            <a:endParaRPr lang="en-US" altLang="en-US" sz="2400" kern="0" dirty="0" smtClean="0">
              <a:solidFill>
                <a:schemeClr val="tx1"/>
              </a:solidFill>
              <a:sym typeface="+mn-ea"/>
            </a:endParaRPr>
          </a:p>
          <a:p>
            <a:pPr lvl="1" defTabSz="337185">
              <a:lnSpc>
                <a:spcPct val="120000"/>
              </a:lnSpc>
              <a:spcBef>
                <a:spcPts val="0"/>
              </a:spcBef>
              <a:spcAft>
                <a:spcPts val="600"/>
              </a:spcAft>
              <a:buFont typeface="Arial" panose="020B0604020202020204" pitchFamily="34" charset="0"/>
              <a:buChar char="•"/>
              <a:defRPr/>
            </a:pPr>
            <a:r>
              <a:rPr lang="en-US" altLang="en-US" sz="2400" kern="0" dirty="0" smtClean="0">
                <a:solidFill>
                  <a:schemeClr val="tx1"/>
                </a:solidFill>
                <a:sym typeface="+mn-ea"/>
              </a:rPr>
              <a:t>Jun 3</a:t>
            </a:r>
            <a:r>
              <a:rPr lang="en-US" altLang="zh-CN" sz="2400" kern="0" baseline="30000" dirty="0" smtClean="0">
                <a:solidFill>
                  <a:schemeClr val="tx1"/>
                </a:solidFill>
                <a:sym typeface="+mn-ea"/>
              </a:rPr>
              <a:t>rd</a:t>
            </a:r>
            <a:r>
              <a:rPr lang="en-US" altLang="zh-CN" sz="2400" kern="0" dirty="0" smtClean="0">
                <a:solidFill>
                  <a:schemeClr val="tx1"/>
                </a:solidFill>
                <a:sym typeface="+mn-ea"/>
              </a:rPr>
              <a:t> </a:t>
            </a:r>
            <a:r>
              <a:rPr lang="en-US" altLang="en-US" sz="2400" kern="0" dirty="0">
                <a:solidFill>
                  <a:schemeClr val="tx1"/>
                </a:solidFill>
                <a:sym typeface="+mn-ea"/>
              </a:rPr>
              <a:t>(Tuesday), 10:00am, ET, 2 hours; </a:t>
            </a:r>
            <a:r>
              <a:rPr lang="en-US" altLang="en-US" sz="2400" kern="0" dirty="0" err="1">
                <a:solidFill>
                  <a:schemeClr val="tx1"/>
                </a:solidFill>
                <a:sym typeface="+mn-ea"/>
              </a:rPr>
              <a:t>Webex</a:t>
            </a:r>
            <a:endParaRPr lang="en-US" altLang="en-US" sz="2400" kern="0" dirty="0" smtClean="0">
              <a:solidFill>
                <a:schemeClr val="tx1"/>
              </a:solidFill>
              <a:sym typeface="+mn-ea"/>
            </a:endParaRPr>
          </a:p>
          <a:p>
            <a:pPr lvl="1" defTabSz="337185">
              <a:lnSpc>
                <a:spcPct val="120000"/>
              </a:lnSpc>
              <a:spcBef>
                <a:spcPts val="0"/>
              </a:spcBef>
              <a:spcAft>
                <a:spcPts val="600"/>
              </a:spcAft>
              <a:buFont typeface="Arial" panose="020B0604020202020204" pitchFamily="34" charset="0"/>
              <a:buChar char="•"/>
              <a:defRPr/>
            </a:pPr>
            <a:r>
              <a:rPr lang="en-US" altLang="en-US" sz="2400" strike="sngStrike" kern="0" dirty="0" smtClean="0">
                <a:solidFill>
                  <a:schemeClr val="tx1"/>
                </a:solidFill>
                <a:sym typeface="+mn-ea"/>
              </a:rPr>
              <a:t>Jun 10</a:t>
            </a:r>
            <a:r>
              <a:rPr lang="en-US" altLang="en-US" sz="2400" strike="sngStrike" kern="0" baseline="30000" dirty="0" smtClean="0">
                <a:solidFill>
                  <a:schemeClr val="tx1"/>
                </a:solidFill>
                <a:sym typeface="+mn-ea"/>
              </a:rPr>
              <a:t>th</a:t>
            </a:r>
            <a:r>
              <a:rPr lang="en-US" altLang="en-US" sz="2400" strike="sngStrike" kern="0" dirty="0" smtClean="0">
                <a:solidFill>
                  <a:schemeClr val="tx1"/>
                </a:solidFill>
                <a:sym typeface="+mn-ea"/>
              </a:rPr>
              <a:t> (Tuesday), 10:00am, ET, 2 hours; </a:t>
            </a:r>
            <a:r>
              <a:rPr lang="en-US" altLang="en-US" sz="2400" strike="sngStrike" kern="0" dirty="0" err="1" smtClean="0">
                <a:solidFill>
                  <a:schemeClr val="tx1"/>
                </a:solidFill>
                <a:sym typeface="+mn-ea"/>
              </a:rPr>
              <a:t>Webex</a:t>
            </a:r>
            <a:r>
              <a:rPr lang="en-US" altLang="en-US" sz="2400" strike="sngStrike" kern="0" dirty="0" smtClean="0">
                <a:solidFill>
                  <a:schemeClr val="tx1"/>
                </a:solidFill>
                <a:sym typeface="+mn-ea"/>
              </a:rPr>
              <a:t> (WFA member meeting)</a:t>
            </a:r>
          </a:p>
          <a:p>
            <a:pPr lvl="1" defTabSz="337185">
              <a:lnSpc>
                <a:spcPct val="120000"/>
              </a:lnSpc>
              <a:spcBef>
                <a:spcPts val="0"/>
              </a:spcBef>
              <a:spcAft>
                <a:spcPts val="600"/>
              </a:spcAft>
              <a:buFont typeface="Arial" panose="020B0604020202020204" pitchFamily="34" charset="0"/>
              <a:buChar char="•"/>
              <a:defRPr/>
            </a:pPr>
            <a:r>
              <a:rPr lang="en-US" altLang="en-US" sz="2400" kern="0" dirty="0">
                <a:solidFill>
                  <a:schemeClr val="tx1"/>
                </a:solidFill>
                <a:sym typeface="+mn-ea"/>
              </a:rPr>
              <a:t>Jun </a:t>
            </a:r>
            <a:r>
              <a:rPr lang="en-US" altLang="en-US" sz="2400" kern="0" dirty="0" smtClean="0">
                <a:solidFill>
                  <a:schemeClr val="tx1"/>
                </a:solidFill>
                <a:sym typeface="+mn-ea"/>
              </a:rPr>
              <a:t>17</a:t>
            </a:r>
            <a:r>
              <a:rPr lang="en-US" altLang="en-US" sz="2400" kern="0" baseline="30000" dirty="0" smtClean="0">
                <a:solidFill>
                  <a:schemeClr val="tx1"/>
                </a:solidFill>
                <a:sym typeface="+mn-ea"/>
              </a:rPr>
              <a:t>th</a:t>
            </a:r>
            <a:r>
              <a:rPr lang="en-US" altLang="en-US" sz="2400" kern="0" dirty="0" smtClean="0">
                <a:solidFill>
                  <a:schemeClr val="tx1"/>
                </a:solidFill>
                <a:sym typeface="+mn-ea"/>
              </a:rPr>
              <a:t> </a:t>
            </a:r>
            <a:r>
              <a:rPr lang="en-US" altLang="en-US" sz="2400" kern="0" dirty="0">
                <a:solidFill>
                  <a:schemeClr val="tx1"/>
                </a:solidFill>
                <a:sym typeface="+mn-ea"/>
              </a:rPr>
              <a:t>(Tuesday), 10:00am, ET, 2 hours; </a:t>
            </a:r>
            <a:r>
              <a:rPr lang="en-US" altLang="en-US" sz="2400" kern="0" dirty="0" err="1">
                <a:solidFill>
                  <a:schemeClr val="tx1"/>
                </a:solidFill>
                <a:sym typeface="+mn-ea"/>
              </a:rPr>
              <a:t>Webex</a:t>
            </a:r>
            <a:endParaRPr lang="en-US" altLang="en-US" sz="2400" kern="0" dirty="0" smtClean="0">
              <a:solidFill>
                <a:schemeClr val="tx1"/>
              </a:solidFill>
              <a:sym typeface="+mn-ea"/>
            </a:endParaRPr>
          </a:p>
          <a:p>
            <a:pPr lvl="1" defTabSz="337185">
              <a:lnSpc>
                <a:spcPct val="120000"/>
              </a:lnSpc>
              <a:spcBef>
                <a:spcPts val="0"/>
              </a:spcBef>
              <a:spcAft>
                <a:spcPts val="600"/>
              </a:spcAft>
              <a:buFont typeface="Arial" panose="020B0604020202020204" pitchFamily="34" charset="0"/>
              <a:buChar char="•"/>
              <a:defRPr/>
            </a:pPr>
            <a:r>
              <a:rPr lang="en-US" altLang="en-US" sz="2400" kern="0" dirty="0" smtClean="0">
                <a:solidFill>
                  <a:schemeClr val="tx1"/>
                </a:solidFill>
                <a:sym typeface="+mn-ea"/>
              </a:rPr>
              <a:t>Jun 24</a:t>
            </a:r>
            <a:r>
              <a:rPr lang="en-US" altLang="en-US" sz="2400" kern="0" baseline="30000" dirty="0" smtClean="0">
                <a:solidFill>
                  <a:schemeClr val="tx1"/>
                </a:solidFill>
                <a:sym typeface="+mn-ea"/>
              </a:rPr>
              <a:t>th</a:t>
            </a:r>
            <a:r>
              <a:rPr lang="en-US" altLang="en-US" sz="2400" kern="0" dirty="0" smtClean="0">
                <a:solidFill>
                  <a:schemeClr val="tx1"/>
                </a:solidFill>
                <a:sym typeface="+mn-ea"/>
              </a:rPr>
              <a:t> (Tuesday), 10:00am, ET, 2 hours; </a:t>
            </a:r>
            <a:r>
              <a:rPr lang="en-US" altLang="en-US" sz="2400" kern="0" dirty="0" err="1" smtClean="0">
                <a:solidFill>
                  <a:schemeClr val="tx1"/>
                </a:solidFill>
                <a:sym typeface="+mn-ea"/>
              </a:rPr>
              <a:t>Webex</a:t>
            </a:r>
            <a:endParaRPr lang="en-US" altLang="en-US" sz="2400" kern="0" dirty="0" smtClean="0">
              <a:solidFill>
                <a:schemeClr val="tx1"/>
              </a:solidFill>
              <a:sym typeface="+mn-ea"/>
            </a:endParaRPr>
          </a:p>
          <a:p>
            <a:pPr lvl="1" defTabSz="337185">
              <a:lnSpc>
                <a:spcPct val="120000"/>
              </a:lnSpc>
              <a:spcBef>
                <a:spcPts val="0"/>
              </a:spcBef>
              <a:spcAft>
                <a:spcPts val="600"/>
              </a:spcAft>
              <a:buFont typeface="Arial" panose="020B0604020202020204" pitchFamily="34" charset="0"/>
              <a:buChar char="•"/>
              <a:defRPr/>
            </a:pPr>
            <a:r>
              <a:rPr lang="en-US" altLang="en-US" sz="2400" kern="0" dirty="0">
                <a:solidFill>
                  <a:schemeClr val="tx1"/>
                </a:solidFill>
                <a:sym typeface="+mn-ea"/>
              </a:rPr>
              <a:t>Jun </a:t>
            </a:r>
            <a:r>
              <a:rPr lang="en-US" altLang="en-US" sz="2400" kern="0" dirty="0" smtClean="0">
                <a:solidFill>
                  <a:schemeClr val="tx1"/>
                </a:solidFill>
                <a:sym typeface="+mn-ea"/>
              </a:rPr>
              <a:t>1</a:t>
            </a:r>
            <a:r>
              <a:rPr lang="en-US" altLang="en-US" sz="2400" kern="0" baseline="30000" dirty="0" smtClean="0">
                <a:solidFill>
                  <a:schemeClr val="tx1"/>
                </a:solidFill>
                <a:sym typeface="+mn-ea"/>
              </a:rPr>
              <a:t>st</a:t>
            </a:r>
            <a:r>
              <a:rPr lang="en-US" altLang="en-US" sz="2400" kern="0" dirty="0" smtClean="0">
                <a:solidFill>
                  <a:schemeClr val="tx1"/>
                </a:solidFill>
                <a:sym typeface="+mn-ea"/>
              </a:rPr>
              <a:t> </a:t>
            </a:r>
            <a:r>
              <a:rPr lang="en-US" altLang="en-US" sz="2400" kern="0" dirty="0">
                <a:solidFill>
                  <a:schemeClr val="tx1"/>
                </a:solidFill>
                <a:sym typeface="+mn-ea"/>
              </a:rPr>
              <a:t>(Tuesday), 10:00am, ET, 2 hours; </a:t>
            </a:r>
            <a:r>
              <a:rPr lang="en-US" altLang="en-US" sz="2400" kern="0" dirty="0" err="1">
                <a:solidFill>
                  <a:schemeClr val="tx1"/>
                </a:solidFill>
                <a:sym typeface="+mn-ea"/>
              </a:rPr>
              <a:t>Webex</a:t>
            </a:r>
            <a:r>
              <a:rPr lang="en-US" altLang="en-US" sz="2400" kern="0" dirty="0" smtClean="0">
                <a:solidFill>
                  <a:schemeClr val="tx1"/>
                </a:solidFill>
                <a:sym typeface="+mn-ea"/>
              </a:rPr>
              <a:t> </a:t>
            </a:r>
          </a:p>
          <a:p>
            <a:pPr lvl="1" defTabSz="337185">
              <a:lnSpc>
                <a:spcPct val="120000"/>
              </a:lnSpc>
              <a:spcBef>
                <a:spcPts val="0"/>
              </a:spcBef>
              <a:spcAft>
                <a:spcPts val="600"/>
              </a:spcAft>
              <a:buFont typeface="Arial" panose="020B0604020202020204" pitchFamily="34" charset="0"/>
              <a:buChar char="•"/>
              <a:defRPr/>
            </a:pPr>
            <a:r>
              <a:rPr lang="en-US" altLang="en-US" sz="2400" kern="0" dirty="0" smtClean="0">
                <a:solidFill>
                  <a:schemeClr val="tx1"/>
                </a:solidFill>
                <a:sym typeface="+mn-ea"/>
              </a:rPr>
              <a:t>Jul 8</a:t>
            </a:r>
            <a:r>
              <a:rPr lang="en-US" altLang="en-US" sz="2400" kern="0" baseline="30000" dirty="0" smtClean="0">
                <a:solidFill>
                  <a:schemeClr val="tx1"/>
                </a:solidFill>
                <a:sym typeface="+mn-ea"/>
              </a:rPr>
              <a:t>th</a:t>
            </a:r>
            <a:r>
              <a:rPr lang="en-US" altLang="en-US" sz="2400" kern="0" dirty="0" smtClean="0">
                <a:solidFill>
                  <a:schemeClr val="tx1"/>
                </a:solidFill>
                <a:sym typeface="+mn-ea"/>
              </a:rPr>
              <a:t> (Tuesday), 10:00am, ET, 2 hours; </a:t>
            </a:r>
            <a:r>
              <a:rPr lang="en-US" altLang="en-US" sz="2400" kern="0" dirty="0" err="1" smtClean="0">
                <a:solidFill>
                  <a:schemeClr val="tx1"/>
                </a:solidFill>
                <a:sym typeface="+mn-ea"/>
              </a:rPr>
              <a:t>Webex</a:t>
            </a:r>
            <a:endParaRPr lang="en-US" altLang="en-US" sz="2400" kern="0" dirty="0" smtClean="0">
              <a:solidFill>
                <a:schemeClr val="tx1"/>
              </a:solidFill>
              <a:sym typeface="+mn-ea"/>
            </a:endParaRPr>
          </a:p>
          <a:p>
            <a:pPr lvl="1" defTabSz="337185">
              <a:lnSpc>
                <a:spcPct val="120000"/>
              </a:lnSpc>
              <a:spcBef>
                <a:spcPts val="0"/>
              </a:spcBef>
              <a:spcAft>
                <a:spcPts val="600"/>
              </a:spcAft>
              <a:buFont typeface="Arial" panose="020B0604020202020204" pitchFamily="34" charset="0"/>
              <a:buChar char="•"/>
              <a:defRPr/>
            </a:pPr>
            <a:r>
              <a:rPr lang="en-US" altLang="en-US" sz="2400" kern="0" dirty="0" smtClean="0">
                <a:solidFill>
                  <a:schemeClr val="tx1"/>
                </a:solidFill>
                <a:sym typeface="+mn-ea"/>
              </a:rPr>
              <a:t>Jul 15</a:t>
            </a:r>
            <a:r>
              <a:rPr lang="en-US" altLang="en-US" sz="2400" kern="0" baseline="30000" dirty="0" smtClean="0">
                <a:solidFill>
                  <a:schemeClr val="tx1"/>
                </a:solidFill>
                <a:sym typeface="+mn-ea"/>
              </a:rPr>
              <a:t>th</a:t>
            </a:r>
            <a:r>
              <a:rPr lang="en-US" altLang="en-US" sz="2400" kern="0" dirty="0" smtClean="0">
                <a:solidFill>
                  <a:schemeClr val="tx1"/>
                </a:solidFill>
                <a:sym typeface="+mn-ea"/>
              </a:rPr>
              <a:t> </a:t>
            </a:r>
            <a:r>
              <a:rPr lang="en-US" altLang="en-US" sz="2400" kern="0" dirty="0">
                <a:solidFill>
                  <a:schemeClr val="tx1"/>
                </a:solidFill>
                <a:sym typeface="+mn-ea"/>
              </a:rPr>
              <a:t>(Tuesday), 10:00am, ET, 2 hours; </a:t>
            </a:r>
            <a:r>
              <a:rPr lang="en-US" altLang="en-US" sz="2400" kern="0" dirty="0" err="1">
                <a:solidFill>
                  <a:schemeClr val="tx1"/>
                </a:solidFill>
                <a:sym typeface="+mn-ea"/>
              </a:rPr>
              <a:t>Webex</a:t>
            </a:r>
            <a:endParaRPr lang="en-US" altLang="en-US" sz="2400" kern="0" dirty="0" smtClean="0">
              <a:solidFill>
                <a:schemeClr val="tx1"/>
              </a:solidFill>
              <a:sym typeface="+mn-ea"/>
            </a:endParaRPr>
          </a:p>
          <a:p>
            <a:pPr lvl="1" defTabSz="337185">
              <a:lnSpc>
                <a:spcPct val="120000"/>
              </a:lnSpc>
              <a:spcBef>
                <a:spcPts val="0"/>
              </a:spcBef>
              <a:spcAft>
                <a:spcPts val="600"/>
              </a:spcAft>
              <a:buFont typeface="Arial" panose="020B0604020202020204" pitchFamily="34" charset="0"/>
              <a:buChar char="•"/>
              <a:defRPr/>
            </a:pPr>
            <a:r>
              <a:rPr lang="en-US" altLang="en-US" sz="2400" strike="sngStrike" kern="0" dirty="0" smtClean="0">
                <a:solidFill>
                  <a:schemeClr val="tx1"/>
                </a:solidFill>
                <a:cs typeface="+mn-ea"/>
                <a:sym typeface="+mn-ea"/>
              </a:rPr>
              <a:t>Jul 22</a:t>
            </a:r>
            <a:r>
              <a:rPr lang="en-US" altLang="en-US" sz="2400" strike="sngStrike" kern="0" baseline="30000" dirty="0" smtClean="0">
                <a:solidFill>
                  <a:schemeClr val="tx1"/>
                </a:solidFill>
                <a:cs typeface="+mn-ea"/>
                <a:sym typeface="+mn-ea"/>
              </a:rPr>
              <a:t>nd</a:t>
            </a:r>
            <a:r>
              <a:rPr lang="en-US" altLang="en-US" sz="2400" strike="sngStrike" kern="0" dirty="0" smtClean="0">
                <a:solidFill>
                  <a:schemeClr val="tx1"/>
                </a:solidFill>
                <a:cs typeface="+mn-ea"/>
                <a:sym typeface="+mn-ea"/>
              </a:rPr>
              <a:t> </a:t>
            </a:r>
            <a:r>
              <a:rPr lang="en-US" altLang="en-US" sz="2400" strike="sngStrike" kern="0" dirty="0">
                <a:solidFill>
                  <a:schemeClr val="tx1"/>
                </a:solidFill>
                <a:sym typeface="+mn-ea"/>
              </a:rPr>
              <a:t>(Tuesday), 10:00am, ET, 2 hours; </a:t>
            </a:r>
            <a:r>
              <a:rPr lang="en-US" altLang="en-US" sz="2400" strike="sngStrike" kern="0" dirty="0" err="1" smtClean="0">
                <a:solidFill>
                  <a:schemeClr val="tx1"/>
                </a:solidFill>
                <a:sym typeface="+mn-ea"/>
              </a:rPr>
              <a:t>Webex</a:t>
            </a:r>
            <a:r>
              <a:rPr lang="en-US" altLang="en-US" sz="2400" strike="sngStrike" kern="0" dirty="0" smtClean="0">
                <a:solidFill>
                  <a:schemeClr val="tx1"/>
                </a:solidFill>
                <a:sym typeface="+mn-ea"/>
              </a:rPr>
              <a:t> (11bn </a:t>
            </a:r>
            <a:r>
              <a:rPr lang="en-US" altLang="en-US" sz="2400" strike="sngStrike" kern="0" dirty="0" err="1" smtClean="0">
                <a:solidFill>
                  <a:schemeClr val="tx1"/>
                </a:solidFill>
                <a:sym typeface="+mn-ea"/>
              </a:rPr>
              <a:t>adhoc</a:t>
            </a:r>
            <a:r>
              <a:rPr lang="en-US" altLang="en-US" sz="2400" strike="sngStrike" kern="0" dirty="0" smtClean="0">
                <a:solidFill>
                  <a:schemeClr val="tx1"/>
                </a:solidFill>
                <a:sym typeface="+mn-ea"/>
              </a:rPr>
              <a:t> meeting)</a:t>
            </a:r>
            <a:endParaRPr lang="en-US" altLang="en-US" sz="2400" strike="sngStrike" kern="0" dirty="0">
              <a:solidFill>
                <a:schemeClr val="tx1"/>
              </a:solidFill>
              <a:cs typeface="+mn-ea"/>
              <a:sym typeface="Wingdings" panose="05000000000000000000" pitchFamily="2" charset="2"/>
            </a:endParaRPr>
          </a:p>
        </p:txBody>
      </p:sp>
      <p:sp>
        <p:nvSpPr>
          <p:cNvPr id="7" name="标题 1"/>
          <p:cNvSpPr txBox="1"/>
          <p:nvPr/>
        </p:nvSpPr>
        <p:spPr>
          <a:xfrm>
            <a:off x="914400" y="685800"/>
            <a:ext cx="10361613" cy="1065213"/>
          </a:xfrm>
          <a:prstGeom prst="rect">
            <a:avLst/>
          </a:prstGeom>
        </p:spPr>
        <p:txBody>
          <a:bodyPr anchor="ct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2800" kern="0" dirty="0" err="1" smtClean="0"/>
              <a:t>TGbp</a:t>
            </a:r>
            <a:r>
              <a:rPr lang="en-US" altLang="zh-CN" sz="2800" kern="0" dirty="0" smtClean="0"/>
              <a:t> Teleconference Plan (Options </a:t>
            </a:r>
            <a:r>
              <a:rPr lang="en-US" altLang="zh-CN" sz="2800" i="1" kern="0" dirty="0" err="1" smtClean="0"/>
              <a:t>t.b.d</a:t>
            </a:r>
            <a:r>
              <a:rPr lang="en-US" altLang="zh-CN" sz="2800" i="1" kern="0" dirty="0" smtClean="0"/>
              <a:t>.</a:t>
            </a:r>
            <a:r>
              <a:rPr lang="en-US" altLang="zh-CN" sz="2800" kern="0" dirty="0" smtClean="0"/>
              <a:t>) </a:t>
            </a:r>
            <a:endParaRPr lang="zh-CN" altLang="en-US" sz="2800" kern="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lvl="0">
              <a:defRPr/>
            </a:pPr>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71650"/>
            <a:ext cx="9753600" cy="4114800"/>
          </a:xfrm>
          <a:prstGeom prst="rect">
            <a:avLst/>
          </a:prstGeom>
        </p:spPr>
        <p:txBody>
          <a:bodyPr>
            <a:normAutofit fontScale="925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shall</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should </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inform the IEEE (or cause the IEEE to be informed) of the identity of any other holders of potential Essential Patent Claims</a:t>
            </a:r>
          </a:p>
          <a:p>
            <a:pPr marL="742950" marR="0" lvl="1" indent="-28575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0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457200" marR="0" lvl="1" indent="0" algn="ctr" defTabSz="914400" rtl="0" eaLnBrk="0" fontAlgn="base" latinLnBrk="0" hangingPunct="0">
              <a:lnSpc>
                <a:spcPct val="100000"/>
              </a:lnSpc>
              <a:spcBef>
                <a:spcPct val="20000"/>
              </a:spcBef>
              <a:spcAft>
                <a:spcPct val="0"/>
              </a:spcAft>
              <a:buClrTx/>
              <a:buSzTx/>
              <a:buFontTx/>
              <a:buNone/>
              <a:defRPr/>
            </a:pPr>
            <a:r>
              <a:rPr kumimoji="0" lang="en-US" altLang="en-US" sz="32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Early identification of holders of potential Essential Patent Claims is encouraged</a:t>
            </a: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7" name="Text Box 5"/>
          <p:cNvSpPr txBox="1"/>
          <p:nvPr/>
        </p:nvSpPr>
        <p:spPr>
          <a:xfrm>
            <a:off x="838200" y="6096000"/>
            <a:ext cx="952500" cy="366713"/>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#1</a:t>
            </a:r>
            <a:endParaRPr lang="en-US" altLang="en-US" sz="2400"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altLang="zh-CN" dirty="0"/>
              <a:t>May 2025</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5</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8"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GB" altLang="en-US" b="1" i="0" u="sng" strike="noStrike" kern="0" cap="none" spc="0" normalizeH="0" baseline="0" noProof="0" dirty="0">
                <a:ln>
                  <a:noFill/>
                </a:ln>
                <a:solidFill>
                  <a:schemeClr val="accent2"/>
                </a:solidFill>
                <a:effectLst/>
                <a:uLnTx/>
                <a:uFillTx/>
                <a:latin typeface="+mj-lt"/>
                <a:ea typeface="MS PGothic" panose="020B0600070205080204" pitchFamily="34" charset="-128"/>
                <a:cs typeface="MS PGothic" panose="020B0600070205080204" pitchFamily="34" charset="-128"/>
              </a:rPr>
              <a:t>Ways to Inform IEEE</a:t>
            </a:r>
          </a:p>
        </p:txBody>
      </p:sp>
      <p:sp>
        <p:nvSpPr>
          <p:cNvPr id="9" name="内容占位符 2"/>
          <p:cNvSpPr txBox="1"/>
          <p:nvPr/>
        </p:nvSpPr>
        <p:spPr>
          <a:xfrm>
            <a:off x="1219200" y="1676400"/>
            <a:ext cx="9753600" cy="4267200"/>
          </a:xfrm>
          <a:prstGeom prst="rect">
            <a:avLst/>
          </a:prstGeom>
          <a:noFill/>
          <a:ln w="9525">
            <a:noFill/>
          </a:ln>
        </p:spPr>
        <p:txBody>
          <a:bodyPr anchor="t" anchorCtr="0"/>
          <a:lstStyle/>
          <a:p>
            <a:pPr marL="342900" indent="-342900" eaLnBrk="0" hangingPunct="0">
              <a:spcBef>
                <a:spcPct val="20000"/>
              </a:spcBef>
              <a:buSzPct val="150000"/>
              <a:buChar char="•"/>
            </a:pPr>
            <a:r>
              <a:rPr lang="en-US" altLang="en-US" sz="2400" b="1" dirty="0">
                <a:latin typeface="Calibri" panose="020F0502020204030204" pitchFamily="34" charset="0"/>
              </a:rPr>
              <a:t>Cause an LOA to be submitted to the IEEE-SA (patcom@ieee.org); or</a:t>
            </a:r>
          </a:p>
          <a:p>
            <a:pPr marL="342900" indent="-342900" eaLnBrk="0" hangingPunct="0">
              <a:spcBef>
                <a:spcPct val="20000"/>
              </a:spcBef>
              <a:buSzPct val="150000"/>
              <a:buChar char="•"/>
            </a:pPr>
            <a:r>
              <a:rPr lang="en-US" altLang="en-US" sz="2400" b="1" dirty="0">
                <a:latin typeface="Calibri" panose="020F0502020204030204" pitchFamily="34" charset="0"/>
              </a:rPr>
              <a:t>Provide the chair of this group with the identity of the holder(s) of any and all such claims as soon as possible; or</a:t>
            </a:r>
          </a:p>
          <a:p>
            <a:pPr marL="342900" indent="-342900" eaLnBrk="0" hangingPunct="0">
              <a:spcBef>
                <a:spcPct val="20000"/>
              </a:spcBef>
              <a:buSzPct val="150000"/>
              <a:buChar char="•"/>
            </a:pPr>
            <a:r>
              <a:rPr lang="en-US" altLang="en-US" sz="2400" b="1" dirty="0">
                <a:latin typeface="Calibri" panose="020F0502020204030204" pitchFamily="34" charset="0"/>
              </a:rPr>
              <a:t>Speak up now and respond to this Call for Potentially Essential Patents</a:t>
            </a:r>
          </a:p>
          <a:p>
            <a:pPr marL="342900" indent="-342900" eaLnBrk="0" hangingPunct="0">
              <a:spcBef>
                <a:spcPct val="20000"/>
              </a:spcBef>
              <a:buFont typeface="Monotype Sorts" charset="2"/>
            </a:pPr>
            <a:endParaRPr lang="en-US" altLang="en-US" sz="2400" dirty="0">
              <a:latin typeface="Calibri" panose="020F0502020204030204" pitchFamily="34" charset="0"/>
            </a:endParaRPr>
          </a:p>
          <a:p>
            <a:pPr marL="342900" indent="-342900" eaLnBrk="0" hangingPunct="0">
              <a:spcBef>
                <a:spcPct val="20000"/>
              </a:spcBef>
              <a:buFont typeface="Monotype Sorts" charset="2"/>
            </a:pPr>
            <a:r>
              <a:rPr lang="en-US" altLang="en-US" sz="2400" dirty="0">
                <a:latin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p:txBody>
      </p:sp>
      <p:sp>
        <p:nvSpPr>
          <p:cNvPr id="10" name="Text Box 5"/>
          <p:cNvSpPr txBox="1"/>
          <p:nvPr/>
        </p:nvSpPr>
        <p:spPr>
          <a:xfrm>
            <a:off x="838200" y="6105525"/>
            <a:ext cx="960438" cy="369888"/>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#2</a:t>
            </a:r>
            <a:endParaRPr lang="en-US" altLang="en-US" sz="2400" dirty="0">
              <a:latin typeface="Times New Roman" panose="02020603050405020304" pitchFamily="18" charset="0"/>
            </a:endParaRPr>
          </a:p>
        </p:txBody>
      </p:sp>
      <p:sp>
        <p:nvSpPr>
          <p:cNvPr id="11" name="日期占位符 3"/>
          <p:cNvSpPr>
            <a:spLocks noGrp="1"/>
          </p:cNvSpPr>
          <p:nvPr>
            <p:ph type="dt" idx="10"/>
          </p:nvPr>
        </p:nvSpPr>
        <p:spPr>
          <a:xfrm>
            <a:off x="928688" y="333375"/>
            <a:ext cx="2500313" cy="273050"/>
          </a:xfrm>
        </p:spPr>
        <p:txBody>
          <a:bodyPr/>
          <a:lstStyle/>
          <a:p>
            <a:pPr eaLnBrk="0" hangingPunct="0">
              <a:defRPr/>
            </a:pPr>
            <a:r>
              <a:rPr lang="en-US" altLang="zh-CN" dirty="0"/>
              <a:t>May 2025</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6</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Patent Related Information</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753600" cy="4267200"/>
          </a:xfrm>
          <a:prstGeom prst="rect">
            <a:avLst/>
          </a:prstGeom>
          <a:noFill/>
          <a:ln w="9525">
            <a:noFill/>
          </a:ln>
        </p:spPr>
        <p:txBody>
          <a:bodyPr anchor="t" anchorCtr="0"/>
          <a:lstStyle/>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The patent policy and the procedures used to execute that policy are documented in the:</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 of the IEEE-SA </a:t>
            </a:r>
            <a:r>
              <a:rPr lang="en-US" altLang="en-US" sz="2000" b="1" i="1" strike="noStrike" noProof="1">
                <a:latin typeface="Calibri" panose="020F0502020204030204" pitchFamily="34" charset="0"/>
                <a:ea typeface="MS PGothic" panose="020B0600070205080204" pitchFamily="34" charset="-128"/>
                <a:cs typeface="+mn-cs"/>
              </a:rPr>
              <a:t>Standards Board Bylaws</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2"/>
              </a:rPr>
              <a:t>http://standards.ieee.org/develop/policies/bylaws/sect6-7.html#6</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6.3 of the IEEE-SA </a:t>
            </a:r>
            <a:r>
              <a:rPr lang="en-US" altLang="en-US" sz="2000" b="1" i="1" strike="noStrike" noProof="1">
                <a:latin typeface="Calibri" panose="020F0502020204030204" pitchFamily="34" charset="0"/>
                <a:ea typeface="MS PGothic" panose="020B0600070205080204" pitchFamily="34" charset="-128"/>
                <a:cs typeface="+mn-cs"/>
              </a:rPr>
              <a:t>Standards Board Operations Manual</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3"/>
              </a:rPr>
              <a:t>http://standards.ieee.org/develop/policies/opman/sect6.html#6.3</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342900" indent="-342900" eaLnBrk="0" hangingPunct="0">
              <a:lnSpc>
                <a:spcPct val="90000"/>
              </a:lnSpc>
              <a:spcBef>
                <a:spcPct val="20000"/>
              </a:spcBef>
              <a:buFont typeface="Monotype Sorts" charset="2"/>
            </a:pPr>
            <a:endParaRPr lang="en-US" altLang="en-US" sz="2400" b="1" noProof="1">
              <a:latin typeface="Times New Roman" panose="02020603050405020304" pitchFamily="18" charset="0"/>
            </a:endParaRPr>
          </a:p>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Material about the patent policy is available at</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a:latin typeface="Calibri" panose="020F0502020204030204" pitchFamily="34" charset="0"/>
                <a:ea typeface="MS PGothic" panose="020B0600070205080204" pitchFamily="34" charset="-128"/>
                <a:cs typeface="+mn-cs"/>
                <a:hlinkClick r:id="rId4"/>
              </a:rPr>
              <a:t>http://standards.ieee.org/about/sasb/patcom/materials.html</a:t>
            </a:r>
            <a:endParaRPr lang="en-US" altLang="en-US" sz="2000" b="1" i="1" strike="noStrike" noProof="1">
              <a:latin typeface="Calibri" panose="020F0502020204030204" pitchFamily="34" charset="0"/>
            </a:endParaRPr>
          </a:p>
          <a:p>
            <a:pPr marL="742950" lvl="1" indent="-285750" eaLnBrk="0" fontAlgn="base" hangingPunct="0">
              <a:lnSpc>
                <a:spcPct val="90000"/>
              </a:lnSpc>
              <a:buFont typeface="Monotype Sorts" charset="2"/>
            </a:pPr>
            <a:endParaRPr lang="en-US" altLang="en-US" sz="3200" b="1" strike="noStrike" noProof="1">
              <a:latin typeface="Calibri" panose="020F0502020204030204" pitchFamily="34" charset="0"/>
            </a:endParaRPr>
          </a:p>
          <a:p>
            <a:pPr marL="285750" indent="-285750" algn="ctr" eaLnBrk="0" hangingPunct="0">
              <a:lnSpc>
                <a:spcPct val="90000"/>
              </a:lnSpc>
              <a:buFont typeface="Monotype Sorts" charset="2"/>
            </a:pPr>
            <a:r>
              <a:rPr lang="en-US" altLang="en-US" sz="2800" b="1" noProof="1">
                <a:latin typeface="Calibri" panose="020F0502020204030204" pitchFamily="34" charset="0"/>
                <a:ea typeface="MS PGothic" panose="020B0600070205080204" pitchFamily="34" charset="-128"/>
                <a:cs typeface="+mn-cs"/>
              </a:rPr>
              <a:t>If you have questions, contact the IEEE-SA Standards Board Patent Committee Administrator at patcom@ieee.org</a:t>
            </a:r>
            <a:endParaRPr lang="en-US" altLang="en-US" sz="2800" b="1" noProof="1">
              <a:latin typeface="Calibri" panose="020F0502020204030204" pitchFamily="34" charset="0"/>
            </a:endParaRPr>
          </a:p>
        </p:txBody>
      </p:sp>
      <p:sp>
        <p:nvSpPr>
          <p:cNvPr id="7"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#3</a:t>
            </a:r>
            <a:endParaRPr lang="en-US" altLang="en-US" sz="1800" b="1" u="sng"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altLang="zh-CN" dirty="0"/>
              <a:t>May 2025</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7</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753600" cy="4267200"/>
          </a:xfrm>
          <a:prstGeom prst="rect">
            <a:avLst/>
          </a:prstGeom>
          <a:noFill/>
          <a:ln w="9525">
            <a:noFill/>
          </a:ln>
        </p:spPr>
        <p:txBody>
          <a:bodyPr anchor="t" anchorCtr="0">
            <a:normAutofit lnSpcReduction="10000"/>
          </a:bodyPr>
          <a:lstStyle/>
          <a:p>
            <a:pPr marL="342900" indent="-342900" eaLnBrk="0" hangingPunct="0">
              <a:lnSpc>
                <a:spcPct val="90000"/>
              </a:lnSpc>
              <a:spcAft>
                <a:spcPts val="600"/>
              </a:spcAft>
              <a:buFont typeface="Monotype Sorts" charset="2"/>
            </a:pPr>
            <a:r>
              <a:rPr lang="en-US" altLang="en-US" sz="2800" b="1" dirty="0" smtClean="0">
                <a:latin typeface="Calibri" panose="020F0502020204030204" pitchFamily="34" charset="0"/>
              </a:rPr>
              <a:t>By </a:t>
            </a:r>
            <a:r>
              <a:rPr lang="en-US" altLang="en-US" sz="2800" b="1" dirty="0">
                <a:latin typeface="Calibri" panose="020F0502020204030204" pitchFamily="34" charset="0"/>
              </a:rPr>
              <a:t>participating in this activity, you agree to comply with the IEEE Code of Ethics, all applicable laws, and all IEEE policies and procedures including, but not limited to, the IEEE SA Copyright Policy</a:t>
            </a:r>
            <a:endParaRPr lang="en-US" altLang="en-US" sz="2800" b="1" noProof="1">
              <a:latin typeface="Calibri" panose="020F0502020204030204" pitchFamily="34" charset="0"/>
            </a:endParaRP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Previously Published material (copyright assertion indicated) shall not be presented/submitted to the Working Group nor incorporated into a Working Group draft unless permission is granted. </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Prior to presentation or submission, you shall notify the Working Group Chair of previously Published material and should assist the Chair in obtaining copyright permission acceptable to IEEE SA.</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For material that is not previously Published, IEEE is automatically granted a license to use any material that is presented or submitted</a:t>
            </a:r>
            <a:r>
              <a:rPr lang="en-US" altLang="en-US" sz="2400" i="1" dirty="0" smtClean="0">
                <a:latin typeface="Calibri" panose="020F0502020204030204" pitchFamily="34" charset="0"/>
              </a:rPr>
              <a:t>.</a:t>
            </a:r>
            <a:endParaRPr lang="en-US" altLang="en-US" sz="2400" i="1" dirty="0">
              <a:latin typeface="Calibri" panose="020F0502020204030204" pitchFamily="34" charset="0"/>
            </a:endParaRPr>
          </a:p>
        </p:txBody>
      </p:sp>
      <p:sp>
        <p:nvSpPr>
          <p:cNvPr id="7"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#5</a:t>
            </a:r>
            <a:endParaRPr lang="en-US" altLang="en-US" sz="1800" b="1" u="sng"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altLang="zh-CN" dirty="0"/>
              <a:t>May 2025</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8</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066932" y="2074483"/>
            <a:ext cx="9758272" cy="4267200"/>
          </a:xfrm>
          <a:prstGeom prst="rect">
            <a:avLst/>
          </a:prstGeom>
          <a:noFill/>
          <a:ln w="9525">
            <a:noFill/>
          </a:ln>
        </p:spPr>
        <p:txBody>
          <a:bodyPr wrap="square" lIns="0" rIns="36000" anchor="t" anchorCtr="0">
            <a:normAutofit lnSpcReduction="10000"/>
          </a:bodyPr>
          <a:lstStyle/>
          <a:p>
            <a:pPr>
              <a:buSzPct val="150000"/>
            </a:pPr>
            <a:r>
              <a:rPr lang="en-US" altLang="zh-CN" sz="2000" dirty="0"/>
              <a:t>The IEEE SA Copyright Policy is described in the IEEE SA Standards Board Bylaws and IEEE SA Standards Board Operations </a:t>
            </a:r>
            <a:r>
              <a:rPr lang="en-US" altLang="zh-CN" sz="2000" dirty="0" smtClean="0"/>
              <a:t>Manual</a:t>
            </a:r>
          </a:p>
          <a:p>
            <a:pPr marL="800100" lvl="1" indent="-342900">
              <a:buSzPct val="150000"/>
              <a:buFont typeface="Arial" panose="020B0604020202020204" pitchFamily="34" charset="0"/>
              <a:buChar char="•"/>
            </a:pPr>
            <a:r>
              <a:rPr lang="en-US" altLang="zh-CN" sz="2000" dirty="0" smtClean="0"/>
              <a:t>IEEE </a:t>
            </a:r>
            <a:r>
              <a:rPr lang="en-US" altLang="zh-CN" sz="2000" dirty="0"/>
              <a:t>SA Copyright Policy, </a:t>
            </a:r>
            <a:r>
              <a:rPr lang="en-US" altLang="zh-CN" sz="2000" dirty="0" smtClean="0"/>
              <a:t>see</a:t>
            </a:r>
          </a:p>
          <a:p>
            <a:pPr lvl="2">
              <a:buSzPct val="150000"/>
            </a:pPr>
            <a:r>
              <a:rPr lang="en-US" altLang="zh-CN" sz="2000" dirty="0" smtClean="0"/>
              <a:t>- Clause </a:t>
            </a:r>
            <a:r>
              <a:rPr lang="en-US" altLang="zh-CN" sz="2000" dirty="0"/>
              <a:t>7 of the IEEE SA Standards Board Bylaws</a:t>
            </a:r>
            <a:br>
              <a:rPr lang="en-US" altLang="zh-CN" sz="2000" dirty="0"/>
            </a:br>
            <a:r>
              <a:rPr lang="en-US" altLang="zh-CN" sz="2000" dirty="0"/>
              <a:t> </a:t>
            </a:r>
            <a:r>
              <a:rPr lang="en-US" altLang="zh-CN" sz="1600" dirty="0" smtClean="0">
                <a:hlinkClick r:id="rId2"/>
              </a:rPr>
              <a:t>https</a:t>
            </a:r>
            <a:r>
              <a:rPr lang="en-US" altLang="zh-CN" sz="1600" dirty="0">
                <a:hlinkClick r:id="rId2"/>
              </a:rPr>
              <a:t>://standards.ieee.org/about/policies/bylaws/sect6-7.html#7</a:t>
            </a:r>
            <a:r>
              <a:rPr lang="en-US" altLang="zh-CN" sz="1600" dirty="0"/>
              <a:t/>
            </a:r>
            <a:br>
              <a:rPr lang="en-US" altLang="zh-CN" sz="1600" dirty="0"/>
            </a:br>
            <a:r>
              <a:rPr lang="en-US" altLang="zh-CN" sz="1600" dirty="0" smtClean="0"/>
              <a:t>- </a:t>
            </a:r>
            <a:r>
              <a:rPr lang="en-US" altLang="zh-CN" sz="2000" dirty="0" smtClean="0"/>
              <a:t>Clause </a:t>
            </a:r>
            <a:r>
              <a:rPr lang="en-US" altLang="zh-CN" sz="2000" dirty="0"/>
              <a:t>6.1 of the IEEE SA Standards Board Operations Manual</a:t>
            </a:r>
            <a:br>
              <a:rPr lang="en-US" altLang="zh-CN" sz="2000" dirty="0"/>
            </a:br>
            <a:r>
              <a:rPr lang="en-US" altLang="zh-CN" sz="1600" dirty="0" smtClean="0">
                <a:hlinkClick r:id="rId3"/>
              </a:rPr>
              <a:t>https</a:t>
            </a:r>
            <a:r>
              <a:rPr lang="en-US" altLang="zh-CN" sz="1600" dirty="0">
                <a:hlinkClick r:id="rId3"/>
              </a:rPr>
              <a:t>://</a:t>
            </a:r>
            <a:r>
              <a:rPr lang="en-US" altLang="zh-CN" sz="1600" dirty="0" smtClean="0">
                <a:hlinkClick r:id="rId3"/>
              </a:rPr>
              <a:t>standards.ieee.org/about/policies/opman/sect6.html</a:t>
            </a:r>
            <a:endParaRPr lang="en-US" altLang="zh-CN" sz="1600" dirty="0"/>
          </a:p>
          <a:p>
            <a:pPr>
              <a:buSzPct val="150000"/>
            </a:pPr>
            <a:r>
              <a:rPr lang="en-US" altLang="zh-CN" sz="2000" dirty="0"/>
              <a:t>IEEE SA Copyright </a:t>
            </a:r>
            <a:r>
              <a:rPr lang="en-US" altLang="zh-CN" sz="2000" dirty="0" smtClean="0"/>
              <a:t>Permission</a:t>
            </a:r>
          </a:p>
          <a:p>
            <a:pPr lvl="1">
              <a:buSzPct val="150000"/>
            </a:pPr>
            <a:r>
              <a:rPr lang="en-US" altLang="zh-CN" sz="1600" dirty="0" smtClean="0">
                <a:hlinkClick r:id="rId4"/>
              </a:rPr>
              <a:t>https</a:t>
            </a:r>
            <a:r>
              <a:rPr lang="en-US" altLang="zh-CN" sz="1600" dirty="0">
                <a:hlinkClick r:id="rId4"/>
              </a:rPr>
              <a:t>://</a:t>
            </a:r>
            <a:r>
              <a:rPr lang="en-US" altLang="zh-CN" sz="1600" dirty="0" smtClean="0">
                <a:hlinkClick r:id="rId4"/>
              </a:rPr>
              <a:t>standards.ieee.org/content/dam/ieee-standards/standards/web/documents/other/permissionltrs.zip</a:t>
            </a:r>
            <a:endParaRPr lang="en-US" altLang="zh-CN" sz="1600" dirty="0"/>
          </a:p>
          <a:p>
            <a:pPr>
              <a:buSzPct val="150000"/>
            </a:pPr>
            <a:r>
              <a:rPr lang="en-US" altLang="zh-CN" sz="2000" dirty="0"/>
              <a:t>IEEE SA Copyright </a:t>
            </a:r>
            <a:r>
              <a:rPr lang="en-US" altLang="zh-CN" sz="2000" dirty="0" smtClean="0"/>
              <a:t>FAQs</a:t>
            </a:r>
          </a:p>
          <a:p>
            <a:pPr lvl="1">
              <a:buSzPct val="150000"/>
            </a:pPr>
            <a:r>
              <a:rPr lang="en-US" altLang="zh-CN" sz="1600" dirty="0" smtClean="0">
                <a:hlinkClick r:id="rId5"/>
              </a:rPr>
              <a:t>http</a:t>
            </a:r>
            <a:r>
              <a:rPr lang="en-US" altLang="zh-CN" sz="1600" dirty="0">
                <a:hlinkClick r:id="rId5"/>
              </a:rPr>
              <a:t>://standards.ieee.org/faqs/copyrights.html/</a:t>
            </a:r>
            <a:endParaRPr lang="en-US" altLang="zh-CN" sz="1600" dirty="0"/>
          </a:p>
          <a:p>
            <a:pPr>
              <a:buSzPct val="150000"/>
            </a:pPr>
            <a:r>
              <a:rPr lang="en-US" altLang="zh-CN" sz="2000" dirty="0"/>
              <a:t>IEEE SA Best Practices for IEEE Standards </a:t>
            </a:r>
            <a:r>
              <a:rPr lang="en-US" altLang="zh-CN" sz="2000" dirty="0" smtClean="0"/>
              <a:t>Development</a:t>
            </a:r>
          </a:p>
          <a:p>
            <a:pPr lvl="1">
              <a:buSzPct val="150000"/>
            </a:pPr>
            <a:r>
              <a:rPr lang="en-US" altLang="zh-CN" sz="1600" dirty="0" smtClean="0">
                <a:hlinkClick r:id="rId6"/>
              </a:rPr>
              <a:t>http</a:t>
            </a:r>
            <a:r>
              <a:rPr lang="en-US" altLang="zh-CN" sz="1600" dirty="0">
                <a:hlinkClick r:id="rId6"/>
              </a:rPr>
              <a:t>://</a:t>
            </a:r>
            <a:r>
              <a:rPr lang="en-US" altLang="zh-CN" sz="1600" dirty="0" smtClean="0">
                <a:hlinkClick r:id="rId6"/>
              </a:rPr>
              <a:t>standards.ieee.org/develop/policies/best_practices_for_ieee_standards_development_051215.pdf</a:t>
            </a:r>
            <a:endParaRPr lang="en-US" altLang="zh-CN" sz="1600" dirty="0"/>
          </a:p>
          <a:p>
            <a:pPr>
              <a:buSzPct val="150000"/>
            </a:pPr>
            <a:r>
              <a:rPr lang="en-US" altLang="zh-CN" sz="2000" dirty="0"/>
              <a:t>Distribution of Draft Standards (see 6.1.3 of the SASB Operations </a:t>
            </a:r>
            <a:r>
              <a:rPr lang="en-US" altLang="zh-CN" sz="2000" dirty="0" smtClean="0"/>
              <a:t>Manual)</a:t>
            </a:r>
          </a:p>
          <a:p>
            <a:pPr lvl="1">
              <a:buSzPct val="150000"/>
            </a:pPr>
            <a:r>
              <a:rPr lang="en-US" altLang="zh-CN" sz="1600" dirty="0" smtClean="0">
                <a:hlinkClick r:id="rId3"/>
              </a:rPr>
              <a:t>https</a:t>
            </a:r>
            <a:r>
              <a:rPr lang="en-US" altLang="zh-CN" sz="1600" dirty="0">
                <a:hlinkClick r:id="rId3"/>
              </a:rPr>
              <a:t>://standards.ieee.org/about/policies/opman/sect6.html</a:t>
            </a:r>
            <a:endParaRPr lang="en-US" altLang="zh-CN" sz="1600" dirty="0"/>
          </a:p>
        </p:txBody>
      </p:sp>
      <p:sp>
        <p:nvSpPr>
          <p:cNvPr id="7" name="Text Box 4"/>
          <p:cNvSpPr txBox="1"/>
          <p:nvPr/>
        </p:nvSpPr>
        <p:spPr>
          <a:xfrm>
            <a:off x="868393" y="609847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#6</a:t>
            </a:r>
            <a:endParaRPr lang="en-US" altLang="en-US" sz="1800" b="1" u="sng" dirty="0">
              <a:latin typeface="Times New Roman" panose="02020603050405020304" pitchFamily="18" charset="0"/>
            </a:endParaRPr>
          </a:p>
        </p:txBody>
      </p:sp>
      <p:sp>
        <p:nvSpPr>
          <p:cNvPr id="8" name="TextBox 6"/>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9" name="日期占位符 3"/>
          <p:cNvSpPr>
            <a:spLocks noGrp="1"/>
          </p:cNvSpPr>
          <p:nvPr>
            <p:ph type="dt" idx="10"/>
          </p:nvPr>
        </p:nvSpPr>
        <p:spPr>
          <a:xfrm>
            <a:off x="928688" y="333375"/>
            <a:ext cx="2500313" cy="273050"/>
          </a:xfrm>
        </p:spPr>
        <p:txBody>
          <a:bodyPr/>
          <a:lstStyle/>
          <a:p>
            <a:pPr eaLnBrk="0" hangingPunct="0">
              <a:defRPr/>
            </a:pPr>
            <a:r>
              <a:rPr lang="en-US" altLang="zh-CN" dirty="0"/>
              <a:t>May 2025</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9</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sng"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Other Guidelines for IEEE </a:t>
            </a:r>
            <a:r>
              <a:rPr kumimoji="0" lang="en-US" altLang="zh-CN" sz="3200" b="1" i="0" u="sng"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Working Group </a:t>
            </a:r>
            <a:r>
              <a:rPr kumimoji="0" lang="en-US" altLang="zh-CN" sz="3200" b="1" i="0" u="sng"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831975"/>
            <a:ext cx="9753600" cy="4568747"/>
          </a:xfrm>
          <a:prstGeom prst="rect">
            <a:avLst/>
          </a:prstGeom>
        </p:spPr>
        <p:txBody>
          <a:bodyPr>
            <a:normAutofit lnSpcReduction="1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230505" marR="0" lvl="0" indent="-230505" algn="l" defTabSz="914400" rtl="0" eaLnBrk="0" fontAlgn="base" latinLnBrk="0" hangingPunct="0">
              <a:lnSpc>
                <a:spcPct val="80000"/>
              </a:lnSpc>
              <a:spcBef>
                <a:spcPct val="20000"/>
              </a:spcBef>
              <a:spcAft>
                <a:spcPct val="0"/>
              </a:spcAft>
              <a:buClr>
                <a:srgbClr val="CC3300"/>
              </a:buClr>
              <a:buSzPct val="50000"/>
              <a:buFont typeface="Monotype Sorts"/>
              <a:buChar char="l"/>
              <a:defRPr/>
            </a:pPr>
            <a:endParaRPr kumimoji="0" lang="en-US" altLang="en-US" sz="700" b="1" i="0" u="sng" strike="noStrike" kern="0" cap="none" spc="0" normalizeH="0" baseline="0" noProof="0" dirty="0">
              <a:ln>
                <a:noFill/>
              </a:ln>
              <a:solidFill>
                <a:srgbClr val="FF0000"/>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a:lnSpc>
                <a:spcPct val="80000"/>
              </a:lnSpc>
              <a:spcAft>
                <a:spcPct val="40000"/>
              </a:spcAft>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http://standards.ieee.org/develop/policies/antitrust.pdf</a:t>
            </a:r>
          </a:p>
        </p:txBody>
      </p:sp>
      <p:sp>
        <p:nvSpPr>
          <p:cNvPr id="7" name="Text Box 5"/>
          <p:cNvSpPr txBox="1"/>
          <p:nvPr/>
        </p:nvSpPr>
        <p:spPr>
          <a:xfrm>
            <a:off x="838200" y="610235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#7</a:t>
            </a:r>
            <a:endParaRPr lang="en-US" altLang="en-US" sz="2400"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altLang="zh-CN" dirty="0"/>
              <a:t>May 2025</a:t>
            </a:r>
          </a:p>
        </p:txBody>
      </p:sp>
    </p:spTree>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ABLE_ENDDRAG_ORIGIN_RECT" val="822*273"/>
  <p:tag name="TABLE_ENDDRAG_RECT" val="65*156*822*273"/>
</p:tagLst>
</file>

<file path=ppt/theme/theme1.xml><?xml version="1.0" encoding="utf-8"?>
<a:theme xmlns:a="http://schemas.openxmlformats.org/drawingml/2006/main" name="802-11-Submission-16-9">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主题">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802-11-Submission-16-9</Template>
  <TotalTime>6543</TotalTime>
  <Words>2992</Words>
  <Application>Microsoft Office PowerPoint</Application>
  <PresentationFormat>宽屏</PresentationFormat>
  <Paragraphs>581</Paragraphs>
  <Slides>39</Slides>
  <Notes>0</Notes>
  <HiddenSlides>0</HiddenSlides>
  <MMClips>0</MMClips>
  <ScaleCrop>false</ScaleCrop>
  <HeadingPairs>
    <vt:vector size="8" baseType="variant">
      <vt:variant>
        <vt:lpstr>已用的字体</vt:lpstr>
      </vt:variant>
      <vt:variant>
        <vt:i4>9</vt:i4>
      </vt:variant>
      <vt:variant>
        <vt:lpstr>主题</vt:lpstr>
      </vt:variant>
      <vt:variant>
        <vt:i4>1</vt:i4>
      </vt:variant>
      <vt:variant>
        <vt:lpstr>嵌入 OLE 服务器</vt:lpstr>
      </vt:variant>
      <vt:variant>
        <vt:i4>1</vt:i4>
      </vt:variant>
      <vt:variant>
        <vt:lpstr>幻灯片标题</vt:lpstr>
      </vt:variant>
      <vt:variant>
        <vt:i4>39</vt:i4>
      </vt:variant>
    </vt:vector>
  </HeadingPairs>
  <TitlesOfParts>
    <vt:vector size="50" baseType="lpstr">
      <vt:lpstr>Arial Unicode MS</vt:lpstr>
      <vt:lpstr>Monotype Sorts</vt:lpstr>
      <vt:lpstr>MS Gothic</vt:lpstr>
      <vt:lpstr>MS PGothic</vt:lpstr>
      <vt:lpstr>Arial</vt:lpstr>
      <vt:lpstr>Arial Black</vt:lpstr>
      <vt:lpstr>Calibri</vt:lpstr>
      <vt:lpstr>Times New Roman</vt:lpstr>
      <vt:lpstr>Wingdings</vt:lpstr>
      <vt:lpstr>802-11-Submission-16-9</vt:lpstr>
      <vt:lpstr>Document</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Meeting agenda for the week</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Mr. Bo Sun</Manager>
  <Company>Sanechips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TGbp Meeting Agenda</dc:title>
  <dc:subject>IEEE 802.11TGbp Meeting Agenda</dc:subject>
  <dc:creator>Mr. Bo Sun</dc:creator>
  <cp:keywords>Sep 2023</cp:keywords>
  <cp:lastModifiedBy>0318003590</cp:lastModifiedBy>
  <cp:revision>594</cp:revision>
  <cp:lastPrinted>2014-11-04T15:04:00Z</cp:lastPrinted>
  <dcterms:created xsi:type="dcterms:W3CDTF">2007-04-17T18:10:00Z</dcterms:created>
  <dcterms:modified xsi:type="dcterms:W3CDTF">2025-05-14T06:31:04Z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KSOProductBuildVer">
    <vt:lpwstr>2052-11.8.2.12085</vt:lpwstr>
  </property>
  <property fmtid="{D5CDD505-2E9C-101B-9397-08002B2CF9AE}" pid="28" name="ICV">
    <vt:lpwstr>14ADBF2AD70042D08261EBA42F39C26D</vt:lpwstr>
  </property>
</Properties>
</file>