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850" r:id="rId2"/>
    <p:sldId id="851" r:id="rId3"/>
    <p:sldId id="2367" r:id="rId4"/>
    <p:sldId id="423" r:id="rId5"/>
    <p:sldId id="2369" r:id="rId6"/>
    <p:sldId id="2382" r:id="rId7"/>
    <p:sldId id="2384" r:id="rId8"/>
    <p:sldId id="2383" r:id="rId9"/>
    <p:sldId id="2380" r:id="rId10"/>
    <p:sldId id="863" r:id="rId11"/>
    <p:sldId id="848" r:id="rId12"/>
    <p:sldId id="260" r:id="rId13"/>
    <p:sldId id="261" r:id="rId14"/>
    <p:sldId id="262" r:id="rId15"/>
    <p:sldId id="263" r:id="rId16"/>
    <p:sldId id="283" r:id="rId17"/>
    <p:sldId id="284" r:id="rId18"/>
    <p:sldId id="287" r:id="rId19"/>
    <p:sldId id="288" r:id="rId20"/>
    <p:sldId id="289" r:id="rId21"/>
    <p:sldId id="266" r:id="rId22"/>
    <p:sldId id="267"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Meeting Material" id="{F44E1842-5D5B-4EA7-906B-C061226394F5}">
          <p14:sldIdLst>
            <p14:sldId id="2369"/>
            <p14:sldId id="2382"/>
            <p14:sldId id="2384"/>
            <p14:sldId id="2383"/>
            <p14:sldId id="2380"/>
            <p14:sldId id="863"/>
            <p14:sldId id="848"/>
          </p14:sldIdLst>
        </p14:section>
        <p14:section name="Patent - Copywrite - Participation" id="{1C77BFCC-A88E-8E40-8508-5949A33633CC}">
          <p14:sldIdLst>
            <p14:sldId id="260"/>
            <p14:sldId id="261"/>
            <p14:sldId id="262"/>
            <p14:sldId id="263"/>
            <p14:sldId id="283"/>
            <p14:sldId id="284"/>
            <p14:sldId id="287"/>
            <p14:sldId id="288"/>
            <p14:sldId id="289"/>
            <p14:sldId id="266"/>
            <p14:sldId id="26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CD466C3-2646-194E-9CDC-811AE3B0EDBF}" v="1" dt="2025-05-11T13:21:58.7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53" autoAdjust="0"/>
    <p:restoredTop sz="96017" autoAdjust="0"/>
  </p:normalViewPr>
  <p:slideViewPr>
    <p:cSldViewPr>
      <p:cViewPr varScale="1">
        <p:scale>
          <a:sx n="117" d="100"/>
          <a:sy n="117" d="100"/>
        </p:scale>
        <p:origin x="592" y="17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4CD466C3-2646-194E-9CDC-811AE3B0EDBF}"/>
    <pc:docChg chg="custSel modSld modMainMaster">
      <pc:chgData name="Mike Montemurro" userId="40c20c913ca7511e" providerId="LiveId" clId="{4CD466C3-2646-194E-9CDC-811AE3B0EDBF}" dt="2025-05-11T15:18:01.509" v="280" actId="20577"/>
      <pc:docMkLst>
        <pc:docMk/>
      </pc:docMkLst>
      <pc:sldChg chg="modSp mod">
        <pc:chgData name="Mike Montemurro" userId="40c20c913ca7511e" providerId="LiveId" clId="{4CD466C3-2646-194E-9CDC-811AE3B0EDBF}" dt="2025-05-11T12:50:33.040" v="9" actId="20577"/>
        <pc:sldMkLst>
          <pc:docMk/>
          <pc:sldMk cId="2822743645" sldId="850"/>
        </pc:sldMkLst>
        <pc:spChg chg="mod">
          <ac:chgData name="Mike Montemurro" userId="40c20c913ca7511e" providerId="LiveId" clId="{4CD466C3-2646-194E-9CDC-811AE3B0EDBF}" dt="2025-05-11T12:50:33.040" v="9" actId="20577"/>
          <ac:spMkLst>
            <pc:docMk/>
            <pc:sldMk cId="2822743645" sldId="850"/>
            <ac:spMk id="5" creationId="{5C289E12-1085-4168-A398-0F7249308ABA}"/>
          </ac:spMkLst>
        </pc:spChg>
      </pc:sldChg>
      <pc:sldChg chg="modSp mod">
        <pc:chgData name="Mike Montemurro" userId="40c20c913ca7511e" providerId="LiveId" clId="{4CD466C3-2646-194E-9CDC-811AE3B0EDBF}" dt="2025-05-11T15:18:01.509" v="280" actId="20577"/>
        <pc:sldMkLst>
          <pc:docMk/>
          <pc:sldMk cId="1259069387" sldId="2382"/>
        </pc:sldMkLst>
        <pc:spChg chg="mod">
          <ac:chgData name="Mike Montemurro" userId="40c20c913ca7511e" providerId="LiveId" clId="{4CD466C3-2646-194E-9CDC-811AE3B0EDBF}" dt="2025-05-11T15:18:01.509" v="280" actId="20577"/>
          <ac:spMkLst>
            <pc:docMk/>
            <pc:sldMk cId="1259069387" sldId="2382"/>
            <ac:spMk id="10" creationId="{EF329028-D067-B96A-E55F-1AD10CC7B6DB}"/>
          </ac:spMkLst>
        </pc:spChg>
      </pc:sldChg>
      <pc:sldChg chg="modSp mod">
        <pc:chgData name="Mike Montemurro" userId="40c20c913ca7511e" providerId="LiveId" clId="{4CD466C3-2646-194E-9CDC-811AE3B0EDBF}" dt="2025-05-11T13:21:58.752" v="204" actId="1035"/>
        <pc:sldMkLst>
          <pc:docMk/>
          <pc:sldMk cId="2067996283" sldId="2384"/>
        </pc:sldMkLst>
        <pc:spChg chg="mod">
          <ac:chgData name="Mike Montemurro" userId="40c20c913ca7511e" providerId="LiveId" clId="{4CD466C3-2646-194E-9CDC-811AE3B0EDBF}" dt="2025-05-11T13:21:58.752" v="204" actId="1035"/>
          <ac:spMkLst>
            <pc:docMk/>
            <pc:sldMk cId="2067996283" sldId="2384"/>
            <ac:spMk id="10" creationId="{E38FBF80-A91B-2CB3-EFC1-DA0431BD4DA6}"/>
          </ac:spMkLst>
        </pc:spChg>
      </pc:sldChg>
      <pc:sldMasterChg chg="modSp mod">
        <pc:chgData name="Mike Montemurro" userId="40c20c913ca7511e" providerId="LiveId" clId="{4CD466C3-2646-194E-9CDC-811AE3B0EDBF}" dt="2025-05-11T12:50:17.162" v="1" actId="20577"/>
        <pc:sldMasterMkLst>
          <pc:docMk/>
          <pc:sldMasterMk cId="0" sldId="2147483648"/>
        </pc:sldMasterMkLst>
        <pc:spChg chg="mod">
          <ac:chgData name="Mike Montemurro" userId="40c20c913ca7511e" providerId="LiveId" clId="{4CD466C3-2646-194E-9CDC-811AE3B0EDBF}" dt="2025-05-11T12:50:17.162"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B713DF-00CB-9449-2E40-7F983479FC3B}"/>
            </a:ext>
          </a:extLst>
        </p:cNvPr>
        <p:cNvGrpSpPr/>
        <p:nvPr/>
      </p:nvGrpSpPr>
      <p:grpSpPr>
        <a:xfrm>
          <a:off x="0" y="0"/>
          <a:ext cx="0" cy="0"/>
          <a:chOff x="0" y="0"/>
          <a:chExt cx="0" cy="0"/>
        </a:xfrm>
      </p:grpSpPr>
      <p:sp>
        <p:nvSpPr>
          <p:cNvPr id="19458" name="Rectangle 2">
            <a:extLst>
              <a:ext uri="{FF2B5EF4-FFF2-40B4-BE49-F238E27FC236}">
                <a16:creationId xmlns:a16="http://schemas.microsoft.com/office/drawing/2014/main" id="{22F5AB10-C6D7-0A72-6F84-94DB84300732}"/>
              </a:ext>
            </a:extLst>
          </p:cNvPr>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a:extLst>
              <a:ext uri="{FF2B5EF4-FFF2-40B4-BE49-F238E27FC236}">
                <a16:creationId xmlns:a16="http://schemas.microsoft.com/office/drawing/2014/main" id="{ED2A607F-8DA0-393C-B300-09719ED917C2}"/>
              </a:ext>
            </a:extLst>
          </p:cNvPr>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a:extLst>
              <a:ext uri="{FF2B5EF4-FFF2-40B4-BE49-F238E27FC236}">
                <a16:creationId xmlns:a16="http://schemas.microsoft.com/office/drawing/2014/main" id="{4FB7A6C9-73AB-F312-DC03-EA37A5BD0FE2}"/>
              </a:ext>
            </a:extLst>
          </p:cNvPr>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a:extLst>
              <a:ext uri="{FF2B5EF4-FFF2-40B4-BE49-F238E27FC236}">
                <a16:creationId xmlns:a16="http://schemas.microsoft.com/office/drawing/2014/main" id="{E14128D4-8774-C1F8-A7B1-90D662B18E47}"/>
              </a:ext>
            </a:extLst>
          </p:cNvPr>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a:extLst>
              <a:ext uri="{FF2B5EF4-FFF2-40B4-BE49-F238E27FC236}">
                <a16:creationId xmlns:a16="http://schemas.microsoft.com/office/drawing/2014/main" id="{1838A9EA-C2E1-0DFD-3BB9-2BF17B7380E4}"/>
              </a:ext>
            </a:extLst>
          </p:cNvPr>
          <p:cNvSpPr>
            <a:spLocks noGrp="1" noRot="1" noChangeAspect="1" noChangeArrowheads="1" noTextEdit="1"/>
          </p:cNvSpPr>
          <p:nvPr>
            <p:ph type="sldImg"/>
          </p:nvPr>
        </p:nvSpPr>
        <p:spPr>
          <a:xfrm>
            <a:off x="384175" y="701675"/>
            <a:ext cx="6165850" cy="3468688"/>
          </a:xfrm>
          <a:ln/>
        </p:spPr>
      </p:sp>
      <p:sp>
        <p:nvSpPr>
          <p:cNvPr id="31751" name="Rectangle 3">
            <a:extLst>
              <a:ext uri="{FF2B5EF4-FFF2-40B4-BE49-F238E27FC236}">
                <a16:creationId xmlns:a16="http://schemas.microsoft.com/office/drawing/2014/main" id="{2B8E3229-D35E-6A3F-ED8F-89A8549BADC2}"/>
              </a:ext>
            </a:extLst>
          </p:cNvPr>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795469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7D7596-3BFD-B1B2-BEE8-41E6183340E5}"/>
            </a:ext>
          </a:extLst>
        </p:cNvPr>
        <p:cNvGrpSpPr/>
        <p:nvPr/>
      </p:nvGrpSpPr>
      <p:grpSpPr>
        <a:xfrm>
          <a:off x="0" y="0"/>
          <a:ext cx="0" cy="0"/>
          <a:chOff x="0" y="0"/>
          <a:chExt cx="0" cy="0"/>
        </a:xfrm>
      </p:grpSpPr>
      <p:sp>
        <p:nvSpPr>
          <p:cNvPr id="19458" name="Rectangle 2">
            <a:extLst>
              <a:ext uri="{FF2B5EF4-FFF2-40B4-BE49-F238E27FC236}">
                <a16:creationId xmlns:a16="http://schemas.microsoft.com/office/drawing/2014/main" id="{C0651FFC-4303-1202-2A80-BEA7A1F4365B}"/>
              </a:ext>
            </a:extLst>
          </p:cNvPr>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a:extLst>
              <a:ext uri="{FF2B5EF4-FFF2-40B4-BE49-F238E27FC236}">
                <a16:creationId xmlns:a16="http://schemas.microsoft.com/office/drawing/2014/main" id="{70040653-27EF-776C-69AD-10D042748BE5}"/>
              </a:ext>
            </a:extLst>
          </p:cNvPr>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a:extLst>
              <a:ext uri="{FF2B5EF4-FFF2-40B4-BE49-F238E27FC236}">
                <a16:creationId xmlns:a16="http://schemas.microsoft.com/office/drawing/2014/main" id="{5774EB08-32DC-612A-ED18-2F55AE9003E2}"/>
              </a:ext>
            </a:extLst>
          </p:cNvPr>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a:extLst>
              <a:ext uri="{FF2B5EF4-FFF2-40B4-BE49-F238E27FC236}">
                <a16:creationId xmlns:a16="http://schemas.microsoft.com/office/drawing/2014/main" id="{A0AE1D76-717D-A91F-C3E3-A892926276E8}"/>
              </a:ext>
            </a:extLst>
          </p:cNvPr>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7</a:t>
            </a:fld>
            <a:endParaRPr lang="en-US"/>
          </a:p>
        </p:txBody>
      </p:sp>
      <p:sp>
        <p:nvSpPr>
          <p:cNvPr id="31750" name="Rectangle 2">
            <a:extLst>
              <a:ext uri="{FF2B5EF4-FFF2-40B4-BE49-F238E27FC236}">
                <a16:creationId xmlns:a16="http://schemas.microsoft.com/office/drawing/2014/main" id="{CC90C377-06A3-51CB-538D-B9BB380019AC}"/>
              </a:ext>
            </a:extLst>
          </p:cNvPr>
          <p:cNvSpPr>
            <a:spLocks noGrp="1" noRot="1" noChangeAspect="1" noChangeArrowheads="1" noTextEdit="1"/>
          </p:cNvSpPr>
          <p:nvPr>
            <p:ph type="sldImg"/>
          </p:nvPr>
        </p:nvSpPr>
        <p:spPr>
          <a:xfrm>
            <a:off x="384175" y="701675"/>
            <a:ext cx="6165850" cy="3468688"/>
          </a:xfrm>
          <a:ln/>
        </p:spPr>
      </p:sp>
      <p:sp>
        <p:nvSpPr>
          <p:cNvPr id="31751" name="Rectangle 3">
            <a:extLst>
              <a:ext uri="{FF2B5EF4-FFF2-40B4-BE49-F238E27FC236}">
                <a16:creationId xmlns:a16="http://schemas.microsoft.com/office/drawing/2014/main" id="{9740D9BA-F983-ADD1-F44A-AFC18D92A4B6}"/>
              </a:ext>
            </a:extLst>
          </p:cNvPr>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34131963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15</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517620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802.11-25/590r1</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762000" y="304800"/>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2025</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touchpoint.eventsair.com/2025-may-ieee-802-wireless-interim-sessio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4/11-24-2109-00-000m-minutes-for-revmf-2025-january-interim-kobe.doc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TGmf</a:t>
            </a:r>
            <a:r>
              <a:rPr lang="en-US" altLang="en-US" kern="0" dirty="0"/>
              <a:t> Agenda </a:t>
            </a:r>
            <a:r>
              <a:rPr lang="en-US" altLang="en-US" kern="0"/>
              <a:t>– May </a:t>
            </a:r>
            <a:r>
              <a:rPr lang="en-US" altLang="en-US" kern="0" dirty="0"/>
              <a:t>2025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2025-05-12</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TGmf</a:t>
            </a:r>
            <a:r>
              <a:rPr lang="en-CA" dirty="0"/>
              <a:t> Timeline</a:t>
            </a:r>
          </a:p>
        </p:txBody>
      </p:sp>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dirty="0">
                <a:solidFill>
                  <a:srgbClr val="00B050"/>
                </a:solidFill>
              </a:rPr>
              <a:t>Nov 2024 – PAR Approval</a:t>
            </a:r>
          </a:p>
          <a:p>
            <a:pPr>
              <a:lnSpc>
                <a:spcPct val="80000"/>
              </a:lnSpc>
            </a:pPr>
            <a:r>
              <a:rPr lang="en-US" altLang="en-US" sz="1800" dirty="0">
                <a:solidFill>
                  <a:srgbClr val="00B050"/>
                </a:solidFill>
              </a:rPr>
              <a:t>Nov 2024 – Initial meeting, contributions on </a:t>
            </a:r>
            <a:r>
              <a:rPr lang="en-US" altLang="en-US" sz="1800" dirty="0" err="1">
                <a:solidFill>
                  <a:srgbClr val="00B050"/>
                </a:solidFill>
              </a:rPr>
              <a:t>REVme</a:t>
            </a:r>
            <a:r>
              <a:rPr lang="en-US" altLang="en-US" sz="1800" dirty="0">
                <a:solidFill>
                  <a:srgbClr val="00B050"/>
                </a:solidFill>
              </a:rPr>
              <a:t> D7.0</a:t>
            </a:r>
          </a:p>
          <a:p>
            <a:pPr>
              <a:lnSpc>
                <a:spcPct val="80000"/>
              </a:lnSpc>
            </a:pPr>
            <a:r>
              <a:rPr lang="en-US" altLang="en-US" sz="1800" dirty="0">
                <a:solidFill>
                  <a:srgbClr val="00B050"/>
                </a:solidFill>
              </a:rPr>
              <a:t>Jan/Mar 2025 – Contributions on </a:t>
            </a:r>
            <a:r>
              <a:rPr lang="en-US" altLang="en-US" sz="1800" dirty="0" err="1">
                <a:solidFill>
                  <a:srgbClr val="00B050"/>
                </a:solidFill>
              </a:rPr>
              <a:t>REVme</a:t>
            </a:r>
            <a:r>
              <a:rPr lang="en-US" altLang="en-US" sz="1800" dirty="0">
                <a:solidFill>
                  <a:srgbClr val="00B050"/>
                </a:solidFill>
              </a:rPr>
              <a:t> D7.0/IEEE 802.11-2024</a:t>
            </a:r>
          </a:p>
          <a:p>
            <a:pPr>
              <a:lnSpc>
                <a:spcPct val="80000"/>
              </a:lnSpc>
            </a:pPr>
            <a:r>
              <a:rPr lang="en-US" altLang="en-US" sz="1800" dirty="0">
                <a:solidFill>
                  <a:srgbClr val="0070C0"/>
                </a:solidFill>
              </a:rPr>
              <a:t>Mar - May 2025 – Publication of 802.11-2024 and roll-in of </a:t>
            </a:r>
            <a:r>
              <a:rPr lang="en-US" altLang="en-US" sz="1800" dirty="0" err="1">
                <a:solidFill>
                  <a:srgbClr val="0070C0"/>
                </a:solidFill>
              </a:rPr>
              <a:t>TGbh</a:t>
            </a:r>
            <a:r>
              <a:rPr lang="en-US" altLang="en-US" sz="1800" dirty="0">
                <a:solidFill>
                  <a:srgbClr val="0070C0"/>
                </a:solidFill>
              </a:rPr>
              <a:t> and </a:t>
            </a:r>
            <a:r>
              <a:rPr lang="en-US" altLang="en-US" sz="1800" dirty="0" err="1">
                <a:solidFill>
                  <a:srgbClr val="0070C0"/>
                </a:solidFill>
              </a:rPr>
              <a:t>TGbe</a:t>
            </a:r>
            <a:endParaRPr lang="en-US" altLang="en-US" sz="1800" dirty="0">
              <a:solidFill>
                <a:srgbClr val="0070C0"/>
              </a:solidFill>
            </a:endParaRPr>
          </a:p>
          <a:p>
            <a:pPr>
              <a:lnSpc>
                <a:spcPct val="80000"/>
              </a:lnSpc>
            </a:pPr>
            <a:r>
              <a:rPr lang="en-US" altLang="en-US" sz="1800" dirty="0">
                <a:solidFill>
                  <a:srgbClr val="0070C0"/>
                </a:solidFill>
              </a:rPr>
              <a:t>May 2025 – Initial D1.0 WG Letter ballot </a:t>
            </a:r>
          </a:p>
          <a:p>
            <a:pPr>
              <a:lnSpc>
                <a:spcPct val="80000"/>
              </a:lnSpc>
            </a:pPr>
            <a:r>
              <a:rPr lang="en-US" altLang="en-US" sz="1800" dirty="0">
                <a:solidFill>
                  <a:srgbClr val="0070C0"/>
                </a:solidFill>
              </a:rPr>
              <a:t>May-Nov 2025 – Roll-in </a:t>
            </a:r>
            <a:r>
              <a:rPr lang="en-US" altLang="en-US" sz="1800" dirty="0" err="1">
                <a:solidFill>
                  <a:srgbClr val="0070C0"/>
                </a:solidFill>
              </a:rPr>
              <a:t>TGbf</a:t>
            </a:r>
            <a:r>
              <a:rPr lang="en-US" altLang="en-US" sz="1800" dirty="0">
                <a:solidFill>
                  <a:srgbClr val="0070C0"/>
                </a:solidFill>
              </a:rPr>
              <a:t> and </a:t>
            </a:r>
            <a:r>
              <a:rPr lang="en-US" altLang="en-US" sz="1800" dirty="0" err="1">
                <a:solidFill>
                  <a:srgbClr val="0070C0"/>
                </a:solidFill>
              </a:rPr>
              <a:t>TGbk</a:t>
            </a:r>
            <a:endParaRPr lang="en-US" altLang="en-US" sz="1800" dirty="0">
              <a:solidFill>
                <a:srgbClr val="0070C0"/>
              </a:solidFill>
            </a:endParaRPr>
          </a:p>
          <a:p>
            <a:pPr>
              <a:lnSpc>
                <a:spcPct val="80000"/>
              </a:lnSpc>
            </a:pPr>
            <a:r>
              <a:rPr lang="en-US" altLang="en-US" sz="1800" dirty="0">
                <a:solidFill>
                  <a:srgbClr val="0070C0"/>
                </a:solidFill>
              </a:rPr>
              <a:t>Jan 2026 – D2.0 Recirculation LB </a:t>
            </a:r>
          </a:p>
          <a:p>
            <a:pPr>
              <a:lnSpc>
                <a:spcPct val="80000"/>
              </a:lnSpc>
            </a:pPr>
            <a:r>
              <a:rPr lang="en-US" altLang="en-US" sz="1800" dirty="0">
                <a:solidFill>
                  <a:srgbClr val="0070C0"/>
                </a:solidFill>
              </a:rPr>
              <a:t>Jul 2026 – D3.0 Recirculation </a:t>
            </a:r>
          </a:p>
          <a:p>
            <a:pPr>
              <a:lnSpc>
                <a:spcPct val="80000"/>
              </a:lnSpc>
            </a:pPr>
            <a:r>
              <a:rPr lang="en-US" altLang="en-US" sz="1800" dirty="0">
                <a:solidFill>
                  <a:srgbClr val="0070C0"/>
                </a:solidFill>
              </a:rPr>
              <a:t>Jan 2027 – D4.0 Initial SA Ballot – Roll-in </a:t>
            </a:r>
            <a:r>
              <a:rPr lang="en-US" altLang="en-US" sz="1800" dirty="0" err="1">
                <a:solidFill>
                  <a:srgbClr val="0070C0"/>
                </a:solidFill>
              </a:rPr>
              <a:t>TGbi</a:t>
            </a:r>
            <a:endParaRPr lang="en-US" altLang="en-US" sz="1800" dirty="0">
              <a:solidFill>
                <a:srgbClr val="0070C0"/>
              </a:solidFill>
            </a:endParaRPr>
          </a:p>
          <a:p>
            <a:pPr>
              <a:lnSpc>
                <a:spcPct val="80000"/>
              </a:lnSpc>
            </a:pPr>
            <a:r>
              <a:rPr lang="en-US" altLang="en-US" sz="1800" dirty="0">
                <a:solidFill>
                  <a:srgbClr val="0070C0"/>
                </a:solidFill>
              </a:rPr>
              <a:t>Jul 2027 – D5.0 Recirculation SA Ballot </a:t>
            </a:r>
          </a:p>
          <a:p>
            <a:pPr>
              <a:lnSpc>
                <a:spcPct val="80000"/>
              </a:lnSpc>
            </a:pPr>
            <a:r>
              <a:rPr lang="en-US" altLang="en-US" sz="1800" dirty="0">
                <a:solidFill>
                  <a:srgbClr val="0070C0"/>
                </a:solidFill>
              </a:rPr>
              <a:t>Nov 2027 – D6.0 Recirculation SA Ballot</a:t>
            </a:r>
          </a:p>
          <a:p>
            <a:pPr>
              <a:lnSpc>
                <a:spcPct val="80000"/>
              </a:lnSpc>
            </a:pPr>
            <a:r>
              <a:rPr lang="en-US" altLang="en-US" sz="1800" dirty="0">
                <a:solidFill>
                  <a:srgbClr val="0070C0"/>
                </a:solidFill>
              </a:rPr>
              <a:t>Jan 2028 – D6.0 Recirculation SA Ballot (clean recirculation)</a:t>
            </a:r>
          </a:p>
          <a:p>
            <a:pPr>
              <a:lnSpc>
                <a:spcPct val="80000"/>
              </a:lnSpc>
            </a:pPr>
            <a:r>
              <a:rPr lang="en-US" altLang="en-US" sz="1800" dirty="0">
                <a:solidFill>
                  <a:srgbClr val="0070C0"/>
                </a:solidFill>
              </a:rPr>
              <a:t>Feb 2028 – RevCom/SASB Approval</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0"/>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10 days notice</a:t>
            </a:r>
          </a:p>
          <a:p>
            <a:pPr>
              <a:lnSpc>
                <a:spcPct val="80000"/>
              </a:lnSpc>
            </a:pPr>
            <a:r>
              <a:rPr lang="en-US" altLang="en-US" sz="2000" dirty="0" err="1"/>
              <a:t>Adhoc</a:t>
            </a:r>
            <a:r>
              <a:rPr lang="en-US" altLang="en-US" sz="2000" dirty="0"/>
              <a:t>: None</a:t>
            </a:r>
            <a:endParaRPr lang="en-US" altLang="en-US" sz="1600" dirty="0"/>
          </a:p>
          <a:p>
            <a:pPr>
              <a:lnSpc>
                <a:spcPct val="80000"/>
              </a:lnSpc>
            </a:pPr>
            <a:r>
              <a:rPr lang="en-US" altLang="en-US" sz="2000" dirty="0"/>
              <a:t>For </a:t>
            </a:r>
            <a:r>
              <a:rPr lang="en-US" altLang="en-US" sz="2000"/>
              <a:t>the May </a:t>
            </a:r>
            <a:r>
              <a:rPr lang="en-US" altLang="en-US" sz="2000" dirty="0"/>
              <a:t>interim: 2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11</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E30F08E6-3A1B-A048-7729-87374B0D758F}"/>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935968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1DAA24F8-E07F-F9FF-1A6B-0F35789A15C5}"/>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2801723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1898A35C-4421-23EB-97A0-8D997DF39801}"/>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95285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6" name="Slide Number Placeholder 5">
            <a:extLst>
              <a:ext uri="{FF2B5EF4-FFF2-40B4-BE49-F238E27FC236}">
                <a16:creationId xmlns:a16="http://schemas.microsoft.com/office/drawing/2014/main" id="{650B3BC2-D94E-717C-970C-D0412B503F8D}"/>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15</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4" name="Footer Placeholder 3">
            <a:extLst>
              <a:ext uri="{FF2B5EF4-FFF2-40B4-BE49-F238E27FC236}">
                <a16:creationId xmlns:a16="http://schemas.microsoft.com/office/drawing/2014/main" id="{26A9FE62-38DB-D8DB-7EB8-0C7A87823ED3}"/>
              </a:ext>
            </a:extLst>
          </p:cNvPr>
          <p:cNvSpPr>
            <a:spLocks noGrp="1"/>
          </p:cNvSpPr>
          <p:nvPr>
            <p:ph type="ftr" sz="quarter" idx="10"/>
          </p:nvPr>
        </p:nvSpPr>
        <p:spPr/>
        <p:txBody>
          <a:bodyPr/>
          <a:lstStyle/>
          <a:p>
            <a:pPr>
              <a:defRPr/>
            </a:pPr>
            <a:r>
              <a:rPr lang="en-US"/>
              <a:t>Michael Montemurro, Huawei</a:t>
            </a:r>
            <a:endParaRPr lang="en-US" dirty="0"/>
          </a:p>
        </p:txBody>
      </p:sp>
    </p:spTree>
    <p:extLst>
      <p:ext uri="{BB962C8B-B14F-4D97-AF65-F5344CB8AC3E}">
        <p14:creationId xmlns:p14="http://schemas.microsoft.com/office/powerpoint/2010/main" val="209066406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6" name="Footer Placeholder 5"/>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03F642B0-A622-B878-EE01-BC60F8607753}"/>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8" name="Slide Number Placeholder 7">
            <a:extLst>
              <a:ext uri="{FF2B5EF4-FFF2-40B4-BE49-F238E27FC236}">
                <a16:creationId xmlns:a16="http://schemas.microsoft.com/office/drawing/2014/main" id="{AAC1A0D9-34EB-4421-F61A-F8271375435C}"/>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91138408-7600-2456-CCBC-D1B17DBC0BE4}"/>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110A89E2-3353-1C94-DAE7-643CC3BAFEB2}"/>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REVmf</a:t>
            </a:r>
            <a:r>
              <a:rPr lang="en-US" altLang="en-US" dirty="0"/>
              <a:t> agenda for the May 2025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7" name="Slide Number Placeholder 6">
            <a:extLst>
              <a:ext uri="{FF2B5EF4-FFF2-40B4-BE49-F238E27FC236}">
                <a16:creationId xmlns:a16="http://schemas.microsoft.com/office/drawing/2014/main" id="{AB8863C5-F8EE-6769-140E-A6D37D005DAB}"/>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20</a:t>
            </a:fld>
            <a:endParaRPr lang="en-GB" dirty="0"/>
          </a:p>
        </p:txBody>
      </p:sp>
      <p:sp>
        <p:nvSpPr>
          <p:cNvPr id="4" name="Footer Placeholder 3">
            <a:extLst>
              <a:ext uri="{FF2B5EF4-FFF2-40B4-BE49-F238E27FC236}">
                <a16:creationId xmlns:a16="http://schemas.microsoft.com/office/drawing/2014/main" id="{7D927882-2C08-85C2-31CC-78853CD25050}"/>
              </a:ext>
            </a:extLst>
          </p:cNvPr>
          <p:cNvSpPr>
            <a:spLocks noGrp="1"/>
          </p:cNvSpPr>
          <p:nvPr>
            <p:ph type="ftr" sz="quarter" idx="10"/>
          </p:nvPr>
        </p:nvSpPr>
        <p:spPr/>
        <p:txBody>
          <a:bodyPr/>
          <a:lstStyle/>
          <a:p>
            <a:pPr>
              <a:defRPr/>
            </a:pPr>
            <a:r>
              <a:rPr lang="en-US"/>
              <a:t>Michael Montemurro, Huawei</a:t>
            </a:r>
            <a:endParaRPr lang="en-US" dirty="0"/>
          </a:p>
        </p:txBody>
      </p:sp>
    </p:spTree>
    <p:extLst>
      <p:ext uri="{BB962C8B-B14F-4D97-AF65-F5344CB8AC3E}">
        <p14:creationId xmlns:p14="http://schemas.microsoft.com/office/powerpoint/2010/main" val="9695427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p:txBody>
          <a:bodyPr/>
          <a:lstStyle/>
          <a:p>
            <a:r>
              <a:rPr lang="en-US" sz="2000" dirty="0"/>
              <a:t>IEEE Code of Ethics</a:t>
            </a:r>
          </a:p>
          <a:p>
            <a:pPr lvl="1"/>
            <a:r>
              <a:rPr lang="en-US" sz="1800" dirty="0">
                <a:hlinkClick r:id="rId3"/>
              </a:rPr>
              <a:t>https://www.ieee.org/about/corporate/governance/p7-8.html</a:t>
            </a:r>
            <a:r>
              <a:rPr lang="en-US" sz="1800" dirty="0"/>
              <a:t> </a:t>
            </a:r>
          </a:p>
          <a:p>
            <a:r>
              <a:rPr lang="en-US" sz="2000" dirty="0"/>
              <a:t>IEEE Standards Association (IEEE-SA) Affiliation FAQ</a:t>
            </a:r>
          </a:p>
          <a:p>
            <a:pPr lvl="1"/>
            <a:r>
              <a:rPr lang="en-US" sz="1800" dirty="0">
                <a:hlinkClick r:id="rId4"/>
              </a:rPr>
              <a:t>https://standards.ieee.org/faqs/affiliation.html</a:t>
            </a:r>
            <a:r>
              <a:rPr lang="en-US" sz="1800" dirty="0"/>
              <a:t> </a:t>
            </a:r>
          </a:p>
          <a:p>
            <a:r>
              <a:rPr lang="en-US" sz="2000" dirty="0"/>
              <a:t>Antitrust and Competition Policy</a:t>
            </a:r>
          </a:p>
          <a:p>
            <a:pPr lvl="1"/>
            <a:r>
              <a:rPr lang="en-US" sz="1800" dirty="0">
                <a:hlinkClick r:id="rId5"/>
              </a:rPr>
              <a:t>https://standards.ieee.org/content/dam/ieee-standards/standards/web/documents/other/antitrust.pdf  </a:t>
            </a:r>
            <a:endParaRPr lang="en-US" sz="1800" dirty="0">
              <a:hlinkClick r:id="rId6"/>
            </a:endParaRPr>
          </a:p>
          <a:p>
            <a:r>
              <a:rPr lang="en-US" sz="2000" dirty="0"/>
              <a:t>Letter of Assurance Form</a:t>
            </a:r>
          </a:p>
          <a:p>
            <a:pPr lvl="1"/>
            <a:r>
              <a:rPr lang="en-US" sz="1800" dirty="0">
                <a:hlinkClick r:id="rId7"/>
              </a:rPr>
              <a:t>http://standards.ieee.org/develop/policies/bylaws/sect6-7.html#loa</a:t>
            </a:r>
            <a:r>
              <a:rPr lang="en-US" sz="1800" dirty="0"/>
              <a:t> </a:t>
            </a:r>
          </a:p>
          <a:p>
            <a:pPr lvl="1"/>
            <a:r>
              <a:rPr lang="en-US" sz="1800" dirty="0">
                <a:hlinkClick r:id="rId8"/>
              </a:rPr>
              <a:t>https://mentor.ieee.org/myproject/Public//mytools/mob/loa.pdf</a:t>
            </a:r>
            <a:endParaRPr lang="en-US" sz="1800" dirty="0">
              <a:hlinkClick r:id="rId6"/>
            </a:endParaRPr>
          </a:p>
          <a:p>
            <a:r>
              <a:rPr lang="en-US" sz="2000" dirty="0"/>
              <a:t>IEEE SA Patent FAQ &amp; Patent policy tutorial</a:t>
            </a:r>
          </a:p>
          <a:p>
            <a:pPr lvl="1"/>
            <a:r>
              <a:rPr lang="en-US" sz="1800" dirty="0">
                <a:hlinkClick r:id="rId9"/>
              </a:rPr>
              <a:t>https://standards.ieee.org/content/dam/ieee-standards/standards/web/documents/other/patents.pdf</a:t>
            </a:r>
            <a:endParaRPr lang="en-US" sz="1800" dirty="0"/>
          </a:p>
          <a:p>
            <a:pPr lvl="1"/>
            <a:r>
              <a:rPr lang="en-US" sz="1800" dirty="0">
                <a:hlinkClick r:id="rId10"/>
              </a:rPr>
              <a:t>https://mentor.ieee.org/myproject/Public/mytools/mob/patut.pdf </a:t>
            </a:r>
            <a:endParaRPr lang="en-US" sz="1800" dirty="0"/>
          </a:p>
          <a:p>
            <a:pPr>
              <a:buNone/>
            </a:pPr>
            <a:endParaRPr lang="en-GB" sz="12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7" name="Slide Number Placeholder 6">
            <a:extLst>
              <a:ext uri="{FF2B5EF4-FFF2-40B4-BE49-F238E27FC236}">
                <a16:creationId xmlns:a16="http://schemas.microsoft.com/office/drawing/2014/main" id="{B381C2A9-2FF3-466E-C914-A2DD53EC1F30}"/>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8981368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7" name="Slide Number Placeholder 6">
            <a:extLst>
              <a:ext uri="{FF2B5EF4-FFF2-40B4-BE49-F238E27FC236}">
                <a16:creationId xmlns:a16="http://schemas.microsoft.com/office/drawing/2014/main" id="{4312C110-CED9-D565-6378-8800EEEAA876}"/>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221805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March IEEE 802 plenary session</a:t>
            </a:r>
            <a:endParaRPr lang="en-CA" dirty="0"/>
          </a:p>
        </p:txBody>
      </p:sp>
      <p:sp>
        <p:nvSpPr>
          <p:cNvPr id="8195" name="Rectangle 3"/>
          <p:cNvSpPr>
            <a:spLocks noGrp="1" noChangeArrowheads="1"/>
          </p:cNvSpPr>
          <p:nvPr>
            <p:ph idx="1"/>
          </p:nvPr>
        </p:nvSpPr>
        <p:spPr/>
        <p:txBody>
          <a:bodyPr/>
          <a:lstStyle/>
          <a:p>
            <a:pPr marL="0" indent="0">
              <a:buNone/>
            </a:pPr>
            <a:r>
              <a:rPr lang="en-US" sz="1800" dirty="0"/>
              <a:t>This meeting is part of the May IEEE 802 interim session</a:t>
            </a:r>
          </a:p>
          <a:p>
            <a:pPr marL="0" indent="0">
              <a:buNone/>
            </a:pPr>
            <a:endParaRPr lang="en-US" sz="1800" dirty="0"/>
          </a:p>
          <a:p>
            <a:pPr marL="0" indent="0">
              <a:buNone/>
            </a:pPr>
            <a:r>
              <a:rPr lang="en-US" sz="1800" dirty="0"/>
              <a:t>You must pay the registration fee whether attending in-person or remotely</a:t>
            </a:r>
          </a:p>
          <a:p>
            <a:pPr marL="0" indent="0">
              <a:buNone/>
            </a:pPr>
            <a:endParaRPr lang="en-US" sz="1800" dirty="0"/>
          </a:p>
          <a:p>
            <a:pPr marL="0" indent="0">
              <a:buNone/>
            </a:pPr>
            <a:r>
              <a:rPr lang="en-US" sz="1800" dirty="0"/>
              <a:t>If you have not already done so, you can register here:</a:t>
            </a:r>
          </a:p>
          <a:p>
            <a:pPr marL="0" indent="0">
              <a:buNone/>
            </a:pPr>
            <a:endParaRPr lang="en-US" sz="1800" dirty="0"/>
          </a:p>
          <a:p>
            <a:pPr marL="0" indent="0">
              <a:buNone/>
            </a:pPr>
            <a:r>
              <a:rPr lang="en-US" sz="1800" dirty="0">
                <a:hlinkClick r:id="rId3"/>
              </a:rPr>
              <a:t>https://touchpoint.eventsair.com/2025-may-ieee-802-wireless-interim-session</a:t>
            </a:r>
            <a:r>
              <a:rPr lang="en-US" sz="1800" dirty="0"/>
              <a:t> </a:t>
            </a:r>
          </a:p>
          <a:p>
            <a:pPr marL="0" indent="0">
              <a:buNone/>
            </a:pPr>
            <a:endParaRPr lang="en-US" sz="1800" dirty="0"/>
          </a:p>
          <a:p>
            <a:pPr marL="0" indent="0">
              <a:buNone/>
            </a:pPr>
            <a:r>
              <a:rPr lang="en-US" sz="1800" dirty="0"/>
              <a:t>If you do not intend to register for this session you must leave this meeting and, if</a:t>
            </a:r>
          </a:p>
          <a:p>
            <a:pPr marL="0" indent="0">
              <a:buNone/>
            </a:pPr>
            <a:r>
              <a:rPr lang="en-US" sz="1800" dirty="0"/>
              <a:t>you have logged attendance on IMAT, email the 802.11 chair or vice chairs to</a:t>
            </a:r>
          </a:p>
          <a:p>
            <a:pPr marL="0" indent="0">
              <a:buNone/>
            </a:pPr>
            <a:r>
              <a:rPr lang="en-US" sz="1800" dirty="0"/>
              <a:t>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a:t>
            </a:r>
            <a:r>
              <a:rPr lang="en-US" altLang="zh-CN" sz="1800"/>
              <a:t>, copyright, participation </a:t>
            </a:r>
            <a:r>
              <a:rPr lang="en-US" altLang="zh-CN" sz="1800" dirty="0"/>
              <a:t>policy reminder – See slides 11-21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REVmf</a:t>
            </a:r>
            <a:r>
              <a:rPr lang="en-US" altLang="en-US" sz="2400" dirty="0"/>
              <a:t> Agenda</a:t>
            </a:r>
          </a:p>
        </p:txBody>
      </p:sp>
      <p:sp>
        <p:nvSpPr>
          <p:cNvPr id="4103" name="Rectangle 19"/>
          <p:cNvSpPr>
            <a:spLocks noChangeArrowheads="1"/>
          </p:cNvSpPr>
          <p:nvPr/>
        </p:nvSpPr>
        <p:spPr bwMode="auto">
          <a:xfrm>
            <a:off x="1981200" y="1371600"/>
            <a:ext cx="96012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dirty="0"/>
              <a:t>Monday March 12,  4pm CET</a:t>
            </a:r>
          </a:p>
          <a:p>
            <a:pPr lvl="1"/>
            <a:r>
              <a:rPr lang="en-US" altLang="en-US" dirty="0"/>
              <a:t>Chair’s Welcome, Policy &amp; patent reminder</a:t>
            </a:r>
          </a:p>
          <a:p>
            <a:pPr lvl="1"/>
            <a:r>
              <a:rPr lang="en-US" altLang="en-US" dirty="0"/>
              <a:t>Approve agenda</a:t>
            </a:r>
          </a:p>
          <a:p>
            <a:pPr lvl="1"/>
            <a:r>
              <a:rPr lang="en-GB" dirty="0"/>
              <a:t>Motions </a:t>
            </a:r>
          </a:p>
          <a:p>
            <a:pPr lvl="2"/>
            <a:r>
              <a:rPr lang="en-GB" sz="2000" dirty="0"/>
              <a:t> Minutes (slide 8)</a:t>
            </a:r>
          </a:p>
          <a:p>
            <a:pPr lvl="1"/>
            <a:r>
              <a:rPr lang="en-GB" dirty="0"/>
              <a:t>Publication status for IEEE 802.11-2024, 802.11bh-2024, and 802.11be-2024 </a:t>
            </a:r>
          </a:p>
          <a:p>
            <a:pPr lvl="1"/>
            <a:r>
              <a:rPr lang="en-GB" dirty="0"/>
              <a:t>Contributions</a:t>
            </a:r>
          </a:p>
          <a:p>
            <a:pPr lvl="2"/>
            <a:r>
              <a:rPr lang="en-US" altLang="en-US" sz="2000" dirty="0"/>
              <a:t>Remove Clause 9 behavior requirements – doc 11-24/1735 – Levy (</a:t>
            </a:r>
            <a:r>
              <a:rPr lang="en-US" altLang="en-US" sz="2000" dirty="0" err="1"/>
              <a:t>InterDigital</a:t>
            </a:r>
            <a:r>
              <a:rPr lang="en-US" altLang="en-US" sz="2000" dirty="0"/>
              <a:t>)</a:t>
            </a:r>
          </a:p>
          <a:p>
            <a:pPr lvl="2"/>
            <a:r>
              <a:rPr lang="en-US" altLang="en-US" sz="2000" dirty="0"/>
              <a:t>Indoor enabled AP signaling – doc 11-25/351 – Kim (Qualcomm)</a:t>
            </a:r>
          </a:p>
          <a:p>
            <a:pPr lvl="2"/>
            <a:r>
              <a:rPr lang="en-US" altLang="en-US" sz="2000" dirty="0"/>
              <a:t>EHT MLO – doc 11-25/332 – Shafin (Samsung)</a:t>
            </a:r>
          </a:p>
          <a:p>
            <a:pPr lvl="2"/>
            <a:r>
              <a:rPr lang="en-US" altLang="en-US" sz="2000" dirty="0"/>
              <a:t>Reduced ANQP latency – 11-25/270 – </a:t>
            </a:r>
            <a:r>
              <a:rPr lang="en-US" altLang="en-US" sz="2000" dirty="0" err="1"/>
              <a:t>Neisheboori</a:t>
            </a:r>
            <a:r>
              <a:rPr lang="en-US" altLang="en-US" sz="2000" dirty="0"/>
              <a:t> (GM)</a:t>
            </a:r>
          </a:p>
          <a:p>
            <a:pPr lvl="2"/>
            <a:r>
              <a:rPr lang="en-US" altLang="en-US" sz="2000" dirty="0"/>
              <a:t>Max channel switch time harmonization – 11-25/269 - Hart (Cisco)</a:t>
            </a:r>
          </a:p>
          <a:p>
            <a:pPr lvl="1"/>
            <a:r>
              <a:rPr lang="es-ES" dirty="0" err="1"/>
              <a:t>Recess</a:t>
            </a:r>
            <a:br>
              <a:rPr lang="en-GB" sz="1800" dirty="0"/>
            </a:br>
            <a:endParaRPr lang="en-GB" sz="18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066E5B-B86B-B64F-4CDB-4BAC34C331A5}"/>
            </a:ext>
          </a:extLst>
        </p:cNvPr>
        <p:cNvGrpSpPr/>
        <p:nvPr/>
      </p:nvGrpSpPr>
      <p:grpSpPr>
        <a:xfrm>
          <a:off x="0" y="0"/>
          <a:ext cx="0" cy="0"/>
          <a:chOff x="0" y="0"/>
          <a:chExt cx="0" cy="0"/>
        </a:xfrm>
      </p:grpSpPr>
      <p:sp>
        <p:nvSpPr>
          <p:cNvPr id="5123" name="Footer Placeholder 5">
            <a:extLst>
              <a:ext uri="{FF2B5EF4-FFF2-40B4-BE49-F238E27FC236}">
                <a16:creationId xmlns:a16="http://schemas.microsoft.com/office/drawing/2014/main" id="{2EC6F187-8101-EE73-18E4-23CC39FBA24D}"/>
              </a:ext>
            </a:extLst>
          </p:cNvPr>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a:extLst>
              <a:ext uri="{FF2B5EF4-FFF2-40B4-BE49-F238E27FC236}">
                <a16:creationId xmlns:a16="http://schemas.microsoft.com/office/drawing/2014/main" id="{47EAB290-4B0C-A0F6-346D-CC53C87EC556}"/>
              </a:ext>
            </a:extLst>
          </p:cNvPr>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a:extLst>
              <a:ext uri="{FF2B5EF4-FFF2-40B4-BE49-F238E27FC236}">
                <a16:creationId xmlns:a16="http://schemas.microsoft.com/office/drawing/2014/main" id="{456AC451-08C1-AA50-F2C8-B66C91B72F7B}"/>
              </a:ext>
            </a:extLst>
          </p:cNvPr>
          <p:cNvSpPr>
            <a:spLocks noGrp="1" noChangeArrowheads="1"/>
          </p:cNvSpPr>
          <p:nvPr>
            <p:ph type="title"/>
          </p:nvPr>
        </p:nvSpPr>
        <p:spPr>
          <a:xfrm>
            <a:off x="2209800" y="685800"/>
            <a:ext cx="7772400" cy="457200"/>
          </a:xfrm>
        </p:spPr>
        <p:txBody>
          <a:bodyPr/>
          <a:lstStyle/>
          <a:p>
            <a:r>
              <a:rPr lang="en-US" altLang="en-US" sz="2400" dirty="0" err="1"/>
              <a:t>REVmf</a:t>
            </a:r>
            <a:r>
              <a:rPr lang="en-US" altLang="en-US" sz="2400" dirty="0"/>
              <a:t> Agenda</a:t>
            </a:r>
          </a:p>
        </p:txBody>
      </p:sp>
      <p:sp>
        <p:nvSpPr>
          <p:cNvPr id="10" name="Rectangle 19">
            <a:extLst>
              <a:ext uri="{FF2B5EF4-FFF2-40B4-BE49-F238E27FC236}">
                <a16:creationId xmlns:a16="http://schemas.microsoft.com/office/drawing/2014/main" id="{EF329028-D067-B96A-E55F-1AD10CC7B6DB}"/>
              </a:ext>
            </a:extLst>
          </p:cNvPr>
          <p:cNvSpPr>
            <a:spLocks noChangeArrowheads="1"/>
          </p:cNvSpPr>
          <p:nvPr/>
        </p:nvSpPr>
        <p:spPr bwMode="auto">
          <a:xfrm>
            <a:off x="2145796" y="1447800"/>
            <a:ext cx="9512804"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dirty="0"/>
              <a:t>Wednesday May 14, 4pm CET</a:t>
            </a:r>
          </a:p>
          <a:p>
            <a:pPr lvl="1"/>
            <a:r>
              <a:rPr lang="en-CA" altLang="en-US" dirty="0"/>
              <a:t>Agenda Approval</a:t>
            </a:r>
            <a:endParaRPr lang="en-GB" dirty="0"/>
          </a:p>
          <a:p>
            <a:pPr lvl="1"/>
            <a:r>
              <a:rPr lang="en-GB" dirty="0"/>
              <a:t>Contributions</a:t>
            </a:r>
          </a:p>
          <a:p>
            <a:pPr lvl="2"/>
            <a:r>
              <a:rPr lang="en-US" altLang="en-US" sz="2000" dirty="0"/>
              <a:t>Additional channel in EU – doc 11-25/337 – Halasz (</a:t>
            </a:r>
            <a:r>
              <a:rPr lang="en-US" altLang="en-US" sz="2000"/>
              <a:t>Morse Micro)</a:t>
            </a:r>
          </a:p>
          <a:p>
            <a:pPr lvl="2"/>
            <a:r>
              <a:rPr lang="en-US" altLang="en-US" sz="2000" dirty="0"/>
              <a:t>Protecting Beacon TSF – doc 11-25/1919 – Halasz/Ptasinski (Morse Micro)</a:t>
            </a:r>
          </a:p>
          <a:p>
            <a:pPr lvl="2"/>
            <a:r>
              <a:rPr lang="en-US" altLang="en-US" sz="2000" dirty="0"/>
              <a:t>SA Query improvements – doc 11-25/1915 – Halasz/Ptasinski (Morse Micro)</a:t>
            </a:r>
          </a:p>
          <a:p>
            <a:pPr lvl="2"/>
            <a:r>
              <a:rPr lang="en-US" altLang="en-US" sz="2000" dirty="0"/>
              <a:t>Frag attack A-MSDU - Doc 11-25/???? – </a:t>
            </a:r>
            <a:r>
              <a:rPr lang="en-US" altLang="en-US" sz="2000" dirty="0" err="1"/>
              <a:t>Vanhoef</a:t>
            </a:r>
            <a:r>
              <a:rPr lang="en-US" altLang="en-US" sz="2000" dirty="0"/>
              <a:t>  </a:t>
            </a:r>
          </a:p>
          <a:p>
            <a:pPr lvl="2"/>
            <a:r>
              <a:rPr lang="en-US" altLang="en-US" sz="2000" dirty="0"/>
              <a:t>PASN ID for MLO – doc 11-25/345 – Li (ZTE)</a:t>
            </a:r>
          </a:p>
          <a:p>
            <a:pPr lvl="2"/>
            <a:r>
              <a:rPr lang="en-US" altLang="en-US" sz="2000" dirty="0"/>
              <a:t>Dynamic fragmentation MLO – doc 11-25/373 – Patil (Qualcomm)</a:t>
            </a:r>
          </a:p>
          <a:p>
            <a:pPr lvl="2"/>
            <a:r>
              <a:rPr lang="en-US" altLang="en-US" sz="2000" dirty="0"/>
              <a:t>6 GHz Discovery – doc 11-25/371 – Patil (Qualcomm) </a:t>
            </a:r>
          </a:p>
          <a:p>
            <a:pPr lvl="1"/>
            <a:r>
              <a:rPr lang="en-CA" altLang="en-US" dirty="0"/>
              <a:t>Recess</a:t>
            </a:r>
          </a:p>
          <a:p>
            <a:pPr marL="914400" lvl="2" indent="0">
              <a:buNone/>
            </a:pPr>
            <a:endParaRPr lang="en-CA" altLang="en-US" sz="1100" dirty="0"/>
          </a:p>
        </p:txBody>
      </p:sp>
    </p:spTree>
    <p:extLst>
      <p:ext uri="{BB962C8B-B14F-4D97-AF65-F5344CB8AC3E}">
        <p14:creationId xmlns:p14="http://schemas.microsoft.com/office/powerpoint/2010/main" val="1259069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B92087-87D6-0A53-35E1-0FE0A829E956}"/>
            </a:ext>
          </a:extLst>
        </p:cNvPr>
        <p:cNvGrpSpPr/>
        <p:nvPr/>
      </p:nvGrpSpPr>
      <p:grpSpPr>
        <a:xfrm>
          <a:off x="0" y="0"/>
          <a:ext cx="0" cy="0"/>
          <a:chOff x="0" y="0"/>
          <a:chExt cx="0" cy="0"/>
        </a:xfrm>
      </p:grpSpPr>
      <p:sp>
        <p:nvSpPr>
          <p:cNvPr id="5123" name="Footer Placeholder 5">
            <a:extLst>
              <a:ext uri="{FF2B5EF4-FFF2-40B4-BE49-F238E27FC236}">
                <a16:creationId xmlns:a16="http://schemas.microsoft.com/office/drawing/2014/main" id="{6671B0E3-ACC0-6F09-D8BC-075A66466E9A}"/>
              </a:ext>
            </a:extLst>
          </p:cNvPr>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a:extLst>
              <a:ext uri="{FF2B5EF4-FFF2-40B4-BE49-F238E27FC236}">
                <a16:creationId xmlns:a16="http://schemas.microsoft.com/office/drawing/2014/main" id="{2A9DBF4B-031D-C4C5-59E1-07C546EDC22E}"/>
              </a:ext>
            </a:extLst>
          </p:cNvPr>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7</a:t>
            </a:fld>
            <a:endParaRPr lang="en-US"/>
          </a:p>
        </p:txBody>
      </p:sp>
      <p:sp>
        <p:nvSpPr>
          <p:cNvPr id="4101" name="Rectangle 2">
            <a:extLst>
              <a:ext uri="{FF2B5EF4-FFF2-40B4-BE49-F238E27FC236}">
                <a16:creationId xmlns:a16="http://schemas.microsoft.com/office/drawing/2014/main" id="{C690F0D2-44E3-7998-3E16-0E799E73A10E}"/>
              </a:ext>
            </a:extLst>
          </p:cNvPr>
          <p:cNvSpPr>
            <a:spLocks noGrp="1" noChangeArrowheads="1"/>
          </p:cNvSpPr>
          <p:nvPr>
            <p:ph type="title"/>
          </p:nvPr>
        </p:nvSpPr>
        <p:spPr>
          <a:xfrm>
            <a:off x="2209800" y="685800"/>
            <a:ext cx="7772400" cy="457200"/>
          </a:xfrm>
        </p:spPr>
        <p:txBody>
          <a:bodyPr/>
          <a:lstStyle/>
          <a:p>
            <a:r>
              <a:rPr lang="en-US" altLang="en-US" sz="2400" dirty="0" err="1"/>
              <a:t>REVmf</a:t>
            </a:r>
            <a:r>
              <a:rPr lang="en-US" altLang="en-US" sz="2400" dirty="0"/>
              <a:t> Agenda</a:t>
            </a:r>
          </a:p>
        </p:txBody>
      </p:sp>
      <p:sp>
        <p:nvSpPr>
          <p:cNvPr id="10" name="Rectangle 19">
            <a:extLst>
              <a:ext uri="{FF2B5EF4-FFF2-40B4-BE49-F238E27FC236}">
                <a16:creationId xmlns:a16="http://schemas.microsoft.com/office/drawing/2014/main" id="{E38FBF80-A91B-2CB3-EFC1-DA0431BD4DA6}"/>
              </a:ext>
            </a:extLst>
          </p:cNvPr>
          <p:cNvSpPr>
            <a:spLocks noChangeArrowheads="1"/>
          </p:cNvSpPr>
          <p:nvPr/>
        </p:nvSpPr>
        <p:spPr bwMode="auto">
          <a:xfrm>
            <a:off x="2145796" y="1371600"/>
            <a:ext cx="9512804"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dirty="0"/>
              <a:t>Thursday May 15, 4pm CET</a:t>
            </a:r>
          </a:p>
          <a:p>
            <a:pPr lvl="1"/>
            <a:r>
              <a:rPr lang="en-CA" altLang="en-US" dirty="0"/>
              <a:t>Agenda Approval</a:t>
            </a:r>
            <a:endParaRPr lang="en-GB" dirty="0"/>
          </a:p>
          <a:p>
            <a:pPr lvl="1"/>
            <a:r>
              <a:rPr lang="en-GB" dirty="0"/>
              <a:t>Contributions</a:t>
            </a:r>
          </a:p>
          <a:p>
            <a:pPr lvl="2"/>
            <a:r>
              <a:rPr lang="en-US" altLang="en-US" sz="2000" dirty="0"/>
              <a:t>Puncturing low-power AP – doc 11-25/288 – Salem/Hart (Cisco)</a:t>
            </a:r>
          </a:p>
          <a:p>
            <a:pPr lvl="2"/>
            <a:r>
              <a:rPr lang="en-US" altLang="en-US" sz="2000" dirty="0"/>
              <a:t>Diagnostic </a:t>
            </a:r>
            <a:r>
              <a:rPr lang="en-US" altLang="en-US" sz="2000" dirty="0" err="1"/>
              <a:t>Subelement</a:t>
            </a:r>
            <a:r>
              <a:rPr lang="en-US" altLang="en-US" sz="2000" dirty="0"/>
              <a:t> Augmentation – doc 11-25/809 – Jiang (Apple)</a:t>
            </a:r>
          </a:p>
          <a:p>
            <a:pPr lvl="2"/>
            <a:r>
              <a:rPr lang="en-US" altLang="en-US" sz="2000" dirty="0"/>
              <a:t>FT AKM for PASN – doc 11-25/748 – Huang (Intel)</a:t>
            </a:r>
          </a:p>
          <a:p>
            <a:pPr lvl="2"/>
            <a:r>
              <a:rPr lang="en-US" altLang="en-US" sz="2000" dirty="0"/>
              <a:t>P2P TWT harmonization -  doc 11-25/255 – Hart (Cisco)</a:t>
            </a:r>
          </a:p>
          <a:p>
            <a:pPr lvl="2"/>
            <a:r>
              <a:rPr lang="en-US" altLang="en-US" sz="2000" dirty="0"/>
              <a:t>GCR Group Address – doc 11-25/850 – Sun (MediaTek)</a:t>
            </a:r>
          </a:p>
          <a:p>
            <a:pPr lvl="2"/>
            <a:r>
              <a:rPr lang="en-US" altLang="en-US" sz="2000" dirty="0"/>
              <a:t>EBCS UL Broadcast – doc 11-25/894 – Morioka (SRC Software)</a:t>
            </a:r>
          </a:p>
          <a:p>
            <a:pPr lvl="1"/>
            <a:r>
              <a:rPr lang="en-CA" altLang="en-US" dirty="0"/>
              <a:t>Motions – 11-24/1925</a:t>
            </a:r>
          </a:p>
          <a:p>
            <a:pPr lvl="1"/>
            <a:r>
              <a:rPr lang="en-CA" altLang="en-US" dirty="0"/>
              <a:t>Initial WG LB motion (slide 9)</a:t>
            </a:r>
          </a:p>
          <a:p>
            <a:pPr lvl="1"/>
            <a:r>
              <a:rPr lang="en-CA" altLang="en-US" dirty="0"/>
              <a:t>Timeline</a:t>
            </a:r>
          </a:p>
          <a:p>
            <a:pPr lvl="1"/>
            <a:r>
              <a:rPr lang="en-CA" altLang="en-US" dirty="0"/>
              <a:t>Plan for July, teleconferences</a:t>
            </a:r>
          </a:p>
          <a:p>
            <a:pPr lvl="1"/>
            <a:r>
              <a:rPr lang="en-CA" altLang="en-US" dirty="0"/>
              <a:t>Adjourn</a:t>
            </a:r>
          </a:p>
          <a:p>
            <a:pPr marL="914400" lvl="2" indent="0">
              <a:buNone/>
            </a:pPr>
            <a:endParaRPr lang="en-CA" altLang="en-US" sz="1100" dirty="0"/>
          </a:p>
        </p:txBody>
      </p:sp>
    </p:spTree>
    <p:extLst>
      <p:ext uri="{BB962C8B-B14F-4D97-AF65-F5344CB8AC3E}">
        <p14:creationId xmlns:p14="http://schemas.microsoft.com/office/powerpoint/2010/main" val="2067996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a:t>
            </a:r>
            <a:endParaRPr lang="en-US" altLang="en-US" sz="1800" dirty="0"/>
          </a:p>
          <a:p>
            <a:pPr>
              <a:lnSpc>
                <a:spcPct val="80000"/>
              </a:lnSpc>
            </a:pPr>
            <a:r>
              <a:rPr lang="en-US" altLang="en-US" sz="2000" dirty="0"/>
              <a:t>March meeting:</a:t>
            </a:r>
          </a:p>
          <a:p>
            <a:pPr marL="457200" lvl="1" indent="0">
              <a:lnSpc>
                <a:spcPct val="80000"/>
              </a:lnSpc>
              <a:buNone/>
            </a:pPr>
            <a:r>
              <a:rPr lang="en-US" altLang="en-US" dirty="0">
                <a:hlinkClick r:id="rId2"/>
              </a:rPr>
              <a:t>https://mentor.ieee.org/802.11/dcn/25/11-25-0470-00-000m-minutes-for-revmf-2025-march-plenary-atlanta.docx</a:t>
            </a:r>
          </a:p>
          <a:p>
            <a:pPr>
              <a:lnSpc>
                <a:spcPct val="80000"/>
              </a:lnSpc>
            </a:pPr>
            <a:r>
              <a:rPr lang="en-US" altLang="en-US" sz="2000" dirty="0"/>
              <a:t>April 28 teleconference:</a:t>
            </a:r>
          </a:p>
          <a:p>
            <a:pPr marL="457200" lvl="1" indent="0">
              <a:lnSpc>
                <a:spcPct val="80000"/>
              </a:lnSpc>
              <a:buNone/>
            </a:pPr>
            <a:r>
              <a:rPr lang="en-US" altLang="en-US" dirty="0"/>
              <a:t>&lt;doc 11-25/730&gt;</a:t>
            </a:r>
          </a:p>
          <a:p>
            <a:pPr marL="457200" lvl="1" indent="0">
              <a:lnSpc>
                <a:spcPct val="80000"/>
              </a:lnSpc>
              <a:buNone/>
            </a:pPr>
            <a:endParaRPr lang="en-CA" sz="2800" dirty="0"/>
          </a:p>
          <a:p>
            <a:pPr marL="0" indent="0">
              <a:lnSpc>
                <a:spcPct val="80000"/>
              </a:lnSpc>
              <a:buNone/>
            </a:pPr>
            <a:r>
              <a:rPr lang="en-CA" dirty="0"/>
              <a:t>Moved: &lt;&gt;</a:t>
            </a:r>
          </a:p>
          <a:p>
            <a:pPr marL="0" indent="0">
              <a:buNone/>
            </a:pPr>
            <a:r>
              <a:rPr lang="en-CA" dirty="0"/>
              <a:t>Seconded: &lt;&gt;</a:t>
            </a:r>
          </a:p>
          <a:p>
            <a:pPr marL="0" indent="0">
              <a:buNone/>
            </a:pPr>
            <a:r>
              <a:rPr lang="en-CA" dirty="0"/>
              <a:t>Results: &lt;&gt;. &lt;&gt;.</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REVmf</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941500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B8E515-96DA-763A-92F9-06D2B2C3BE1E}"/>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2780D3F-E060-0E58-966B-2A1DB7840C47}"/>
              </a:ext>
            </a:extLst>
          </p:cNvPr>
          <p:cNvSpPr>
            <a:spLocks noGrp="1"/>
          </p:cNvSpPr>
          <p:nvPr>
            <p:ph idx="1"/>
          </p:nvPr>
        </p:nvSpPr>
        <p:spPr>
          <a:xfrm>
            <a:off x="800099" y="1773046"/>
            <a:ext cx="10477501" cy="3941954"/>
          </a:xfrm>
        </p:spPr>
        <p:txBody>
          <a:bodyPr/>
          <a:lstStyle/>
          <a:p>
            <a:pPr marL="0" lvl="0" indent="0">
              <a:buNone/>
              <a:tabLst>
                <a:tab pos="457200" algn="l"/>
              </a:tabLst>
            </a:pPr>
            <a:r>
              <a:rPr lang="en-US" b="1" dirty="0">
                <a:effectLst/>
                <a:latin typeface="Times New Roman" panose="02020603050405020304" pitchFamily="18" charset="0"/>
                <a:ea typeface="Times New Roman" panose="02020603050405020304" pitchFamily="18" charset="0"/>
              </a:rPr>
              <a:t>Instruct the editor to prepare </a:t>
            </a:r>
            <a:r>
              <a:rPr lang="en-US" b="1" dirty="0" err="1">
                <a:effectLst/>
                <a:latin typeface="Times New Roman" panose="02020603050405020304" pitchFamily="18" charset="0"/>
                <a:ea typeface="Times New Roman" panose="02020603050405020304" pitchFamily="18" charset="0"/>
              </a:rPr>
              <a:t>REVmf</a:t>
            </a:r>
            <a:r>
              <a:rPr lang="en-US" b="1" dirty="0">
                <a:effectLst/>
                <a:latin typeface="Times New Roman" panose="02020603050405020304" pitchFamily="18" charset="0"/>
                <a:ea typeface="Times New Roman" panose="02020603050405020304" pitchFamily="18" charset="0"/>
              </a:rPr>
              <a:t> D1.0 and</a:t>
            </a:r>
            <a:endParaRPr lang="en-CA"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b="1" dirty="0">
                <a:effectLst/>
                <a:latin typeface="Times New Roman" panose="02020603050405020304" pitchFamily="18" charset="0"/>
                <a:ea typeface="Times New Roman" panose="02020603050405020304" pitchFamily="18" charset="0"/>
              </a:rPr>
              <a:t>Approve a 30 day Working Group Technical Letter Ballot asking the question “Should </a:t>
            </a:r>
            <a:r>
              <a:rPr lang="en-US" b="1" dirty="0" err="1">
                <a:effectLst/>
                <a:latin typeface="Times New Roman" panose="02020603050405020304" pitchFamily="18" charset="0"/>
                <a:ea typeface="Times New Roman" panose="02020603050405020304" pitchFamily="18" charset="0"/>
              </a:rPr>
              <a:t>REVmf</a:t>
            </a:r>
            <a:r>
              <a:rPr lang="en-US" b="1" dirty="0">
                <a:effectLst/>
                <a:latin typeface="Times New Roman" panose="02020603050405020304" pitchFamily="18" charset="0"/>
                <a:ea typeface="Times New Roman" panose="02020603050405020304" pitchFamily="18" charset="0"/>
              </a:rPr>
              <a:t> D1.0 be forwarded to SA Ballot?”</a:t>
            </a:r>
          </a:p>
          <a:p>
            <a:pPr marL="0" lvl="0" indent="0">
              <a:buNone/>
              <a:tabLst>
                <a:tab pos="457200" algn="l"/>
              </a:tabLst>
            </a:pPr>
            <a:endParaRPr lang="en-US" dirty="0">
              <a:latin typeface="Times New Roman" panose="02020603050405020304" pitchFamily="18" charset="0"/>
              <a:ea typeface="Times New Roman" panose="02020603050405020304" pitchFamily="18" charset="0"/>
            </a:endParaRPr>
          </a:p>
          <a:p>
            <a:pPr marL="0" lvl="0" indent="0">
              <a:buNone/>
              <a:tabLst>
                <a:tab pos="457200" algn="l"/>
              </a:tabLst>
            </a:pPr>
            <a:endParaRPr lang="en-US"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dirty="0">
                <a:latin typeface="Times New Roman" panose="02020603050405020304" pitchFamily="18" charset="0"/>
                <a:ea typeface="Times New Roman" panose="02020603050405020304" pitchFamily="18" charset="0"/>
              </a:rPr>
              <a:t>Moved:</a:t>
            </a:r>
          </a:p>
          <a:p>
            <a:pPr marL="0" lvl="0" indent="0">
              <a:buNone/>
              <a:tabLst>
                <a:tab pos="457200" algn="l"/>
              </a:tabLst>
            </a:pPr>
            <a:r>
              <a:rPr lang="en-US" dirty="0">
                <a:effectLst/>
                <a:latin typeface="Times New Roman" panose="02020603050405020304" pitchFamily="18" charset="0"/>
                <a:ea typeface="Times New Roman" panose="02020603050405020304" pitchFamily="18" charset="0"/>
              </a:rPr>
              <a:t>Second:</a:t>
            </a:r>
          </a:p>
          <a:p>
            <a:pPr marL="0" lvl="0" indent="0">
              <a:buNone/>
              <a:tabLst>
                <a:tab pos="457200" algn="l"/>
              </a:tabLst>
            </a:pPr>
            <a:r>
              <a:rPr lang="en-US" dirty="0">
                <a:latin typeface="Times New Roman" panose="02020603050405020304" pitchFamily="18" charset="0"/>
                <a:ea typeface="Times New Roman" panose="02020603050405020304" pitchFamily="18" charset="0"/>
              </a:rPr>
              <a:t>Results: </a:t>
            </a:r>
            <a:endParaRPr lang="en-CA" dirty="0">
              <a:effectLst/>
              <a:latin typeface="Times New Roman" panose="02020603050405020304" pitchFamily="18" charset="0"/>
              <a:ea typeface="Times New Roman" panose="02020603050405020304" pitchFamily="18" charset="0"/>
            </a:endParaRPr>
          </a:p>
          <a:p>
            <a:pPr marL="0" indent="0">
              <a:buNone/>
            </a:pPr>
            <a:r>
              <a:rPr lang="en-GB" b="1" dirty="0">
                <a:effectLst/>
                <a:latin typeface="Times New Roman" panose="02020603050405020304" pitchFamily="18" charset="0"/>
                <a:ea typeface="Times New Roman" panose="02020603050405020304" pitchFamily="18" charset="0"/>
              </a:rPr>
              <a:t> </a:t>
            </a:r>
            <a:endParaRPr lang="en-CA" dirty="0">
              <a:effectLst/>
              <a:latin typeface="Times New Roman" panose="02020603050405020304" pitchFamily="18" charset="0"/>
              <a:ea typeface="Times New Roman" panose="02020603050405020304" pitchFamily="18" charset="0"/>
            </a:endParaRPr>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908D2BE0-4106-0399-CD89-5B7BF9A465AA}"/>
              </a:ext>
            </a:extLst>
          </p:cNvPr>
          <p:cNvSpPr>
            <a:spLocks noGrp="1"/>
          </p:cNvSpPr>
          <p:nvPr>
            <p:ph type="title"/>
          </p:nvPr>
        </p:nvSpPr>
        <p:spPr/>
        <p:txBody>
          <a:bodyPr/>
          <a:lstStyle/>
          <a:p>
            <a:r>
              <a:rPr lang="en-CA" dirty="0"/>
              <a:t>Initial WG LB Motion</a:t>
            </a:r>
          </a:p>
        </p:txBody>
      </p:sp>
      <p:sp>
        <p:nvSpPr>
          <p:cNvPr id="2" name="Footer Placeholder 1">
            <a:extLst>
              <a:ext uri="{FF2B5EF4-FFF2-40B4-BE49-F238E27FC236}">
                <a16:creationId xmlns:a16="http://schemas.microsoft.com/office/drawing/2014/main" id="{ABF10329-3BE9-F8D2-D7F7-75FF39536F43}"/>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936EE6F-E713-2440-4983-5137D9E35E7D}"/>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66713537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116788</TotalTime>
  <Words>2518</Words>
  <Application>Microsoft Macintosh PowerPoint</Application>
  <PresentationFormat>Widescreen</PresentationFormat>
  <Paragraphs>269</Paragraphs>
  <Slides>22</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March IEEE 802 plenary session</vt:lpstr>
      <vt:lpstr>Chair’s welcome and Patent Reminder</vt:lpstr>
      <vt:lpstr>REVmf Agenda</vt:lpstr>
      <vt:lpstr>REVmf Agenda</vt:lpstr>
      <vt:lpstr>REVmf Agenda</vt:lpstr>
      <vt:lpstr>REVmf minutes approval</vt:lpstr>
      <vt:lpstr>Initial WG LB Motion</vt:lpstr>
      <vt:lpstr>TGmf Timeline</vt:lpstr>
      <vt:lpstr>Teleconference/Meeting plan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11-25/590</dc:title>
  <dc:subject>REVmf May 2025 Meeting Agenda</dc:subject>
  <dc:creator>montemurro.michael@gmail.com</dc:creator>
  <cp:keywords>May 2025</cp:keywords>
  <dc:description/>
  <cp:lastModifiedBy>Mike Montemurro</cp:lastModifiedBy>
  <cp:revision>4629</cp:revision>
  <cp:lastPrinted>2014-11-04T15:04:57Z</cp:lastPrinted>
  <dcterms:created xsi:type="dcterms:W3CDTF">2007-04-17T18:10:23Z</dcterms:created>
  <dcterms:modified xsi:type="dcterms:W3CDTF">2025-05-11T15:18:04Z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