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283" r:id="rId7"/>
    <p:sldId id="2350" r:id="rId8"/>
    <p:sldId id="2383" r:id="rId9"/>
    <p:sldId id="258" r:id="rId10"/>
    <p:sldId id="259" r:id="rId11"/>
    <p:sldId id="262" r:id="rId12"/>
    <p:sldId id="287" r:id="rId13"/>
    <p:sldId id="274" r:id="rId14"/>
    <p:sldId id="2388" r:id="rId15"/>
    <p:sldId id="1722" r:id="rId16"/>
    <p:sldId id="2073" r:id="rId17"/>
    <p:sldId id="2389" r:id="rId18"/>
    <p:sldId id="288" r:id="rId19"/>
    <p:sldId id="2390" r:id="rId20"/>
    <p:sldId id="2391" r:id="rId21"/>
    <p:sldId id="2396" r:id="rId22"/>
    <p:sldId id="2398" r:id="rId23"/>
    <p:sldId id="1578" r:id="rId24"/>
    <p:sldId id="1579" r:id="rId25"/>
    <p:sldId id="2393" r:id="rId26"/>
    <p:sldId id="264" r:id="rId27"/>
    <p:sldId id="2395" r:id="rId28"/>
    <p:sldId id="26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96" y="6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579"/>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2886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0436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7264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8320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659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708215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377891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3373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631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802.11-25/0618</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457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642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36768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463-00-0wng-wng-meeting-minutes-2025-march-atlant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68-01-00bn-tgbn-may-2025-meeting-agenda.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610-00-00bp-tg-bp-tc-agenda-till-may-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630-01-00bp-teleconference-minutes-april-may-2025.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ocuments?is_dcn=0515&amp;is_group=00bq&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0861-01-0PQC-pqcsg-may-2025-meeting-agenda.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5/11-25-0770-01-0PQC-a-pqc-pake.pptx" TargetMode="External"/><Relationship Id="rId5" Type="http://schemas.openxmlformats.org/officeDocument/2006/relationships/hyperlink" Target="https://mentor.ieee.org/802.11/dcn/25/11-25-0598-02-0PQC-pqc-draft-proposed-csd.docx" TargetMode="External"/><Relationship Id="rId4" Type="http://schemas.openxmlformats.org/officeDocument/2006/relationships/hyperlink" Target="https://mentor.ieee.org/802.11/dcn/25/11-25-0597-02-0PQC-pqc-draft-proposed-par.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0489-00-auto-minutes-2025-03-10-auto-tig-meeting-atlant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0609-01-0arc-arc-sc-agenda-may-2025.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5/11-25-0780-00-0arc-issues-with-mib-truthvalue-usage-patterns.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8"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F1D48067-3DBA-4B5C-87EB-652570C5CBD2}"/>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808214ED-A3A8-499F-8541-1B98926B4A97}"/>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9502CB10-90DA-4BC5-B6CB-84038DBD064A}"/>
              </a:ext>
            </a:extLst>
          </p:cNvPr>
          <p:cNvSpPr>
            <a:spLocks noGrp="1"/>
          </p:cNvSpPr>
          <p:nvPr>
            <p:ph type="dt" idx="10"/>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May 2025</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447800"/>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March:</a:t>
            </a:r>
          </a:p>
          <a:p>
            <a:pPr marL="1181100" lvl="2" indent="-381000">
              <a:lnSpc>
                <a:spcPct val="110000"/>
              </a:lnSpc>
              <a:spcBef>
                <a:spcPts val="0"/>
              </a:spcBef>
              <a:defRPr/>
            </a:pPr>
            <a:r>
              <a:rPr lang="en-GB" altLang="en-US" sz="1600" dirty="0">
                <a:hlinkClick r:id="rId3"/>
              </a:rPr>
              <a:t>https://mentor.ieee.org/802.11/dcn/25/11-25-0463-00-0wng-wng-meeting-minutes-2025-march-atlanta-meeting.docx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“Field measurements of EDCA characteristics,” Jim Lansford, Jimmy Nolan, Ben </a:t>
            </a:r>
            <a:r>
              <a:rPr lang="en-US" sz="1800" dirty="0" err="1">
                <a:solidFill>
                  <a:srgbClr val="222222"/>
                </a:solidFill>
                <a:highlight>
                  <a:srgbClr val="FFFFFF"/>
                </a:highlight>
                <a:cs typeface="Arial" panose="020B0604020202020204" pitchFamily="34" charset="0"/>
              </a:rPr>
              <a:t>Nowatny</a:t>
            </a:r>
            <a:r>
              <a:rPr lang="en-US" sz="1800" dirty="0">
                <a:solidFill>
                  <a:srgbClr val="222222"/>
                </a:solidFill>
                <a:highlight>
                  <a:srgbClr val="FFFFFF"/>
                </a:highlight>
                <a:cs typeface="Arial" panose="020B0604020202020204" pitchFamily="34" charset="0"/>
              </a:rPr>
              <a:t> (University of Colorado)</a:t>
            </a:r>
            <a:endParaRPr lang="en-US" sz="1800" b="0" i="0" dirty="0">
              <a:solidFill>
                <a:srgbClr val="222222"/>
              </a:solidFill>
              <a:effectLst/>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July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11-25/0605r0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13 May 2025, 0800-1000 Central European Summer Time</a:t>
            </a:r>
          </a:p>
        </p:txBody>
      </p:sp>
      <p:sp>
        <p:nvSpPr>
          <p:cNvPr id="2" name="Footer Placeholder 1">
            <a:extLst>
              <a:ext uri="{FF2B5EF4-FFF2-40B4-BE49-F238E27FC236}">
                <a16:creationId xmlns:a16="http://schemas.microsoft.com/office/drawing/2014/main" id="{C7962F0C-9A14-4DE1-932D-397374C50D16}"/>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E8FEBBEB-CA74-453A-9114-48C3DB8CCCB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50559448-DA5B-4065-8752-45DF56CFA15C}"/>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270958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13 May 2025 @ 4 pm CET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(ec-25-0090r02)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But also</a:t>
            </a:r>
          </a:p>
          <a:p>
            <a:pPr marL="460375" indent="-460375">
              <a:defRPr/>
            </a:pPr>
            <a:r>
              <a:rPr lang="en-AU" dirty="0"/>
              <a:t>	</a:t>
            </a:r>
            <a:r>
              <a:rPr lang="en-AU" sz="2000" b="0" dirty="0"/>
              <a:t>Restarting submission of IEEE 802.11 standards</a:t>
            </a:r>
          </a:p>
          <a:p>
            <a:pPr marL="460375" indent="-460375">
              <a:defRPr/>
            </a:pPr>
            <a:r>
              <a:rPr lang="en-AU" sz="2000" b="0" dirty="0"/>
              <a:t>	Document updates for how to use the PSDO process</a:t>
            </a:r>
          </a:p>
        </p:txBody>
      </p:sp>
      <p:sp>
        <p:nvSpPr>
          <p:cNvPr id="5" name="Footer Placeholder 4">
            <a:extLst>
              <a:ext uri="{FF2B5EF4-FFF2-40B4-BE49-F238E27FC236}">
                <a16:creationId xmlns:a16="http://schemas.microsoft.com/office/drawing/2014/main" id="{42B1624C-C619-4727-9218-888B8B8EA694}"/>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90E2352E-E621-4511-937F-192C78D5DD97}"/>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67315082-82ED-4B5A-875F-394698C53D63}"/>
              </a:ext>
            </a:extLst>
          </p:cNvPr>
          <p:cNvSpPr>
            <a:spLocks noGrp="1"/>
          </p:cNvSpPr>
          <p:nvPr>
            <p:ph type="dt" idx="10"/>
          </p:nvPr>
        </p:nvSpPr>
        <p:spPr/>
        <p:txBody>
          <a:bodyPr/>
          <a:lstStyle/>
          <a:p>
            <a:r>
              <a:rPr lang="en-US"/>
              <a:t>May 2025</a:t>
            </a:r>
            <a:endParaRPr lang="en-GB"/>
          </a:p>
        </p:txBody>
      </p:sp>
    </p:spTree>
    <p:extLst>
      <p:ext uri="{BB962C8B-B14F-4D97-AF65-F5344CB8AC3E}">
        <p14:creationId xmlns:p14="http://schemas.microsoft.com/office/powerpoint/2010/main" val="3342335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1341" y="599519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endParaRPr lang="en-AU" dirty="0"/>
          </a:p>
          <a:p>
            <a:pPr lvl="2">
              <a:spcBef>
                <a:spcPts val="200"/>
              </a:spcBef>
              <a:defRPr/>
            </a:pPr>
            <a:r>
              <a:rPr lang="en-AU" dirty="0"/>
              <a:t>IEEE 802.3-2022</a:t>
            </a:r>
          </a:p>
          <a:p>
            <a:pPr lvl="2">
              <a:spcBef>
                <a:spcPts val="200"/>
              </a:spcBef>
              <a:defRPr/>
            </a:pPr>
            <a:r>
              <a:rPr lang="en-AU" dirty="0"/>
              <a:t>IEEE 802.15.3-2023</a:t>
            </a:r>
          </a:p>
          <a:p>
            <a:pPr lvl="1">
              <a:defRPr/>
            </a:pPr>
            <a:r>
              <a:rPr lang="en-AU" sz="1800" kern="0" dirty="0"/>
              <a:t>In FDIS</a:t>
            </a:r>
          </a:p>
          <a:p>
            <a:pPr lvl="2">
              <a:defRPr/>
            </a:pPr>
            <a:r>
              <a:rPr lang="en-AU" kern="0" dirty="0"/>
              <a:t>IEEE 802.15.7-2018</a:t>
            </a:r>
          </a:p>
          <a:p>
            <a:pPr lvl="2">
              <a:defRPr/>
            </a:pPr>
            <a:r>
              <a:rPr lang="en-AU" kern="0" dirty="0"/>
              <a:t>IEEE 802.1ASdr</a:t>
            </a:r>
          </a:p>
          <a:p>
            <a:pPr lvl="2">
              <a:defRPr/>
            </a:pPr>
            <a:r>
              <a:rPr lang="en-AU" kern="0" dirty="0"/>
              <a:t>IEEE 802.1DC</a:t>
            </a:r>
          </a:p>
          <a:p>
            <a:pPr lvl="2">
              <a:defRPr/>
            </a:pPr>
            <a:r>
              <a:rPr lang="en-AU" kern="0" dirty="0"/>
              <a:t>IEEE 802.1Qdj</a:t>
            </a:r>
            <a:endParaRPr lang="en-AU" dirty="0"/>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1">
              <a:spcBef>
                <a:spcPts val="200"/>
              </a:spcBef>
              <a:defRPr/>
            </a:pPr>
            <a:r>
              <a:rPr lang="en-AU" sz="1800" kern="0" dirty="0"/>
              <a:t>Waiting for publication</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a:p>
            <a:pPr lvl="2">
              <a:defRPr/>
            </a:pPr>
            <a:r>
              <a:rPr lang="en-AU" kern="0" dirty="0"/>
              <a:t>IEEE 802f</a:t>
            </a:r>
          </a:p>
          <a:p>
            <a:pPr lvl="2">
              <a:defRPr/>
            </a:pPr>
            <a:r>
              <a:rPr lang="en-AU" kern="0" dirty="0"/>
              <a:t>IEEE 802.1Qcw</a:t>
            </a:r>
          </a:p>
          <a:p>
            <a:pPr lvl="2">
              <a:defRPr/>
            </a:pPr>
            <a:endParaRPr lang="en-AU" kern="0" dirty="0"/>
          </a:p>
          <a:p>
            <a:pPr lvl="2">
              <a:spcBef>
                <a:spcPts val="200"/>
              </a:spcBef>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802.15.4-2024</a:t>
            </a:r>
          </a:p>
          <a:p>
            <a:pPr lvl="2">
              <a:spcBef>
                <a:spcPts val="200"/>
              </a:spcBef>
              <a:defRPr/>
            </a:pPr>
            <a:r>
              <a:rPr lang="en-AU" dirty="0"/>
              <a:t>IEEE 802.19.1</a:t>
            </a:r>
          </a:p>
          <a:p>
            <a:pPr lvl="2">
              <a:spcBef>
                <a:spcPts val="200"/>
              </a:spcBef>
              <a:defRPr/>
            </a:pPr>
            <a:r>
              <a:rPr lang="en-AU" dirty="0">
                <a:solidFill>
                  <a:srgbClr val="FF0000"/>
                </a:solidFill>
              </a:rPr>
              <a:t>IEEE 802.11ba</a:t>
            </a:r>
            <a:endParaRPr lang="en-AU" dirty="0"/>
          </a:p>
          <a:p>
            <a:pPr lvl="1">
              <a:defRPr/>
            </a:pPr>
            <a:r>
              <a:rPr lang="en-AU" sz="1800" kern="0" dirty="0"/>
              <a:t>In 60-day ballot</a:t>
            </a:r>
          </a:p>
          <a:p>
            <a:pPr lvl="2">
              <a:defRPr/>
            </a:pPr>
            <a:r>
              <a:rPr lang="en-AU" dirty="0"/>
              <a:t>IEEE 802.1Qdy</a:t>
            </a:r>
          </a:p>
          <a:p>
            <a:pPr lvl="2">
              <a:defRPr/>
            </a:pPr>
            <a:r>
              <a:rPr lang="en-AU" dirty="0"/>
              <a:t>IEEE 802-REVc</a:t>
            </a:r>
          </a:p>
          <a:p>
            <a:pPr lvl="1">
              <a:spcBef>
                <a:spcPts val="800"/>
              </a:spcBef>
              <a:defRPr/>
            </a:pPr>
            <a:r>
              <a:rPr lang="en-AU" sz="1800" kern="0" dirty="0"/>
              <a:t>Passed 60-day ballot</a:t>
            </a:r>
            <a:br>
              <a:rPr lang="en-AU" sz="1800" kern="0" dirty="0"/>
            </a:br>
            <a:r>
              <a:rPr lang="en-AU" sz="1800" dirty="0"/>
              <a:t>(resolutions req)</a:t>
            </a:r>
            <a:endParaRPr lang="en-AU" kern="0" dirty="0">
              <a:solidFill>
                <a:srgbClr val="FF0000"/>
              </a:solidFill>
            </a:endParaRPr>
          </a:p>
          <a:p>
            <a:pPr lvl="2">
              <a:spcBef>
                <a:spcPts val="200"/>
              </a:spcBef>
              <a:defRPr/>
            </a:pPr>
            <a:r>
              <a:rPr lang="en-AU" kern="0" dirty="0">
                <a:solidFill>
                  <a:srgbClr val="FF0000"/>
                </a:solidFill>
              </a:rPr>
              <a:t>IEEE 802.11ax</a:t>
            </a:r>
          </a:p>
          <a:p>
            <a:pPr lvl="1">
              <a:spcBef>
                <a:spcPts val="800"/>
              </a:spcBef>
              <a:defRPr/>
            </a:pPr>
            <a:endParaRPr lang="en-AU" dirty="0"/>
          </a:p>
        </p:txBody>
      </p:sp>
      <p:sp>
        <p:nvSpPr>
          <p:cNvPr id="2" name="Footer Placeholder 1">
            <a:extLst>
              <a:ext uri="{FF2B5EF4-FFF2-40B4-BE49-F238E27FC236}">
                <a16:creationId xmlns:a16="http://schemas.microsoft.com/office/drawing/2014/main" id="{DE912D9C-7745-4BDB-B6F4-4C7E55F2EF66}"/>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205738A5-2D92-4098-A3CC-C562BED115D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9D6D3175-7DEA-4C1C-8011-0F575D94EE1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7963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111 standards through the PSDO adoption process, with 29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5616958"/>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58</a:t>
                      </a:r>
                    </a:p>
                  </a:txBody>
                  <a:tcPr/>
                </a:tc>
                <a:tc>
                  <a:txBody>
                    <a:bodyPr/>
                    <a:lstStyle/>
                    <a:p>
                      <a:pPr algn="ctr"/>
                      <a:r>
                        <a:rPr lang="en-US" dirty="0"/>
                        <a:t>8</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111</a:t>
                      </a:r>
                    </a:p>
                  </a:txBody>
                  <a:tcPr>
                    <a:lnT w="12700" cap="flat" cmpd="sng" algn="ctr">
                      <a:solidFill>
                        <a:schemeClr val="tx1"/>
                      </a:solidFill>
                      <a:prstDash val="solid"/>
                      <a:round/>
                      <a:headEnd type="none" w="med" len="med"/>
                      <a:tailEnd type="none" w="med" len="med"/>
                    </a:lnT>
                  </a:tcPr>
                </a:tc>
                <a:tc>
                  <a:txBody>
                    <a:bodyPr/>
                    <a:lstStyle/>
                    <a:p>
                      <a:pPr algn="ctr"/>
                      <a:r>
                        <a:rPr lang="en-US" b="1" dirty="0"/>
                        <a:t>29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2DB8D093-4287-4ED0-917D-9CE6F07CBD26}"/>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A997B968-9D74-474C-B1B5-502B6DEF109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CF5BAAD6-8AE5-482D-959C-FDE4AEB0FF8D}"/>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028462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IEEE 802.11-2024 has been published on April 28th</a:t>
            </a:r>
          </a:p>
          <a:p>
            <a:pPr lvl="1">
              <a:buFont typeface="Arial" panose="020B0604020202020204" pitchFamily="34" charset="0"/>
              <a:buChar char="•"/>
              <a:defRPr/>
            </a:pPr>
            <a:r>
              <a:rPr lang="en-US" altLang="en-US" sz="1600" dirty="0">
                <a:ea typeface="ＭＳ Ｐゴシック" panose="020B0600070205080204" pitchFamily="34" charset="-128"/>
              </a:rPr>
              <a:t>P802.11bh and P802.11be are also in the process of being published as amendments – Targeted for later this month</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modifications to the </a:t>
            </a:r>
            <a:r>
              <a:rPr lang="en-US" altLang="en-US" sz="1600" dirty="0" err="1">
                <a:ea typeface="ＭＳ Ｐゴシック" panose="020B0600070205080204" pitchFamily="34" charset="-128"/>
              </a:rPr>
              <a:t>REVme</a:t>
            </a:r>
            <a:r>
              <a:rPr lang="en-US" altLang="en-US" sz="1600" dirty="0">
                <a:ea typeface="ＭＳ Ｐゴシック" panose="020B0600070205080204" pitchFamily="34" charset="-128"/>
              </a:rPr>
              <a:t> D7.0 draft – for consideration in the initial </a:t>
            </a:r>
            <a:r>
              <a:rPr lang="en-US" altLang="en-US" sz="1600" dirty="0" err="1">
                <a:ea typeface="ＭＳ Ｐゴシック" panose="020B0600070205080204" pitchFamily="34" charset="-128"/>
              </a:rPr>
              <a:t>REVmf</a:t>
            </a:r>
            <a:r>
              <a:rPr lang="en-US" altLang="en-US" sz="1600" dirty="0">
                <a:ea typeface="ＭＳ Ｐゴシック" panose="020B0600070205080204" pitchFamily="34" charset="-128"/>
              </a:rPr>
              <a:t> draft.</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topics involving other amendments under publication.</a:t>
            </a:r>
          </a:p>
          <a:p>
            <a:pPr lvl="1">
              <a:buFont typeface="Arial" panose="020B0604020202020204" pitchFamily="34" charset="0"/>
              <a:buChar char="•"/>
              <a:defRPr/>
            </a:pPr>
            <a:r>
              <a:rPr lang="en-US" altLang="en-US" sz="1600" dirty="0">
                <a:ea typeface="ＭＳ Ｐゴシック" panose="020B0600070205080204" pitchFamily="34" charset="-128"/>
              </a:rPr>
              <a:t>Approve an initial working group letter ballot.</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May 12, </a:t>
            </a:r>
            <a:r>
              <a:rPr lang="en-US" altLang="en-US" sz="1600">
                <a:ea typeface="ＭＳ Ｐゴシック" panose="020B0600070205080204" pitchFamily="34" charset="-128"/>
              </a:rPr>
              <a:t>4-6pm CET</a:t>
            </a:r>
            <a:endParaRPr lang="en-US" altLang="en-US" sz="1600" dirty="0">
              <a:ea typeface="ＭＳ Ｐゴシック" panose="020B0600070205080204" pitchFamily="34" charset="-128"/>
            </a:endParaRPr>
          </a:p>
          <a:p>
            <a:pPr lvl="1">
              <a:buFont typeface="Arial" panose="020B0604020202020204" pitchFamily="34" charset="0"/>
              <a:buChar char="•"/>
              <a:defRPr/>
            </a:pPr>
            <a:r>
              <a:rPr lang="en-US" altLang="en-US" sz="1600" dirty="0">
                <a:ea typeface="ＭＳ Ｐゴシック" panose="020B0600070205080204" pitchFamily="34" charset="-128"/>
              </a:rPr>
              <a:t>Wednesday May 14, 4-6pm CET</a:t>
            </a:r>
          </a:p>
          <a:p>
            <a:pPr lvl="1">
              <a:buFont typeface="Arial" panose="020B0604020202020204" pitchFamily="34" charset="0"/>
              <a:buChar char="•"/>
              <a:defRPr/>
            </a:pPr>
            <a:r>
              <a:rPr lang="en-US" altLang="en-US" sz="1600" dirty="0">
                <a:ea typeface="ＭＳ Ｐゴシック" panose="020B0600070205080204" pitchFamily="34" charset="-128"/>
              </a:rPr>
              <a:t>Thursday May 15,  4-6pm CET</a:t>
            </a:r>
          </a:p>
        </p:txBody>
      </p:sp>
      <p:sp>
        <p:nvSpPr>
          <p:cNvPr id="2" name="Footer Placeholder 1">
            <a:extLst>
              <a:ext uri="{FF2B5EF4-FFF2-40B4-BE49-F238E27FC236}">
                <a16:creationId xmlns:a16="http://schemas.microsoft.com/office/drawing/2014/main" id="{EC773867-3505-4401-989D-851AD8BB4B96}"/>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97C04D6A-B1A3-447C-A45D-EA1DC757564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1C127178-87F8-4F68-8351-D4413A71BE8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58102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TGbf (WLAN Sensing)</a:t>
            </a:r>
            <a:r>
              <a:rPr lang="en-US" dirty="0"/>
              <a:t>–</a:t>
            </a:r>
            <a:r>
              <a:rPr lang="en-US" altLang="zh-CN" dirty="0"/>
              <a:t> </a:t>
            </a:r>
            <a:r>
              <a:rPr lang="en-US" altLang="zh-CN" dirty="0">
                <a:solidFill>
                  <a:srgbClr val="0000FF"/>
                </a:solidFill>
              </a:rPr>
              <a:t>May </a:t>
            </a:r>
            <a:r>
              <a:rPr lang="en-US" dirty="0"/>
              <a:t>2025</a:t>
            </a:r>
            <a:endParaRPr lang="en-GB" dirty="0"/>
          </a:p>
        </p:txBody>
      </p:sp>
      <p:sp>
        <p:nvSpPr>
          <p:cNvPr id="9218" name="Rectangle 2"/>
          <p:cNvSpPr>
            <a:spLocks noGrp="1" noChangeArrowheads="1"/>
          </p:cNvSpPr>
          <p:nvPr>
            <p:ph idx="1"/>
          </p:nvPr>
        </p:nvSpPr>
        <p:spPr>
          <a:xfrm>
            <a:off x="914401" y="1598614"/>
            <a:ext cx="7848599" cy="4421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March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0</a:t>
            </a:r>
            <a:r>
              <a:rPr lang="en-US" sz="1800" dirty="0"/>
              <a:t> teleconference calls</a:t>
            </a:r>
          </a:p>
          <a:p>
            <a:pPr marL="720725" lvl="1" indent="-342900" algn="just">
              <a:spcBef>
                <a:spcPts val="0"/>
              </a:spcBef>
              <a:spcAft>
                <a:spcPts val="600"/>
              </a:spcAft>
              <a:buFont typeface="Times New Roman" panose="02020603050405020304" pitchFamily="18" charset="0"/>
              <a:buChar char="−"/>
            </a:pPr>
            <a:r>
              <a:rPr lang="en-US" altLang="zh-CN" sz="1800" dirty="0"/>
              <a:t>The 4</a:t>
            </a:r>
            <a:r>
              <a:rPr lang="en-US" altLang="zh-CN" sz="1800" baseline="30000" dirty="0"/>
              <a:t>th</a:t>
            </a:r>
            <a:r>
              <a:rPr lang="en-US" altLang="zh-CN" sz="1800" dirty="0"/>
              <a:t> </a:t>
            </a:r>
            <a:r>
              <a:rPr lang="en-US" sz="1800" dirty="0"/>
              <a:t>SA </a:t>
            </a:r>
            <a:r>
              <a:rPr lang="en-US" altLang="zh-CN" sz="1800" dirty="0"/>
              <a:t>Ballot Recirculation </a:t>
            </a:r>
            <a:r>
              <a:rPr lang="en-US" sz="1800" dirty="0"/>
              <a:t>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25 Mar</a:t>
            </a:r>
            <a:r>
              <a:rPr lang="en-US" altLang="zh-CN" sz="1600" dirty="0">
                <a:solidFill>
                  <a:schemeClr val="tx1"/>
                </a:solidFill>
              </a:rPr>
              <a:t> </a:t>
            </a:r>
            <a:r>
              <a:rPr lang="en-US" sz="1600" dirty="0">
                <a:solidFill>
                  <a:schemeClr val="tx1"/>
                </a:solidFill>
              </a:rPr>
              <a:t>2025, close date 04 Apr 2025</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98%</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a:t>
            </a:r>
            <a:r>
              <a:rPr lang="en-US" sz="1600" dirty="0">
                <a:solidFill>
                  <a:srgbClr val="FF0000"/>
                </a:solidFill>
              </a:rPr>
              <a:t>0</a:t>
            </a:r>
            <a:r>
              <a:rPr lang="en-US" sz="1600" dirty="0">
                <a:solidFill>
                  <a:schemeClr val="tx1"/>
                </a:solidFill>
              </a:rPr>
              <a:t> comments</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May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0</a:t>
            </a:r>
            <a:r>
              <a:rPr lang="en-US" sz="1800" dirty="0"/>
              <a:t> slots scheduled for TGbf</a:t>
            </a:r>
          </a:p>
          <a:p>
            <a:pPr marL="720725" lvl="1" indent="-342900" algn="just">
              <a:spcBef>
                <a:spcPts val="0"/>
              </a:spcBef>
              <a:spcAft>
                <a:spcPts val="600"/>
              </a:spcAft>
              <a:buFont typeface="Times New Roman" panose="02020603050405020304" pitchFamily="18" charset="0"/>
              <a:buChar char="−"/>
            </a:pPr>
            <a:r>
              <a:rPr lang="en-US" altLang="zh-CN" sz="1800" b="1" dirty="0"/>
              <a:t>TGbf Work Completed — Thank You All!</a:t>
            </a:r>
          </a:p>
          <a:p>
            <a:pPr marL="720725" lvl="1" indent="-342900" algn="just">
              <a:spcBef>
                <a:spcPts val="0"/>
              </a:spcBef>
              <a:spcAft>
                <a:spcPts val="600"/>
              </a:spcAft>
              <a:buFont typeface="Times New Roman" panose="02020603050405020304" pitchFamily="18" charset="0"/>
              <a:buChar char="−"/>
            </a:pPr>
            <a:r>
              <a:rPr lang="en-US" altLang="zh-CN" sz="1800" dirty="0"/>
              <a:t>A personal gift for all TGbf members: </a:t>
            </a:r>
            <a:r>
              <a:rPr lang="en-US" altLang="zh-CN" sz="1800" b="1" dirty="0">
                <a:solidFill>
                  <a:srgbClr val="C00000"/>
                </a:solidFill>
              </a:rPr>
              <a:t>Paperweight</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Some of you may have already received it during the last meeting in Atlanta</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If you haven’t received yours yet, please contact me</a:t>
            </a:r>
            <a:r>
              <a:rPr lang="en-US" altLang="zh-CN" sz="1600" dirty="0">
                <a:solidFill>
                  <a:schemeClr val="tx1"/>
                </a:solidFill>
                <a:sym typeface="Wingdings" panose="05000000000000000000" pitchFamily="2" charset="2"/>
              </a:rPr>
              <a:t></a:t>
            </a:r>
            <a:endParaRPr lang="en-US" altLang="zh-CN" sz="1600" dirty="0">
              <a:solidFill>
                <a:schemeClr val="tx1"/>
              </a:solidFill>
            </a:endParaRPr>
          </a:p>
        </p:txBody>
      </p:sp>
      <p:pic>
        <p:nvPicPr>
          <p:cNvPr id="7" name="图片 6">
            <a:extLst>
              <a:ext uri="{FF2B5EF4-FFF2-40B4-BE49-F238E27FC236}">
                <a16:creationId xmlns:a16="http://schemas.microsoft.com/office/drawing/2014/main" id="{39431B97-12A1-4C58-B8B1-55A3FF1833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0660" t="23832" r="20528" b="15619"/>
          <a:stretch/>
        </p:blipFill>
        <p:spPr>
          <a:xfrm rot="5400000">
            <a:off x="9279713" y="2349235"/>
            <a:ext cx="1944704" cy="2275435"/>
          </a:xfrm>
          <a:prstGeom prst="rect">
            <a:avLst/>
          </a:prstGeom>
          <a:ln>
            <a:noFill/>
          </a:ln>
          <a:effectLst>
            <a:outerShdw blurRad="292100" dist="139700" dir="2700000" algn="tl" rotWithShape="0">
              <a:srgbClr val="333333">
                <a:alpha val="65000"/>
              </a:srgbClr>
            </a:outerShdw>
          </a:effectLst>
        </p:spPr>
      </p:pic>
      <p:pic>
        <p:nvPicPr>
          <p:cNvPr id="8" name="图片 7">
            <a:extLst>
              <a:ext uri="{FF2B5EF4-FFF2-40B4-BE49-F238E27FC236}">
                <a16:creationId xmlns:a16="http://schemas.microsoft.com/office/drawing/2014/main" id="{4C739DB4-33F4-48F1-882E-9A55E092C3B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3563" t="25945" r="17624" b="13505"/>
          <a:stretch/>
        </p:blipFill>
        <p:spPr>
          <a:xfrm rot="5400000">
            <a:off x="9279713" y="4272482"/>
            <a:ext cx="1944705" cy="2275436"/>
          </a:xfrm>
          <a:prstGeom prst="rect">
            <a:avLst/>
          </a:prstGeom>
          <a:ln>
            <a:noFill/>
          </a:ln>
          <a:effectLst>
            <a:outerShdw blurRad="292100" dist="139700" dir="2700000" algn="tl" rotWithShape="0">
              <a:srgbClr val="333333">
                <a:alpha val="65000"/>
              </a:srgbClr>
            </a:outerShdw>
          </a:effectLst>
        </p:spPr>
      </p:pic>
      <p:sp>
        <p:nvSpPr>
          <p:cNvPr id="3" name="Footer Placeholder 2">
            <a:extLst>
              <a:ext uri="{FF2B5EF4-FFF2-40B4-BE49-F238E27FC236}">
                <a16:creationId xmlns:a16="http://schemas.microsoft.com/office/drawing/2014/main" id="{064083F5-4925-4E93-9DAE-F5B18EE16851}"/>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35D5079D-0C96-40AF-9779-B335A238571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219DA205-96F9-4D2B-BC1E-7007459FE69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50351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May 2025</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850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had 5 teleconferences as we keep working through our comments.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5 meetings planned in the May Interim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having an ad hoc between this session and the July session for comment resolution.</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5/625r1.</a:t>
            </a: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1750374196"/>
              </p:ext>
            </p:extLst>
          </p:nvPr>
        </p:nvGraphicFramePr>
        <p:xfrm>
          <a:off x="3329151" y="1950596"/>
          <a:ext cx="7772400" cy="845156"/>
        </p:xfrm>
        <a:graphic>
          <a:graphicData uri="http://schemas.openxmlformats.org/drawingml/2006/table">
            <a:tbl>
              <a:tblPr>
                <a:tableStyleId>{5940675A-B579-460E-94D1-54222C63F5DA}</a:tableStyleId>
              </a:tblPr>
              <a:tblGrid>
                <a:gridCol w="1793631">
                  <a:extLst>
                    <a:ext uri="{9D8B030D-6E8A-4147-A177-3AD203B41FA5}">
                      <a16:colId xmlns:a16="http://schemas.microsoft.com/office/drawing/2014/main" val="575471882"/>
                    </a:ext>
                  </a:extLst>
                </a:gridCol>
                <a:gridCol w="1793631">
                  <a:extLst>
                    <a:ext uri="{9D8B030D-6E8A-4147-A177-3AD203B41FA5}">
                      <a16:colId xmlns:a16="http://schemas.microsoft.com/office/drawing/2014/main" val="2537092023"/>
                    </a:ext>
                  </a:extLst>
                </a:gridCol>
                <a:gridCol w="1793631">
                  <a:extLst>
                    <a:ext uri="{9D8B030D-6E8A-4147-A177-3AD203B41FA5}">
                      <a16:colId xmlns:a16="http://schemas.microsoft.com/office/drawing/2014/main" val="3607983971"/>
                    </a:ext>
                  </a:extLst>
                </a:gridCol>
                <a:gridCol w="2391507">
                  <a:extLst>
                    <a:ext uri="{9D8B030D-6E8A-4147-A177-3AD203B41FA5}">
                      <a16:colId xmlns:a16="http://schemas.microsoft.com/office/drawing/2014/main" val="761489351"/>
                    </a:ext>
                  </a:extLst>
                </a:gridCol>
              </a:tblGrid>
              <a:tr h="540356">
                <a:tc>
                  <a:txBody>
                    <a:bodyPr/>
                    <a:lstStyle/>
                    <a:p>
                      <a:pPr algn="ctr" fontAlgn="ctr"/>
                      <a:r>
                        <a:rPr lang="en-US" sz="1600" b="0" i="0" u="none" strike="noStrike" cap="none" spc="0" baseline="0" dirty="0">
                          <a:solidFill>
                            <a:schemeClr val="tx1"/>
                          </a:solidFill>
                          <a:effectLst/>
                          <a:uFillTx/>
                          <a:latin typeface="+mn-lt"/>
                          <a:ea typeface="+mn-ea"/>
                          <a:cs typeface="+mn-cs"/>
                          <a:sym typeface="Times New Roman"/>
                        </a:rPr>
                        <a:t>Unassigned</a:t>
                      </a:r>
                    </a:p>
                  </a:txBody>
                  <a:tcPr marL="9525" marR="9525" marT="9525" marB="0" anchor="ctr"/>
                </a:tc>
                <a:tc>
                  <a:txBody>
                    <a:bodyPr/>
                    <a:lstStyle/>
                    <a:p>
                      <a:pPr algn="ctr" fontAlgn="ctr"/>
                      <a:r>
                        <a:rPr lang="en-US" sz="1600" u="none" strike="noStrike" dirty="0">
                          <a:effectLst/>
                        </a:rPr>
                        <a:t>Assigned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Ready for Motion</a:t>
                      </a:r>
                      <a:endParaRPr lang="en-US"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Resolution Approved</a:t>
                      </a:r>
                      <a:endParaRPr lang="en-US"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600" b="0" i="0" u="none" strike="noStrike">
                          <a:solidFill>
                            <a:srgbClr val="000000"/>
                          </a:solidFill>
                          <a:effectLst/>
                          <a:latin typeface="Calibri" panose="020F0502020204030204" pitchFamily="34" charset="0"/>
                        </a:rPr>
                        <a:t>16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968</a:t>
                      </a: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123</a:t>
                      </a: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88</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DF2B725A-0238-4E11-9FD9-9DBC0584F824}"/>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DAA58EB2-6385-46A6-B2D4-A6D0065B5A8E}"/>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sp>
        <p:nvSpPr>
          <p:cNvPr id="5" name="Date Placeholder 4">
            <a:extLst>
              <a:ext uri="{FF2B5EF4-FFF2-40B4-BE49-F238E27FC236}">
                <a16:creationId xmlns:a16="http://schemas.microsoft.com/office/drawing/2014/main" id="{EDE2D08E-1A29-4B94-977E-D5D42B03C658}"/>
              </a:ext>
            </a:extLst>
          </p:cNvPr>
          <p:cNvSpPr>
            <a:spLocks noGrp="1"/>
          </p:cNvSpPr>
          <p:nvPr>
            <p:ph type="dt" idx="10"/>
          </p:nvPr>
        </p:nvSpPr>
        <p:spPr/>
        <p:txBody>
          <a:bodyPr/>
          <a:lstStyle/>
          <a:p>
            <a:r>
              <a:rPr lang="en-US"/>
              <a:t>May 2025</a:t>
            </a:r>
            <a:endParaRPr lang="en-GB"/>
          </a:p>
        </p:txBody>
      </p:sp>
    </p:spTree>
    <p:extLst>
      <p:ext uri="{BB962C8B-B14F-4D97-AF65-F5344CB8AC3E}">
        <p14:creationId xmlns:p14="http://schemas.microsoft.com/office/powerpoint/2010/main" val="3156351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a:t>
            </a:r>
            <a:r>
              <a:rPr lang="en-US" b="0" baseline="30000" dirty="0"/>
              <a:t>nd</a:t>
            </a:r>
            <a:r>
              <a:rPr lang="en-US" b="0" dirty="0"/>
              <a:t> recirculation SA ballot closed Mar. 30</a:t>
            </a:r>
            <a:r>
              <a:rPr lang="en-US" b="0" baseline="30000" dirty="0"/>
              <a:t>th</a:t>
            </a:r>
            <a:r>
              <a:rPr lang="en-US"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Approval rate: 98%</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Returned ballots</a:t>
            </a:r>
            <a:r>
              <a:rPr lang="en-US" dirty="0"/>
              <a:t>: 84%</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 technical and 2 editorial comments re</a:t>
            </a:r>
            <a:r>
              <a:rPr lang="en-US" dirty="0"/>
              <a:t>ceived and resolved without changes to draft.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On the agenda for May 7</a:t>
            </a:r>
            <a:r>
              <a:rPr lang="en-US" b="0" baseline="30000" dirty="0"/>
              <a:t>th</a:t>
            </a:r>
            <a:r>
              <a:rPr lang="en-US" b="0" dirty="0"/>
              <a:t> </a:t>
            </a:r>
            <a:r>
              <a:rPr lang="en-US" b="0" dirty="0" err="1"/>
              <a:t>REVcom</a:t>
            </a:r>
            <a:r>
              <a:rPr lang="en-US" b="0" dirty="0"/>
              <a:t> meeting.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Last steps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meeting minutes motions from March meeting and following telecon.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SASB approval post </a:t>
            </a:r>
            <a:r>
              <a:rPr lang="en-US" dirty="0" err="1"/>
              <a:t>REVcom</a:t>
            </a:r>
            <a:r>
              <a:rPr lang="en-US" dirty="0"/>
              <a:t> recommendation.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planned meetings.</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DD7689CD-326C-405D-A469-1DA59A378DA8}"/>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758AD5F-37B6-4ADA-AE33-5AA40FB9D7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FA4AEF7B-42EC-4BA6-B86B-D0EEF84287B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88295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a variety of topics</a:t>
            </a:r>
          </a:p>
          <a:p>
            <a:pPr marL="1657350" lvl="3" indent="-285750">
              <a:buFont typeface="Arial" panose="020B0604020202020204" pitchFamily="34" charset="0"/>
              <a:buChar char="•"/>
            </a:pPr>
            <a:r>
              <a:rPr lang="en-US" sz="1200" dirty="0">
                <a:solidFill>
                  <a:schemeClr val="tx1"/>
                </a:solidFill>
              </a:rPr>
              <a:t>Coordinated spatial reuse (CSR), non-primary channel access (NPCA), multi-AP framework (MAP), TXOP sharing, </a:t>
            </a:r>
          </a:p>
          <a:p>
            <a:pPr marL="1657350" lvl="3" indent="-285750">
              <a:buFont typeface="Arial" panose="020B0604020202020204" pitchFamily="34" charset="0"/>
              <a:buChar char="•"/>
            </a:pPr>
            <a:r>
              <a:rPr lang="en-US" sz="1200" dirty="0">
                <a:solidFill>
                  <a:schemeClr val="tx1"/>
                </a:solidFill>
              </a:rPr>
              <a:t>Distributed resource units (DRUs),  coordinated RTWT, coordinated TDMA (C-TDMA), roaming, sounding, coexistence, </a:t>
            </a:r>
          </a:p>
          <a:p>
            <a:pPr marL="1657350" lvl="3" indent="-285750">
              <a:buFont typeface="Arial" panose="020B0604020202020204" pitchFamily="34" charset="0"/>
              <a:buChar char="•"/>
            </a:pPr>
            <a:r>
              <a:rPr lang="en-US" sz="1200" dirty="0">
                <a:solidFill>
                  <a:schemeClr val="tx1"/>
                </a:solidFill>
              </a:rPr>
              <a:t>Coordinated beamforming (CBF), AP and STA power save, MLME, enhanced long range (ELR), control frames, low latency, </a:t>
            </a:r>
          </a:p>
          <a:p>
            <a:pPr marL="1657350" lvl="3" indent="-285750">
              <a:buFont typeface="Arial" panose="020B0604020202020204" pitchFamily="34" charset="0"/>
              <a:buChar char="•"/>
            </a:pPr>
            <a:r>
              <a:rPr lang="en-US" sz="1200" dirty="0">
                <a:solidFill>
                  <a:schemeClr val="tx1"/>
                </a:solidFill>
              </a:rPr>
              <a:t>Dynamic subchannel operation (DSO), PHY header/PPDU format, modulation and coding schemes (MCS), prioritized (P-) 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a:solidFill>
                  <a:schemeClr val="tx1"/>
                </a:solidFill>
              </a:rPr>
              <a:t>~</a:t>
            </a:r>
            <a:r>
              <a:rPr lang="en-US" sz="1400">
                <a:solidFill>
                  <a:srgbClr val="FF0000"/>
                </a:solidFill>
              </a:rPr>
              <a:t>250</a:t>
            </a:r>
            <a:r>
              <a:rPr lang="en-US" sz="1400">
                <a:solidFill>
                  <a:schemeClr val="tx1"/>
                </a:solidFill>
              </a:rPr>
              <a:t> </a:t>
            </a:r>
            <a:r>
              <a:rPr lang="en-US" sz="1400" dirty="0">
                <a:solidFill>
                  <a:schemeClr val="tx1"/>
                </a:solidFill>
              </a:rPr>
              <a:t>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a:buFont typeface="Arial" panose="020B0604020202020204" pitchFamily="34" charset="0"/>
              <a:buChar char="•"/>
            </a:pPr>
            <a:r>
              <a:rPr lang="en-US" sz="1800" dirty="0"/>
              <a:t>Agenda is available in </a:t>
            </a:r>
            <a:r>
              <a:rPr lang="en-US" sz="1800" dirty="0">
                <a:solidFill>
                  <a:srgbClr val="CCCCFF"/>
                </a:solidFill>
                <a:hlinkClick r:id="rId4">
                  <a:extLst>
                    <a:ext uri="{A12FA001-AC4F-418D-AE19-62706E023703}">
                      <ahyp:hlinkClr xmlns:ahyp="http://schemas.microsoft.com/office/drawing/2018/hyperlinkcolor" val="tx"/>
                    </a:ext>
                  </a:extLst>
                </a:hlinkClick>
              </a:rPr>
              <a:t>11-25/0568r1</a:t>
            </a:r>
            <a:endParaRPr lang="en-US" sz="1800" dirty="0">
              <a:solidFill>
                <a:srgbClr val="FF0000"/>
              </a:solidFill>
            </a:endParaRP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18</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May 2025</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May </a:t>
            </a:r>
            <a:r>
              <a:rPr lang="en-US" dirty="0">
                <a:solidFill>
                  <a:schemeClr val="tx1"/>
                </a:solidFill>
              </a:rPr>
              <a:t>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May 2025</a:t>
            </a:r>
            <a:endParaRPr lang="en-GB" dirty="0"/>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nvPr>
        </p:nvGraphicFramePr>
        <p:xfrm>
          <a:off x="2586473" y="2133600"/>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0712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TGbq (Integrated mmWave)
TGbr (Enhanced Light Communications)
PQC SG (Post Quantum Cryptography)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2025 session:</a:t>
            </a:r>
            <a:endParaRPr lang="en-US" altLang="en-US" kern="0" dirty="0"/>
          </a:p>
        </p:txBody>
      </p:sp>
      <p:sp>
        <p:nvSpPr>
          <p:cNvPr id="4" name="Footer Placeholder 3">
            <a:extLst>
              <a:ext uri="{FF2B5EF4-FFF2-40B4-BE49-F238E27FC236}">
                <a16:creationId xmlns:a16="http://schemas.microsoft.com/office/drawing/2014/main" id="{9AFC4637-2C8A-4D6F-9947-5C92CACC8F1C}"/>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4254BCE7-F6CE-4906-B380-EFA6A495B37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C98AA235-8F88-433E-83BE-C61262DAC6D7}"/>
              </a:ext>
            </a:extLst>
          </p:cNvPr>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May 2025 IEEE 802 Interim</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0" indent="0"/>
            <a:r>
              <a:rPr lang="en-US" altLang="en-GB" sz="1800" dirty="0"/>
              <a:t>1 </a:t>
            </a:r>
            <a:r>
              <a:rPr lang="en-US" altLang="en-GB" sz="1800" dirty="0" err="1"/>
              <a:t>TGbp</a:t>
            </a:r>
            <a:r>
              <a:rPr lang="en-US" altLang="en-GB" sz="1800" dirty="0"/>
              <a:t> </a:t>
            </a:r>
            <a:r>
              <a:rPr lang="en-US" altLang="en-GB" sz="1800" dirty="0" err="1"/>
              <a:t>teleconfrence</a:t>
            </a:r>
            <a:r>
              <a:rPr lang="en-US" altLang="en-GB" sz="1800" dirty="0"/>
              <a:t> was held since Mar plenary session, focusing on review of updatd SFD and 11bp spec skeleton discussion, with agenda included in </a:t>
            </a:r>
            <a:r>
              <a:rPr lang="en-US" altLang="en-GB" sz="1800" dirty="0">
                <a:hlinkClick r:id="rId3"/>
              </a:rPr>
              <a:t>11-25/0610r0</a:t>
            </a:r>
            <a:r>
              <a:rPr lang="en-US" altLang="en-GB" sz="1800" dirty="0"/>
              <a:t> and meeting minutes included in </a:t>
            </a:r>
            <a:r>
              <a:rPr lang="en-US" altLang="en-GB" sz="1800" dirty="0">
                <a:hlinkClick r:id="rId4"/>
              </a:rPr>
              <a:t>11-25/0630r1</a:t>
            </a:r>
            <a:r>
              <a:rPr lang="en-US" altLang="en-GB" sz="1800" dirty="0"/>
              <a:t> . </a:t>
            </a:r>
          </a:p>
          <a:p>
            <a:pPr marL="0" indent="0"/>
            <a:r>
              <a:rPr lang="en-US" altLang="en-GB" sz="1800" dirty="0"/>
              <a:t>8 TGbp meetings are planned during the IEEE 802 May interim session, with a full meeting agenda included in the latest revision of 11-25/0611.</a:t>
            </a:r>
          </a:p>
          <a:p>
            <a:pPr lvl="1" algn="l">
              <a:lnSpc>
                <a:spcPct val="100000"/>
              </a:lnSpc>
              <a:buSzTx/>
              <a:buFont typeface="Arial" panose="020B0604020202020204" pitchFamily="34" charset="0"/>
              <a:buChar char="•"/>
            </a:pPr>
            <a:r>
              <a:rPr lang="en-US" altLang="en-GB" sz="1600" dirty="0">
                <a:cs typeface="+mn-ea"/>
                <a:sym typeface="+mn-ea"/>
              </a:rPr>
              <a:t>Notes, all TGbp meetings will be in Baltic II.</a:t>
            </a: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600" dirty="0"/>
              <a:t>open technical discussion and improve SFD documents based on consensus</a:t>
            </a:r>
          </a:p>
        </p:txBody>
      </p:sp>
      <p:graphicFrame>
        <p:nvGraphicFramePr>
          <p:cNvPr id="8" name="表格 7"/>
          <p:cNvGraphicFramePr/>
          <p:nvPr>
            <p:custDataLst>
              <p:tags r:id="rId1"/>
            </p:custDataLst>
            <p:extLst>
              <p:ext uri="{D42A27DB-BD31-4B8C-83A1-F6EECF244321}">
                <p14:modId xmlns:p14="http://schemas.microsoft.com/office/powerpoint/2010/main" val="1314973722"/>
              </p:ext>
            </p:extLst>
          </p:nvPr>
        </p:nvGraphicFramePr>
        <p:xfrm>
          <a:off x="2514600" y="3276600"/>
          <a:ext cx="7640212" cy="2377440"/>
        </p:xfrm>
        <a:graphic>
          <a:graphicData uri="http://schemas.openxmlformats.org/drawingml/2006/table">
            <a:tbl>
              <a:tblPr firstRow="1" bandRow="1">
                <a:tableStyleId>{00A15C55-8517-42AA-B614-E9B94910E393}</a:tableStyleId>
              </a:tblPr>
              <a:tblGrid>
                <a:gridCol w="1461646">
                  <a:extLst>
                    <a:ext uri="{9D8B030D-6E8A-4147-A177-3AD203B41FA5}">
                      <a16:colId xmlns:a16="http://schemas.microsoft.com/office/drawing/2014/main" val="20000"/>
                    </a:ext>
                  </a:extLst>
                </a:gridCol>
                <a:gridCol w="1420787">
                  <a:extLst>
                    <a:ext uri="{9D8B030D-6E8A-4147-A177-3AD203B41FA5}">
                      <a16:colId xmlns:a16="http://schemas.microsoft.com/office/drawing/2014/main" val="20001"/>
                    </a:ext>
                  </a:extLst>
                </a:gridCol>
                <a:gridCol w="997336">
                  <a:extLst>
                    <a:ext uri="{9D8B030D-6E8A-4147-A177-3AD203B41FA5}">
                      <a16:colId xmlns:a16="http://schemas.microsoft.com/office/drawing/2014/main" val="20002"/>
                    </a:ext>
                  </a:extLst>
                </a:gridCol>
                <a:gridCol w="1315389">
                  <a:extLst>
                    <a:ext uri="{9D8B030D-6E8A-4147-A177-3AD203B41FA5}">
                      <a16:colId xmlns:a16="http://schemas.microsoft.com/office/drawing/2014/main" val="20003"/>
                    </a:ext>
                  </a:extLst>
                </a:gridCol>
                <a:gridCol w="1604189">
                  <a:extLst>
                    <a:ext uri="{9D8B030D-6E8A-4147-A177-3AD203B41FA5}">
                      <a16:colId xmlns:a16="http://schemas.microsoft.com/office/drawing/2014/main" val="20004"/>
                    </a:ext>
                  </a:extLst>
                </a:gridCol>
                <a:gridCol w="840865">
                  <a:extLst>
                    <a:ext uri="{9D8B030D-6E8A-4147-A177-3AD203B41FA5}">
                      <a16:colId xmlns:a16="http://schemas.microsoft.com/office/drawing/2014/main" val="20005"/>
                    </a:ext>
                  </a:extLst>
                </a:gridCol>
              </a:tblGrid>
              <a:tr h="202223">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337038">
                <a:tc>
                  <a:txBody>
                    <a:bodyPr/>
                    <a:lstStyle/>
                    <a:p>
                      <a:pPr>
                        <a:buNone/>
                      </a:pPr>
                      <a:r>
                        <a:rPr lang="en-US" altLang="zh-CN" sz="12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olidFill>
                            <a:schemeClr val="bg1">
                              <a:lumMod val="50000"/>
                            </a:schemeClr>
                          </a:solidFill>
                          <a:sym typeface="+mn-ea"/>
                        </a:rPr>
                        <a:t>802.11 Opening Plenary</a:t>
                      </a: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endParaRPr lang="zh-CN" altLang="en-US" sz="120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(WPT/SEC)</a:t>
                      </a:r>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337038">
                <a:tc>
                  <a:txBody>
                    <a:bodyPr/>
                    <a:lstStyle/>
                    <a:p>
                      <a:pPr>
                        <a:buNone/>
                      </a:pPr>
                      <a:r>
                        <a:rPr lang="en-US" altLang="zh-CN" sz="1200" dirty="0"/>
                        <a:t>AM2 (10:30~12:30)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(Opening/FR/PHY)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err="1">
                          <a:sym typeface="+mn-ea"/>
                        </a:rPr>
                        <a:t>TGbp</a:t>
                      </a:r>
                      <a:r>
                        <a:rPr lang="en-US" altLang="zh-CN" sz="1200" dirty="0">
                          <a:sym typeface="+mn-ea"/>
                        </a:rPr>
                        <a:t> (MAC)</a:t>
                      </a: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337038">
                <a:tc>
                  <a:txBody>
                    <a:bodyPr/>
                    <a:lstStyle/>
                    <a:p>
                      <a:pPr>
                        <a:buNone/>
                      </a:pPr>
                      <a:r>
                        <a:rPr lang="en-US" altLang="zh-CN" sz="1200" dirty="0"/>
                        <a:t>PM1 (13:30~15:30)</a:t>
                      </a:r>
                    </a:p>
                  </a:txBody>
                  <a:tcPr/>
                </a:tc>
                <a:tc>
                  <a:txBody>
                    <a:bodyPr/>
                    <a:lstStyle/>
                    <a:p>
                      <a:pPr algn="ctr">
                        <a:buNone/>
                      </a:pP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(PHY/MAC)</a:t>
                      </a:r>
                      <a:endParaRPr lang="zh-CN" altLang="en-US" sz="1200" dirty="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337038">
                <a:tc>
                  <a:txBody>
                    <a:bodyPr/>
                    <a:lstStyle/>
                    <a:p>
                      <a:pPr>
                        <a:buNone/>
                      </a:pPr>
                      <a:r>
                        <a:rPr lang="en-US" altLang="zh-CN" sz="1200"/>
                        <a:t>PM2 (16:00~18:00)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02223">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9D2ACFB0-A22C-485C-909D-7DB49E223214}"/>
              </a:ext>
            </a:extLst>
          </p:cNvPr>
          <p:cNvSpPr>
            <a:spLocks noGrp="1"/>
          </p:cNvSpPr>
          <p:nvPr>
            <p:ph type="ftr" idx="14"/>
          </p:nvPr>
        </p:nvSpPr>
        <p:spPr/>
        <p:txBody>
          <a:bodyPr/>
          <a:lstStyle/>
          <a:p>
            <a:r>
              <a:rPr lang="en-GB"/>
              <a:t>Bo Sun, Sanechips</a:t>
            </a:r>
            <a:endParaRPr lang="en-GB" dirty="0"/>
          </a:p>
        </p:txBody>
      </p:sp>
      <p:sp>
        <p:nvSpPr>
          <p:cNvPr id="9" name="Slide Number Placeholder 8">
            <a:extLst>
              <a:ext uri="{FF2B5EF4-FFF2-40B4-BE49-F238E27FC236}">
                <a16:creationId xmlns:a16="http://schemas.microsoft.com/office/drawing/2014/main" id="{2DD57444-80BC-4C7D-AD73-C7A318F5020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10" name="Date Placeholder 9">
            <a:extLst>
              <a:ext uri="{FF2B5EF4-FFF2-40B4-BE49-F238E27FC236}">
                <a16:creationId xmlns:a16="http://schemas.microsoft.com/office/drawing/2014/main" id="{B427FCB5-6F70-4270-A085-2492ADFC7B0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035591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till May 2025 interim</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Jul,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65C52DD7-A34B-468B-8E0E-D31AB75F181E}"/>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C2FB127A-8456-4653-A384-8B3CA831585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DA9E3FD4-3B9E-459B-93C3-E60E1DB7068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75119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marL="0" indent="0">
              <a:spcBef>
                <a:spcPts val="1200"/>
              </a:spcBef>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Officer positions were elected and reaffirmed in the March 2025 plenary.</a:t>
            </a:r>
          </a:p>
          <a:p>
            <a:pPr lvl="1">
              <a:buFont typeface="Arial" panose="020B0604020202020204" pitchFamily="34" charset="0"/>
              <a:buChar char="•"/>
              <a:defRPr/>
            </a:pPr>
            <a:r>
              <a:rPr lang="en-US" altLang="en-US" sz="1600" dirty="0">
                <a:ea typeface="ＭＳ Ｐゴシック" panose="020B0600070205080204" pitchFamily="34" charset="-128"/>
              </a:rPr>
              <a:t>4 teleconference calls were held in April 2025.  7 technical presentations were received.</a:t>
            </a:r>
          </a:p>
          <a:p>
            <a:pPr marL="0" indent="0">
              <a:spcBef>
                <a:spcPts val="1200"/>
              </a:spcBef>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Confirm timeline for the task group</a:t>
            </a:r>
          </a:p>
          <a:p>
            <a:pPr lvl="1">
              <a:buFont typeface="Arial" panose="020B0604020202020204" pitchFamily="34" charset="0"/>
              <a:buChar char="•"/>
              <a:defRPr/>
            </a:pPr>
            <a:r>
              <a:rPr lang="en-US" altLang="en-US" sz="1600" dirty="0">
                <a:ea typeface="ＭＳ Ｐゴシック" panose="020B0600070205080204" pitchFamily="34" charset="-128"/>
              </a:rPr>
              <a:t>Confirm selection procedure for draft development</a:t>
            </a:r>
          </a:p>
          <a:p>
            <a:pPr lvl="1">
              <a:buFont typeface="Arial" panose="020B0604020202020204" pitchFamily="34" charset="0"/>
              <a:buChar char="•"/>
              <a:defRPr/>
            </a:pPr>
            <a:r>
              <a:rPr lang="en-US" altLang="en-US" sz="1600" dirty="0">
                <a:ea typeface="ＭＳ Ｐゴシック" panose="020B0600070205080204" pitchFamily="34" charset="-128"/>
              </a:rPr>
              <a:t>Discuss technical contributions</a:t>
            </a:r>
            <a:endParaRPr lang="en-US" altLang="en-US" sz="2000" dirty="0">
              <a:ea typeface="ＭＳ Ｐゴシック" panose="020B0600070205080204" pitchFamily="34" charset="-128"/>
            </a:endParaRPr>
          </a:p>
          <a:p>
            <a:pPr marL="0" indent="0">
              <a:spcBef>
                <a:spcPts val="1200"/>
              </a:spcBef>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PM3, Tuesday PM1, Tuesday PM3, Thursday PM1</a:t>
            </a:r>
          </a:p>
          <a:p>
            <a:pPr lvl="1">
              <a:buFont typeface="Arial" panose="020B0604020202020204" pitchFamily="34" charset="0"/>
              <a:buChar char="•"/>
              <a:defRPr/>
            </a:pPr>
            <a:r>
              <a:rPr lang="en-US" altLang="en-US" sz="1600" dirty="0">
                <a:ea typeface="ＭＳ Ｐゴシック" panose="020B0600070205080204" pitchFamily="34" charset="-128"/>
              </a:rPr>
              <a:t>For details, please refer to the agenda </a:t>
            </a:r>
            <a:r>
              <a:rPr lang="en-US" altLang="en-US" sz="1600" dirty="0">
                <a:solidFill>
                  <a:schemeClr val="tx1"/>
                </a:solidFill>
                <a:ea typeface="ＭＳ Ｐゴシック" panose="020B0600070205080204" pitchFamily="34" charset="-128"/>
                <a:hlinkClick r:id="rId3"/>
              </a:rPr>
              <a:t>25/0515</a:t>
            </a:r>
            <a:endParaRPr lang="en-US" altLang="en-US" sz="1600" dirty="0">
              <a:solidFill>
                <a:schemeClr val="tx1"/>
              </a:solidFill>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8E82A500-B183-4894-945E-E1E1F4C2452F}"/>
              </a:ext>
            </a:extLst>
          </p:cNvPr>
          <p:cNvSpPr>
            <a:spLocks noGrp="1"/>
          </p:cNvSpPr>
          <p:nvPr>
            <p:ph type="ftr" idx="14"/>
          </p:nvPr>
        </p:nvSpPr>
        <p:spPr/>
        <p:txBody>
          <a:bodyPr/>
          <a:lstStyle/>
          <a:p>
            <a:r>
              <a:rPr lang="en-GB"/>
              <a:t>Edward Au, Huawei</a:t>
            </a:r>
            <a:endParaRPr lang="en-GB" dirty="0"/>
          </a:p>
        </p:txBody>
      </p:sp>
      <p:sp>
        <p:nvSpPr>
          <p:cNvPr id="3" name="Slide Number Placeholder 2">
            <a:extLst>
              <a:ext uri="{FF2B5EF4-FFF2-40B4-BE49-F238E27FC236}">
                <a16:creationId xmlns:a16="http://schemas.microsoft.com/office/drawing/2014/main" id="{C7BE6B45-0C93-453E-9086-D950D9771D6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B439BE28-E2D3-4113-BB2B-AC8A8223855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33500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TGbr</a:t>
            </a:r>
            <a:r>
              <a:rPr lang="en-US" dirty="0"/>
              <a:t> ELC </a:t>
            </a:r>
            <a:r>
              <a:rPr lang="en-US" altLang="ja-JP" dirty="0"/>
              <a:t>– May 2025</a:t>
            </a:r>
            <a:br>
              <a:rPr lang="en-US" dirty="0"/>
            </a:br>
            <a:r>
              <a:rPr lang="en-US" b="0" dirty="0"/>
              <a:t>Enhanced Light 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p:txBody>
          <a:bodyPr/>
          <a:lstStyle/>
          <a:p>
            <a:pPr marL="457200" lvl="1" indent="0">
              <a:buNone/>
            </a:pPr>
            <a:endParaRPr lang="en-US" sz="100" dirty="0"/>
          </a:p>
          <a:p>
            <a:pPr>
              <a:buFont typeface="Arial"/>
              <a:buChar char="•"/>
            </a:pPr>
            <a:r>
              <a:rPr lang="en-US" sz="2000" dirty="0"/>
              <a:t>May 2025 session goals:</a:t>
            </a:r>
          </a:p>
          <a:p>
            <a:pPr lvl="1">
              <a:buFont typeface="Arial"/>
              <a:buChar char="•"/>
            </a:pPr>
            <a:r>
              <a:rPr lang="en-US" sz="1600" dirty="0"/>
              <a:t>Minutes approval</a:t>
            </a:r>
          </a:p>
          <a:p>
            <a:pPr lvl="1">
              <a:buFont typeface="Arial"/>
              <a:buChar char="•"/>
            </a:pPr>
            <a:r>
              <a:rPr lang="en-US" sz="1800" dirty="0"/>
              <a:t>Officer selection </a:t>
            </a:r>
          </a:p>
          <a:p>
            <a:pPr lvl="1">
              <a:buFont typeface="Arial"/>
              <a:buChar char="•"/>
            </a:pPr>
            <a:r>
              <a:rPr lang="en-US" sz="1800" dirty="0"/>
              <a:t>Timeline moving forward</a:t>
            </a:r>
          </a:p>
          <a:p>
            <a:pPr lvl="1">
              <a:buFont typeface="Arial"/>
              <a:buChar char="•"/>
            </a:pPr>
            <a:r>
              <a:rPr lang="en-US" sz="1800" dirty="0"/>
              <a:t>Technical submissions and discussions:</a:t>
            </a:r>
          </a:p>
          <a:p>
            <a:pPr lvl="2">
              <a:lnSpc>
                <a:spcPct val="90000"/>
              </a:lnSpc>
            </a:pPr>
            <a:r>
              <a:rPr lang="en-US" sz="1600" dirty="0"/>
              <a:t>Two contributions </a:t>
            </a:r>
          </a:p>
          <a:p>
            <a:pPr marL="857250" lvl="2" indent="0">
              <a:lnSpc>
                <a:spcPct val="90000"/>
              </a:lnSpc>
              <a:buNone/>
            </a:pPr>
            <a:endParaRPr lang="en-US" dirty="0"/>
          </a:p>
          <a:p>
            <a:pPr>
              <a:buFont typeface="Arial"/>
              <a:buChar char="•"/>
            </a:pPr>
            <a:r>
              <a:rPr lang="en-US" sz="2000" dirty="0"/>
              <a:t>May 2025 session:</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marL="1143000" lvl="2" indent="-342900">
              <a:spcBef>
                <a:spcPts val="300"/>
              </a:spcBef>
              <a:buFont typeface="Arial" panose="020B0604020202020204" pitchFamily="34" charset="0"/>
              <a:buChar char="•"/>
            </a:pPr>
            <a:r>
              <a:rPr lang="en-US" altLang="en-US" sz="1600" dirty="0"/>
              <a:t>Monday PM1</a:t>
            </a:r>
          </a:p>
          <a:p>
            <a:pPr marL="1143000" lvl="2" indent="-342900">
              <a:spcBef>
                <a:spcPts val="300"/>
              </a:spcBef>
              <a:buFont typeface="Arial" panose="020B0604020202020204" pitchFamily="34" charset="0"/>
              <a:buChar char="•"/>
            </a:pPr>
            <a:r>
              <a:rPr lang="en-US" altLang="en-US" sz="1600" dirty="0"/>
              <a:t>Wednesday AM2</a:t>
            </a:r>
          </a:p>
          <a:p>
            <a:pPr marL="1143000" lvl="2" indent="-342900">
              <a:spcBef>
                <a:spcPts val="300"/>
              </a:spcBef>
              <a:buFont typeface="Arial" panose="020B0604020202020204" pitchFamily="34" charset="0"/>
              <a:buChar char="•"/>
            </a:pPr>
            <a:r>
              <a:rPr lang="en-US" altLang="en-US" sz="1600" dirty="0"/>
              <a:t>Thursday AM1</a:t>
            </a:r>
          </a:p>
          <a:p>
            <a:pPr marL="800100" lvl="1" indent="-342900">
              <a:spcBef>
                <a:spcPts val="300"/>
              </a:spcBef>
              <a:buFont typeface="Arial" panose="020B0604020202020204" pitchFamily="34" charset="0"/>
              <a:buChar char="•"/>
            </a:pPr>
            <a:r>
              <a:rPr lang="en-US" altLang="en-US" sz="1800" dirty="0"/>
              <a:t>Agenda: 11-25/0616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PQC SG – May 2025 Snapshot</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two meetings this week: Tuesday AM2; Thursday AM2</a:t>
            </a:r>
          </a:p>
          <a:p>
            <a:pPr marL="342900" lvl="2" indent="-342900">
              <a:spcBef>
                <a:spcPts val="1200"/>
              </a:spcBef>
              <a:spcAft>
                <a:spcPts val="0"/>
              </a:spcAft>
              <a:defRPr/>
            </a:pPr>
            <a:r>
              <a:rPr lang="en-US" altLang="en-US" sz="2400" dirty="0"/>
              <a:t>Goal is to approve the PAR and CSD</a:t>
            </a:r>
          </a:p>
          <a:p>
            <a:pPr marL="342900" lvl="2" indent="-342900">
              <a:spcBef>
                <a:spcPts val="1200"/>
              </a:spcBef>
              <a:spcAft>
                <a:spcPts val="0"/>
              </a:spcAft>
              <a:defRPr/>
            </a:pPr>
            <a:endParaRPr lang="en-US" altLang="en-US" sz="2400" dirty="0"/>
          </a:p>
          <a:p>
            <a:pPr marL="342900" lvl="2" indent="-342900">
              <a:spcBef>
                <a:spcPts val="300"/>
              </a:spcBef>
              <a:spcAft>
                <a:spcPts val="0"/>
              </a:spcAft>
              <a:defRPr/>
            </a:pPr>
            <a:r>
              <a:rPr lang="en-US" altLang="en-US" sz="2400" b="1" dirty="0"/>
              <a:t>Agenda: </a:t>
            </a:r>
            <a:r>
              <a:rPr lang="en-US" altLang="en-US" sz="2400" b="1" dirty="0">
                <a:hlinkClick r:id="rId3"/>
              </a:rPr>
              <a:t>11-25/0861r1</a:t>
            </a:r>
            <a:endParaRPr lang="en-US" altLang="en-US" sz="2400" b="1" dirty="0"/>
          </a:p>
          <a:p>
            <a:pPr marL="342900" lvl="2" indent="-342900">
              <a:spcBef>
                <a:spcPts val="300"/>
              </a:spcBef>
              <a:spcAft>
                <a:spcPts val="0"/>
              </a:spcAft>
              <a:buFont typeface="Arial" panose="020B0604020202020204" pitchFamily="34" charset="0"/>
              <a:buChar char="•"/>
              <a:defRPr/>
            </a:pPr>
            <a:r>
              <a:rPr lang="en-US" altLang="en-US" sz="2400" b="1" dirty="0"/>
              <a:t>PAR and CSD:</a:t>
            </a:r>
          </a:p>
          <a:p>
            <a:pPr lvl="2" indent="-342900">
              <a:buFont typeface="Arial" panose="020B0604020202020204" pitchFamily="34" charset="0"/>
              <a:buChar char="•"/>
            </a:pPr>
            <a:r>
              <a:rPr lang="en-US" altLang="zh-CN" sz="2400" dirty="0">
                <a:sym typeface="+mn-ea"/>
              </a:rPr>
              <a:t>PQC Draft proposed PAR, Juan Carlos Zuniga (Cisco) </a:t>
            </a:r>
            <a:r>
              <a:rPr lang="en-GB" sz="2400" dirty="0"/>
              <a:t>(</a:t>
            </a:r>
            <a:r>
              <a:rPr lang="en-GB" sz="2400" dirty="0">
                <a:hlinkClick r:id="rId4"/>
              </a:rPr>
              <a:t>11-25/0597r2</a:t>
            </a:r>
            <a:r>
              <a:rPr lang="en-GB" sz="2400" dirty="0"/>
              <a:t>)</a:t>
            </a:r>
            <a:endParaRPr lang="en-US" altLang="zh-CN" sz="2400" dirty="0">
              <a:sym typeface="+mn-ea"/>
            </a:endParaRPr>
          </a:p>
          <a:p>
            <a:pPr lvl="2" indent="-342900">
              <a:buFont typeface="Arial" panose="020B0604020202020204" pitchFamily="34" charset="0"/>
              <a:buChar char="•"/>
            </a:pPr>
            <a:r>
              <a:rPr lang="en-US" altLang="zh-CN" sz="2400" dirty="0">
                <a:sym typeface="+mn-ea"/>
              </a:rPr>
              <a:t>PQC Draft Proposed CSD, Juan Carlos Zuniga (Cisco) </a:t>
            </a:r>
            <a:r>
              <a:rPr lang="en-GB" sz="2400" dirty="0"/>
              <a:t>(</a:t>
            </a:r>
            <a:r>
              <a:rPr lang="en-GB" sz="2400" dirty="0">
                <a:hlinkClick r:id="rId5"/>
              </a:rPr>
              <a:t>11-25/0598r2</a:t>
            </a:r>
            <a:r>
              <a:rPr lang="en-GB" sz="2400" dirty="0"/>
              <a:t>)</a:t>
            </a:r>
          </a:p>
          <a:p>
            <a:pPr lvl="2" indent="-342900">
              <a:buFont typeface="Arial" panose="020B0604020202020204" pitchFamily="34" charset="0"/>
              <a:buChar char="•"/>
            </a:pPr>
            <a:r>
              <a:rPr lang="en-GB" sz="2400" dirty="0"/>
              <a:t>Motion to approve PAR and CSD</a:t>
            </a:r>
            <a:endParaRPr lang="en-US" b="1" dirty="0"/>
          </a:p>
          <a:p>
            <a:pPr>
              <a:buFont typeface="Arial" panose="020B0604020202020204" pitchFamily="34" charset="0"/>
              <a:buChar char="•"/>
            </a:pPr>
            <a:r>
              <a:rPr lang="en-US"/>
              <a:t>New submissions:</a:t>
            </a:r>
            <a:endParaRPr lang="en-US" dirty="0"/>
          </a:p>
          <a:p>
            <a:pPr lvl="2" indent="-342900">
              <a:buFont typeface="Arial" panose="020B0604020202020204" pitchFamily="34" charset="0"/>
              <a:buChar char="•"/>
            </a:pPr>
            <a:r>
              <a:rPr lang="en-GB" sz="1900" dirty="0"/>
              <a:t>ML-KEM in 802.11, Jay Yang (ZTE) (</a:t>
            </a:r>
            <a:r>
              <a:rPr lang="en-GB" sz="1900" dirty="0">
                <a:hlinkClick r:id="rId6"/>
              </a:rPr>
              <a:t>11-25/0722r0</a:t>
            </a:r>
            <a:r>
              <a:rPr lang="en-GB" sz="1900" dirty="0"/>
              <a:t>)</a:t>
            </a:r>
          </a:p>
          <a:p>
            <a:pPr lvl="2" indent="-342900">
              <a:buFont typeface="Arial" panose="020B0604020202020204" pitchFamily="34" charset="0"/>
              <a:buChar char="•"/>
            </a:pPr>
            <a:r>
              <a:rPr lang="en-GB" sz="1900" dirty="0"/>
              <a:t>A PQC PAKE, Dan Harkins (HPE) (</a:t>
            </a:r>
            <a:r>
              <a:rPr lang="en-GB" sz="1900" dirty="0">
                <a:hlinkClick r:id="rId6"/>
              </a:rPr>
              <a:t>11-25/0770r1</a:t>
            </a:r>
            <a:r>
              <a:rPr lang="en-GB" sz="1900" dirty="0"/>
              <a:t>)</a:t>
            </a:r>
          </a:p>
          <a:p>
            <a:pPr lvl="1">
              <a:buFont typeface="Arial" panose="020B0604020202020204" pitchFamily="34" charset="0"/>
              <a:buChar char="•"/>
            </a:pPr>
            <a:endParaRPr lang="en-GB" sz="2600" dirty="0"/>
          </a:p>
        </p:txBody>
      </p:sp>
      <p:sp>
        <p:nvSpPr>
          <p:cNvPr id="2" name="Footer Placeholder 1">
            <a:extLst>
              <a:ext uri="{FF2B5EF4-FFF2-40B4-BE49-F238E27FC236}">
                <a16:creationId xmlns:a16="http://schemas.microsoft.com/office/drawing/2014/main" id="{9B3FA460-EE88-462D-A9E3-C6D28F91816C}"/>
              </a:ext>
            </a:extLst>
          </p:cNvPr>
          <p:cNvSpPr>
            <a:spLocks noGrp="1"/>
          </p:cNvSpPr>
          <p:nvPr>
            <p:ph type="ftr" idx="14"/>
          </p:nvPr>
        </p:nvSpPr>
        <p:spPr/>
        <p:txBody>
          <a:bodyPr/>
          <a:lstStyle/>
          <a:p>
            <a:r>
              <a:rPr lang="en-GB"/>
              <a:t>Stephen Orr, Cisco</a:t>
            </a:r>
            <a:endParaRPr lang="en-GB" dirty="0"/>
          </a:p>
        </p:txBody>
      </p:sp>
      <p:sp>
        <p:nvSpPr>
          <p:cNvPr id="3" name="Slide Number Placeholder 2">
            <a:extLst>
              <a:ext uri="{FF2B5EF4-FFF2-40B4-BE49-F238E27FC236}">
                <a16:creationId xmlns:a16="http://schemas.microsoft.com/office/drawing/2014/main" id="{C77D7CEB-66C4-42F8-81FB-DA27A7CFAA2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06AA5DAF-C23A-43A8-B125-81744FD3F20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944218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Automotive TIG – May 2025</a:t>
            </a:r>
            <a:br>
              <a:rPr lang="en-US" dirty="0">
                <a:latin typeface="+mn-lt"/>
              </a:rPr>
            </a:br>
            <a:r>
              <a:rPr lang="en-US" sz="1800" dirty="0">
                <a:latin typeface="+mn-lt"/>
              </a:rPr>
              <a:t>12 May, 1600-1800 Central European Summer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March</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https://mentor.ieee.org/802.11/dcn/25/11-25-0489-00-auto-minutes-2025-03-10-auto-tig-meeting-atlanta.docx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“Location Information Assisted AP Discovery,” Hitoshi Morioka (SRC Software)</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“Thoughts on Throughput Improvement for high-mobility STAs,”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sz="1800" b="0" i="0" dirty="0">
                <a:solidFill>
                  <a:srgbClr val="000000"/>
                </a:solidFill>
                <a:effectLst/>
                <a:latin typeface="Arial" panose="020B0604020202020204" pitchFamily="34" charset="0"/>
                <a:cs typeface="Arial" panose="020B0604020202020204" pitchFamily="34" charset="0"/>
              </a:rPr>
              <a:t>Follow-up on proposed IEEE 802.11 Automotive TIG Technical Report Text</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July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11-25/0604r0</a:t>
            </a:r>
            <a:endParaRPr lang="en-US" sz="2400" b="1" dirty="0"/>
          </a:p>
        </p:txBody>
      </p:sp>
      <p:sp>
        <p:nvSpPr>
          <p:cNvPr id="8" name="Footer Placeholder 7">
            <a:extLst>
              <a:ext uri="{FF2B5EF4-FFF2-40B4-BE49-F238E27FC236}">
                <a16:creationId xmlns:a16="http://schemas.microsoft.com/office/drawing/2014/main" id="{9600D1A1-B33F-48F9-B0A0-ADCEB808D2B8}"/>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15C789D3-0713-4EFD-BFC3-FF5DECBF19C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10" name="Date Placeholder 9">
            <a:extLst>
              <a:ext uri="{FF2B5EF4-FFF2-40B4-BE49-F238E27FC236}">
                <a16:creationId xmlns:a16="http://schemas.microsoft.com/office/drawing/2014/main" id="{44846A5B-CE5D-4F9A-A659-F1A6000FD62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509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Publication review committees and status</a:t>
            </a:r>
          </a:p>
          <a:p>
            <a:pPr>
              <a:buFont typeface="Arial" panose="020B0604020202020204" pitchFamily="34" charset="0"/>
              <a:buChar char="•"/>
            </a:pPr>
            <a:r>
              <a:rPr lang="en-US" sz="2000" dirty="0"/>
              <a:t>802.11bh-2024 publication review</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37F640CB-0922-4C83-8311-60518620A6FD}"/>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A08CF3ED-EB4D-42B0-AC11-7F63B8A7142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3DF6DE35-4E5C-4618-9B01-AF8F9031CF3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74625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a:bodyPr>
          <a:lstStyle/>
          <a:p>
            <a:pPr eaLnBrk="1" hangingPunct="1"/>
            <a:r>
              <a:rPr lang="en-US" altLang="en-US" sz="2000" dirty="0"/>
              <a:t>The latest database is 11-11/0270r78 (April 2025)</a:t>
            </a:r>
          </a:p>
          <a:p>
            <a:pPr eaLnBrk="1" hangingPunct="1"/>
            <a:endParaRPr lang="en-US" altLang="en-US" sz="2000" dirty="0"/>
          </a:p>
          <a:p>
            <a:pPr eaLnBrk="1" hangingPunct="1"/>
            <a:r>
              <a:rPr lang="en-US" altLang="en-US" sz="2000" dirty="0"/>
              <a:t>Changes since January 2025:</a:t>
            </a:r>
          </a:p>
          <a:p>
            <a:pPr lvl="1" eaLnBrk="1" hangingPunct="1"/>
            <a:r>
              <a:rPr lang="en-US" altLang="en-US" sz="1800" dirty="0"/>
              <a:t>Updated table numbering to match P802.11-2024</a:t>
            </a:r>
          </a:p>
          <a:p>
            <a:pPr lvl="1" eaLnBrk="1" hangingPunct="1"/>
            <a:r>
              <a:rPr lang="en-US" altLang="en-US" sz="1800" dirty="0" err="1"/>
              <a:t>TGbk</a:t>
            </a:r>
            <a:r>
              <a:rPr lang="en-US" altLang="en-US" sz="1800" dirty="0"/>
              <a:t> assignment with new extension</a:t>
            </a:r>
            <a:endParaRPr lang="en-US" altLang="en-US" sz="1600" dirty="0"/>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2" name="Footer Placeholder 1">
            <a:extLst>
              <a:ext uri="{FF2B5EF4-FFF2-40B4-BE49-F238E27FC236}">
                <a16:creationId xmlns:a16="http://schemas.microsoft.com/office/drawing/2014/main" id="{2E6E3490-51F7-4432-A7CA-16DE19EC8CC2}"/>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CA492A54-8421-4A85-BECB-20EC426D4B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8B37F286-D40C-44E0-989C-B2DB22B886C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2677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 </a:t>
            </a:r>
            <a:r>
              <a:rPr lang="en-US" altLang="ja-JP" dirty="0"/>
              <a:t>– May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May 2025 session goals</a:t>
            </a:r>
          </a:p>
          <a:p>
            <a:pPr lvl="1">
              <a:buFont typeface="Arial"/>
              <a:buChar char="•"/>
            </a:pPr>
            <a:r>
              <a:rPr lang="en-US" sz="1600" dirty="0"/>
              <a:t>Minutes approval</a:t>
            </a:r>
          </a:p>
          <a:p>
            <a:pPr lvl="2">
              <a:buFont typeface="Arial"/>
              <a:buChar char="•"/>
            </a:pPr>
            <a:r>
              <a:rPr lang="en-US" sz="1400" dirty="0"/>
              <a:t>March 2025 Atlanta Plenary session minutes: 11-25/606r0</a:t>
            </a:r>
          </a:p>
          <a:p>
            <a:pPr lvl="1">
              <a:buFont typeface="Arial"/>
              <a:buChar char="•"/>
            </a:pPr>
            <a:r>
              <a:rPr lang="en-US" sz="1800" dirty="0"/>
              <a:t>Technical submissions and discussions:</a:t>
            </a:r>
          </a:p>
          <a:p>
            <a:pPr lvl="2">
              <a:lnSpc>
                <a:spcPct val="90000"/>
              </a:lnSpc>
            </a:pPr>
            <a:r>
              <a:rPr lang="en-US" sz="1600" dirty="0"/>
              <a:t>One technical contributions: MAPC Co-SR</a:t>
            </a:r>
          </a:p>
          <a:p>
            <a:pPr lvl="2">
              <a:lnSpc>
                <a:spcPct val="90000"/>
              </a:lnSpc>
            </a:pPr>
            <a:r>
              <a:rPr lang="en-US" sz="1600" dirty="0"/>
              <a:t>Additional AIML use cases</a:t>
            </a:r>
          </a:p>
          <a:p>
            <a:pPr lvl="2">
              <a:lnSpc>
                <a:spcPct val="90000"/>
              </a:lnSpc>
            </a:pPr>
            <a:r>
              <a:rPr lang="en-US" sz="1600" dirty="0"/>
              <a:t>Additional feasibility and technical studies on existing and new use cases</a:t>
            </a:r>
          </a:p>
          <a:p>
            <a:pPr lvl="2">
              <a:lnSpc>
                <a:spcPct val="90000"/>
              </a:lnSpc>
            </a:pPr>
            <a:r>
              <a:rPr lang="en-US" sz="1600" dirty="0"/>
              <a:t>technical and technical report presentations</a:t>
            </a:r>
          </a:p>
          <a:p>
            <a:pPr lvl="2">
              <a:lnSpc>
                <a:spcPct val="90000"/>
              </a:lnSpc>
            </a:pPr>
            <a:endParaRPr lang="en-US" sz="2000" dirty="0"/>
          </a:p>
          <a:p>
            <a:pPr>
              <a:buFont typeface="Arial"/>
              <a:buChar char="•"/>
            </a:pPr>
            <a:r>
              <a:rPr lang="en-US" sz="2000" dirty="0"/>
              <a:t>May 2025 session:</a:t>
            </a:r>
            <a:endParaRPr lang="en-US" altLang="en-US" sz="1800" dirty="0"/>
          </a:p>
          <a:p>
            <a:pPr marL="800100" lvl="1" indent="-342900">
              <a:spcBef>
                <a:spcPts val="300"/>
              </a:spcBef>
              <a:buFont typeface="Arial" panose="020B0604020202020204" pitchFamily="34" charset="0"/>
              <a:buChar char="•"/>
            </a:pPr>
            <a:r>
              <a:rPr lang="en-US" altLang="en-US" sz="1800" dirty="0"/>
              <a:t>One meeting slot: </a:t>
            </a:r>
          </a:p>
          <a:p>
            <a:pPr lvl="2" indent="-342900">
              <a:spcBef>
                <a:spcPts val="300"/>
              </a:spcBef>
              <a:buFont typeface="Arial" panose="020B0604020202020204" pitchFamily="34" charset="0"/>
              <a:buChar char="•"/>
            </a:pPr>
            <a:r>
              <a:rPr lang="en-US" altLang="en-US" sz="1600" dirty="0"/>
              <a:t>Tuesday PM1</a:t>
            </a:r>
          </a:p>
          <a:p>
            <a:pPr marL="800100" lvl="1" indent="-342900">
              <a:spcBef>
                <a:spcPts val="300"/>
              </a:spcBef>
              <a:buFont typeface="Arial" panose="020B0604020202020204" pitchFamily="34" charset="0"/>
              <a:buChar char="•"/>
            </a:pPr>
            <a:r>
              <a:rPr lang="en-US" altLang="en-US" sz="1800" dirty="0"/>
              <a:t>Agenda: 11-25/591</a:t>
            </a:r>
          </a:p>
          <a:p>
            <a:pPr lvl="1">
              <a:buFont typeface="Arial"/>
              <a:buChar char="•"/>
            </a:pPr>
            <a:endParaRPr lang="en-US" sz="3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D5FCC356-12FB-456D-BC62-852707AD3E83}"/>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FC308B0-3E3D-4F24-B6A1-631F3A51686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FEBE09DD-7F9D-4F50-A0DB-3A4AD2CF560C}"/>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60551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Monday AM2; Tuesday PM2; Wednesday AM2</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11-25/0609r1</a:t>
            </a:r>
            <a:r>
              <a:rPr lang="en-US" altLang="en-US" sz="2400" b="1" dirty="0"/>
              <a:t>, topics:</a:t>
            </a:r>
          </a:p>
          <a:p>
            <a:pPr marL="342900" lvl="2" indent="-342900">
              <a:spcBef>
                <a:spcPts val="300"/>
              </a:spcBef>
              <a:spcAft>
                <a:spcPts val="0"/>
              </a:spcAft>
              <a:buFontTx/>
              <a:buChar char="-"/>
              <a:defRPr/>
            </a:pPr>
            <a:r>
              <a:rPr lang="en-US" altLang="en-US" sz="2400" b="1" dirty="0"/>
              <a:t>Annex G: Discussion of way forward – Monday and Tuesday</a:t>
            </a:r>
          </a:p>
          <a:p>
            <a:pPr marL="342900" lvl="2" indent="-342900">
              <a:spcBef>
                <a:spcPts val="300"/>
              </a:spcBef>
              <a:spcAft>
                <a:spcPts val="0"/>
              </a:spcAft>
              <a:buFontTx/>
              <a:buChar char="-"/>
              <a:defRPr/>
            </a:pPr>
            <a:r>
              <a:rPr lang="en-US" altLang="en-US" sz="2400" b="1" dirty="0"/>
              <a:t>New topic: Review MIB attribute conventions</a:t>
            </a:r>
            <a:r>
              <a:rPr lang="en-US" sz="2400" dirty="0"/>
              <a:t> (</a:t>
            </a:r>
            <a:r>
              <a:rPr lang="en-US" sz="2400" dirty="0">
                <a:hlinkClick r:id="rId4"/>
              </a:rPr>
              <a:t>11-25/0780r0</a:t>
            </a:r>
            <a:r>
              <a:rPr lang="en-US" sz="2400" dirty="0"/>
              <a:t>) – </a:t>
            </a:r>
            <a:r>
              <a:rPr lang="en-US" sz="2400" b="1" dirty="0"/>
              <a:t>Wednesday</a:t>
            </a:r>
            <a:r>
              <a:rPr lang="en-US" altLang="en-US" sz="2400" b="1" dirty="0"/>
              <a:t> </a:t>
            </a:r>
          </a:p>
          <a:p>
            <a:pPr marL="342900" lvl="2" indent="-342900">
              <a:spcBef>
                <a:spcPts val="300"/>
              </a:spcBef>
              <a:spcAft>
                <a:spcPts val="0"/>
              </a:spcAft>
              <a:buFontTx/>
              <a:buChar char="-"/>
              <a:defRPr/>
            </a:pPr>
            <a:r>
              <a:rPr lang="en-US" altLang="en-US" sz="2400" b="1" dirty="0"/>
              <a:t>IEEE Std 802 revision project update effects on 802.11 – Wednesday</a:t>
            </a:r>
            <a:endParaRPr lang="en-US" altLang="en-US" sz="2400" dirty="0"/>
          </a:p>
          <a:p>
            <a:pPr marL="800100" lvl="3" indent="-342900">
              <a:spcBef>
                <a:spcPts val="300"/>
              </a:spcBef>
              <a:spcAft>
                <a:spcPts val="0"/>
              </a:spcAft>
              <a:buFontTx/>
              <a:buChar char="-"/>
              <a:defRPr/>
            </a:pPr>
            <a:r>
              <a:rPr lang="en-US" altLang="en-US" sz="2200" b="1" dirty="0"/>
              <a:t>Continue technical discussions on next slide (if/as there is time)</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628650" lvl="3" indent="-285750">
              <a:lnSpc>
                <a:spcPct val="90000"/>
              </a:lnSpc>
              <a:spcBef>
                <a:spcPts val="300"/>
              </a:spcBef>
              <a:spcAft>
                <a:spcPts val="0"/>
              </a:spcAft>
              <a:buFont typeface="Arial" panose="020B0604020202020204" pitchFamily="34" charset="0"/>
              <a:buChar char="•"/>
              <a:defRPr/>
            </a:pPr>
            <a:r>
              <a:rPr lang="en-US" altLang="en-US" sz="2000" i="1" dirty="0"/>
              <a:t>Liaison from WBA on QoS, and L4S – </a:t>
            </a:r>
            <a:r>
              <a:rPr lang="en-US" altLang="en-US" sz="2000" b="1" dirty="0"/>
              <a:t>Deferred</a:t>
            </a:r>
            <a:r>
              <a:rPr lang="en-US" altLang="en-US" sz="2000" i="1" dirty="0"/>
              <a:t> until TGbn and REVmf consider this topic</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FCEB915-4CAA-4AE1-BD89-3DB9BE4166C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54FD3E08-3580-4FF0-8885-98F466EFF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B0A05838-68BE-42FE-99AE-60713ACF9AB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48885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D024A4E-CBD5-4FF1-818C-846A871CC27B}"/>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B64ACF96-FD6D-4249-A295-2473FEEE34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55623F09-9796-4457-A855-68AE23C7351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16477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11-25/0617)</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Monday</a:t>
            </a:r>
            <a:r>
              <a:rPr lang="en-GB" sz="1800" dirty="0"/>
              <a:t> 13:30 – 15:30h (</a:t>
            </a:r>
            <a:r>
              <a:rPr lang="en-GB" sz="1800" dirty="0">
                <a:solidFill>
                  <a:srgbClr val="FF0000"/>
                </a:solidFill>
              </a:rPr>
              <a:t>PM 1</a:t>
            </a:r>
            <a:r>
              <a:rPr lang="en-GB" sz="1800" dirty="0"/>
              <a:t>) </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 2</a:t>
            </a:r>
            <a:r>
              <a:rPr lang="en-GB" sz="1800" dirty="0"/>
              <a:t>)</a:t>
            </a:r>
          </a:p>
          <a:p>
            <a:pPr>
              <a:buFont typeface="Arial" panose="020B0604020202020204" pitchFamily="34" charset="0"/>
              <a:buChar char="•"/>
            </a:pPr>
            <a:r>
              <a:rPr lang="en-GB" sz="2200" dirty="0"/>
              <a:t>Meeting slot(s) </a:t>
            </a:r>
            <a:r>
              <a:rPr lang="en-GB" sz="2200" dirty="0">
                <a:solidFill>
                  <a:srgbClr val="FF0000"/>
                </a:solidFill>
              </a:rPr>
              <a:t>802.11 </a:t>
            </a:r>
            <a:r>
              <a:rPr lang="en-GB" sz="2200" dirty="0" err="1">
                <a:solidFill>
                  <a:srgbClr val="FF0000"/>
                </a:solidFill>
              </a:rPr>
              <a:t>Coex</a:t>
            </a:r>
            <a:r>
              <a:rPr lang="en-GB" sz="2200" dirty="0">
                <a:solidFill>
                  <a:srgbClr val="FF0000"/>
                </a:solidFill>
              </a:rPr>
              <a:t> SC / 802.15.4 Joint</a:t>
            </a:r>
            <a:r>
              <a:rPr lang="en-GB" sz="2200" dirty="0"/>
              <a:t>:</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 1</a:t>
            </a:r>
            <a:r>
              <a:rPr lang="en-GB" sz="1800" dirty="0"/>
              <a:t>) </a:t>
            </a:r>
            <a:r>
              <a:rPr lang="en-GB" sz="1800" dirty="0" err="1"/>
              <a:t>t.b.c</a:t>
            </a:r>
            <a:r>
              <a:rPr lang="en-GB" sz="1800" dirty="0"/>
              <a:t>.</a:t>
            </a:r>
          </a:p>
          <a:p>
            <a:pPr lvl="1">
              <a:buFont typeface="Arial" panose="020B0604020202020204" pitchFamily="34" charset="0"/>
              <a:buChar char="•"/>
            </a:pPr>
            <a:r>
              <a:rPr lang="en-GB" sz="1800" dirty="0"/>
              <a:t>Joint meeting to be confirmed by Monday (subject on confirmed submissions uploaded to mentor)</a:t>
            </a:r>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US" sz="1600" b="0" i="0" u="none" strike="noStrike" dirty="0">
                <a:solidFill>
                  <a:srgbClr val="000000"/>
                </a:solidFill>
                <a:effectLst/>
                <a:latin typeface="Verdana" panose="020B0604030504040204" pitchFamily="34" charset="0"/>
              </a:rPr>
              <a:t>802.15.4ab NB Status Update</a:t>
            </a:r>
            <a:endParaRPr lang="en-GB" sz="1800" dirty="0">
              <a:solidFill>
                <a:schemeClr val="tx1"/>
              </a:solidFill>
              <a:sym typeface="Wingdings" pitchFamily="2" charset="2"/>
            </a:endParaRP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3" name="Footer Placeholder 2">
            <a:extLst>
              <a:ext uri="{FF2B5EF4-FFF2-40B4-BE49-F238E27FC236}">
                <a16:creationId xmlns:a16="http://schemas.microsoft.com/office/drawing/2014/main" id="{2B9ECA08-349E-4FBE-B733-D2E7BB162BF6}"/>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97E26955-8CFB-4F0B-9AE4-D196B1A6C44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1117EC3C-DE52-4D5A-9E1F-447D45F2D9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568757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2025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July 2025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July Plenary Session:  27 June 2025</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a:t>NesCom: </a:t>
            </a:r>
            <a:endParaRPr lang="en-US" altLang="en-US" dirty="0"/>
          </a:p>
          <a:p>
            <a:pPr lvl="2">
              <a:buFont typeface="Arial" panose="020B0604020202020204" pitchFamily="34" charset="0"/>
              <a:buChar char="•"/>
            </a:pPr>
            <a:r>
              <a:rPr lang="en-US" sz="2000" dirty="0"/>
              <a:t>31 July 2025 for Sept 2025 Virtual Mtg</a:t>
            </a:r>
          </a:p>
          <a:p>
            <a:pPr lvl="2">
              <a:buFont typeface="Arial" panose="020B0604020202020204" pitchFamily="34" charset="0"/>
              <a:buChar char="•"/>
            </a:pPr>
            <a:r>
              <a:rPr lang="en-US" sz="2000" dirty="0">
                <a:effectLst/>
              </a:rPr>
              <a:t>12 Sept 2025 for Oct 2025 Telecon</a:t>
            </a:r>
          </a:p>
          <a:p>
            <a:pPr lvl="2">
              <a:buFont typeface="Arial" panose="020B0604020202020204" pitchFamily="34" charset="0"/>
              <a:buChar char="•"/>
            </a:pPr>
            <a:r>
              <a:rPr lang="en-US" sz="2000" dirty="0"/>
              <a:t>20 Oct 2025 for Dec 2025 Mtg</a:t>
            </a:r>
          </a:p>
          <a:p>
            <a:pPr lvl="2">
              <a:buFont typeface="Arial" panose="020B0604020202020204" pitchFamily="34" charset="0"/>
              <a:buChar char="•"/>
            </a:pPr>
            <a:r>
              <a:rPr lang="en-US" sz="2000" dirty="0">
                <a:effectLst/>
              </a:rPr>
              <a:t>12 Dec 2025 for Jan 2026 Telecon</a:t>
            </a: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F7354395-1D76-4E21-8C6A-8113825B9101}"/>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A266999-082B-4BEC-8ECF-55703FE3D5B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0A18B07E-3260-4596-996E-88CCBFFE94F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46262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http://purl.org/dc/elements/1.1/"/>
    <ds:schemaRef ds:uri="http://www.w3.org/XML/1998/namespace"/>
    <ds:schemaRef ds:uri="http://purl.org/dc/terms/"/>
    <ds:schemaRef ds:uri="23347348-f209-4824-a23a-1433d5a4d5f5"/>
    <ds:schemaRef ds:uri="5d48a4fd-b80d-4fe1-b239-a49a0c8fe0fd"/>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TotalTime>
  <Words>2752</Words>
  <Application>Microsoft Office PowerPoint</Application>
  <PresentationFormat>Widescreen</PresentationFormat>
  <Paragraphs>521</Paragraphs>
  <Slides>25</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MS Gothic</vt:lpstr>
      <vt:lpstr>ＭＳ Ｐゴシック</vt:lpstr>
      <vt:lpstr>ＭＳ Ｐゴシック</vt:lpstr>
      <vt:lpstr>Arial</vt:lpstr>
      <vt:lpstr>Arial Unicode MS</vt:lpstr>
      <vt:lpstr>Calibri</vt:lpstr>
      <vt:lpstr>Times New Roman</vt:lpstr>
      <vt:lpstr>Verdana</vt:lpstr>
      <vt:lpstr>Wingdings</vt:lpstr>
      <vt:lpstr>Office Theme</vt:lpstr>
      <vt:lpstr>Document</vt:lpstr>
      <vt:lpstr>WG11 Opening Report Snapshot Slides May 2025</vt:lpstr>
      <vt:lpstr>Abstract</vt:lpstr>
      <vt:lpstr>May 2025 Editors’ Meeting Agenda and Report</vt:lpstr>
      <vt:lpstr>ANA Status</vt:lpstr>
      <vt:lpstr>AIML SC – May 2025 Artificial Intelligence and Machine Learning </vt:lpstr>
      <vt:lpstr>ARC (Architecture) – May 2025</vt:lpstr>
      <vt:lpstr>ARC (Architecture) – May 2025</vt:lpstr>
      <vt:lpstr>Coex SC (Coexistence) – May 2025 </vt:lpstr>
      <vt:lpstr>PAR Review SC – May 2025 Snapshot Chair: Jon Rosdahl</vt:lpstr>
      <vt:lpstr>802.11 WNG – May 2025</vt:lpstr>
      <vt:lpstr>IEEE 802 JTC1 SC will meet once on Tue, 13 May 2025 @ 4 pm CET</vt:lpstr>
      <vt:lpstr>A large number of IEEE 802 submissions are in the PSDO balloting process – but…</vt:lpstr>
      <vt:lpstr>IEEE 802 has sent 111 standards through the PSDO adoption process, with 29 in-process</vt:lpstr>
      <vt:lpstr>TGmf (Maintenance) Summary </vt:lpstr>
      <vt:lpstr>TGbf (WLAN Sensing)– May 2025</vt:lpstr>
      <vt:lpstr>TGbi – May 2025</vt:lpstr>
      <vt:lpstr>TGbk 320MHz Positioning</vt:lpstr>
      <vt:lpstr>TGbn (Ultra High Reliability)</vt:lpstr>
      <vt:lpstr>TGbn May F2F Schedule</vt:lpstr>
      <vt:lpstr>TGbp Snapshot for May 2025 IEEE 802 Interim</vt:lpstr>
      <vt:lpstr>TGbp Timeline till May 2025 interim</vt:lpstr>
      <vt:lpstr>TGbq (Integrated mmWave) Summary </vt:lpstr>
      <vt:lpstr>TGbr ELC – May 2025 Enhanced Light Communications</vt:lpstr>
      <vt:lpstr>PQC SG – May 2025 Snapshot</vt:lpstr>
      <vt:lpstr>Automotive TIG – May 2025 12 May, 1600-1800 Central European Summer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196</cp:revision>
  <cp:lastPrinted>1601-01-01T00:00:00Z</cp:lastPrinted>
  <dcterms:created xsi:type="dcterms:W3CDTF">2018-05-02T19:26:26Z</dcterms:created>
  <dcterms:modified xsi:type="dcterms:W3CDTF">2025-05-12T11:30:05Z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1747049318</vt:lpwstr>
  </property>
</Properties>
</file>