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1.xml" ContentType="application/vnd.openxmlformats-officedocument.presentationml.tag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0"/>
  </p:notesMasterIdLst>
  <p:handoutMasterIdLst>
    <p:handoutMasterId r:id="rId31"/>
  </p:handoutMasterIdLst>
  <p:sldIdLst>
    <p:sldId id="256" r:id="rId5"/>
    <p:sldId id="257" r:id="rId6"/>
    <p:sldId id="283" r:id="rId7"/>
    <p:sldId id="2350" r:id="rId8"/>
    <p:sldId id="2383" r:id="rId9"/>
    <p:sldId id="258" r:id="rId10"/>
    <p:sldId id="259" r:id="rId11"/>
    <p:sldId id="262" r:id="rId12"/>
    <p:sldId id="287" r:id="rId13"/>
    <p:sldId id="274" r:id="rId14"/>
    <p:sldId id="2388" r:id="rId15"/>
    <p:sldId id="1722" r:id="rId16"/>
    <p:sldId id="2073" r:id="rId17"/>
    <p:sldId id="2389" r:id="rId18"/>
    <p:sldId id="288" r:id="rId19"/>
    <p:sldId id="2390" r:id="rId20"/>
    <p:sldId id="2391" r:id="rId21"/>
    <p:sldId id="2396" r:id="rId22"/>
    <p:sldId id="2398" r:id="rId23"/>
    <p:sldId id="1578" r:id="rId24"/>
    <p:sldId id="1579" r:id="rId25"/>
    <p:sldId id="2393" r:id="rId26"/>
    <p:sldId id="264" r:id="rId27"/>
    <p:sldId id="2395" r:id="rId28"/>
    <p:sldId id="267"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1" d="100"/>
          <a:sy n="91" d="100"/>
        </p:scale>
        <p:origin x="96" y="667"/>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4579"/>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Month Year</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Stephen McCann, Huawei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802.11-24/xxxxr0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Stephen McCann, Huawei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14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128866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304368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72643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22</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083206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24</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565963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802.11-24/xxxxr0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Stephen McCann, Huawei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a:t>doc.: IEEE 802.11-16/0222r2</a:t>
            </a:r>
          </a:p>
        </p:txBody>
      </p:sp>
      <p:sp>
        <p:nvSpPr>
          <p:cNvPr id="5" name="Date Placeholder 4"/>
          <p:cNvSpPr>
            <a:spLocks noGrp="1"/>
          </p:cNvSpPr>
          <p:nvPr>
            <p:ph type="dt" sz="quarter" idx="1"/>
          </p:nvPr>
        </p:nvSpPr>
        <p:spPr>
          <a:xfrm>
            <a:off x="883896" y="20213"/>
            <a:ext cx="732573" cy="215444"/>
          </a:xfrm>
        </p:spPr>
        <p:txBody>
          <a:bodyPr/>
          <a:lstStyle/>
          <a:p>
            <a:pPr>
              <a:defRPr/>
            </a:pPr>
            <a:r>
              <a:rPr lang="en-US"/>
              <a:t>March 2016</a:t>
            </a:r>
            <a:endParaRPr lang="en-US" dirty="0"/>
          </a:p>
        </p:txBody>
      </p:sp>
      <p:sp>
        <p:nvSpPr>
          <p:cNvPr id="6" name="Footer Placeholder 5"/>
          <p:cNvSpPr>
            <a:spLocks noGrp="1"/>
          </p:cNvSpPr>
          <p:nvPr>
            <p:ph type="ftr" sz="quarter" idx="4"/>
          </p:nvPr>
        </p:nvSpPr>
        <p:spPr/>
        <p:txBody>
          <a:bodyPr/>
          <a:lstStyle/>
          <a:p>
            <a:pPr lvl="4">
              <a:defRPr/>
            </a:pPr>
            <a:r>
              <a:rPr lang="en-US"/>
              <a:t>Dorothy Stanley (HPE)</a:t>
            </a:r>
          </a:p>
        </p:txBody>
      </p:sp>
      <p:sp>
        <p:nvSpPr>
          <p:cNvPr id="5127" name="Slide Number Placeholder 6"/>
          <p:cNvSpPr>
            <a:spLocks noGrp="1"/>
          </p:cNvSpPr>
          <p:nvPr>
            <p:ph type="sldNum" sz="quarter" idx="5"/>
          </p:nvPr>
        </p:nvSpPr>
        <p:spPr>
          <a:xfrm>
            <a:off x="4635019" y="686424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6625">
              <a:defRPr sz="2400">
                <a:solidFill>
                  <a:schemeClr val="tx1"/>
                </a:solidFill>
                <a:latin typeface="Times New Roman" pitchFamily="18" charset="0"/>
                <a:ea typeface="MS PGothic" pitchFamily="34" charset="-128"/>
              </a:defRPr>
            </a:lvl1pPr>
            <a:lvl2pPr marL="742950" indent="-285750" defTabSz="936625">
              <a:defRPr sz="2400">
                <a:solidFill>
                  <a:schemeClr val="tx1"/>
                </a:solidFill>
                <a:latin typeface="Times New Roman" pitchFamily="18" charset="0"/>
                <a:ea typeface="MS PGothic" pitchFamily="34" charset="-128"/>
              </a:defRPr>
            </a:lvl2pPr>
            <a:lvl3pPr marL="1143000" indent="-228600" defTabSz="936625">
              <a:defRPr sz="2400">
                <a:solidFill>
                  <a:schemeClr val="tx1"/>
                </a:solidFill>
                <a:latin typeface="Times New Roman" pitchFamily="18" charset="0"/>
                <a:ea typeface="MS PGothic" pitchFamily="34" charset="-128"/>
              </a:defRPr>
            </a:lvl3pPr>
            <a:lvl4pPr marL="1600200" indent="-228600" defTabSz="936625">
              <a:defRPr sz="2400">
                <a:solidFill>
                  <a:schemeClr val="tx1"/>
                </a:solidFill>
                <a:latin typeface="Times New Roman" pitchFamily="18" charset="0"/>
                <a:ea typeface="MS PGothic" pitchFamily="34" charset="-128"/>
              </a:defRPr>
            </a:lvl4pPr>
            <a:lvl5pPr marL="2057400" indent="-228600" defTabSz="936625">
              <a:defRPr sz="2400">
                <a:solidFill>
                  <a:schemeClr val="tx1"/>
                </a:solidFill>
                <a:latin typeface="Times New Roman" pitchFamily="18" charset="0"/>
                <a:ea typeface="MS PGothic" pitchFamily="34" charset="-128"/>
              </a:defRPr>
            </a:lvl5pPr>
            <a:lvl6pPr marL="25146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defTabSz="936625"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r>
              <a:rPr lang="en-US" altLang="en-US" sz="1200"/>
              <a:t>Page </a:t>
            </a:r>
            <a:fld id="{CF847761-3DCA-4992-BE8A-2121820B172D}" type="slidenum">
              <a:rPr lang="en-US" altLang="en-US" sz="1200"/>
              <a:pPr/>
              <a:t>4</a:t>
            </a:fld>
            <a:endParaRPr lang="en-US" altLang="en-US" sz="1200"/>
          </a:p>
        </p:txBody>
      </p:sp>
    </p:spTree>
    <p:extLst>
      <p:ext uri="{BB962C8B-B14F-4D97-AF65-F5344CB8AC3E}">
        <p14:creationId xmlns:p14="http://schemas.microsoft.com/office/powerpoint/2010/main" val="17082155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33625" y="536575"/>
            <a:ext cx="4705350" cy="2647950"/>
          </a:xfrm>
        </p:spPr>
      </p:sp>
      <p:sp>
        <p:nvSpPr>
          <p:cNvPr id="3" name="Notes Placeholder 2"/>
          <p:cNvSpPr>
            <a:spLocks noGrp="1"/>
          </p:cNvSpPr>
          <p:nvPr>
            <p:ph type="body" idx="1"/>
          </p:nvPr>
        </p:nvSpPr>
        <p:spPr/>
        <p:txBody>
          <a:bodyPr>
            <a:normAutofit/>
          </a:bodyPr>
          <a:lstStyle/>
          <a:p>
            <a:endParaRPr lang="en-US" dirty="0"/>
          </a:p>
        </p:txBody>
      </p:sp>
      <p:sp>
        <p:nvSpPr>
          <p:cNvPr id="5" name="Date Placeholder 4"/>
          <p:cNvSpPr>
            <a:spLocks noGrp="1"/>
          </p:cNvSpPr>
          <p:nvPr>
            <p:ph type="dt" idx="11"/>
          </p:nvPr>
        </p:nvSpPr>
        <p:spPr>
          <a:xfrm>
            <a:off x="883896" y="20213"/>
            <a:ext cx="1041952" cy="215444"/>
          </a:xfrm>
        </p:spPr>
        <p:txBody>
          <a:bodyPr/>
          <a:lstStyle/>
          <a:p>
            <a:pPr>
              <a:defRPr/>
            </a:pPr>
            <a:r>
              <a:rPr lang="en-US"/>
              <a:t>March 2018</a:t>
            </a:r>
          </a:p>
        </p:txBody>
      </p:sp>
      <p:sp>
        <p:nvSpPr>
          <p:cNvPr id="6" name="Footer Placeholder 5"/>
          <p:cNvSpPr>
            <a:spLocks noGrp="1"/>
          </p:cNvSpPr>
          <p:nvPr>
            <p:ph type="ftr" sz="quarter" idx="12"/>
          </p:nvPr>
        </p:nvSpPr>
        <p:spPr>
          <a:xfrm>
            <a:off x="5595220" y="6864241"/>
            <a:ext cx="2895601" cy="184666"/>
          </a:xfrm>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4635019" y="6864241"/>
            <a:ext cx="415177" cy="184666"/>
          </a:xfrm>
        </p:spPr>
        <p:txBody>
          <a:bodyPr/>
          <a:lstStyle/>
          <a:p>
            <a:pPr>
              <a:defRPr/>
            </a:pPr>
            <a:r>
              <a:rPr lang="en-US"/>
              <a:t>Page </a:t>
            </a:r>
            <a:fld id="{7797EB75-BD9E-45DB-A35F-6C321BEA61EF}" type="slidenum">
              <a:rPr lang="en-US" smtClean="0"/>
              <a:pPr>
                <a:defRPr/>
              </a:pPr>
              <a:t>5</a:t>
            </a:fld>
            <a:endParaRPr lang="en-US"/>
          </a:p>
        </p:txBody>
      </p:sp>
    </p:spTree>
    <p:extLst>
      <p:ext uri="{BB962C8B-B14F-4D97-AF65-F5344CB8AC3E}">
        <p14:creationId xmlns:p14="http://schemas.microsoft.com/office/powerpoint/2010/main" val="377891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3373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7</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6317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802.11-25/0618</a:t>
            </a:r>
          </a:p>
        </p:txBody>
      </p:sp>
      <p:sp>
        <p:nvSpPr>
          <p:cNvPr id="5" name="Rectangle 3"/>
          <p:cNvSpPr>
            <a:spLocks noGrp="1" noChangeArrowheads="1"/>
          </p:cNvSpPr>
          <p:nvPr>
            <p:ph type="dt"/>
          </p:nvPr>
        </p:nvSpPr>
        <p:spPr>
          <a:ln/>
        </p:spPr>
        <p:txBody>
          <a:bodyPr/>
          <a:lstStyle/>
          <a:p>
            <a:r>
              <a:rPr lang="en-US"/>
              <a:t>May 2025</a:t>
            </a:r>
          </a:p>
        </p:txBody>
      </p:sp>
      <p:sp>
        <p:nvSpPr>
          <p:cNvPr id="6" name="Rectangle 6"/>
          <p:cNvSpPr>
            <a:spLocks noGrp="1" noChangeArrowheads="1"/>
          </p:cNvSpPr>
          <p:nvPr>
            <p:ph type="ftr"/>
          </p:nvPr>
        </p:nvSpPr>
        <p:spPr>
          <a:ln/>
        </p:spPr>
        <p:txBody>
          <a:bodyPr/>
          <a:lstStyle/>
          <a:p>
            <a:r>
              <a:rPr lang="en-US"/>
              <a:t>Marc Emmelmann, SELF</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457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A0316E4E-9467-F658-E2F8-FDD2E4A6A655}"/>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6387" name="Rectangle 3">
            <a:extLst>
              <a:ext uri="{FF2B5EF4-FFF2-40B4-BE49-F238E27FC236}">
                <a16:creationId xmlns:a16="http://schemas.microsoft.com/office/drawing/2014/main" id="{727DC58B-0AD4-9385-1ED5-E2FC12C2AEE8}"/>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6388" name="Rectangle 6">
            <a:extLst>
              <a:ext uri="{FF2B5EF4-FFF2-40B4-BE49-F238E27FC236}">
                <a16:creationId xmlns:a16="http://schemas.microsoft.com/office/drawing/2014/main" id="{C0F7BCDB-B44F-D1BD-E4BE-EED865C6BA8E}"/>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a:extLst>
              <a:ext uri="{FF2B5EF4-FFF2-40B4-BE49-F238E27FC236}">
                <a16:creationId xmlns:a16="http://schemas.microsoft.com/office/drawing/2014/main" id="{23821599-2418-8E63-AEC8-C977C053C48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3A83B2F-9E2C-4DE3-B48D-241AB7E3333A}" type="slidenum">
              <a:rPr lang="en-US" altLang="en-US" smtClean="0"/>
              <a:pPr>
                <a:spcBef>
                  <a:spcPct val="0"/>
                </a:spcBef>
              </a:pPr>
              <a:t>10</a:t>
            </a:fld>
            <a:endParaRPr lang="en-US" altLang="en-US"/>
          </a:p>
        </p:txBody>
      </p:sp>
      <p:sp>
        <p:nvSpPr>
          <p:cNvPr id="16390" name="Rectangle 2">
            <a:extLst>
              <a:ext uri="{FF2B5EF4-FFF2-40B4-BE49-F238E27FC236}">
                <a16:creationId xmlns:a16="http://schemas.microsoft.com/office/drawing/2014/main" id="{1C362020-B58F-82C5-129E-BA88D7284C11}"/>
              </a:ext>
            </a:extLst>
          </p:cNvPr>
          <p:cNvSpPr>
            <a:spLocks noGrp="1" noRot="1" noChangeAspect="1" noChangeArrowheads="1" noTextEdit="1"/>
          </p:cNvSpPr>
          <p:nvPr>
            <p:ph type="sldImg"/>
          </p:nvPr>
        </p:nvSpPr>
        <p:spPr>
          <a:xfrm>
            <a:off x="382588" y="700088"/>
            <a:ext cx="6172200" cy="3471862"/>
          </a:xfrm>
          <a:ln/>
        </p:spPr>
      </p:sp>
      <p:sp>
        <p:nvSpPr>
          <p:cNvPr id="16391" name="Rectangle 3">
            <a:extLst>
              <a:ext uri="{FF2B5EF4-FFF2-40B4-BE49-F238E27FC236}">
                <a16:creationId xmlns:a16="http://schemas.microsoft.com/office/drawing/2014/main" id="{0A840F7C-222D-CD07-413D-7FE493F35A41}"/>
              </a:ext>
            </a:extLst>
          </p:cNvPr>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764225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531D5E9C-8508-4AA8-B0B2-5152880D386A}"/>
              </a:ext>
            </a:extLst>
          </p:cNvPr>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doc.: IEEE 802.11-07/0547r0</a:t>
            </a:r>
          </a:p>
        </p:txBody>
      </p:sp>
      <p:sp>
        <p:nvSpPr>
          <p:cNvPr id="16387" name="Rectangle 3">
            <a:extLst>
              <a:ext uri="{FF2B5EF4-FFF2-40B4-BE49-F238E27FC236}">
                <a16:creationId xmlns:a16="http://schemas.microsoft.com/office/drawing/2014/main" id="{204147BA-2DF6-4A39-BC13-5568E64F4B1C}"/>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400"/>
              <a:t>May 2008</a:t>
            </a:r>
          </a:p>
        </p:txBody>
      </p:sp>
      <p:sp>
        <p:nvSpPr>
          <p:cNvPr id="16388" name="Rectangle 6">
            <a:extLst>
              <a:ext uri="{FF2B5EF4-FFF2-40B4-BE49-F238E27FC236}">
                <a16:creationId xmlns:a16="http://schemas.microsoft.com/office/drawing/2014/main" id="{201424C8-98EF-4D9E-85AA-34F9E0A97949}"/>
              </a:ext>
            </a:extLst>
          </p:cNvPr>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458788" defTabSz="939800">
              <a:defRPr sz="2400">
                <a:solidFill>
                  <a:schemeClr val="tx1"/>
                </a:solidFill>
                <a:latin typeface="Times New Roman" panose="02020603050405020304" pitchFamily="18" charset="0"/>
              </a:defRPr>
            </a:lvl5pPr>
            <a:lvl6pPr marL="915988" defTabSz="939800" eaLnBrk="0" fontAlgn="base" hangingPunct="0">
              <a:spcBef>
                <a:spcPct val="0"/>
              </a:spcBef>
              <a:spcAft>
                <a:spcPct val="0"/>
              </a:spcAft>
              <a:defRPr sz="2400">
                <a:solidFill>
                  <a:schemeClr val="tx1"/>
                </a:solidFill>
                <a:latin typeface="Times New Roman" panose="02020603050405020304" pitchFamily="18" charset="0"/>
              </a:defRPr>
            </a:lvl6pPr>
            <a:lvl7pPr marL="1373188" defTabSz="939800" eaLnBrk="0" fontAlgn="base" hangingPunct="0">
              <a:spcBef>
                <a:spcPct val="0"/>
              </a:spcBef>
              <a:spcAft>
                <a:spcPct val="0"/>
              </a:spcAft>
              <a:defRPr sz="2400">
                <a:solidFill>
                  <a:schemeClr val="tx1"/>
                </a:solidFill>
                <a:latin typeface="Times New Roman" panose="02020603050405020304" pitchFamily="18" charset="0"/>
              </a:defRPr>
            </a:lvl7pPr>
            <a:lvl8pPr marL="1830388" defTabSz="939800" eaLnBrk="0" fontAlgn="base" hangingPunct="0">
              <a:spcBef>
                <a:spcPct val="0"/>
              </a:spcBef>
              <a:spcAft>
                <a:spcPct val="0"/>
              </a:spcAft>
              <a:defRPr sz="2400">
                <a:solidFill>
                  <a:schemeClr val="tx1"/>
                </a:solidFill>
                <a:latin typeface="Times New Roman" panose="02020603050405020304" pitchFamily="18" charset="0"/>
              </a:defRPr>
            </a:lvl8pPr>
            <a:lvl9pPr marL="2287588" defTabSz="939800" eaLnBrk="0" fontAlgn="base" hangingPunct="0">
              <a:spcBef>
                <a:spcPct val="0"/>
              </a:spcBef>
              <a:spcAft>
                <a:spcPct val="0"/>
              </a:spcAft>
              <a:defRPr sz="2400">
                <a:solidFill>
                  <a:schemeClr val="tx1"/>
                </a:solidFill>
                <a:latin typeface="Times New Roman" panose="02020603050405020304" pitchFamily="18" charset="0"/>
              </a:defRPr>
            </a:lvl9pPr>
          </a:lstStyle>
          <a:p>
            <a:pPr lvl="4"/>
            <a:r>
              <a:rPr lang="en-US" altLang="en-US" sz="1200"/>
              <a:t>Bruce Kraemer (Marvell)</a:t>
            </a:r>
          </a:p>
        </p:txBody>
      </p:sp>
      <p:sp>
        <p:nvSpPr>
          <p:cNvPr id="16389" name="Rectangle 7">
            <a:extLst>
              <a:ext uri="{FF2B5EF4-FFF2-40B4-BE49-F238E27FC236}">
                <a16:creationId xmlns:a16="http://schemas.microsoft.com/office/drawing/2014/main" id="{DC8224F6-0F60-4005-9D65-DE709302882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9800">
              <a:defRPr sz="2400">
                <a:solidFill>
                  <a:schemeClr val="tx1"/>
                </a:solidFill>
                <a:latin typeface="Times New Roman" panose="02020603050405020304" pitchFamily="18" charset="0"/>
              </a:defRPr>
            </a:lvl1pPr>
            <a:lvl2pPr marL="742950" indent="-285750" defTabSz="939800">
              <a:defRPr sz="2400">
                <a:solidFill>
                  <a:schemeClr val="tx1"/>
                </a:solidFill>
                <a:latin typeface="Times New Roman" panose="02020603050405020304" pitchFamily="18" charset="0"/>
              </a:defRPr>
            </a:lvl2pPr>
            <a:lvl3pPr marL="1143000" indent="-228600" defTabSz="939800">
              <a:defRPr sz="2400">
                <a:solidFill>
                  <a:schemeClr val="tx1"/>
                </a:solidFill>
                <a:latin typeface="Times New Roman" panose="02020603050405020304" pitchFamily="18" charset="0"/>
              </a:defRPr>
            </a:lvl3pPr>
            <a:lvl4pPr marL="1600200" indent="-228600" defTabSz="939800">
              <a:defRPr sz="2400">
                <a:solidFill>
                  <a:schemeClr val="tx1"/>
                </a:solidFill>
                <a:latin typeface="Times New Roman" panose="02020603050405020304" pitchFamily="18" charset="0"/>
              </a:defRPr>
            </a:lvl4pPr>
            <a:lvl5pPr marL="2057400" indent="-228600" defTabSz="939800">
              <a:defRPr sz="2400">
                <a:solidFill>
                  <a:schemeClr val="tx1"/>
                </a:solidFill>
                <a:latin typeface="Times New Roman" panose="02020603050405020304" pitchFamily="18" charset="0"/>
              </a:defRPr>
            </a:lvl5pPr>
            <a:lvl6pPr marL="2514600" indent="-228600" defTabSz="9398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398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398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398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Page </a:t>
            </a:r>
            <a:fld id="{1B3F440B-0484-4FE3-B860-DE40816D92C9}" type="slidenum">
              <a:rPr lang="en-US" altLang="en-US" sz="1200" smtClean="0"/>
              <a:pPr/>
              <a:t>11</a:t>
            </a:fld>
            <a:endParaRPr lang="en-US" altLang="en-US" sz="1200"/>
          </a:p>
        </p:txBody>
      </p:sp>
      <p:sp>
        <p:nvSpPr>
          <p:cNvPr id="16390" name="Rectangle 2">
            <a:extLst>
              <a:ext uri="{FF2B5EF4-FFF2-40B4-BE49-F238E27FC236}">
                <a16:creationId xmlns:a16="http://schemas.microsoft.com/office/drawing/2014/main" id="{67692396-9051-4115-926E-D0800F7C8D08}"/>
              </a:ext>
            </a:extLst>
          </p:cNvPr>
          <p:cNvSpPr>
            <a:spLocks noGrp="1" noRot="1" noChangeAspect="1" noChangeArrowheads="1" noTextEdit="1"/>
          </p:cNvSpPr>
          <p:nvPr>
            <p:ph type="sldImg"/>
          </p:nvPr>
        </p:nvSpPr>
        <p:spPr>
          <a:ln/>
        </p:spPr>
      </p:sp>
      <p:sp>
        <p:nvSpPr>
          <p:cNvPr id="16391" name="Rectangle 3">
            <a:extLst>
              <a:ext uri="{FF2B5EF4-FFF2-40B4-BE49-F238E27FC236}">
                <a16:creationId xmlns:a16="http://schemas.microsoft.com/office/drawing/2014/main" id="{E53F7D09-ECD2-4CB4-9294-4F16CA848D6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AU" altLang="en-US"/>
          </a:p>
        </p:txBody>
      </p:sp>
    </p:spTree>
    <p:extLst>
      <p:ext uri="{BB962C8B-B14F-4D97-AF65-F5344CB8AC3E}">
        <p14:creationId xmlns:p14="http://schemas.microsoft.com/office/powerpoint/2010/main" val="2367682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January 2024</a:t>
            </a:r>
            <a:endParaRPr lang="en-GB"/>
          </a:p>
        </p:txBody>
      </p:sp>
      <p:sp>
        <p:nvSpPr>
          <p:cNvPr id="6" name="Footer Placeholder 5"/>
          <p:cNvSpPr>
            <a:spLocks noGrp="1"/>
          </p:cNvSpPr>
          <p:nvPr>
            <p:ph type="ftr" idx="11"/>
          </p:nvPr>
        </p:nvSpPr>
        <p:spPr/>
        <p:txBody>
          <a:bodyPr/>
          <a:lstStyle>
            <a:lvl1pPr>
              <a:defRPr/>
            </a:lvl1pPr>
          </a:lstStyle>
          <a:p>
            <a:r>
              <a:rPr lang="en-GB"/>
              <a:t>Stephen McCann, Huawei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January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Stephen McCann, Huawei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January 2024</a:t>
            </a:r>
            <a:endParaRPr lang="en-GB"/>
          </a:p>
        </p:txBody>
      </p:sp>
      <p:sp>
        <p:nvSpPr>
          <p:cNvPr id="4" name="Footer Placeholder 3"/>
          <p:cNvSpPr>
            <a:spLocks noGrp="1"/>
          </p:cNvSpPr>
          <p:nvPr>
            <p:ph type="ftr" idx="11"/>
          </p:nvPr>
        </p:nvSpPr>
        <p:spPr/>
        <p:txBody>
          <a:bodyPr/>
          <a:lstStyle>
            <a:lvl1pPr>
              <a:defRPr/>
            </a:lvl1pPr>
          </a:lstStyle>
          <a:p>
            <a:r>
              <a:rPr lang="en-GB"/>
              <a:t>Stephen McCann, Huawei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January 2024</a:t>
            </a:r>
            <a:endParaRPr lang="en-GB"/>
          </a:p>
        </p:txBody>
      </p:sp>
      <p:sp>
        <p:nvSpPr>
          <p:cNvPr id="3" name="Footer Placeholder 2"/>
          <p:cNvSpPr>
            <a:spLocks noGrp="1"/>
          </p:cNvSpPr>
          <p:nvPr>
            <p:ph type="ftr" idx="11"/>
          </p:nvPr>
        </p:nvSpPr>
        <p:spPr/>
        <p:txBody>
          <a:bodyPr/>
          <a:lstStyle>
            <a:lvl1pPr>
              <a:defRPr/>
            </a:lvl1pPr>
          </a:lstStyle>
          <a:p>
            <a:r>
              <a:rPr lang="en-GB"/>
              <a:t>Stephen McCann, Huawei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January 2024</a:t>
            </a:r>
            <a:endParaRPr lang="en-GB"/>
          </a:p>
        </p:txBody>
      </p:sp>
      <p:sp>
        <p:nvSpPr>
          <p:cNvPr id="5" name="Footer Placeholder 4"/>
          <p:cNvSpPr>
            <a:spLocks noGrp="1"/>
          </p:cNvSpPr>
          <p:nvPr>
            <p:ph type="ftr" idx="11"/>
          </p:nvPr>
        </p:nvSpPr>
        <p:spPr/>
        <p:txBody>
          <a:bodyPr/>
          <a:lstStyle>
            <a:lvl1pPr>
              <a:defRPr/>
            </a:lvl1pPr>
          </a:lstStyle>
          <a:p>
            <a:r>
              <a:rPr lang="en-GB"/>
              <a:t>Stephen McCann, Huawei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January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Stephen McCann, Huawei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802.11-25/0560r2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5/11-25-0463-00-0wng-wng-meeting-minutes-2025-march-atlanta-meeting.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568-01-00bn-tgbn-may-2025-meeting-agenda.ppt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5/11-25-0610-00-00bp-tg-bp-tc-agenda-till-may-2025.pptx" TargetMode="External"/><Relationship Id="rId2" Type="http://schemas.openxmlformats.org/officeDocument/2006/relationships/slideLayout" Target="../slideLayouts/slideLayout2.xml"/><Relationship Id="rId1" Type="http://schemas.openxmlformats.org/officeDocument/2006/relationships/tags" Target="../tags/tag1.xml"/><Relationship Id="rId4" Type="http://schemas.openxmlformats.org/officeDocument/2006/relationships/hyperlink" Target="https://mentor.ieee.org/802.11/dcn/25/11-25-0630-01-00bp-teleconference-minutes-april-may-2025.doc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ocuments?is_dcn=0515&amp;is_group=00bq&amp;is_year=2025"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5/11-25-0861-01-0PQC-pqcsg-may-2025-meeting-agenda.ppt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mentor.ieee.org/802.11/dcn/25/11-25-0770-01-0PQC-a-pqc-pake.pptx" TargetMode="External"/><Relationship Id="rId5" Type="http://schemas.openxmlformats.org/officeDocument/2006/relationships/hyperlink" Target="https://mentor.ieee.org/802.11/dcn/25/11-25-0598-02-0PQC-pqc-draft-proposed-csd.docx" TargetMode="External"/><Relationship Id="rId4" Type="http://schemas.openxmlformats.org/officeDocument/2006/relationships/hyperlink" Target="https://mentor.ieee.org/802.11/dcn/25/11-25-0597-02-0PQC-pqc-draft-proposed-par.doc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5/11-25-0489-00-auto-minutes-2025-03-10-auto-tig-meeting-atlanta.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5/11-25-0609-01-0arc-arc-sc-agenda-may-2025.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mentor.ieee.org/802.11/dcn/25/11-25-0780-00-0arc-issues-with-mib-truthvalue-usage-patterns.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t>WG11 Opening Report Snapshot Slides May 2025</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2025-05-12</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4942895"/>
              </p:ext>
            </p:extLst>
          </p:nvPr>
        </p:nvGraphicFramePr>
        <p:xfrm>
          <a:off x="992188" y="2416175"/>
          <a:ext cx="10163175" cy="2468563"/>
        </p:xfrm>
        <a:graphic>
          <a:graphicData uri="http://schemas.openxmlformats.org/presentationml/2006/ole">
            <mc:AlternateContent xmlns:mc="http://schemas.openxmlformats.org/markup-compatibility/2006">
              <mc:Choice xmlns:v="urn:schemas-microsoft-com:vml" Requires="v">
                <p:oleObj spid="_x0000_s1038" name="Document" r:id="rId4" imgW="10459112" imgH="2538262" progId="Word.Document.8">
                  <p:embed/>
                </p:oleObj>
              </mc:Choice>
              <mc:Fallback>
                <p:oleObj name="Document" r:id="rId4" imgW="10459112" imgH="2538262" progId="Word.Document.8">
                  <p:embed/>
                  <p:pic>
                    <p:nvPicPr>
                      <p:cNvPr id="3075" name="Object 3"/>
                      <p:cNvPicPr>
                        <a:picLocks noChangeAspect="1" noChangeArrowheads="1"/>
                      </p:cNvPicPr>
                      <p:nvPr/>
                    </p:nvPicPr>
                    <p:blipFill>
                      <a:blip r:embed="rId5"/>
                      <a:srcRect/>
                      <a:stretch>
                        <a:fillRect/>
                      </a:stretch>
                    </p:blipFill>
                    <p:spPr bwMode="auto">
                      <a:xfrm>
                        <a:off x="992188" y="2416175"/>
                        <a:ext cx="10163175" cy="24685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5" name="Footer Placeholder 4">
            <a:extLst>
              <a:ext uri="{FF2B5EF4-FFF2-40B4-BE49-F238E27FC236}">
                <a16:creationId xmlns:a16="http://schemas.microsoft.com/office/drawing/2014/main" id="{F1D48067-3DBA-4B5C-87EB-652570C5CBD2}"/>
              </a:ext>
            </a:extLst>
          </p:cNvPr>
          <p:cNvSpPr>
            <a:spLocks noGrp="1"/>
          </p:cNvSpPr>
          <p:nvPr>
            <p:ph type="ftr" idx="11"/>
          </p:nvPr>
        </p:nvSpPr>
        <p:spPr/>
        <p:txBody>
          <a:bodyPr/>
          <a:lstStyle/>
          <a:p>
            <a:r>
              <a:rPr lang="en-GB"/>
              <a:t>Stephen McCann, Huawei</a:t>
            </a:r>
          </a:p>
        </p:txBody>
      </p:sp>
      <p:sp>
        <p:nvSpPr>
          <p:cNvPr id="6" name="Slide Number Placeholder 5">
            <a:extLst>
              <a:ext uri="{FF2B5EF4-FFF2-40B4-BE49-F238E27FC236}">
                <a16:creationId xmlns:a16="http://schemas.microsoft.com/office/drawing/2014/main" id="{808214ED-A3A8-499F-8541-1B98926B4A97}"/>
              </a:ext>
            </a:extLst>
          </p:cNvPr>
          <p:cNvSpPr>
            <a:spLocks noGrp="1"/>
          </p:cNvSpPr>
          <p:nvPr>
            <p:ph type="sldNum" idx="12"/>
          </p:nvPr>
        </p:nvSpPr>
        <p:spPr/>
        <p:txBody>
          <a:bodyPr/>
          <a:lstStyle/>
          <a:p>
            <a:r>
              <a:rPr lang="en-GB"/>
              <a:t>Slide </a:t>
            </a:r>
            <a:fld id="{DE40C9FC-4879-4F20-9ECA-A574A90476B7}" type="slidenum">
              <a:rPr lang="en-GB" smtClean="0"/>
              <a:pPr/>
              <a:t>1</a:t>
            </a:fld>
            <a:endParaRPr lang="en-GB"/>
          </a:p>
        </p:txBody>
      </p:sp>
      <p:sp>
        <p:nvSpPr>
          <p:cNvPr id="7" name="Date Placeholder 6">
            <a:extLst>
              <a:ext uri="{FF2B5EF4-FFF2-40B4-BE49-F238E27FC236}">
                <a16:creationId xmlns:a16="http://schemas.microsoft.com/office/drawing/2014/main" id="{9502CB10-90DA-4BC5-B6CB-84038DBD064A}"/>
              </a:ext>
            </a:extLst>
          </p:cNvPr>
          <p:cNvSpPr>
            <a:spLocks noGrp="1"/>
          </p:cNvSpPr>
          <p:nvPr>
            <p:ph type="dt" idx="10"/>
          </p:nvPr>
        </p:nvSpPr>
        <p:spPr/>
        <p:txBody>
          <a:bodyPr/>
          <a:lstStyle/>
          <a:p>
            <a:r>
              <a:rPr lang="en-US"/>
              <a:t>May 2025</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7DB2B7F6-210C-0BB4-0C96-8A8845DCFFF2}"/>
              </a:ext>
            </a:extLst>
          </p:cNvPr>
          <p:cNvSpPr>
            <a:spLocks noGrp="1" noChangeArrowheads="1"/>
          </p:cNvSpPr>
          <p:nvPr>
            <p:ph type="title"/>
          </p:nvPr>
        </p:nvSpPr>
        <p:spPr>
          <a:xfrm>
            <a:off x="2209800" y="581026"/>
            <a:ext cx="7772400" cy="561975"/>
          </a:xfrm>
        </p:spPr>
        <p:txBody>
          <a:bodyPr/>
          <a:lstStyle/>
          <a:p>
            <a:pPr eaLnBrk="1" hangingPunct="1"/>
            <a:r>
              <a:rPr lang="en-US" altLang="en-US" dirty="0"/>
              <a:t>802.11 WNG – May 2025</a:t>
            </a:r>
          </a:p>
        </p:txBody>
      </p:sp>
      <p:sp>
        <p:nvSpPr>
          <p:cNvPr id="15363" name="Rectangle 3">
            <a:extLst>
              <a:ext uri="{FF2B5EF4-FFF2-40B4-BE49-F238E27FC236}">
                <a16:creationId xmlns:a16="http://schemas.microsoft.com/office/drawing/2014/main" id="{5808A656-4E20-CB2D-5332-CCC72EC83519}"/>
              </a:ext>
            </a:extLst>
          </p:cNvPr>
          <p:cNvSpPr>
            <a:spLocks noGrp="1" noChangeArrowheads="1"/>
          </p:cNvSpPr>
          <p:nvPr>
            <p:ph idx="1"/>
          </p:nvPr>
        </p:nvSpPr>
        <p:spPr>
          <a:xfrm>
            <a:off x="287300" y="1447800"/>
            <a:ext cx="11734800" cy="4162424"/>
          </a:xfrm>
        </p:spPr>
        <p:txBody>
          <a:bodyPr/>
          <a:lstStyle/>
          <a:p>
            <a:pPr marL="457200" indent="-457200">
              <a:lnSpc>
                <a:spcPct val="110000"/>
              </a:lnSpc>
              <a:spcBef>
                <a:spcPts val="0"/>
              </a:spcBef>
              <a:defRPr/>
            </a:pPr>
            <a:r>
              <a:rPr lang="en-GB" altLang="en-US" dirty="0"/>
              <a:t>Announcements</a:t>
            </a:r>
          </a:p>
          <a:p>
            <a:pPr marL="457200" indent="-457200">
              <a:lnSpc>
                <a:spcPct val="110000"/>
              </a:lnSpc>
              <a:spcBef>
                <a:spcPts val="0"/>
              </a:spcBef>
              <a:defRPr/>
            </a:pPr>
            <a:r>
              <a:rPr lang="en-GB" altLang="en-US" dirty="0"/>
              <a:t>Approval of Previous meeting minutes </a:t>
            </a:r>
          </a:p>
          <a:p>
            <a:pPr marL="838200" lvl="1" indent="-381000">
              <a:lnSpc>
                <a:spcPct val="110000"/>
              </a:lnSpc>
              <a:spcBef>
                <a:spcPts val="0"/>
              </a:spcBef>
              <a:defRPr/>
            </a:pPr>
            <a:r>
              <a:rPr lang="en-GB" altLang="en-US" sz="1800" dirty="0"/>
              <a:t>Minutes from March:</a:t>
            </a:r>
          </a:p>
          <a:p>
            <a:pPr marL="1181100" lvl="2" indent="-381000">
              <a:lnSpc>
                <a:spcPct val="110000"/>
              </a:lnSpc>
              <a:spcBef>
                <a:spcPts val="0"/>
              </a:spcBef>
              <a:defRPr/>
            </a:pPr>
            <a:r>
              <a:rPr lang="en-GB" altLang="en-US" sz="1600" dirty="0">
                <a:hlinkClick r:id="rId3"/>
              </a:rPr>
              <a:t>https://mentor.ieee.org/802.11/dcn/25/11-25-0463-00-0wng-wng-meeting-minutes-2025-march-atlanta-meeting.docx</a:t>
            </a:r>
            <a:r>
              <a:rPr lang="en-GB" altLang="en-US" sz="1600" dirty="0"/>
              <a:t> </a:t>
            </a:r>
          </a:p>
          <a:p>
            <a:pPr marL="438150" indent="-381000">
              <a:lnSpc>
                <a:spcPct val="110000"/>
              </a:lnSpc>
              <a:spcBef>
                <a:spcPts val="0"/>
              </a:spcBef>
              <a:defRPr/>
            </a:pPr>
            <a:r>
              <a:rPr lang="en-GB" altLang="en-US" dirty="0"/>
              <a:t>Presentations</a:t>
            </a:r>
          </a:p>
          <a:p>
            <a:pPr lvl="1">
              <a:lnSpc>
                <a:spcPct val="110000"/>
              </a:lnSpc>
              <a:spcBef>
                <a:spcPts val="0"/>
              </a:spcBef>
              <a:buFont typeface="Wingdings" panose="05000000000000000000" pitchFamily="2" charset="2"/>
              <a:buChar char="Ø"/>
              <a:defRPr/>
            </a:pPr>
            <a:r>
              <a:rPr lang="en-US" sz="1800" dirty="0">
                <a:solidFill>
                  <a:srgbClr val="222222"/>
                </a:solidFill>
                <a:highlight>
                  <a:srgbClr val="FFFFFF"/>
                </a:highlight>
                <a:cs typeface="Arial" panose="020B0604020202020204" pitchFamily="34" charset="0"/>
              </a:rPr>
              <a:t>“Field measurements of EDCA characteristics,” Jim Lansford, Jimmy Nolan, Ben </a:t>
            </a:r>
            <a:r>
              <a:rPr lang="en-US" sz="1800" dirty="0" err="1">
                <a:solidFill>
                  <a:srgbClr val="222222"/>
                </a:solidFill>
                <a:highlight>
                  <a:srgbClr val="FFFFFF"/>
                </a:highlight>
                <a:cs typeface="Arial" panose="020B0604020202020204" pitchFamily="34" charset="0"/>
              </a:rPr>
              <a:t>Nowatny</a:t>
            </a:r>
            <a:r>
              <a:rPr lang="en-US" sz="1800" dirty="0">
                <a:solidFill>
                  <a:srgbClr val="222222"/>
                </a:solidFill>
                <a:highlight>
                  <a:srgbClr val="FFFFFF"/>
                </a:highlight>
                <a:cs typeface="Arial" panose="020B0604020202020204" pitchFamily="34" charset="0"/>
              </a:rPr>
              <a:t> (University of Colorado)</a:t>
            </a:r>
            <a:endParaRPr lang="en-US" sz="1800" b="0" i="0" dirty="0">
              <a:solidFill>
                <a:srgbClr val="222222"/>
              </a:solidFill>
              <a:effectLst/>
              <a:highlight>
                <a:srgbClr val="FFFFFF"/>
              </a:highlight>
              <a:cs typeface="Arial" panose="020B0604020202020204" pitchFamily="34" charset="0"/>
            </a:endParaRPr>
          </a:p>
          <a:p>
            <a:pPr marL="457200" indent="-457200">
              <a:lnSpc>
                <a:spcPct val="110000"/>
              </a:lnSpc>
              <a:spcBef>
                <a:spcPts val="0"/>
              </a:spcBef>
              <a:defRPr/>
            </a:pPr>
            <a:r>
              <a:rPr lang="en-US" altLang="en-US" dirty="0"/>
              <a:t>Plans for July 2025</a:t>
            </a:r>
          </a:p>
          <a:p>
            <a:pPr marL="857250" lvl="1" indent="-457200" eaLnBrk="1" hangingPunct="1">
              <a:lnSpc>
                <a:spcPct val="110000"/>
              </a:lnSpc>
              <a:spcBef>
                <a:spcPts val="0"/>
              </a:spcBef>
              <a:defRPr/>
            </a:pPr>
            <a:r>
              <a:rPr lang="en-US" altLang="en-US" sz="1800" dirty="0">
                <a:solidFill>
                  <a:srgbClr val="000000"/>
                </a:solidFill>
              </a:rPr>
              <a:t>Chair will make a call for presentations in advance</a:t>
            </a:r>
          </a:p>
          <a:p>
            <a:pPr marL="457200" indent="-457200">
              <a:lnSpc>
                <a:spcPct val="110000"/>
              </a:lnSpc>
              <a:spcBef>
                <a:spcPts val="0"/>
              </a:spcBef>
              <a:defRPr/>
            </a:pPr>
            <a:r>
              <a:rPr lang="en-US" altLang="en-US" dirty="0"/>
              <a:t>Adjourn</a:t>
            </a:r>
          </a:p>
          <a:p>
            <a:pPr marL="0" indent="0" algn="ctr" eaLnBrk="1" hangingPunct="1">
              <a:spcBef>
                <a:spcPts val="0"/>
              </a:spcBef>
              <a:buNone/>
              <a:defRPr/>
            </a:pPr>
            <a:r>
              <a:rPr lang="en-US" altLang="en-US" dirty="0"/>
              <a:t>Current agenda is document 11-25/0605r0</a:t>
            </a:r>
          </a:p>
        </p:txBody>
      </p:sp>
      <p:sp>
        <p:nvSpPr>
          <p:cNvPr id="15367" name="Rectangle 1">
            <a:extLst>
              <a:ext uri="{FF2B5EF4-FFF2-40B4-BE49-F238E27FC236}">
                <a16:creationId xmlns:a16="http://schemas.microsoft.com/office/drawing/2014/main" id="{46466877-483C-4321-9727-BE02BE36AF45}"/>
              </a:ext>
            </a:extLst>
          </p:cNvPr>
          <p:cNvSpPr>
            <a:spLocks noChangeArrowheads="1"/>
          </p:cNvSpPr>
          <p:nvPr/>
        </p:nvSpPr>
        <p:spPr bwMode="auto">
          <a:xfrm>
            <a:off x="1524000" y="1066801"/>
            <a:ext cx="9144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000" dirty="0">
                <a:solidFill>
                  <a:schemeClr val="tx2"/>
                </a:solidFill>
              </a:rPr>
              <a:t>13 May 2025, 0800-1000 Central European Summer Time</a:t>
            </a:r>
          </a:p>
        </p:txBody>
      </p:sp>
      <p:sp>
        <p:nvSpPr>
          <p:cNvPr id="2" name="Footer Placeholder 1">
            <a:extLst>
              <a:ext uri="{FF2B5EF4-FFF2-40B4-BE49-F238E27FC236}">
                <a16:creationId xmlns:a16="http://schemas.microsoft.com/office/drawing/2014/main" id="{C7962F0C-9A14-4DE1-932D-397374C50D16}"/>
              </a:ext>
            </a:extLst>
          </p:cNvPr>
          <p:cNvSpPr>
            <a:spLocks noGrp="1"/>
          </p:cNvSpPr>
          <p:nvPr>
            <p:ph type="ftr" idx="14"/>
          </p:nvPr>
        </p:nvSpPr>
        <p:spPr/>
        <p:txBody>
          <a:bodyPr/>
          <a:lstStyle/>
          <a:p>
            <a:r>
              <a:rPr lang="en-GB"/>
              <a:t>Jim Lansford, Farafir SRL</a:t>
            </a:r>
            <a:endParaRPr lang="en-GB" dirty="0"/>
          </a:p>
        </p:txBody>
      </p:sp>
      <p:sp>
        <p:nvSpPr>
          <p:cNvPr id="3" name="Slide Number Placeholder 2">
            <a:extLst>
              <a:ext uri="{FF2B5EF4-FFF2-40B4-BE49-F238E27FC236}">
                <a16:creationId xmlns:a16="http://schemas.microsoft.com/office/drawing/2014/main" id="{E8FEBBEB-CA74-453A-9114-48C3DB8CCCB4}"/>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Date Placeholder 3">
            <a:extLst>
              <a:ext uri="{FF2B5EF4-FFF2-40B4-BE49-F238E27FC236}">
                <a16:creationId xmlns:a16="http://schemas.microsoft.com/office/drawing/2014/main" id="{50559448-DA5B-4065-8752-45DF56CFA15C}"/>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2709587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itle 1">
            <a:extLst>
              <a:ext uri="{FF2B5EF4-FFF2-40B4-BE49-F238E27FC236}">
                <a16:creationId xmlns:a16="http://schemas.microsoft.com/office/drawing/2014/main" id="{AD760D47-1541-450F-A9F4-3EE3A4E58EF0}"/>
              </a:ext>
            </a:extLst>
          </p:cNvPr>
          <p:cNvSpPr>
            <a:spLocks noGrp="1" noChangeArrowheads="1"/>
          </p:cNvSpPr>
          <p:nvPr>
            <p:ph type="title" idx="4294967295"/>
          </p:nvPr>
        </p:nvSpPr>
        <p:spPr>
          <a:xfrm>
            <a:off x="2274888" y="687388"/>
            <a:ext cx="7772400" cy="1066800"/>
          </a:xfrm>
        </p:spPr>
        <p:txBody>
          <a:bodyPr vert="horz" wrap="square" lIns="91440" tIns="45720" rIns="91440" bIns="45720" numCol="1" anchor="ctr" anchorCtr="0" compatLnSpc="1">
            <a:prstTxWarp prst="textNoShape">
              <a:avLst/>
            </a:prstTxWarp>
          </a:bodyPr>
          <a:lstStyle/>
          <a:p>
            <a:pPr algn="l"/>
            <a:r>
              <a:rPr lang="en-US" altLang="en-US" dirty="0"/>
              <a:t>IEEE 802 JTC1 SC will meet once on </a:t>
            </a:r>
            <a:r>
              <a:rPr lang="en-AU" altLang="en-US" dirty="0"/>
              <a:t>Tue, 13 May 2025 @ 4 pm CET</a:t>
            </a:r>
            <a:endParaRPr lang="en-US" altLang="en-US" dirty="0"/>
          </a:p>
        </p:txBody>
      </p:sp>
      <p:sp>
        <p:nvSpPr>
          <p:cNvPr id="3078" name="Content Placeholder 2">
            <a:extLst>
              <a:ext uri="{FF2B5EF4-FFF2-40B4-BE49-F238E27FC236}">
                <a16:creationId xmlns:a16="http://schemas.microsoft.com/office/drawing/2014/main" id="{627ED99F-55AC-42D4-9A6E-D9C9BEC370F9}"/>
              </a:ext>
            </a:extLst>
          </p:cNvPr>
          <p:cNvSpPr>
            <a:spLocks noGrp="1"/>
          </p:cNvSpPr>
          <p:nvPr>
            <p:ph idx="4294967295"/>
          </p:nvPr>
        </p:nvSpPr>
        <p:spPr>
          <a:xfrm>
            <a:off x="2209800" y="1981200"/>
            <a:ext cx="7696200" cy="4343400"/>
          </a:xfrm>
        </p:spPr>
        <p:txBody>
          <a:bodyPr vert="horz" wrap="square" lIns="91440" tIns="45720" rIns="91440" bIns="45720" numCol="1" anchor="t" anchorCtr="0" compatLnSpc="1">
            <a:prstTxWarp prst="textNoShape">
              <a:avLst/>
            </a:prstTxWarp>
          </a:bodyPr>
          <a:lstStyle/>
          <a:p>
            <a:pPr marL="0" indent="0">
              <a:defRPr/>
            </a:pPr>
            <a:r>
              <a:rPr lang="en-AU" altLang="en-US" dirty="0"/>
              <a:t>Agenda items (ec-25-0090r02) will include “the usual”:</a:t>
            </a:r>
          </a:p>
          <a:p>
            <a:pPr marL="0" indent="0">
              <a:defRPr/>
            </a:pPr>
            <a:endParaRPr lang="en-AU" altLang="en-US" dirty="0"/>
          </a:p>
          <a:p>
            <a:pPr>
              <a:defRPr/>
            </a:pPr>
            <a:r>
              <a:rPr lang="en-AU" dirty="0"/>
              <a:t>Review of status of PSDO process</a:t>
            </a:r>
          </a:p>
          <a:p>
            <a:pPr lvl="1">
              <a:defRPr/>
            </a:pPr>
            <a:r>
              <a:rPr lang="en-AU" dirty="0"/>
              <a:t>Review liaisons &amp; notifications of projects to SC 6</a:t>
            </a:r>
          </a:p>
          <a:p>
            <a:pPr lvl="1">
              <a:defRPr/>
            </a:pPr>
            <a:r>
              <a:rPr lang="en-AU" dirty="0"/>
              <a:t>Review status of ballots</a:t>
            </a:r>
          </a:p>
          <a:p>
            <a:pPr lvl="1">
              <a:defRPr/>
            </a:pPr>
            <a:endParaRPr lang="en-AU" dirty="0"/>
          </a:p>
          <a:p>
            <a:pPr>
              <a:defRPr/>
            </a:pPr>
            <a:r>
              <a:rPr lang="en-AU" dirty="0"/>
              <a:t>But also</a:t>
            </a:r>
          </a:p>
          <a:p>
            <a:pPr marL="460375" indent="-460375">
              <a:defRPr/>
            </a:pPr>
            <a:r>
              <a:rPr lang="en-AU" dirty="0"/>
              <a:t>	</a:t>
            </a:r>
            <a:r>
              <a:rPr lang="en-AU" sz="2000" b="0" dirty="0"/>
              <a:t>Restarting submission of IEEE 802.11 standards</a:t>
            </a:r>
          </a:p>
          <a:p>
            <a:pPr marL="460375" indent="-460375">
              <a:defRPr/>
            </a:pPr>
            <a:r>
              <a:rPr lang="en-AU" sz="2000" b="0" dirty="0"/>
              <a:t>	Document updates for how to use the PSDO process</a:t>
            </a:r>
          </a:p>
        </p:txBody>
      </p:sp>
      <p:sp>
        <p:nvSpPr>
          <p:cNvPr id="5" name="Footer Placeholder 4">
            <a:extLst>
              <a:ext uri="{FF2B5EF4-FFF2-40B4-BE49-F238E27FC236}">
                <a16:creationId xmlns:a16="http://schemas.microsoft.com/office/drawing/2014/main" id="{42B1624C-C619-4727-9218-888B8B8EA694}"/>
              </a:ext>
            </a:extLst>
          </p:cNvPr>
          <p:cNvSpPr>
            <a:spLocks noGrp="1"/>
          </p:cNvSpPr>
          <p:nvPr>
            <p:ph type="ftr" idx="11"/>
          </p:nvPr>
        </p:nvSpPr>
        <p:spPr/>
        <p:txBody>
          <a:bodyPr/>
          <a:lstStyle/>
          <a:p>
            <a:r>
              <a:rPr lang="en-GB"/>
              <a:t>Peter Yee, AKAYLA</a:t>
            </a:r>
          </a:p>
        </p:txBody>
      </p:sp>
      <p:sp>
        <p:nvSpPr>
          <p:cNvPr id="6" name="Slide Number Placeholder 5">
            <a:extLst>
              <a:ext uri="{FF2B5EF4-FFF2-40B4-BE49-F238E27FC236}">
                <a16:creationId xmlns:a16="http://schemas.microsoft.com/office/drawing/2014/main" id="{90E2352E-E621-4511-937F-192C78D5DD97}"/>
              </a:ext>
            </a:extLst>
          </p:cNvPr>
          <p:cNvSpPr>
            <a:spLocks noGrp="1"/>
          </p:cNvSpPr>
          <p:nvPr>
            <p:ph type="sldNum" idx="12"/>
          </p:nvPr>
        </p:nvSpPr>
        <p:spPr/>
        <p:txBody>
          <a:bodyPr/>
          <a:lstStyle/>
          <a:p>
            <a:r>
              <a:rPr lang="en-GB"/>
              <a:t>Slide </a:t>
            </a:r>
            <a:fld id="{F5D8E26B-7BCF-4D25-9C89-0168A6618F18}" type="slidenum">
              <a:rPr lang="en-GB" smtClean="0"/>
              <a:pPr/>
              <a:t>11</a:t>
            </a:fld>
            <a:endParaRPr lang="en-GB"/>
          </a:p>
        </p:txBody>
      </p:sp>
      <p:sp>
        <p:nvSpPr>
          <p:cNvPr id="7" name="Date Placeholder 6">
            <a:extLst>
              <a:ext uri="{FF2B5EF4-FFF2-40B4-BE49-F238E27FC236}">
                <a16:creationId xmlns:a16="http://schemas.microsoft.com/office/drawing/2014/main" id="{67315082-82ED-4B5A-875F-394698C53D63}"/>
              </a:ext>
            </a:extLst>
          </p:cNvPr>
          <p:cNvSpPr>
            <a:spLocks noGrp="1"/>
          </p:cNvSpPr>
          <p:nvPr>
            <p:ph type="dt" idx="10"/>
          </p:nvPr>
        </p:nvSpPr>
        <p:spPr/>
        <p:txBody>
          <a:bodyPr/>
          <a:lstStyle/>
          <a:p>
            <a:r>
              <a:rPr lang="en-US"/>
              <a:t>May 2025</a:t>
            </a:r>
            <a:endParaRPr lang="en-GB"/>
          </a:p>
        </p:txBody>
      </p:sp>
    </p:spTree>
    <p:extLst>
      <p:ext uri="{BB962C8B-B14F-4D97-AF65-F5344CB8AC3E}">
        <p14:creationId xmlns:p14="http://schemas.microsoft.com/office/powerpoint/2010/main" val="3342335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9A690F96-F50F-4421-ACF9-7FBC8ADE58D3}"/>
              </a:ext>
            </a:extLst>
          </p:cNvPr>
          <p:cNvSpPr>
            <a:spLocks noGrp="1"/>
          </p:cNvSpPr>
          <p:nvPr>
            <p:ph type="title"/>
          </p:nvPr>
        </p:nvSpPr>
        <p:spPr/>
        <p:txBody>
          <a:bodyPr/>
          <a:lstStyle/>
          <a:p>
            <a:r>
              <a:rPr lang="en-AU" dirty="0"/>
              <a:t>A large number of IEEE 802 submissions are in the PSDO balloting process – but…</a:t>
            </a:r>
          </a:p>
        </p:txBody>
      </p:sp>
      <p:sp>
        <p:nvSpPr>
          <p:cNvPr id="13" name="Content Placeholder 2">
            <a:extLst>
              <a:ext uri="{FF2B5EF4-FFF2-40B4-BE49-F238E27FC236}">
                <a16:creationId xmlns:a16="http://schemas.microsoft.com/office/drawing/2014/main" id="{144ABE54-771A-0D47-C3B3-21618112F4D4}"/>
              </a:ext>
            </a:extLst>
          </p:cNvPr>
          <p:cNvSpPr>
            <a:spLocks noGrp="1"/>
          </p:cNvSpPr>
          <p:nvPr>
            <p:ph idx="1"/>
          </p:nvPr>
        </p:nvSpPr>
        <p:spPr>
          <a:xfrm>
            <a:off x="2209800" y="1981200"/>
            <a:ext cx="2590800" cy="4114800"/>
          </a:xfrm>
        </p:spPr>
        <p:txBody>
          <a:bodyPr/>
          <a:lstStyle/>
          <a:p>
            <a:pPr lvl="2">
              <a:defRPr/>
            </a:pPr>
            <a:endParaRPr lang="en-AU" dirty="0"/>
          </a:p>
          <a:p>
            <a:pPr lvl="2">
              <a:defRPr/>
            </a:pPr>
            <a:endParaRPr lang="en-AU" dirty="0">
              <a:solidFill>
                <a:srgbClr val="FF0000"/>
              </a:solidFill>
            </a:endParaRPr>
          </a:p>
          <a:p>
            <a:pPr marL="182563" indent="-182563">
              <a:spcBef>
                <a:spcPts val="400"/>
              </a:spcBef>
              <a:defRPr/>
            </a:pPr>
            <a:endParaRPr lang="en-AU" sz="2000" b="0" dirty="0"/>
          </a:p>
          <a:p>
            <a:pPr>
              <a:defRPr/>
            </a:pPr>
            <a:endParaRPr lang="en-AU" sz="2000" dirty="0"/>
          </a:p>
        </p:txBody>
      </p:sp>
      <p:sp>
        <p:nvSpPr>
          <p:cNvPr id="14" name="Content Placeholder 2">
            <a:extLst>
              <a:ext uri="{FF2B5EF4-FFF2-40B4-BE49-F238E27FC236}">
                <a16:creationId xmlns:a16="http://schemas.microsoft.com/office/drawing/2014/main" id="{944F97B6-ADE0-D1AE-DEAA-548D8AEE0E93}"/>
              </a:ext>
            </a:extLst>
          </p:cNvPr>
          <p:cNvSpPr txBox="1">
            <a:spLocks noChangeArrowheads="1"/>
          </p:cNvSpPr>
          <p:nvPr/>
        </p:nvSpPr>
        <p:spPr bwMode="auto">
          <a:xfrm>
            <a:off x="4876800" y="1981200"/>
            <a:ext cx="25908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182563" indent="-182563">
              <a:spcBef>
                <a:spcPct val="20000"/>
              </a:spcBef>
              <a:buChar char="•"/>
              <a:defRPr sz="2400" b="1">
                <a:solidFill>
                  <a:schemeClr val="tx1"/>
                </a:solidFill>
                <a:latin typeface="Times New Roman" panose="02020603050405020304" pitchFamily="18" charset="0"/>
              </a:defRPr>
            </a:lvl1pPr>
            <a:lvl2pPr marL="182563" indent="-180975">
              <a:spcBef>
                <a:spcPct val="20000"/>
              </a:spcBef>
              <a:buChar char="–"/>
              <a:defRPr sz="2000">
                <a:solidFill>
                  <a:schemeClr val="tx1"/>
                </a:solidFill>
                <a:latin typeface="Times New Roman" panose="02020603050405020304" pitchFamily="18" charset="0"/>
              </a:defRPr>
            </a:lvl2pPr>
            <a:lvl3pPr marL="365125" indent="-180975">
              <a:spcBef>
                <a:spcPct val="20000"/>
              </a:spcBef>
              <a:buChar char="•"/>
              <a:defRPr>
                <a:solidFill>
                  <a:schemeClr val="tx1"/>
                </a:solidFill>
                <a:latin typeface="Times New Roman" panose="02020603050405020304" pitchFamily="18" charset="0"/>
              </a:defRPr>
            </a:lvl3pPr>
            <a:lvl4pPr marL="711200" indent="-344488">
              <a:spcBef>
                <a:spcPct val="20000"/>
              </a:spcBef>
              <a:buChar char="–"/>
              <a:defRPr sz="1600">
                <a:solidFill>
                  <a:schemeClr val="tx1"/>
                </a:solidFill>
                <a:latin typeface="Times New Roman" panose="02020603050405020304" pitchFamily="18" charset="0"/>
              </a:defRPr>
            </a:lvl4pPr>
            <a:lvl5pPr marL="969963" indent="-165100">
              <a:spcBef>
                <a:spcPct val="20000"/>
              </a:spcBef>
              <a:buChar char="•"/>
              <a:defRPr sz="1600">
                <a:solidFill>
                  <a:schemeClr val="tx1"/>
                </a:solidFill>
                <a:latin typeface="Times New Roman" panose="02020603050405020304" pitchFamily="18" charset="0"/>
              </a:defRPr>
            </a:lvl5pPr>
            <a:lvl6pPr marL="1427163" indent="-1651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1884363" indent="-1651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2341563" indent="-1651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2798763" indent="-1651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lvl="1"/>
            <a:endParaRPr lang="en-AU" altLang="en-US" sz="1600"/>
          </a:p>
          <a:p>
            <a:endParaRPr lang="en-AU" altLang="en-US"/>
          </a:p>
        </p:txBody>
      </p:sp>
      <p:sp>
        <p:nvSpPr>
          <p:cNvPr id="15" name="Rectangle 14">
            <a:extLst>
              <a:ext uri="{FF2B5EF4-FFF2-40B4-BE49-F238E27FC236}">
                <a16:creationId xmlns:a16="http://schemas.microsoft.com/office/drawing/2014/main" id="{2C247F2E-3D47-A937-B139-69199601BFF9}"/>
              </a:ext>
            </a:extLst>
          </p:cNvPr>
          <p:cNvSpPr/>
          <p:nvPr/>
        </p:nvSpPr>
        <p:spPr bwMode="auto">
          <a:xfrm>
            <a:off x="2391341" y="5995193"/>
            <a:ext cx="1260475" cy="354012"/>
          </a:xfrm>
          <a:prstGeom prst="rect">
            <a:avLst/>
          </a:prstGeom>
          <a:noFill/>
          <a:ln w="12700" cap="flat" cmpd="sng" algn="ctr">
            <a:solidFill>
              <a:srgbClr val="FF0000"/>
            </a:solidFill>
            <a:prstDash val="solid"/>
            <a:round/>
            <a:headEnd type="none" w="sm" len="sm"/>
            <a:tailEnd type="none" w="sm" len="sm"/>
          </a:ln>
          <a:effectLst/>
        </p:spPr>
        <p:txBody>
          <a:bodyPr/>
          <a:lstStyle/>
          <a:p>
            <a:pPr algn="ctr">
              <a:defRPr/>
            </a:pPr>
            <a:r>
              <a:rPr lang="en-AU" sz="1600" dirty="0">
                <a:solidFill>
                  <a:srgbClr val="FF0000"/>
                </a:solidFill>
                <a:latin typeface="+mj-lt"/>
              </a:rPr>
              <a:t>IPR issues</a:t>
            </a:r>
          </a:p>
        </p:txBody>
      </p:sp>
      <p:sp>
        <p:nvSpPr>
          <p:cNvPr id="16" name="Content Placeholder 2">
            <a:extLst>
              <a:ext uri="{FF2B5EF4-FFF2-40B4-BE49-F238E27FC236}">
                <a16:creationId xmlns:a16="http://schemas.microsoft.com/office/drawing/2014/main" id="{4F4F6614-02B8-E0B1-DDC6-CDD68EEA13E6}"/>
              </a:ext>
            </a:extLst>
          </p:cNvPr>
          <p:cNvSpPr txBox="1">
            <a:spLocks/>
          </p:cNvSpPr>
          <p:nvPr/>
        </p:nvSpPr>
        <p:spPr bwMode="auto">
          <a:xfrm>
            <a:off x="4867413" y="2070117"/>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spcBef>
                <a:spcPts val="800"/>
              </a:spcBef>
              <a:defRPr/>
            </a:pPr>
            <a:r>
              <a:rPr lang="en-AU" sz="1800" kern="0" dirty="0"/>
              <a:t>Failed 60-day ballot</a:t>
            </a:r>
          </a:p>
          <a:p>
            <a:pPr lvl="2">
              <a:spcBef>
                <a:spcPts val="200"/>
              </a:spcBef>
              <a:defRPr/>
            </a:pPr>
            <a:r>
              <a:rPr lang="en-AU" kern="0" dirty="0">
                <a:solidFill>
                  <a:srgbClr val="FF0000"/>
                </a:solidFill>
              </a:rPr>
              <a:t>IEEE 802.11ay</a:t>
            </a:r>
          </a:p>
          <a:p>
            <a:pPr lvl="1">
              <a:spcBef>
                <a:spcPts val="480"/>
              </a:spcBef>
              <a:defRPr/>
            </a:pPr>
            <a:r>
              <a:rPr lang="en-AU" sz="1800" kern="0" dirty="0"/>
              <a:t>Waiting for FDIS</a:t>
            </a:r>
          </a:p>
          <a:p>
            <a:pPr lvl="2">
              <a:spcBef>
                <a:spcPts val="200"/>
              </a:spcBef>
              <a:defRPr/>
            </a:pPr>
            <a:r>
              <a:rPr lang="en-AU" kern="0" dirty="0"/>
              <a:t>IEEE 802.1Qdx</a:t>
            </a:r>
          </a:p>
          <a:p>
            <a:pPr lvl="2">
              <a:spcBef>
                <a:spcPts val="200"/>
              </a:spcBef>
              <a:defRPr/>
            </a:pPr>
            <a:r>
              <a:rPr lang="en-AU" kern="0" dirty="0"/>
              <a:t>IEEE 802.1ASdm</a:t>
            </a:r>
          </a:p>
          <a:p>
            <a:pPr lvl="2">
              <a:spcBef>
                <a:spcPts val="200"/>
              </a:spcBef>
              <a:defRPr/>
            </a:pPr>
            <a:r>
              <a:rPr lang="en-AU" kern="0" dirty="0"/>
              <a:t>IEEE 802.1ASdn</a:t>
            </a:r>
            <a:endParaRPr lang="en-AU" dirty="0"/>
          </a:p>
          <a:p>
            <a:pPr lvl="2">
              <a:spcBef>
                <a:spcPts val="200"/>
              </a:spcBef>
              <a:defRPr/>
            </a:pPr>
            <a:r>
              <a:rPr lang="en-AU" dirty="0"/>
              <a:t>IEEE 802.3-2022</a:t>
            </a:r>
          </a:p>
          <a:p>
            <a:pPr lvl="2">
              <a:spcBef>
                <a:spcPts val="200"/>
              </a:spcBef>
              <a:defRPr/>
            </a:pPr>
            <a:r>
              <a:rPr lang="en-AU" dirty="0"/>
              <a:t>IEEE 802.15.3-2023</a:t>
            </a:r>
          </a:p>
          <a:p>
            <a:pPr lvl="1">
              <a:defRPr/>
            </a:pPr>
            <a:r>
              <a:rPr lang="en-AU" sz="1800" kern="0" dirty="0"/>
              <a:t>In FDIS</a:t>
            </a:r>
          </a:p>
          <a:p>
            <a:pPr lvl="2">
              <a:defRPr/>
            </a:pPr>
            <a:r>
              <a:rPr lang="en-AU" kern="0" dirty="0"/>
              <a:t>IEEE 802.15.7-2018</a:t>
            </a:r>
          </a:p>
          <a:p>
            <a:pPr lvl="2">
              <a:defRPr/>
            </a:pPr>
            <a:r>
              <a:rPr lang="en-AU" kern="0" dirty="0"/>
              <a:t>IEEE 802.1ASdr</a:t>
            </a:r>
          </a:p>
          <a:p>
            <a:pPr lvl="2">
              <a:defRPr/>
            </a:pPr>
            <a:r>
              <a:rPr lang="en-AU" kern="0" dirty="0"/>
              <a:t>IEEE 802.1DC</a:t>
            </a:r>
          </a:p>
          <a:p>
            <a:pPr lvl="2">
              <a:defRPr/>
            </a:pPr>
            <a:r>
              <a:rPr lang="en-AU" kern="0" dirty="0"/>
              <a:t>IEEE 802.1Qdj</a:t>
            </a:r>
            <a:endParaRPr lang="en-AU" dirty="0"/>
          </a:p>
        </p:txBody>
      </p:sp>
      <p:sp>
        <p:nvSpPr>
          <p:cNvPr id="17" name="Content Placeholder 2">
            <a:extLst>
              <a:ext uri="{FF2B5EF4-FFF2-40B4-BE49-F238E27FC236}">
                <a16:creationId xmlns:a16="http://schemas.microsoft.com/office/drawing/2014/main" id="{DDBBEF5C-4EC7-D96F-D833-FBE4AD31620E}"/>
              </a:ext>
            </a:extLst>
          </p:cNvPr>
          <p:cNvSpPr txBox="1">
            <a:spLocks/>
          </p:cNvSpPr>
          <p:nvPr/>
        </p:nvSpPr>
        <p:spPr bwMode="auto">
          <a:xfrm>
            <a:off x="7391400" y="2209800"/>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Passed FDIS ballot</a:t>
            </a:r>
            <a:br>
              <a:rPr lang="en-AU" sz="1800" kern="0" dirty="0"/>
            </a:br>
            <a:r>
              <a:rPr lang="en-AU" sz="1800" dirty="0"/>
              <a:t>(resolutions req)</a:t>
            </a:r>
          </a:p>
          <a:p>
            <a:pPr lvl="1">
              <a:spcBef>
                <a:spcPts val="200"/>
              </a:spcBef>
              <a:defRPr/>
            </a:pPr>
            <a:r>
              <a:rPr lang="en-AU" sz="1800" kern="0" dirty="0"/>
              <a:t>Waiting for publication</a:t>
            </a:r>
          </a:p>
          <a:p>
            <a:pPr lvl="2">
              <a:defRPr/>
            </a:pPr>
            <a:r>
              <a:rPr lang="en-AU" kern="0" dirty="0"/>
              <a:t>IEEE </a:t>
            </a:r>
            <a:r>
              <a:rPr lang="en-AU" dirty="0">
                <a:cs typeface="Arial" panose="020B0604020202020204" pitchFamily="34" charset="0"/>
              </a:rPr>
              <a:t>.1CS-2020/Cor1</a:t>
            </a:r>
          </a:p>
          <a:p>
            <a:pPr lvl="2">
              <a:defRPr/>
            </a:pPr>
            <a:r>
              <a:rPr lang="en-AU" kern="0" dirty="0"/>
              <a:t>IEEE 802.15.4-2020</a:t>
            </a:r>
            <a:endParaRPr lang="en-AU" dirty="0">
              <a:cs typeface="Arial" panose="020B0604020202020204" pitchFamily="34" charset="0"/>
            </a:endParaRPr>
          </a:p>
          <a:p>
            <a:pPr lvl="2">
              <a:defRPr/>
            </a:pPr>
            <a:r>
              <a:rPr lang="en-AU" kern="0" dirty="0"/>
              <a:t>IEEE 802.1Qcz</a:t>
            </a:r>
          </a:p>
          <a:p>
            <a:pPr lvl="2">
              <a:defRPr/>
            </a:pPr>
            <a:r>
              <a:rPr lang="en-AU" kern="0" dirty="0"/>
              <a:t>IEEE 802.1AEdk</a:t>
            </a:r>
            <a:endParaRPr lang="en-AU" dirty="0">
              <a:cs typeface="Arial" panose="020B0604020202020204" pitchFamily="34" charset="0"/>
            </a:endParaRPr>
          </a:p>
          <a:p>
            <a:pPr lvl="2">
              <a:defRPr/>
            </a:pPr>
            <a:r>
              <a:rPr lang="en-AU" dirty="0"/>
              <a:t>IEEE 802.15.9</a:t>
            </a:r>
          </a:p>
          <a:p>
            <a:pPr lvl="2">
              <a:defRPr/>
            </a:pPr>
            <a:r>
              <a:rPr lang="en-AU" kern="0" dirty="0"/>
              <a:t>IEEE 802.1Qcj</a:t>
            </a:r>
          </a:p>
          <a:p>
            <a:pPr lvl="1">
              <a:defRPr/>
            </a:pPr>
            <a:r>
              <a:rPr lang="en-AU" sz="1600" kern="0" dirty="0"/>
              <a:t>Published</a:t>
            </a:r>
          </a:p>
          <a:p>
            <a:pPr lvl="2">
              <a:defRPr/>
            </a:pPr>
            <a:r>
              <a:rPr lang="en-AU" kern="0" dirty="0"/>
              <a:t>IEEE 802f</a:t>
            </a:r>
          </a:p>
          <a:p>
            <a:pPr lvl="2">
              <a:defRPr/>
            </a:pPr>
            <a:r>
              <a:rPr lang="en-AU" kern="0" dirty="0"/>
              <a:t>IEEE 802.1Qcw</a:t>
            </a:r>
          </a:p>
          <a:p>
            <a:pPr lvl="2">
              <a:defRPr/>
            </a:pPr>
            <a:endParaRPr lang="en-AU" kern="0" dirty="0"/>
          </a:p>
          <a:p>
            <a:pPr lvl="2">
              <a:spcBef>
                <a:spcPts val="200"/>
              </a:spcBef>
              <a:defRPr/>
            </a:pPr>
            <a:endParaRPr lang="en-AU" kern="0" dirty="0"/>
          </a:p>
        </p:txBody>
      </p:sp>
      <p:sp>
        <p:nvSpPr>
          <p:cNvPr id="18" name="Content Placeholder 2">
            <a:extLst>
              <a:ext uri="{FF2B5EF4-FFF2-40B4-BE49-F238E27FC236}">
                <a16:creationId xmlns:a16="http://schemas.microsoft.com/office/drawing/2014/main" id="{44E6D47F-3504-94A9-F942-33D843422342}"/>
              </a:ext>
            </a:extLst>
          </p:cNvPr>
          <p:cNvSpPr txBox="1">
            <a:spLocks/>
          </p:cNvSpPr>
          <p:nvPr/>
        </p:nvSpPr>
        <p:spPr bwMode="auto">
          <a:xfrm>
            <a:off x="2019300" y="2057399"/>
            <a:ext cx="2590800" cy="4114800"/>
          </a:xfrm>
          <a:prstGeom prst="rect">
            <a:avLst/>
          </a:prstGeom>
          <a:noFill/>
          <a:ln>
            <a:noFill/>
          </a:ln>
        </p:spPr>
        <p:txBody>
          <a:bodyPr lIns="92075" tIns="46038" rIns="92075" bIns="46038"/>
          <a:lst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a:lstStyle>
          <a:p>
            <a:pPr lvl="1">
              <a:defRPr/>
            </a:pPr>
            <a:r>
              <a:rPr lang="en-AU" sz="1800" kern="0" dirty="0"/>
              <a:t>Waiting for 60-day ballot</a:t>
            </a:r>
          </a:p>
          <a:p>
            <a:pPr lvl="2">
              <a:spcBef>
                <a:spcPts val="200"/>
              </a:spcBef>
              <a:defRPr/>
            </a:pPr>
            <a:r>
              <a:rPr lang="en-AU" dirty="0"/>
              <a:t>IEEE 802.15.4-2024</a:t>
            </a:r>
          </a:p>
          <a:p>
            <a:pPr lvl="2">
              <a:spcBef>
                <a:spcPts val="200"/>
              </a:spcBef>
              <a:defRPr/>
            </a:pPr>
            <a:r>
              <a:rPr lang="en-AU" dirty="0"/>
              <a:t>IEEE 802.19.1</a:t>
            </a:r>
          </a:p>
          <a:p>
            <a:pPr lvl="2">
              <a:spcBef>
                <a:spcPts val="200"/>
              </a:spcBef>
              <a:defRPr/>
            </a:pPr>
            <a:r>
              <a:rPr lang="en-AU" dirty="0">
                <a:solidFill>
                  <a:srgbClr val="FF0000"/>
                </a:solidFill>
              </a:rPr>
              <a:t>IEEE 802.11ba</a:t>
            </a:r>
            <a:endParaRPr lang="en-AU" dirty="0"/>
          </a:p>
          <a:p>
            <a:pPr lvl="1">
              <a:defRPr/>
            </a:pPr>
            <a:r>
              <a:rPr lang="en-AU" sz="1800" kern="0" dirty="0"/>
              <a:t>In 60-day ballot</a:t>
            </a:r>
          </a:p>
          <a:p>
            <a:pPr lvl="2">
              <a:defRPr/>
            </a:pPr>
            <a:r>
              <a:rPr lang="en-AU" dirty="0"/>
              <a:t>IEEE 802.1Qdy</a:t>
            </a:r>
          </a:p>
          <a:p>
            <a:pPr lvl="2">
              <a:defRPr/>
            </a:pPr>
            <a:r>
              <a:rPr lang="en-AU" dirty="0"/>
              <a:t>IEEE 802-REVc</a:t>
            </a:r>
          </a:p>
          <a:p>
            <a:pPr lvl="1">
              <a:spcBef>
                <a:spcPts val="800"/>
              </a:spcBef>
              <a:defRPr/>
            </a:pPr>
            <a:r>
              <a:rPr lang="en-AU" sz="1800" kern="0" dirty="0"/>
              <a:t>Passed 60-day ballot</a:t>
            </a:r>
            <a:br>
              <a:rPr lang="en-AU" sz="1800" kern="0" dirty="0"/>
            </a:br>
            <a:r>
              <a:rPr lang="en-AU" sz="1800" dirty="0"/>
              <a:t>(resolutions req)</a:t>
            </a:r>
            <a:endParaRPr lang="en-AU" kern="0" dirty="0">
              <a:solidFill>
                <a:srgbClr val="FF0000"/>
              </a:solidFill>
            </a:endParaRPr>
          </a:p>
          <a:p>
            <a:pPr lvl="2">
              <a:spcBef>
                <a:spcPts val="200"/>
              </a:spcBef>
              <a:defRPr/>
            </a:pPr>
            <a:r>
              <a:rPr lang="en-AU" kern="0" dirty="0">
                <a:solidFill>
                  <a:srgbClr val="FF0000"/>
                </a:solidFill>
              </a:rPr>
              <a:t>IEEE 802.11ax</a:t>
            </a:r>
          </a:p>
          <a:p>
            <a:pPr lvl="1">
              <a:spcBef>
                <a:spcPts val="800"/>
              </a:spcBef>
              <a:defRPr/>
            </a:pPr>
            <a:endParaRPr lang="en-AU" dirty="0"/>
          </a:p>
        </p:txBody>
      </p:sp>
      <p:sp>
        <p:nvSpPr>
          <p:cNvPr id="2" name="Footer Placeholder 1">
            <a:extLst>
              <a:ext uri="{FF2B5EF4-FFF2-40B4-BE49-F238E27FC236}">
                <a16:creationId xmlns:a16="http://schemas.microsoft.com/office/drawing/2014/main" id="{DE912D9C-7745-4BDB-B6F4-4C7E55F2EF66}"/>
              </a:ext>
            </a:extLst>
          </p:cNvPr>
          <p:cNvSpPr>
            <a:spLocks noGrp="1"/>
          </p:cNvSpPr>
          <p:nvPr>
            <p:ph type="ftr" idx="14"/>
          </p:nvPr>
        </p:nvSpPr>
        <p:spPr/>
        <p:txBody>
          <a:bodyPr/>
          <a:lstStyle/>
          <a:p>
            <a:r>
              <a:rPr lang="en-GB"/>
              <a:t>Peter Yee, AKAYLA</a:t>
            </a:r>
            <a:endParaRPr lang="en-GB" dirty="0"/>
          </a:p>
        </p:txBody>
      </p:sp>
      <p:sp>
        <p:nvSpPr>
          <p:cNvPr id="3" name="Slide Number Placeholder 2">
            <a:extLst>
              <a:ext uri="{FF2B5EF4-FFF2-40B4-BE49-F238E27FC236}">
                <a16:creationId xmlns:a16="http://schemas.microsoft.com/office/drawing/2014/main" id="{205738A5-2D92-4098-A3CC-C562BED115D9}"/>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9D6D3175-7DEA-4C1C-8011-0F575D94EE18}"/>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87963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AU" dirty="0"/>
              <a:t>IEEE 802 has sent 111 standards through the PSDO adoption process, with 29 in-process</a:t>
            </a:r>
            <a:endParaRPr lang="en-AU" dirty="0">
              <a:solidFill>
                <a:srgbClr val="FF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65616958"/>
              </p:ext>
            </p:extLst>
          </p:nvPr>
        </p:nvGraphicFramePr>
        <p:xfrm>
          <a:off x="3238500" y="2148840"/>
          <a:ext cx="5791200" cy="3708400"/>
        </p:xfrm>
        <a:graphic>
          <a:graphicData uri="http://schemas.openxmlformats.org/drawingml/2006/table">
            <a:tbl>
              <a:tblPr firstRow="1" bandRow="1">
                <a:tableStyleId>{21E4AEA4-8DFA-4A89-87EB-49C32662AFE0}</a:tableStyleId>
              </a:tblPr>
              <a:tblGrid>
                <a:gridCol w="1930400">
                  <a:extLst>
                    <a:ext uri="{9D8B030D-6E8A-4147-A177-3AD203B41FA5}">
                      <a16:colId xmlns:a16="http://schemas.microsoft.com/office/drawing/2014/main" val="4026387333"/>
                    </a:ext>
                  </a:extLst>
                </a:gridCol>
                <a:gridCol w="1930400">
                  <a:extLst>
                    <a:ext uri="{9D8B030D-6E8A-4147-A177-3AD203B41FA5}">
                      <a16:colId xmlns:a16="http://schemas.microsoft.com/office/drawing/2014/main" val="1749157900"/>
                    </a:ext>
                  </a:extLst>
                </a:gridCol>
                <a:gridCol w="1930400">
                  <a:extLst>
                    <a:ext uri="{9D8B030D-6E8A-4147-A177-3AD203B41FA5}">
                      <a16:colId xmlns:a16="http://schemas.microsoft.com/office/drawing/2014/main" val="3686578755"/>
                    </a:ext>
                  </a:extLst>
                </a:gridCol>
              </a:tblGrid>
              <a:tr h="370840">
                <a:tc>
                  <a:txBody>
                    <a:bodyPr/>
                    <a:lstStyle/>
                    <a:p>
                      <a:pPr algn="ctr"/>
                      <a:r>
                        <a:rPr lang="en-AU" dirty="0"/>
                        <a:t>WG</a:t>
                      </a:r>
                    </a:p>
                  </a:txBody>
                  <a:tcPr/>
                </a:tc>
                <a:tc>
                  <a:txBody>
                    <a:bodyPr/>
                    <a:lstStyle/>
                    <a:p>
                      <a:pPr algn="ctr"/>
                      <a:r>
                        <a:rPr lang="en-AU"/>
                        <a:t>Completed</a:t>
                      </a:r>
                    </a:p>
                  </a:txBody>
                  <a:tcPr/>
                </a:tc>
                <a:tc>
                  <a:txBody>
                    <a:bodyPr/>
                    <a:lstStyle/>
                    <a:p>
                      <a:pPr algn="ctr"/>
                      <a:r>
                        <a:rPr lang="en-AU" dirty="0"/>
                        <a:t>In-process</a:t>
                      </a:r>
                    </a:p>
                  </a:txBody>
                  <a:tcPr/>
                </a:tc>
                <a:extLst>
                  <a:ext uri="{0D108BD9-81ED-4DB2-BD59-A6C34878D82A}">
                    <a16:rowId xmlns:a16="http://schemas.microsoft.com/office/drawing/2014/main" val="2218623818"/>
                  </a:ext>
                </a:extLst>
              </a:tr>
              <a:tr h="370840">
                <a:tc>
                  <a:txBody>
                    <a:bodyPr/>
                    <a:lstStyle/>
                    <a:p>
                      <a:pPr algn="ctr"/>
                      <a:r>
                        <a:rPr lang="en-AU" b="1" dirty="0"/>
                        <a:t>802.1</a:t>
                      </a:r>
                    </a:p>
                  </a:txBody>
                  <a:tcPr/>
                </a:tc>
                <a:tc>
                  <a:txBody>
                    <a:bodyPr/>
                    <a:lstStyle/>
                    <a:p>
                      <a:pPr algn="ctr"/>
                      <a:r>
                        <a:rPr lang="en-AU" dirty="0"/>
                        <a:t>58</a:t>
                      </a:r>
                    </a:p>
                  </a:txBody>
                  <a:tcPr/>
                </a:tc>
                <a:tc>
                  <a:txBody>
                    <a:bodyPr/>
                    <a:lstStyle/>
                    <a:p>
                      <a:pPr algn="ctr"/>
                      <a:r>
                        <a:rPr lang="en-US" dirty="0"/>
                        <a:t>8</a:t>
                      </a:r>
                      <a:endParaRPr lang="en-AU" dirty="0"/>
                    </a:p>
                  </a:txBody>
                  <a:tcPr/>
                </a:tc>
                <a:extLst>
                  <a:ext uri="{0D108BD9-81ED-4DB2-BD59-A6C34878D82A}">
                    <a16:rowId xmlns:a16="http://schemas.microsoft.com/office/drawing/2014/main" val="2541870238"/>
                  </a:ext>
                </a:extLst>
              </a:tr>
              <a:tr h="370840">
                <a:tc>
                  <a:txBody>
                    <a:bodyPr/>
                    <a:lstStyle/>
                    <a:p>
                      <a:pPr algn="ctr"/>
                      <a:r>
                        <a:rPr lang="en-AU" b="1" dirty="0"/>
                        <a:t>802.3</a:t>
                      </a:r>
                    </a:p>
                  </a:txBody>
                  <a:tcPr/>
                </a:tc>
                <a:tc>
                  <a:txBody>
                    <a:bodyPr/>
                    <a:lstStyle/>
                    <a:p>
                      <a:pPr algn="ctr"/>
                      <a:r>
                        <a:rPr lang="en-AU" dirty="0"/>
                        <a:t>32</a:t>
                      </a:r>
                    </a:p>
                  </a:txBody>
                  <a:tcPr/>
                </a:tc>
                <a:tc>
                  <a:txBody>
                    <a:bodyPr/>
                    <a:lstStyle/>
                    <a:p>
                      <a:pPr algn="ctr"/>
                      <a:r>
                        <a:rPr lang="en-AU" dirty="0"/>
                        <a:t>8</a:t>
                      </a:r>
                    </a:p>
                  </a:txBody>
                  <a:tcPr/>
                </a:tc>
                <a:extLst>
                  <a:ext uri="{0D108BD9-81ED-4DB2-BD59-A6C34878D82A}">
                    <a16:rowId xmlns:a16="http://schemas.microsoft.com/office/drawing/2014/main" val="2616437558"/>
                  </a:ext>
                </a:extLst>
              </a:tr>
              <a:tr h="370840">
                <a:tc>
                  <a:txBody>
                    <a:bodyPr/>
                    <a:lstStyle/>
                    <a:p>
                      <a:pPr algn="ctr"/>
                      <a:r>
                        <a:rPr lang="en-AU" b="1" dirty="0"/>
                        <a:t>802.11</a:t>
                      </a:r>
                    </a:p>
                  </a:txBody>
                  <a:tcPr/>
                </a:tc>
                <a:tc>
                  <a:txBody>
                    <a:bodyPr/>
                    <a:lstStyle/>
                    <a:p>
                      <a:pPr algn="ctr"/>
                      <a:r>
                        <a:rPr lang="en-AU" dirty="0"/>
                        <a:t>13</a:t>
                      </a:r>
                    </a:p>
                  </a:txBody>
                  <a:tcPr/>
                </a:tc>
                <a:tc>
                  <a:txBody>
                    <a:bodyPr/>
                    <a:lstStyle/>
                    <a:p>
                      <a:pPr algn="ctr"/>
                      <a:r>
                        <a:rPr lang="en-AU" dirty="0"/>
                        <a:t>0</a:t>
                      </a:r>
                    </a:p>
                  </a:txBody>
                  <a:tcPr/>
                </a:tc>
                <a:extLst>
                  <a:ext uri="{0D108BD9-81ED-4DB2-BD59-A6C34878D82A}">
                    <a16:rowId xmlns:a16="http://schemas.microsoft.com/office/drawing/2014/main" val="3943146548"/>
                  </a:ext>
                </a:extLst>
              </a:tr>
              <a:tr h="370840">
                <a:tc>
                  <a:txBody>
                    <a:bodyPr/>
                    <a:lstStyle/>
                    <a:p>
                      <a:pPr algn="ctr"/>
                      <a:r>
                        <a:rPr lang="en-AU" b="1" dirty="0"/>
                        <a:t>802.15</a:t>
                      </a:r>
                    </a:p>
                  </a:txBody>
                  <a:tcPr/>
                </a:tc>
                <a:tc>
                  <a:txBody>
                    <a:bodyPr/>
                    <a:lstStyle/>
                    <a:p>
                      <a:pPr algn="ctr"/>
                      <a:r>
                        <a:rPr lang="en-AU" dirty="0"/>
                        <a:t>5</a:t>
                      </a:r>
                    </a:p>
                  </a:txBody>
                  <a:tcPr/>
                </a:tc>
                <a:tc>
                  <a:txBody>
                    <a:bodyPr/>
                    <a:lstStyle/>
                    <a:p>
                      <a:pPr algn="ctr"/>
                      <a:r>
                        <a:rPr lang="en-AU" dirty="0"/>
                        <a:t>6</a:t>
                      </a:r>
                    </a:p>
                  </a:txBody>
                  <a:tcPr/>
                </a:tc>
                <a:extLst>
                  <a:ext uri="{0D108BD9-81ED-4DB2-BD59-A6C34878D82A}">
                    <a16:rowId xmlns:a16="http://schemas.microsoft.com/office/drawing/2014/main" val="2187709932"/>
                  </a:ext>
                </a:extLst>
              </a:tr>
              <a:tr h="370840">
                <a:tc>
                  <a:txBody>
                    <a:bodyPr/>
                    <a:lstStyle/>
                    <a:p>
                      <a:pPr algn="ctr"/>
                      <a:r>
                        <a:rPr lang="en-AU" b="1"/>
                        <a:t>802.16</a:t>
                      </a:r>
                    </a:p>
                  </a:txBody>
                  <a:tcPr/>
                </a:tc>
                <a:tc>
                  <a:txBody>
                    <a:bodyPr/>
                    <a:lstStyle/>
                    <a:p>
                      <a:pPr algn="ctr"/>
                      <a:r>
                        <a:rPr lang="en-AU" dirty="0"/>
                        <a:t>0</a:t>
                      </a:r>
                    </a:p>
                  </a:txBody>
                  <a:tcPr/>
                </a:tc>
                <a:tc>
                  <a:txBody>
                    <a:bodyPr/>
                    <a:lstStyle/>
                    <a:p>
                      <a:pPr algn="ctr"/>
                      <a:r>
                        <a:rPr lang="en-AU" dirty="0"/>
                        <a:t>0</a:t>
                      </a:r>
                    </a:p>
                  </a:txBody>
                  <a:tcPr/>
                </a:tc>
                <a:extLst>
                  <a:ext uri="{0D108BD9-81ED-4DB2-BD59-A6C34878D82A}">
                    <a16:rowId xmlns:a16="http://schemas.microsoft.com/office/drawing/2014/main" val="1930315798"/>
                  </a:ext>
                </a:extLst>
              </a:tr>
              <a:tr h="370840">
                <a:tc>
                  <a:txBody>
                    <a:bodyPr/>
                    <a:lstStyle/>
                    <a:p>
                      <a:pPr algn="ctr"/>
                      <a:r>
                        <a:rPr lang="en-AU" b="1"/>
                        <a:t>802.19</a:t>
                      </a:r>
                    </a:p>
                  </a:txBody>
                  <a:tcPr/>
                </a:tc>
                <a:tc>
                  <a:txBody>
                    <a:bodyPr/>
                    <a:lstStyle/>
                    <a:p>
                      <a:pPr algn="ctr"/>
                      <a:r>
                        <a:rPr lang="en-AU" dirty="0"/>
                        <a:t>0</a:t>
                      </a:r>
                    </a:p>
                  </a:txBody>
                  <a:tcPr/>
                </a:tc>
                <a:tc>
                  <a:txBody>
                    <a:bodyPr/>
                    <a:lstStyle/>
                    <a:p>
                      <a:pPr algn="ctr"/>
                      <a:r>
                        <a:rPr lang="en-AU" dirty="0"/>
                        <a:t>1</a:t>
                      </a:r>
                    </a:p>
                  </a:txBody>
                  <a:tcPr/>
                </a:tc>
                <a:extLst>
                  <a:ext uri="{0D108BD9-81ED-4DB2-BD59-A6C34878D82A}">
                    <a16:rowId xmlns:a16="http://schemas.microsoft.com/office/drawing/2014/main" val="3937154170"/>
                  </a:ext>
                </a:extLst>
              </a:tr>
              <a:tr h="370840">
                <a:tc>
                  <a:txBody>
                    <a:bodyPr/>
                    <a:lstStyle/>
                    <a:p>
                      <a:pPr algn="ctr"/>
                      <a:r>
                        <a:rPr lang="en-AU" b="1"/>
                        <a:t>802.21</a:t>
                      </a:r>
                    </a:p>
                  </a:txBody>
                  <a:tcPr/>
                </a:tc>
                <a:tc>
                  <a:txBody>
                    <a:bodyPr/>
                    <a:lstStyle/>
                    <a:p>
                      <a:pPr algn="ctr"/>
                      <a:r>
                        <a:rPr lang="en-AU" dirty="0"/>
                        <a:t>3</a:t>
                      </a:r>
                    </a:p>
                  </a:txBody>
                  <a:tcPr/>
                </a:tc>
                <a:tc>
                  <a:txBody>
                    <a:bodyPr/>
                    <a:lstStyle/>
                    <a:p>
                      <a:pPr algn="ctr"/>
                      <a:r>
                        <a:rPr lang="en-AU" dirty="0"/>
                        <a:t>0</a:t>
                      </a:r>
                    </a:p>
                  </a:txBody>
                  <a:tcPr/>
                </a:tc>
                <a:extLst>
                  <a:ext uri="{0D108BD9-81ED-4DB2-BD59-A6C34878D82A}">
                    <a16:rowId xmlns:a16="http://schemas.microsoft.com/office/drawing/2014/main" val="3179030079"/>
                  </a:ext>
                </a:extLst>
              </a:tr>
              <a:tr h="370840">
                <a:tc>
                  <a:txBody>
                    <a:bodyPr/>
                    <a:lstStyle/>
                    <a:p>
                      <a:pPr algn="ctr"/>
                      <a:r>
                        <a:rPr lang="en-AU" b="1"/>
                        <a:t>802.22</a:t>
                      </a:r>
                    </a:p>
                  </a:txBody>
                  <a:tcPr/>
                </a:tc>
                <a:tc>
                  <a:txBody>
                    <a:bodyPr/>
                    <a:lstStyle/>
                    <a:p>
                      <a:pPr algn="ctr"/>
                      <a:r>
                        <a:rPr lang="en-AU" dirty="0"/>
                        <a:t>4</a:t>
                      </a:r>
                    </a:p>
                  </a:txBody>
                  <a:tcPr>
                    <a:lnB w="12700" cap="flat" cmpd="sng" algn="ctr">
                      <a:solidFill>
                        <a:schemeClr val="tx1"/>
                      </a:solidFill>
                      <a:prstDash val="solid"/>
                      <a:round/>
                      <a:headEnd type="none" w="med" len="med"/>
                      <a:tailEnd type="none" w="med" len="med"/>
                    </a:lnB>
                  </a:tcPr>
                </a:tc>
                <a:tc>
                  <a:txBody>
                    <a:bodyPr/>
                    <a:lstStyle/>
                    <a:p>
                      <a:pPr algn="ctr"/>
                      <a:r>
                        <a:rPr lang="en-AU" dirty="0"/>
                        <a:t>0</a:t>
                      </a:r>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6360250"/>
                  </a:ext>
                </a:extLst>
              </a:tr>
              <a:tr h="370840">
                <a:tc>
                  <a:txBody>
                    <a:bodyPr/>
                    <a:lstStyle/>
                    <a:p>
                      <a:pPr algn="ctr"/>
                      <a:r>
                        <a:rPr lang="en-AU" b="1"/>
                        <a:t>All</a:t>
                      </a:r>
                    </a:p>
                  </a:txBody>
                  <a:tcPr/>
                </a:tc>
                <a:tc>
                  <a:txBody>
                    <a:bodyPr/>
                    <a:lstStyle/>
                    <a:p>
                      <a:pPr algn="ctr"/>
                      <a:r>
                        <a:rPr lang="en-AU" b="1" dirty="0"/>
                        <a:t>111</a:t>
                      </a:r>
                    </a:p>
                  </a:txBody>
                  <a:tcPr>
                    <a:lnT w="12700" cap="flat" cmpd="sng" algn="ctr">
                      <a:solidFill>
                        <a:schemeClr val="tx1"/>
                      </a:solidFill>
                      <a:prstDash val="solid"/>
                      <a:round/>
                      <a:headEnd type="none" w="med" len="med"/>
                      <a:tailEnd type="none" w="med" len="med"/>
                    </a:lnT>
                  </a:tcPr>
                </a:tc>
                <a:tc>
                  <a:txBody>
                    <a:bodyPr/>
                    <a:lstStyle/>
                    <a:p>
                      <a:pPr algn="ctr"/>
                      <a:r>
                        <a:rPr lang="en-US" b="1" dirty="0"/>
                        <a:t>29</a:t>
                      </a:r>
                      <a:endParaRPr lang="en-AU" b="1"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024263602"/>
                  </a:ext>
                </a:extLst>
              </a:tr>
            </a:tbl>
          </a:graphicData>
        </a:graphic>
      </p:graphicFrame>
      <p:sp>
        <p:nvSpPr>
          <p:cNvPr id="3" name="Footer Placeholder 2">
            <a:extLst>
              <a:ext uri="{FF2B5EF4-FFF2-40B4-BE49-F238E27FC236}">
                <a16:creationId xmlns:a16="http://schemas.microsoft.com/office/drawing/2014/main" id="{2DB8D093-4287-4ED0-917D-9CE6F07CBD26}"/>
              </a:ext>
            </a:extLst>
          </p:cNvPr>
          <p:cNvSpPr>
            <a:spLocks noGrp="1"/>
          </p:cNvSpPr>
          <p:nvPr>
            <p:ph type="ftr" idx="14"/>
          </p:nvPr>
        </p:nvSpPr>
        <p:spPr/>
        <p:txBody>
          <a:bodyPr/>
          <a:lstStyle/>
          <a:p>
            <a:r>
              <a:rPr lang="en-GB"/>
              <a:t>Peter Yee, AKAYLA</a:t>
            </a:r>
            <a:endParaRPr lang="en-GB" dirty="0"/>
          </a:p>
        </p:txBody>
      </p:sp>
      <p:sp>
        <p:nvSpPr>
          <p:cNvPr id="7" name="Slide Number Placeholder 6">
            <a:extLst>
              <a:ext uri="{FF2B5EF4-FFF2-40B4-BE49-F238E27FC236}">
                <a16:creationId xmlns:a16="http://schemas.microsoft.com/office/drawing/2014/main" id="{A997B968-9D74-474C-B1B5-502B6DEF1090}"/>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Date Placeholder 7">
            <a:extLst>
              <a:ext uri="{FF2B5EF4-FFF2-40B4-BE49-F238E27FC236}">
                <a16:creationId xmlns:a16="http://schemas.microsoft.com/office/drawing/2014/main" id="{CF5BAAD6-8AE5-482D-959C-FDE4AEB0FF8D}"/>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028462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TGmf</a:t>
            </a:r>
            <a:r>
              <a:rPr lang="en-US" altLang="en-US" dirty="0"/>
              <a:t> (Maintenance)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IEEE 802.11-2024 has been published on April 28th</a:t>
            </a:r>
          </a:p>
          <a:p>
            <a:pPr lvl="1">
              <a:buFont typeface="Arial" panose="020B0604020202020204" pitchFamily="34" charset="0"/>
              <a:buChar char="•"/>
              <a:defRPr/>
            </a:pPr>
            <a:r>
              <a:rPr lang="en-US" altLang="en-US" sz="1600" dirty="0">
                <a:ea typeface="ＭＳ Ｐゴシック" panose="020B0600070205080204" pitchFamily="34" charset="-128"/>
              </a:rPr>
              <a:t>P802.11bh and P802.11be are also in the process of being published as amendments – Targeted for later this month</a:t>
            </a:r>
          </a:p>
          <a:p>
            <a:pPr marL="0" indent="0">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Discuss contributions on modifications to the </a:t>
            </a:r>
            <a:r>
              <a:rPr lang="en-US" altLang="en-US" sz="1600" dirty="0" err="1">
                <a:ea typeface="ＭＳ Ｐゴシック" panose="020B0600070205080204" pitchFamily="34" charset="-128"/>
              </a:rPr>
              <a:t>REVme</a:t>
            </a:r>
            <a:r>
              <a:rPr lang="en-US" altLang="en-US" sz="1600" dirty="0">
                <a:ea typeface="ＭＳ Ｐゴシック" panose="020B0600070205080204" pitchFamily="34" charset="-128"/>
              </a:rPr>
              <a:t> D7.0 draft – for consideration in the initial </a:t>
            </a:r>
            <a:r>
              <a:rPr lang="en-US" altLang="en-US" sz="1600" dirty="0" err="1">
                <a:ea typeface="ＭＳ Ｐゴシック" panose="020B0600070205080204" pitchFamily="34" charset="-128"/>
              </a:rPr>
              <a:t>REVmf</a:t>
            </a:r>
            <a:r>
              <a:rPr lang="en-US" altLang="en-US" sz="1600" dirty="0">
                <a:ea typeface="ＭＳ Ｐゴシック" panose="020B0600070205080204" pitchFamily="34" charset="-128"/>
              </a:rPr>
              <a:t> draft.</a:t>
            </a:r>
          </a:p>
          <a:p>
            <a:pPr lvl="1">
              <a:buFont typeface="Arial" panose="020B0604020202020204" pitchFamily="34" charset="0"/>
              <a:buChar char="•"/>
              <a:defRPr/>
            </a:pPr>
            <a:r>
              <a:rPr lang="en-US" altLang="en-US" sz="1600" dirty="0">
                <a:ea typeface="ＭＳ Ｐゴシック" panose="020B0600070205080204" pitchFamily="34" charset="-128"/>
              </a:rPr>
              <a:t>Discuss contributions on topics involving other amendments under publication.</a:t>
            </a:r>
          </a:p>
          <a:p>
            <a:pPr lvl="1">
              <a:buFont typeface="Arial" panose="020B0604020202020204" pitchFamily="34" charset="0"/>
              <a:buChar char="•"/>
              <a:defRPr/>
            </a:pPr>
            <a:r>
              <a:rPr lang="en-US" altLang="en-US" sz="1600" dirty="0">
                <a:ea typeface="ＭＳ Ｐゴシック" panose="020B0600070205080204" pitchFamily="34" charset="-128"/>
              </a:rPr>
              <a:t>Approve an initial working group letter ballot.</a:t>
            </a:r>
          </a:p>
          <a:p>
            <a:pPr marL="0" indent="0">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May 12, </a:t>
            </a:r>
            <a:r>
              <a:rPr lang="en-US" altLang="en-US" sz="1600">
                <a:ea typeface="ＭＳ Ｐゴシック" panose="020B0600070205080204" pitchFamily="34" charset="-128"/>
              </a:rPr>
              <a:t>4-6pm CET</a:t>
            </a:r>
            <a:endParaRPr lang="en-US" altLang="en-US" sz="1600" dirty="0">
              <a:ea typeface="ＭＳ Ｐゴシック" panose="020B0600070205080204" pitchFamily="34" charset="-128"/>
            </a:endParaRPr>
          </a:p>
          <a:p>
            <a:pPr lvl="1">
              <a:buFont typeface="Arial" panose="020B0604020202020204" pitchFamily="34" charset="0"/>
              <a:buChar char="•"/>
              <a:defRPr/>
            </a:pPr>
            <a:r>
              <a:rPr lang="en-US" altLang="en-US" sz="1600" dirty="0">
                <a:ea typeface="ＭＳ Ｐゴシック" panose="020B0600070205080204" pitchFamily="34" charset="-128"/>
              </a:rPr>
              <a:t>Wednesday May 14, 4-6pm CET</a:t>
            </a:r>
          </a:p>
          <a:p>
            <a:pPr lvl="1">
              <a:buFont typeface="Arial" panose="020B0604020202020204" pitchFamily="34" charset="0"/>
              <a:buChar char="•"/>
              <a:defRPr/>
            </a:pPr>
            <a:r>
              <a:rPr lang="en-US" altLang="en-US" sz="1600" dirty="0">
                <a:ea typeface="ＭＳ Ｐゴシック" panose="020B0600070205080204" pitchFamily="34" charset="-128"/>
              </a:rPr>
              <a:t>Thursday May 15,  4-6pm CET</a:t>
            </a:r>
          </a:p>
        </p:txBody>
      </p:sp>
      <p:sp>
        <p:nvSpPr>
          <p:cNvPr id="2" name="Footer Placeholder 1">
            <a:extLst>
              <a:ext uri="{FF2B5EF4-FFF2-40B4-BE49-F238E27FC236}">
                <a16:creationId xmlns:a16="http://schemas.microsoft.com/office/drawing/2014/main" id="{EC773867-3505-4401-989D-851AD8BB4B96}"/>
              </a:ext>
            </a:extLst>
          </p:cNvPr>
          <p:cNvSpPr>
            <a:spLocks noGrp="1"/>
          </p:cNvSpPr>
          <p:nvPr>
            <p:ph type="ftr" idx="14"/>
          </p:nvPr>
        </p:nvSpPr>
        <p:spPr/>
        <p:txBody>
          <a:bodyPr/>
          <a:lstStyle/>
          <a:p>
            <a:r>
              <a:rPr lang="en-GB"/>
              <a:t>Michael Montemurro, Huawei</a:t>
            </a:r>
            <a:endParaRPr lang="en-GB" dirty="0"/>
          </a:p>
        </p:txBody>
      </p:sp>
      <p:sp>
        <p:nvSpPr>
          <p:cNvPr id="3" name="Slide Number Placeholder 2">
            <a:extLst>
              <a:ext uri="{FF2B5EF4-FFF2-40B4-BE49-F238E27FC236}">
                <a16:creationId xmlns:a16="http://schemas.microsoft.com/office/drawing/2014/main" id="{97C04D6A-B1A3-447C-A45D-EA1DC757564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Date Placeholder 6">
            <a:extLst>
              <a:ext uri="{FF2B5EF4-FFF2-40B4-BE49-F238E27FC236}">
                <a16:creationId xmlns:a16="http://schemas.microsoft.com/office/drawing/2014/main" id="{1C127178-87F8-4F68-8351-D4413A71BE8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7581026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TGbf (WLAN Sensing)</a:t>
            </a:r>
            <a:r>
              <a:rPr lang="en-US" dirty="0"/>
              <a:t>–</a:t>
            </a:r>
            <a:r>
              <a:rPr lang="en-US" altLang="zh-CN" dirty="0"/>
              <a:t> </a:t>
            </a:r>
            <a:r>
              <a:rPr lang="en-US" altLang="zh-CN" dirty="0">
                <a:solidFill>
                  <a:srgbClr val="0000FF"/>
                </a:solidFill>
              </a:rPr>
              <a:t>May </a:t>
            </a:r>
            <a:r>
              <a:rPr lang="en-US" dirty="0"/>
              <a:t>2025</a:t>
            </a:r>
            <a:endParaRPr lang="en-GB" dirty="0"/>
          </a:p>
        </p:txBody>
      </p:sp>
      <p:sp>
        <p:nvSpPr>
          <p:cNvPr id="9218" name="Rectangle 2"/>
          <p:cNvSpPr>
            <a:spLocks noGrp="1" noChangeArrowheads="1"/>
          </p:cNvSpPr>
          <p:nvPr>
            <p:ph idx="1"/>
          </p:nvPr>
        </p:nvSpPr>
        <p:spPr>
          <a:xfrm>
            <a:off x="914401" y="1598614"/>
            <a:ext cx="7848599" cy="4421186"/>
          </a:xfrm>
          <a:ln/>
        </p:spPr>
        <p:txBody>
          <a:bodyPr/>
          <a:lstStyle/>
          <a:p>
            <a:pPr algn="just">
              <a:spcBef>
                <a:spcPts val="0"/>
              </a:spcBef>
              <a:spcAft>
                <a:spcPts val="600"/>
              </a:spcAft>
              <a:buFont typeface="Arial" panose="020B0604020202020204" pitchFamily="34" charset="0"/>
              <a:buChar char="•"/>
            </a:pPr>
            <a:r>
              <a:rPr lang="en-US" sz="2000" dirty="0"/>
              <a:t>Progress since </a:t>
            </a:r>
            <a:r>
              <a:rPr lang="en-US" altLang="zh-CN" sz="2000" dirty="0">
                <a:solidFill>
                  <a:srgbClr val="0000FF"/>
                </a:solidFill>
              </a:rPr>
              <a:t>March </a:t>
            </a:r>
            <a:r>
              <a:rPr lang="en-US" altLang="zh-CN" sz="2000" dirty="0"/>
              <a:t>2025 session</a:t>
            </a:r>
            <a:endParaRPr lang="en-US" sz="2000" dirty="0"/>
          </a:p>
          <a:p>
            <a:pPr marL="720725" lvl="1" indent="-342900" algn="just">
              <a:spcBef>
                <a:spcPts val="0"/>
              </a:spcBef>
              <a:spcAft>
                <a:spcPts val="600"/>
              </a:spcAft>
              <a:buFont typeface="Times New Roman" panose="02020603050405020304" pitchFamily="18" charset="0"/>
              <a:buChar char="−"/>
            </a:pPr>
            <a:r>
              <a:rPr lang="en-US" altLang="zh-CN" sz="1800" dirty="0"/>
              <a:t>Held </a:t>
            </a:r>
            <a:r>
              <a:rPr lang="en-US" sz="1800" dirty="0">
                <a:solidFill>
                  <a:srgbClr val="0000FF"/>
                </a:solidFill>
              </a:rPr>
              <a:t>0</a:t>
            </a:r>
            <a:r>
              <a:rPr lang="en-US" sz="1800" dirty="0"/>
              <a:t> teleconference calls</a:t>
            </a:r>
          </a:p>
          <a:p>
            <a:pPr marL="720725" lvl="1" indent="-342900" algn="just">
              <a:spcBef>
                <a:spcPts val="0"/>
              </a:spcBef>
              <a:spcAft>
                <a:spcPts val="600"/>
              </a:spcAft>
              <a:buFont typeface="Times New Roman" panose="02020603050405020304" pitchFamily="18" charset="0"/>
              <a:buChar char="−"/>
            </a:pPr>
            <a:r>
              <a:rPr lang="en-US" altLang="zh-CN" sz="1800" dirty="0"/>
              <a:t>The 4</a:t>
            </a:r>
            <a:r>
              <a:rPr lang="en-US" altLang="zh-CN" sz="1800" baseline="30000" dirty="0"/>
              <a:t>th</a:t>
            </a:r>
            <a:r>
              <a:rPr lang="en-US" altLang="zh-CN" sz="1800" dirty="0"/>
              <a:t> </a:t>
            </a:r>
            <a:r>
              <a:rPr lang="en-US" sz="1800" dirty="0"/>
              <a:t>SA </a:t>
            </a:r>
            <a:r>
              <a:rPr lang="en-US" altLang="zh-CN" sz="1800" dirty="0"/>
              <a:t>Ballot Recirculation </a:t>
            </a:r>
            <a:r>
              <a:rPr lang="en-US" sz="1800" dirty="0"/>
              <a:t>for P802.11bf is closed, and passed</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Open date 25 Mar</a:t>
            </a:r>
            <a:r>
              <a:rPr lang="en-US" altLang="zh-CN" sz="1600" dirty="0">
                <a:solidFill>
                  <a:schemeClr val="tx1"/>
                </a:solidFill>
              </a:rPr>
              <a:t> </a:t>
            </a:r>
            <a:r>
              <a:rPr lang="en-US" sz="1600" dirty="0">
                <a:solidFill>
                  <a:schemeClr val="tx1"/>
                </a:solidFill>
              </a:rPr>
              <a:t>2025, close date 04 Apr 2025</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Approval rate: 98%</a:t>
            </a:r>
          </a:p>
          <a:p>
            <a:pPr marL="1120775" lvl="2" indent="-342900" algn="just">
              <a:spcBef>
                <a:spcPts val="0"/>
              </a:spcBef>
              <a:spcAft>
                <a:spcPts val="300"/>
              </a:spcAft>
              <a:buSzPct val="50000"/>
              <a:buFont typeface="Wingdings" panose="05000000000000000000" pitchFamily="2" charset="2"/>
              <a:buChar char="n"/>
            </a:pPr>
            <a:r>
              <a:rPr lang="en-US" sz="1600" dirty="0">
                <a:solidFill>
                  <a:schemeClr val="tx1"/>
                </a:solidFill>
              </a:rPr>
              <a:t>Received </a:t>
            </a:r>
            <a:r>
              <a:rPr lang="en-US" sz="1600" dirty="0">
                <a:solidFill>
                  <a:srgbClr val="FF0000"/>
                </a:solidFill>
              </a:rPr>
              <a:t>0</a:t>
            </a:r>
            <a:r>
              <a:rPr lang="en-US" sz="1600" dirty="0">
                <a:solidFill>
                  <a:schemeClr val="tx1"/>
                </a:solidFill>
              </a:rPr>
              <a:t> comments</a:t>
            </a:r>
          </a:p>
          <a:p>
            <a:pPr marL="1657350" lvl="3" indent="-342900" algn="just">
              <a:spcBef>
                <a:spcPts val="0"/>
              </a:spcBef>
              <a:spcAft>
                <a:spcPts val="600"/>
              </a:spcAft>
              <a:buFont typeface="Arial" panose="020B0604020202020204" pitchFamily="34" charset="0"/>
              <a:buChar char="•"/>
            </a:pPr>
            <a:endParaRPr lang="en-US" sz="1400" dirty="0"/>
          </a:p>
          <a:p>
            <a:pPr algn="just">
              <a:spcBef>
                <a:spcPts val="0"/>
              </a:spcBef>
              <a:spcAft>
                <a:spcPts val="600"/>
              </a:spcAft>
              <a:buFont typeface="Arial" panose="020B0604020202020204" pitchFamily="34" charset="0"/>
              <a:buChar char="•"/>
            </a:pPr>
            <a:r>
              <a:rPr lang="en-US" sz="2000" dirty="0"/>
              <a:t>Goals for </a:t>
            </a:r>
            <a:r>
              <a:rPr lang="en-US" altLang="zh-CN" sz="2000" dirty="0">
                <a:solidFill>
                  <a:srgbClr val="0000FF"/>
                </a:solidFill>
              </a:rPr>
              <a:t>May </a:t>
            </a:r>
            <a:r>
              <a:rPr lang="en-US" altLang="zh-CN" sz="2000" dirty="0"/>
              <a:t>2025 session</a:t>
            </a:r>
            <a:endParaRPr lang="en-US" sz="2000" dirty="0"/>
          </a:p>
          <a:p>
            <a:pPr marL="720725" lvl="1" indent="-342900" algn="just">
              <a:spcBef>
                <a:spcPts val="0"/>
              </a:spcBef>
              <a:spcAft>
                <a:spcPts val="600"/>
              </a:spcAft>
              <a:buFont typeface="Times New Roman" panose="02020603050405020304" pitchFamily="18" charset="0"/>
              <a:buChar char="−"/>
            </a:pPr>
            <a:r>
              <a:rPr lang="en-US" sz="1800" dirty="0">
                <a:solidFill>
                  <a:srgbClr val="0000FF"/>
                </a:solidFill>
              </a:rPr>
              <a:t>0</a:t>
            </a:r>
            <a:r>
              <a:rPr lang="en-US" sz="1800" dirty="0"/>
              <a:t> slots scheduled for TGbf</a:t>
            </a:r>
          </a:p>
          <a:p>
            <a:pPr marL="720725" lvl="1" indent="-342900" algn="just">
              <a:spcBef>
                <a:spcPts val="0"/>
              </a:spcBef>
              <a:spcAft>
                <a:spcPts val="600"/>
              </a:spcAft>
              <a:buFont typeface="Times New Roman" panose="02020603050405020304" pitchFamily="18" charset="0"/>
              <a:buChar char="−"/>
            </a:pPr>
            <a:r>
              <a:rPr lang="en-US" altLang="zh-CN" sz="1800" b="1" dirty="0"/>
              <a:t>TGbf Work Completed — Thank You All!</a:t>
            </a:r>
          </a:p>
          <a:p>
            <a:pPr marL="720725" lvl="1" indent="-342900" algn="just">
              <a:spcBef>
                <a:spcPts val="0"/>
              </a:spcBef>
              <a:spcAft>
                <a:spcPts val="600"/>
              </a:spcAft>
              <a:buFont typeface="Times New Roman" panose="02020603050405020304" pitchFamily="18" charset="0"/>
              <a:buChar char="−"/>
            </a:pPr>
            <a:r>
              <a:rPr lang="en-US" altLang="zh-CN" sz="1800" dirty="0"/>
              <a:t>A personal gift for all TGbf members: </a:t>
            </a:r>
            <a:r>
              <a:rPr lang="en-US" altLang="zh-CN" sz="1800" b="1" dirty="0">
                <a:solidFill>
                  <a:srgbClr val="C00000"/>
                </a:solidFill>
              </a:rPr>
              <a:t>Paperweight</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Some of you may have already received it during the last meeting in Atlanta</a:t>
            </a:r>
          </a:p>
          <a:p>
            <a:pPr marL="1120775" lvl="2" indent="-342900" algn="just">
              <a:spcBef>
                <a:spcPts val="0"/>
              </a:spcBef>
              <a:spcAft>
                <a:spcPts val="300"/>
              </a:spcAft>
              <a:buSzPct val="50000"/>
              <a:buFont typeface="Wingdings" panose="05000000000000000000" pitchFamily="2" charset="2"/>
              <a:buChar char="n"/>
            </a:pPr>
            <a:r>
              <a:rPr lang="en-US" altLang="zh-CN" sz="1600" dirty="0">
                <a:solidFill>
                  <a:schemeClr val="tx1"/>
                </a:solidFill>
              </a:rPr>
              <a:t>If you haven’t received yours yet, please contact me</a:t>
            </a:r>
            <a:r>
              <a:rPr lang="en-US" altLang="zh-CN" sz="1600" dirty="0">
                <a:solidFill>
                  <a:schemeClr val="tx1"/>
                </a:solidFill>
                <a:sym typeface="Wingdings" panose="05000000000000000000" pitchFamily="2" charset="2"/>
              </a:rPr>
              <a:t></a:t>
            </a:r>
            <a:endParaRPr lang="en-US" altLang="zh-CN" sz="1600" dirty="0">
              <a:solidFill>
                <a:schemeClr val="tx1"/>
              </a:solidFill>
            </a:endParaRPr>
          </a:p>
        </p:txBody>
      </p:sp>
      <p:pic>
        <p:nvPicPr>
          <p:cNvPr id="7" name="图片 6">
            <a:extLst>
              <a:ext uri="{FF2B5EF4-FFF2-40B4-BE49-F238E27FC236}">
                <a16:creationId xmlns:a16="http://schemas.microsoft.com/office/drawing/2014/main" id="{39431B97-12A1-4C58-B8B1-55A3FF1833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0660" t="23832" r="20528" b="15619"/>
          <a:stretch/>
        </p:blipFill>
        <p:spPr>
          <a:xfrm rot="5400000">
            <a:off x="9279713" y="2349235"/>
            <a:ext cx="1944704" cy="2275435"/>
          </a:xfrm>
          <a:prstGeom prst="rect">
            <a:avLst/>
          </a:prstGeom>
          <a:ln>
            <a:noFill/>
          </a:ln>
          <a:effectLst>
            <a:outerShdw blurRad="292100" dist="139700" dir="2700000" algn="tl" rotWithShape="0">
              <a:srgbClr val="333333">
                <a:alpha val="65000"/>
              </a:srgbClr>
            </a:outerShdw>
          </a:effectLst>
        </p:spPr>
      </p:pic>
      <p:pic>
        <p:nvPicPr>
          <p:cNvPr id="8" name="图片 7">
            <a:extLst>
              <a:ext uri="{FF2B5EF4-FFF2-40B4-BE49-F238E27FC236}">
                <a16:creationId xmlns:a16="http://schemas.microsoft.com/office/drawing/2014/main" id="{4C739DB4-33F4-48F1-882E-9A55E092C3B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43563" t="25945" r="17624" b="13505"/>
          <a:stretch/>
        </p:blipFill>
        <p:spPr>
          <a:xfrm rot="5400000">
            <a:off x="9279713" y="4272482"/>
            <a:ext cx="1944705" cy="2275436"/>
          </a:xfrm>
          <a:prstGeom prst="rect">
            <a:avLst/>
          </a:prstGeom>
          <a:ln>
            <a:noFill/>
          </a:ln>
          <a:effectLst>
            <a:outerShdw blurRad="292100" dist="139700" dir="2700000" algn="tl" rotWithShape="0">
              <a:srgbClr val="333333">
                <a:alpha val="65000"/>
              </a:srgbClr>
            </a:outerShdw>
          </a:effectLst>
        </p:spPr>
      </p:pic>
      <p:sp>
        <p:nvSpPr>
          <p:cNvPr id="3" name="Footer Placeholder 2">
            <a:extLst>
              <a:ext uri="{FF2B5EF4-FFF2-40B4-BE49-F238E27FC236}">
                <a16:creationId xmlns:a16="http://schemas.microsoft.com/office/drawing/2014/main" id="{064083F5-4925-4E93-9DAE-F5B18EE16851}"/>
              </a:ext>
            </a:extLst>
          </p:cNvPr>
          <p:cNvSpPr>
            <a:spLocks noGrp="1"/>
          </p:cNvSpPr>
          <p:nvPr>
            <p:ph type="ftr" idx="14"/>
          </p:nvPr>
        </p:nvSpPr>
        <p:spPr/>
        <p:txBody>
          <a:bodyPr/>
          <a:lstStyle/>
          <a:p>
            <a:r>
              <a:rPr lang="en-GB"/>
              <a:t>Tony Xiao Han, Huawei</a:t>
            </a:r>
            <a:endParaRPr lang="en-GB" dirty="0"/>
          </a:p>
        </p:txBody>
      </p:sp>
      <p:sp>
        <p:nvSpPr>
          <p:cNvPr id="4" name="Slide Number Placeholder 3">
            <a:extLst>
              <a:ext uri="{FF2B5EF4-FFF2-40B4-BE49-F238E27FC236}">
                <a16:creationId xmlns:a16="http://schemas.microsoft.com/office/drawing/2014/main" id="{35D5079D-0C96-40AF-9779-B335A238571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9" name="Date Placeholder 8">
            <a:extLst>
              <a:ext uri="{FF2B5EF4-FFF2-40B4-BE49-F238E27FC236}">
                <a16:creationId xmlns:a16="http://schemas.microsoft.com/office/drawing/2014/main" id="{219DA205-96F9-4D2B-BC1E-7007459FE69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45035140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 name="Title 1"/>
          <p:cNvSpPr txBox="1">
            <a:spLocks noGrp="1"/>
          </p:cNvSpPr>
          <p:nvPr>
            <p:ph type="title" idx="4294967295"/>
          </p:nvPr>
        </p:nvSpPr>
        <p:spPr>
          <a:xfrm>
            <a:off x="2209800" y="457200"/>
            <a:ext cx="7772400" cy="1066800"/>
          </a:xfrm>
          <a:prstGeom prst="rect">
            <a:avLst/>
          </a:prstGeom>
        </p:spPr>
        <p:txBody>
          <a:bodyPr lIns="45719" tIns="45719" rIns="45719" bIns="45719"/>
          <a:lstStyle/>
          <a:p>
            <a:r>
              <a:rPr lang="en-US" dirty="0" err="1"/>
              <a:t>TGbi</a:t>
            </a:r>
            <a:r>
              <a:rPr lang="en-US" dirty="0"/>
              <a:t> </a:t>
            </a:r>
            <a:r>
              <a:rPr dirty="0"/>
              <a:t>–</a:t>
            </a:r>
            <a:r>
              <a:rPr lang="en-US" dirty="0"/>
              <a:t> May 2025</a:t>
            </a:r>
            <a:endParaRPr dirty="0"/>
          </a:p>
        </p:txBody>
      </p:sp>
      <p:sp>
        <p:nvSpPr>
          <p:cNvPr id="82" name="Content Placeholder 2"/>
          <p:cNvSpPr txBox="1">
            <a:spLocks noGrp="1"/>
          </p:cNvSpPr>
          <p:nvPr>
            <p:ph type="body" idx="4294967295"/>
          </p:nvPr>
        </p:nvSpPr>
        <p:spPr>
          <a:xfrm>
            <a:off x="1103843" y="1397876"/>
            <a:ext cx="10210800" cy="4887831"/>
          </a:xfrm>
          <a:prstGeom prst="rect">
            <a:avLst/>
          </a:prstGeom>
        </p:spPr>
        <p:txBody>
          <a:bodyPr lIns="45719" tIns="45719" rIns="45719" bIns="45719">
            <a:normAutofit fontScale="85000" lnSpcReduction="20000"/>
          </a:bodyPr>
          <a:lstStyle/>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had 5 teleconferences as we keep working through our comments.</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Current status is:</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marL="0" indent="0">
              <a:buClr>
                <a:srgbClr val="000000"/>
              </a:buClr>
              <a:buSzPct val="100000"/>
            </a:pPr>
            <a:endParaRPr lang="en-US" sz="2000" dirty="0">
              <a:latin typeface="Times New Roman" panose="02020603050405020304" pitchFamily="18" charset="0"/>
              <a:cs typeface="Times New Roman" panose="02020603050405020304" pitchFamily="18" charset="0"/>
            </a:endParaRPr>
          </a:p>
          <a:p>
            <a:pPr marL="343619">
              <a:lnSpc>
                <a:spcPct val="81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There are 5 meetings planned in the May Interim for TGbi.</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Monday			PM1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Tuesday			PM1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Wednesday		AM1     	</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2000" dirty="0">
                <a:latin typeface="Times New Roman" panose="02020603050405020304" pitchFamily="18" charset="0"/>
                <a:cs typeface="Times New Roman" panose="02020603050405020304" pitchFamily="18" charset="0"/>
              </a:rPr>
              <a:t>Thursday		PM1     </a:t>
            </a:r>
          </a:p>
          <a:p>
            <a:pPr marL="0" indent="0">
              <a:buClr>
                <a:srgbClr val="000000"/>
              </a:buClr>
              <a:buSzPct val="100000"/>
            </a:pPr>
            <a:endParaRPr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lang="en-US" sz="2000" dirty="0">
                <a:latin typeface="Times New Roman" panose="02020603050405020304" pitchFamily="18" charset="0"/>
                <a:cs typeface="Times New Roman" panose="02020603050405020304" pitchFamily="18" charset="0"/>
              </a:rPr>
              <a:t>We will discuss having an ad hoc between this session and the July session for comment resolution.</a:t>
            </a:r>
          </a:p>
          <a:p>
            <a:pPr>
              <a:buClr>
                <a:srgbClr val="000000"/>
              </a:buClr>
              <a:buSzPct val="100000"/>
              <a:buFont typeface="Arial"/>
              <a:buChar char="•"/>
            </a:pPr>
            <a:endParaRPr lang="en-US" sz="2000" dirty="0">
              <a:latin typeface="Times New Roman" panose="02020603050405020304" pitchFamily="18" charset="0"/>
              <a:cs typeface="Times New Roman" panose="02020603050405020304" pitchFamily="18" charset="0"/>
            </a:endParaRPr>
          </a:p>
          <a:p>
            <a:pPr>
              <a:buClr>
                <a:srgbClr val="000000"/>
              </a:buClr>
              <a:buSzPct val="100000"/>
              <a:buFont typeface="Arial"/>
              <a:buChar char="•"/>
            </a:pPr>
            <a:r>
              <a:rPr sz="2000" dirty="0">
                <a:latin typeface="Times New Roman" panose="02020603050405020304" pitchFamily="18" charset="0"/>
                <a:cs typeface="Times New Roman" panose="02020603050405020304" pitchFamily="18" charset="0"/>
              </a:rPr>
              <a:t>The agenda </a:t>
            </a:r>
            <a:r>
              <a:rPr lang="en-US" sz="2000" dirty="0">
                <a:latin typeface="Times New Roman" panose="02020603050405020304" pitchFamily="18" charset="0"/>
                <a:cs typeface="Times New Roman" panose="02020603050405020304" pitchFamily="18" charset="0"/>
              </a:rPr>
              <a:t>is </a:t>
            </a:r>
            <a:r>
              <a:rPr sz="2000" dirty="0">
                <a:latin typeface="Times New Roman" panose="02020603050405020304" pitchFamily="18" charset="0"/>
                <a:cs typeface="Times New Roman" panose="02020603050405020304" pitchFamily="18" charset="0"/>
              </a:rPr>
              <a:t>available as 802.11-2</a:t>
            </a:r>
            <a:r>
              <a:rPr lang="en-US" sz="2000" dirty="0">
                <a:latin typeface="Times New Roman" panose="02020603050405020304" pitchFamily="18" charset="0"/>
                <a:cs typeface="Times New Roman" panose="02020603050405020304" pitchFamily="18" charset="0"/>
              </a:rPr>
              <a:t>5/625r1.</a:t>
            </a:r>
          </a:p>
        </p:txBody>
      </p:sp>
      <p:graphicFrame>
        <p:nvGraphicFramePr>
          <p:cNvPr id="2" name="Table 1">
            <a:extLst>
              <a:ext uri="{FF2B5EF4-FFF2-40B4-BE49-F238E27FC236}">
                <a16:creationId xmlns:a16="http://schemas.microsoft.com/office/drawing/2014/main" id="{9D7F890C-8C83-93E6-5266-06C019DF1203}"/>
              </a:ext>
            </a:extLst>
          </p:cNvPr>
          <p:cNvGraphicFramePr>
            <a:graphicFrameLocks noGrp="1"/>
          </p:cNvGraphicFramePr>
          <p:nvPr>
            <p:extLst>
              <p:ext uri="{D42A27DB-BD31-4B8C-83A1-F6EECF244321}">
                <p14:modId xmlns:p14="http://schemas.microsoft.com/office/powerpoint/2010/main" val="1750374196"/>
              </p:ext>
            </p:extLst>
          </p:nvPr>
        </p:nvGraphicFramePr>
        <p:xfrm>
          <a:off x="3329151" y="1950596"/>
          <a:ext cx="7772400" cy="845156"/>
        </p:xfrm>
        <a:graphic>
          <a:graphicData uri="http://schemas.openxmlformats.org/drawingml/2006/table">
            <a:tbl>
              <a:tblPr>
                <a:tableStyleId>{5940675A-B579-460E-94D1-54222C63F5DA}</a:tableStyleId>
              </a:tblPr>
              <a:tblGrid>
                <a:gridCol w="1793631">
                  <a:extLst>
                    <a:ext uri="{9D8B030D-6E8A-4147-A177-3AD203B41FA5}">
                      <a16:colId xmlns:a16="http://schemas.microsoft.com/office/drawing/2014/main" val="575471882"/>
                    </a:ext>
                  </a:extLst>
                </a:gridCol>
                <a:gridCol w="1793631">
                  <a:extLst>
                    <a:ext uri="{9D8B030D-6E8A-4147-A177-3AD203B41FA5}">
                      <a16:colId xmlns:a16="http://schemas.microsoft.com/office/drawing/2014/main" val="2537092023"/>
                    </a:ext>
                  </a:extLst>
                </a:gridCol>
                <a:gridCol w="1793631">
                  <a:extLst>
                    <a:ext uri="{9D8B030D-6E8A-4147-A177-3AD203B41FA5}">
                      <a16:colId xmlns:a16="http://schemas.microsoft.com/office/drawing/2014/main" val="3607983971"/>
                    </a:ext>
                  </a:extLst>
                </a:gridCol>
                <a:gridCol w="2391507">
                  <a:extLst>
                    <a:ext uri="{9D8B030D-6E8A-4147-A177-3AD203B41FA5}">
                      <a16:colId xmlns:a16="http://schemas.microsoft.com/office/drawing/2014/main" val="761489351"/>
                    </a:ext>
                  </a:extLst>
                </a:gridCol>
              </a:tblGrid>
              <a:tr h="540356">
                <a:tc>
                  <a:txBody>
                    <a:bodyPr/>
                    <a:lstStyle/>
                    <a:p>
                      <a:pPr algn="ctr" fontAlgn="ctr"/>
                      <a:r>
                        <a:rPr lang="en-US" sz="1600" b="0" i="0" u="none" strike="noStrike" cap="none" spc="0" baseline="0" dirty="0">
                          <a:solidFill>
                            <a:schemeClr val="tx1"/>
                          </a:solidFill>
                          <a:effectLst/>
                          <a:uFillTx/>
                          <a:latin typeface="+mn-lt"/>
                          <a:ea typeface="+mn-ea"/>
                          <a:cs typeface="+mn-cs"/>
                          <a:sym typeface="Times New Roman"/>
                        </a:rPr>
                        <a:t>Unassigned</a:t>
                      </a:r>
                    </a:p>
                  </a:txBody>
                  <a:tcPr marL="9525" marR="9525" marT="9525" marB="0" anchor="ctr"/>
                </a:tc>
                <a:tc>
                  <a:txBody>
                    <a:bodyPr/>
                    <a:lstStyle/>
                    <a:p>
                      <a:pPr algn="ctr" fontAlgn="ctr"/>
                      <a:r>
                        <a:rPr lang="en-US" sz="1600" u="none" strike="noStrike" dirty="0">
                          <a:effectLst/>
                        </a:rPr>
                        <a:t>Assigned</a:t>
                      </a:r>
                      <a:endParaRPr lang="en-US" sz="1600" b="1" i="0" u="none" strike="noStrike" dirty="0">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a:effectLst/>
                        </a:rPr>
                        <a:t>Ready for Motion</a:t>
                      </a:r>
                      <a:endParaRPr lang="en-US" sz="1600" b="1" i="0" u="none" strike="noStrike">
                        <a:solidFill>
                          <a:srgbClr val="000000"/>
                        </a:solidFill>
                        <a:effectLst/>
                        <a:latin typeface="Calibri" panose="020F0502020204030204" pitchFamily="34" charset="0"/>
                      </a:endParaRPr>
                    </a:p>
                  </a:txBody>
                  <a:tcPr marL="9525" marR="9525" marT="9525" marB="0" anchor="ctr"/>
                </a:tc>
                <a:tc>
                  <a:txBody>
                    <a:bodyPr/>
                    <a:lstStyle/>
                    <a:p>
                      <a:pPr algn="ctr" fontAlgn="ctr"/>
                      <a:r>
                        <a:rPr lang="en-US" sz="1600" u="none" strike="noStrike" dirty="0">
                          <a:effectLst/>
                        </a:rPr>
                        <a:t>Resolution Approved</a:t>
                      </a:r>
                      <a:endParaRPr lang="en-US" sz="1600" b="1" i="0" u="none" strike="noStrike" dirty="0">
                        <a:solidFill>
                          <a:srgbClr val="000000"/>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2004320308"/>
                  </a:ext>
                </a:extLst>
              </a:tr>
              <a:tr h="304800">
                <a:tc>
                  <a:txBody>
                    <a:bodyPr/>
                    <a:lstStyle/>
                    <a:p>
                      <a:pPr algn="ctr" fontAlgn="b"/>
                      <a:r>
                        <a:rPr lang="en-US" sz="1600" b="0" i="0" u="none" strike="noStrike">
                          <a:solidFill>
                            <a:srgbClr val="000000"/>
                          </a:solidFill>
                          <a:effectLst/>
                          <a:latin typeface="Calibri" panose="020F0502020204030204" pitchFamily="34" charset="0"/>
                        </a:rPr>
                        <a:t>16</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968</a:t>
                      </a: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123</a:t>
                      </a:r>
                    </a:p>
                  </a:txBody>
                  <a:tcPr marL="9525" marR="9525" marT="9525" marB="0" anchor="b"/>
                </a:tc>
                <a:tc>
                  <a:txBody>
                    <a:bodyPr/>
                    <a:lstStyle/>
                    <a:p>
                      <a:pPr algn="ctr" fontAlgn="b"/>
                      <a:r>
                        <a:rPr lang="en-US" sz="1600" b="0" i="0" u="none" strike="noStrike" dirty="0">
                          <a:solidFill>
                            <a:srgbClr val="000000"/>
                          </a:solidFill>
                          <a:effectLst/>
                          <a:latin typeface="Calibri" panose="020F0502020204030204" pitchFamily="34" charset="0"/>
                        </a:rPr>
                        <a:t>88</a:t>
                      </a:r>
                    </a:p>
                  </a:txBody>
                  <a:tcPr marL="9525" marR="9525" marT="9525" marB="0" anchor="b"/>
                </a:tc>
                <a:extLst>
                  <a:ext uri="{0D108BD9-81ED-4DB2-BD59-A6C34878D82A}">
                    <a16:rowId xmlns:a16="http://schemas.microsoft.com/office/drawing/2014/main" val="3085474236"/>
                  </a:ext>
                </a:extLst>
              </a:tr>
            </a:tbl>
          </a:graphicData>
        </a:graphic>
      </p:graphicFrame>
      <p:sp>
        <p:nvSpPr>
          <p:cNvPr id="3" name="Footer Placeholder 2">
            <a:extLst>
              <a:ext uri="{FF2B5EF4-FFF2-40B4-BE49-F238E27FC236}">
                <a16:creationId xmlns:a16="http://schemas.microsoft.com/office/drawing/2014/main" id="{DF2B725A-0238-4E11-9FD9-9DBC0584F824}"/>
              </a:ext>
            </a:extLst>
          </p:cNvPr>
          <p:cNvSpPr>
            <a:spLocks noGrp="1"/>
          </p:cNvSpPr>
          <p:nvPr>
            <p:ph type="ftr" idx="11"/>
          </p:nvPr>
        </p:nvSpPr>
        <p:spPr/>
        <p:txBody>
          <a:bodyPr/>
          <a:lstStyle/>
          <a:p>
            <a:r>
              <a:rPr lang="en-GB"/>
              <a:t>Carol Ansley, Cox</a:t>
            </a:r>
          </a:p>
        </p:txBody>
      </p:sp>
      <p:sp>
        <p:nvSpPr>
          <p:cNvPr id="4" name="Slide Number Placeholder 3">
            <a:extLst>
              <a:ext uri="{FF2B5EF4-FFF2-40B4-BE49-F238E27FC236}">
                <a16:creationId xmlns:a16="http://schemas.microsoft.com/office/drawing/2014/main" id="{DAA58EB2-6385-46A6-B2D4-A6D0065B5A8E}"/>
              </a:ext>
            </a:extLst>
          </p:cNvPr>
          <p:cNvSpPr>
            <a:spLocks noGrp="1"/>
          </p:cNvSpPr>
          <p:nvPr>
            <p:ph type="sldNum" idx="12"/>
          </p:nvPr>
        </p:nvSpPr>
        <p:spPr/>
        <p:txBody>
          <a:bodyPr/>
          <a:lstStyle/>
          <a:p>
            <a:r>
              <a:rPr lang="en-GB"/>
              <a:t>Slide </a:t>
            </a:r>
            <a:fld id="{F5D8E26B-7BCF-4D25-9C89-0168A6618F18}" type="slidenum">
              <a:rPr lang="en-GB" smtClean="0"/>
              <a:pPr/>
              <a:t>16</a:t>
            </a:fld>
            <a:endParaRPr lang="en-GB"/>
          </a:p>
        </p:txBody>
      </p:sp>
      <p:sp>
        <p:nvSpPr>
          <p:cNvPr id="5" name="Date Placeholder 4">
            <a:extLst>
              <a:ext uri="{FF2B5EF4-FFF2-40B4-BE49-F238E27FC236}">
                <a16:creationId xmlns:a16="http://schemas.microsoft.com/office/drawing/2014/main" id="{EDE2D08E-1A29-4B94-977E-D5D42B03C658}"/>
              </a:ext>
            </a:extLst>
          </p:cNvPr>
          <p:cNvSpPr>
            <a:spLocks noGrp="1"/>
          </p:cNvSpPr>
          <p:nvPr>
            <p:ph type="dt" idx="10"/>
          </p:nvPr>
        </p:nvSpPr>
        <p:spPr/>
        <p:txBody>
          <a:bodyPr/>
          <a:lstStyle/>
          <a:p>
            <a:r>
              <a:rPr lang="en-US"/>
              <a:t>May 2025</a:t>
            </a:r>
            <a:endParaRPr lang="en-GB"/>
          </a:p>
        </p:txBody>
      </p:sp>
    </p:spTree>
    <p:extLst>
      <p:ext uri="{BB962C8B-B14F-4D97-AF65-F5344CB8AC3E}">
        <p14:creationId xmlns:p14="http://schemas.microsoft.com/office/powerpoint/2010/main" val="3156351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err="1"/>
              <a:t>TGbk</a:t>
            </a:r>
            <a:r>
              <a:rPr lang="en-GB" dirty="0"/>
              <a:t> 320MHz Positioning</a:t>
            </a:r>
          </a:p>
        </p:txBody>
      </p:sp>
      <p:sp>
        <p:nvSpPr>
          <p:cNvPr id="4098" name="Rectangle 2"/>
          <p:cNvSpPr>
            <a:spLocks noGrp="1" noChangeArrowheads="1"/>
          </p:cNvSpPr>
          <p:nvPr>
            <p:ph idx="1"/>
          </p:nvPr>
        </p:nvSpPr>
        <p:spPr>
          <a:xfrm>
            <a:off x="191344" y="1348136"/>
            <a:ext cx="11198440" cy="251243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TG is charted to extend the Fine Timing Measurement (FTM) procedure to the 320MHz 802.11be waveforms and channelization.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2</a:t>
            </a:r>
            <a:r>
              <a:rPr lang="en-US" b="0" baseline="30000" dirty="0"/>
              <a:t>nd</a:t>
            </a:r>
            <a:r>
              <a:rPr lang="en-US" b="0" dirty="0"/>
              <a:t> recirculation SA ballot closed Mar. 30</a:t>
            </a:r>
            <a:r>
              <a:rPr lang="en-US" b="0" baseline="30000" dirty="0"/>
              <a:t>th</a:t>
            </a:r>
            <a:r>
              <a:rPr lang="en-US" b="0" dirty="0"/>
              <a:t>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Approval rate: 98%</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Returned ballots</a:t>
            </a:r>
            <a:r>
              <a:rPr lang="en-US" dirty="0"/>
              <a:t>: 84%</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1 technical and 2 editorial comments re</a:t>
            </a:r>
            <a:r>
              <a:rPr lang="en-US" dirty="0"/>
              <a:t>ceived and resolved without changes to draft.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On the agenda for May 7</a:t>
            </a:r>
            <a:r>
              <a:rPr lang="en-US" b="0" baseline="30000" dirty="0"/>
              <a:t>th</a:t>
            </a:r>
            <a:r>
              <a:rPr lang="en-US" b="0" dirty="0"/>
              <a:t> </a:t>
            </a:r>
            <a:r>
              <a:rPr lang="en-US" b="0" dirty="0" err="1"/>
              <a:t>REVcom</a:t>
            </a:r>
            <a:r>
              <a:rPr lang="en-US" b="0" dirty="0"/>
              <a:t> meeting.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Last steps (IEEE week):</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Approve meeting minutes motions from March meeting and following telecon.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SASB approval post </a:t>
            </a:r>
            <a:r>
              <a:rPr lang="en-US" dirty="0" err="1"/>
              <a:t>REVcom</a:t>
            </a:r>
            <a:r>
              <a:rPr lang="en-US" dirty="0"/>
              <a:t> recommendation.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No planned meetings.</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b="0" dirty="0"/>
          </a:p>
        </p:txBody>
      </p:sp>
      <p:sp>
        <p:nvSpPr>
          <p:cNvPr id="2" name="Footer Placeholder 1">
            <a:extLst>
              <a:ext uri="{FF2B5EF4-FFF2-40B4-BE49-F238E27FC236}">
                <a16:creationId xmlns:a16="http://schemas.microsoft.com/office/drawing/2014/main" id="{DD7689CD-326C-405D-A469-1DA59A378DA8}"/>
              </a:ext>
            </a:extLst>
          </p:cNvPr>
          <p:cNvSpPr>
            <a:spLocks noGrp="1"/>
          </p:cNvSpPr>
          <p:nvPr>
            <p:ph type="ftr" idx="14"/>
          </p:nvPr>
        </p:nvSpPr>
        <p:spPr/>
        <p:txBody>
          <a:bodyPr/>
          <a:lstStyle/>
          <a:p>
            <a:r>
              <a:rPr lang="en-GB"/>
              <a:t>Jonathan Segev, Intel</a:t>
            </a:r>
            <a:endParaRPr lang="en-GB" dirty="0"/>
          </a:p>
        </p:txBody>
      </p:sp>
      <p:sp>
        <p:nvSpPr>
          <p:cNvPr id="3" name="Slide Number Placeholder 2">
            <a:extLst>
              <a:ext uri="{FF2B5EF4-FFF2-40B4-BE49-F238E27FC236}">
                <a16:creationId xmlns:a16="http://schemas.microsoft.com/office/drawing/2014/main" id="{2758AD5F-37B6-4ADA-AE33-5AA40FB9D7AB}"/>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7" name="Date Placeholder 6">
            <a:extLst>
              <a:ext uri="{FF2B5EF4-FFF2-40B4-BE49-F238E27FC236}">
                <a16:creationId xmlns:a16="http://schemas.microsoft.com/office/drawing/2014/main" id="{FA4AEF7B-42EC-4BA6-B86B-D0EEF84287BE}"/>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988295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5E040B57-1D93-4ECB-AF79-BC87E3270092}"/>
              </a:ext>
            </a:extLst>
          </p:cNvPr>
          <p:cNvSpPr>
            <a:spLocks noGrp="1"/>
          </p:cNvSpPr>
          <p:nvPr>
            <p:ph type="title"/>
          </p:nvPr>
        </p:nvSpPr>
        <p:spPr>
          <a:xfrm>
            <a:off x="914401" y="685801"/>
            <a:ext cx="10361084" cy="1065213"/>
          </a:xfrm>
        </p:spPr>
        <p:txBody>
          <a:bodyPr/>
          <a:lstStyle/>
          <a:p>
            <a:r>
              <a:rPr lang="en-US" dirty="0">
                <a:solidFill>
                  <a:schemeClr val="tx1"/>
                </a:solidFill>
              </a:rPr>
              <a:t>TGbn (Ultra High Reliability)</a:t>
            </a:r>
          </a:p>
        </p:txBody>
      </p:sp>
      <p:sp>
        <p:nvSpPr>
          <p:cNvPr id="8" name="Content Placeholder 7">
            <a:extLst>
              <a:ext uri="{FF2B5EF4-FFF2-40B4-BE49-F238E27FC236}">
                <a16:creationId xmlns:a16="http://schemas.microsoft.com/office/drawing/2014/main" id="{20D889CA-1380-4761-BDD5-F60F94A58849}"/>
              </a:ext>
            </a:extLst>
          </p:cNvPr>
          <p:cNvSpPr>
            <a:spLocks noGrp="1"/>
          </p:cNvSpPr>
          <p:nvPr>
            <p:ph idx="1"/>
          </p:nvPr>
        </p:nvSpPr>
        <p:spPr>
          <a:xfrm>
            <a:off x="914400" y="1600200"/>
            <a:ext cx="10361613" cy="4875214"/>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a variety of topics</a:t>
            </a:r>
          </a:p>
          <a:p>
            <a:pPr marL="1657350" lvl="3" indent="-285750">
              <a:buFont typeface="Arial" panose="020B0604020202020204" pitchFamily="34" charset="0"/>
              <a:buChar char="•"/>
            </a:pPr>
            <a:r>
              <a:rPr lang="en-US" sz="1200" dirty="0">
                <a:solidFill>
                  <a:schemeClr val="tx1"/>
                </a:solidFill>
              </a:rPr>
              <a:t>Coordinated spatial reuse (CSR), non-primary channel access (NPCA), multi-AP framework (MAP), TXOP sharing, </a:t>
            </a:r>
          </a:p>
          <a:p>
            <a:pPr marL="1657350" lvl="3" indent="-285750">
              <a:buFont typeface="Arial" panose="020B0604020202020204" pitchFamily="34" charset="0"/>
              <a:buChar char="•"/>
            </a:pPr>
            <a:r>
              <a:rPr lang="en-US" sz="1200" dirty="0">
                <a:solidFill>
                  <a:schemeClr val="tx1"/>
                </a:solidFill>
              </a:rPr>
              <a:t>Distributed resource units (DRUs),  coordinated RTWT, coordinated TDMA (C-TDMA), roaming, sounding, coexistence, </a:t>
            </a:r>
          </a:p>
          <a:p>
            <a:pPr marL="1657350" lvl="3" indent="-285750">
              <a:buFont typeface="Arial" panose="020B0604020202020204" pitchFamily="34" charset="0"/>
              <a:buChar char="•"/>
            </a:pPr>
            <a:r>
              <a:rPr lang="en-US" sz="1200" dirty="0">
                <a:solidFill>
                  <a:schemeClr val="tx1"/>
                </a:solidFill>
              </a:rPr>
              <a:t>Coordinated beamforming (CBF), AP and STA power save, MLME, enhanced long range (ELR), control frames, low latency, </a:t>
            </a:r>
          </a:p>
          <a:p>
            <a:pPr marL="1657350" lvl="3" indent="-285750">
              <a:buFont typeface="Arial" panose="020B0604020202020204" pitchFamily="34" charset="0"/>
              <a:buChar char="•"/>
            </a:pPr>
            <a:r>
              <a:rPr lang="en-US" sz="1200" dirty="0">
                <a:solidFill>
                  <a:schemeClr val="tx1"/>
                </a:solidFill>
              </a:rPr>
              <a:t>Dynamic subchannel operation (DSO), PHY header/PPDU format, modulation and coding schemes (MCS), prioritized (P-) 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proposed draft texts (PDTs), comment resolution (CR), and technical submissions</a:t>
            </a:r>
          </a:p>
          <a:p>
            <a:pPr marL="1200150" lvl="2" indent="-285750">
              <a:buFont typeface="Arial" panose="020B0604020202020204" pitchFamily="34" charset="0"/>
              <a:buChar char="•"/>
            </a:pPr>
            <a:r>
              <a:rPr lang="en-US" sz="1400">
                <a:solidFill>
                  <a:schemeClr val="tx1"/>
                </a:solidFill>
              </a:rPr>
              <a:t>~</a:t>
            </a:r>
            <a:r>
              <a:rPr lang="en-US" sz="1400">
                <a:solidFill>
                  <a:srgbClr val="FF0000"/>
                </a:solidFill>
              </a:rPr>
              <a:t>250</a:t>
            </a:r>
            <a:r>
              <a:rPr lang="en-US" sz="1400">
                <a:solidFill>
                  <a:schemeClr val="tx1"/>
                </a:solidFill>
              </a:rPr>
              <a:t> </a:t>
            </a:r>
            <a:r>
              <a:rPr lang="en-US" sz="1400" dirty="0">
                <a:solidFill>
                  <a:schemeClr val="tx1"/>
                </a:solidFill>
              </a:rPr>
              <a:t>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on presented submissions,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a:buFont typeface="Arial" panose="020B0604020202020204" pitchFamily="34" charset="0"/>
              <a:buChar char="•"/>
            </a:pPr>
            <a:r>
              <a:rPr lang="en-US" sz="1800" dirty="0"/>
              <a:t>Agenda is available in </a:t>
            </a:r>
            <a:r>
              <a:rPr lang="en-US" sz="1800" dirty="0">
                <a:solidFill>
                  <a:srgbClr val="CCCCFF"/>
                </a:solidFill>
                <a:hlinkClick r:id="rId4">
                  <a:extLst>
                    <a:ext uri="{A12FA001-AC4F-418D-AE19-62706E023703}">
                      <ahyp:hlinkClr xmlns:ahyp="http://schemas.microsoft.com/office/drawing/2018/hyperlinkcolor" val="tx"/>
                    </a:ext>
                  </a:extLst>
                </a:hlinkClick>
              </a:rPr>
              <a:t>11-25/0568r1</a:t>
            </a:r>
            <a:endParaRPr lang="en-US" sz="1800" dirty="0">
              <a:solidFill>
                <a:srgbClr val="FF0000"/>
              </a:solidFill>
            </a:endParaRPr>
          </a:p>
        </p:txBody>
      </p:sp>
      <p:sp>
        <p:nvSpPr>
          <p:cNvPr id="6" name="Slide Number Placeholder 5">
            <a:extLst>
              <a:ext uri="{FF2B5EF4-FFF2-40B4-BE49-F238E27FC236}">
                <a16:creationId xmlns:a16="http://schemas.microsoft.com/office/drawing/2014/main" id="{A03D9847-5657-4B58-B8FF-3668580ECB86}"/>
              </a:ext>
            </a:extLst>
          </p:cNvPr>
          <p:cNvSpPr>
            <a:spLocks noGrp="1"/>
          </p:cNvSpPr>
          <p:nvPr>
            <p:ph type="sldNum" idx="12"/>
          </p:nvPr>
        </p:nvSpPr>
        <p:spPr>
          <a:xfrm>
            <a:off x="5793318" y="6475414"/>
            <a:ext cx="704849" cy="363537"/>
          </a:xfrm>
        </p:spPr>
        <p:txBody>
          <a:bodyPr/>
          <a:lstStyle/>
          <a:p>
            <a:r>
              <a:rPr lang="en-GB"/>
              <a:t>Slide </a:t>
            </a:r>
            <a:fld id="{DE40C9FC-4879-4F20-9ECA-A574A90476B7}" type="slidenum">
              <a:rPr lang="en-GB" smtClean="0"/>
              <a:pPr/>
              <a:t>18</a:t>
            </a:fld>
            <a:endParaRPr lang="en-GB"/>
          </a:p>
        </p:txBody>
      </p:sp>
      <p:sp>
        <p:nvSpPr>
          <p:cNvPr id="5" name="Footer Placeholder 4">
            <a:extLst>
              <a:ext uri="{FF2B5EF4-FFF2-40B4-BE49-F238E27FC236}">
                <a16:creationId xmlns:a16="http://schemas.microsoft.com/office/drawing/2014/main" id="{43F877FD-3629-4CD9-BDC2-2377AD7A92AF}"/>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4" name="Date Placeholder 3">
            <a:extLst>
              <a:ext uri="{FF2B5EF4-FFF2-40B4-BE49-F238E27FC236}">
                <a16:creationId xmlns:a16="http://schemas.microsoft.com/office/drawing/2014/main" id="{7A49A46B-83F4-41E7-8168-FFD1DD87FEB5}"/>
              </a:ext>
            </a:extLst>
          </p:cNvPr>
          <p:cNvSpPr>
            <a:spLocks noGrp="1"/>
          </p:cNvSpPr>
          <p:nvPr>
            <p:ph type="dt" idx="15"/>
          </p:nvPr>
        </p:nvSpPr>
        <p:spPr>
          <a:xfrm>
            <a:off x="929217" y="333375"/>
            <a:ext cx="2499764" cy="273050"/>
          </a:xfrm>
        </p:spPr>
        <p:txBody>
          <a:bodyPr/>
          <a:lstStyle/>
          <a:p>
            <a:r>
              <a:rPr lang="en-US" dirty="0"/>
              <a:t>May 2025</a:t>
            </a:r>
            <a:endParaRPr lang="en-GB" dirty="0"/>
          </a:p>
        </p:txBody>
      </p:sp>
    </p:spTree>
    <p:extLst>
      <p:ext uri="{BB962C8B-B14F-4D97-AF65-F5344CB8AC3E}">
        <p14:creationId xmlns:p14="http://schemas.microsoft.com/office/powerpoint/2010/main" val="17274440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1ACE5-785B-EC0B-5471-23CDEFFFFEFD}"/>
              </a:ext>
            </a:extLst>
          </p:cNvPr>
          <p:cNvSpPr>
            <a:spLocks noGrp="1"/>
          </p:cNvSpPr>
          <p:nvPr>
            <p:ph type="title"/>
          </p:nvPr>
        </p:nvSpPr>
        <p:spPr>
          <a:xfrm>
            <a:off x="914401" y="685801"/>
            <a:ext cx="10361084" cy="1065213"/>
          </a:xfrm>
        </p:spPr>
        <p:txBody>
          <a:bodyPr/>
          <a:lstStyle/>
          <a:p>
            <a:r>
              <a:rPr lang="en-US">
                <a:solidFill>
                  <a:schemeClr val="tx1"/>
                </a:solidFill>
              </a:rPr>
              <a:t>TGbn May </a:t>
            </a:r>
            <a:r>
              <a:rPr lang="en-US" dirty="0">
                <a:solidFill>
                  <a:schemeClr val="tx1"/>
                </a:solidFill>
              </a:rPr>
              <a:t>F2F Schedule</a:t>
            </a:r>
          </a:p>
        </p:txBody>
      </p:sp>
      <p:sp>
        <p:nvSpPr>
          <p:cNvPr id="4" name="Slide Number Placeholder 3">
            <a:extLst>
              <a:ext uri="{FF2B5EF4-FFF2-40B4-BE49-F238E27FC236}">
                <a16:creationId xmlns:a16="http://schemas.microsoft.com/office/drawing/2014/main" id="{03B8CA66-86DA-05EB-EB6B-9BC93D9868FC}"/>
              </a:ext>
            </a:extLst>
          </p:cNvPr>
          <p:cNvSpPr>
            <a:spLocks noGrp="1"/>
          </p:cNvSpPr>
          <p:nvPr>
            <p:ph type="sldNum" idx="12"/>
          </p:nvPr>
        </p:nvSpPr>
        <p:spPr>
          <a:xfrm>
            <a:off x="5793318" y="6475414"/>
            <a:ext cx="704849" cy="363537"/>
          </a:xfrm>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6179797-7615-CA7E-6F4C-A0F46B025BE7}"/>
              </a:ext>
            </a:extLst>
          </p:cNvPr>
          <p:cNvSpPr>
            <a:spLocks noGrp="1"/>
          </p:cNvSpPr>
          <p:nvPr>
            <p:ph type="ftr" idx="14"/>
          </p:nvPr>
        </p:nvSpPr>
        <p:spPr>
          <a:xfrm>
            <a:off x="7143757" y="6475414"/>
            <a:ext cx="4246027"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A7F4497-54AA-9267-216A-4E769A190EA3}"/>
              </a:ext>
            </a:extLst>
          </p:cNvPr>
          <p:cNvSpPr>
            <a:spLocks noGrp="1"/>
          </p:cNvSpPr>
          <p:nvPr>
            <p:ph type="dt" idx="15"/>
          </p:nvPr>
        </p:nvSpPr>
        <p:spPr>
          <a:xfrm>
            <a:off x="929217" y="333375"/>
            <a:ext cx="2499764" cy="273050"/>
          </a:xfrm>
        </p:spPr>
        <p:txBody>
          <a:bodyPr/>
          <a:lstStyle/>
          <a:p>
            <a:r>
              <a:rPr lang="en-US" dirty="0"/>
              <a:t>May 2025</a:t>
            </a:r>
            <a:endParaRPr lang="en-GB" dirty="0"/>
          </a:p>
        </p:txBody>
      </p:sp>
      <p:graphicFrame>
        <p:nvGraphicFramePr>
          <p:cNvPr id="7" name="Table 6">
            <a:extLst>
              <a:ext uri="{FF2B5EF4-FFF2-40B4-BE49-F238E27FC236}">
                <a16:creationId xmlns:a16="http://schemas.microsoft.com/office/drawing/2014/main" id="{5BCCB71D-34B0-53FE-49C0-7B90D97ACE91}"/>
              </a:ext>
            </a:extLst>
          </p:cNvPr>
          <p:cNvGraphicFramePr>
            <a:graphicFrameLocks noGrp="1"/>
          </p:cNvGraphicFramePr>
          <p:nvPr>
            <p:extLst/>
          </p:nvPr>
        </p:nvGraphicFramePr>
        <p:xfrm>
          <a:off x="2586473" y="2133600"/>
          <a:ext cx="7016939" cy="356616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507124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2514600"/>
            <a:ext cx="10361084" cy="3960813"/>
          </a:xfrm>
          <a:ln/>
        </p:spPr>
        <p:txBody>
          <a:bodyPr numCol="2">
            <a:normAutofit fontScale="92500" lnSpcReduction="10000"/>
          </a:bodyPr>
          <a:lstStyle/>
          <a:p>
            <a:pPr>
              <a:buFont typeface="Arial" panose="020B0604020202020204" pitchFamily="34" charset="0"/>
              <a:buChar char="•"/>
            </a:pPr>
            <a:r>
              <a:rPr lang="en-US" altLang="en-US"/>
              <a:t>Editors Meeting
ANA
AIML SC (AI and ML)
ARC SC (Architecture)
Coex SC (Coexistence)
PAR Review SC
WNG SC (Wireless Next Generation)
JTC1 802 SC
TGmf (Maintenance)
TGbf (WLAN Sensing)
TGbi (Enhanced Data Privacy)
TGbk (320 MHz Positioning)
TGbn (Ultra High Reliability)
TGbp (Ambient Power)
TGbq (Integrated mmWave)
TGbr (Enhanced Light Communications)
PQC SG (Post Quantum Cryptography)
AUTO TIG (Automotive)</a:t>
            </a:r>
            <a:endParaRPr lang="en-US" altLang="en-US" dirty="0"/>
          </a:p>
        </p:txBody>
      </p:sp>
      <p:sp>
        <p:nvSpPr>
          <p:cNvPr id="7" name="Rectangle 3"/>
          <p:cNvSpPr txBox="1">
            <a:spLocks noChangeArrowheads="1"/>
          </p:cNvSpPr>
          <p:nvPr/>
        </p:nvSpPr>
        <p:spPr bwMode="auto">
          <a:xfrm>
            <a:off x="929217" y="1524000"/>
            <a:ext cx="10346268" cy="83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None/>
            </a:pPr>
            <a:r>
              <a:rPr lang="en-US" altLang="en-US" kern="0"/>
              <a:t>This presentation contains the IEEE 802.11 WG snapshot slides for the May 2025 session:</a:t>
            </a:r>
            <a:endParaRPr lang="en-US" altLang="en-US" kern="0" dirty="0"/>
          </a:p>
        </p:txBody>
      </p:sp>
      <p:sp>
        <p:nvSpPr>
          <p:cNvPr id="4" name="Footer Placeholder 3">
            <a:extLst>
              <a:ext uri="{FF2B5EF4-FFF2-40B4-BE49-F238E27FC236}">
                <a16:creationId xmlns:a16="http://schemas.microsoft.com/office/drawing/2014/main" id="{9AFC4637-2C8A-4D6F-9947-5C92CACC8F1C}"/>
              </a:ext>
            </a:extLst>
          </p:cNvPr>
          <p:cNvSpPr>
            <a:spLocks noGrp="1"/>
          </p:cNvSpPr>
          <p:nvPr>
            <p:ph type="ftr" idx="14"/>
          </p:nvPr>
        </p:nvSpPr>
        <p:spPr/>
        <p:txBody>
          <a:bodyPr/>
          <a:lstStyle/>
          <a:p>
            <a:r>
              <a:rPr lang="en-GB"/>
              <a:t>Stephen McCann, Huawei</a:t>
            </a:r>
            <a:endParaRPr lang="en-GB" dirty="0"/>
          </a:p>
        </p:txBody>
      </p:sp>
      <p:sp>
        <p:nvSpPr>
          <p:cNvPr id="5" name="Slide Number Placeholder 4">
            <a:extLst>
              <a:ext uri="{FF2B5EF4-FFF2-40B4-BE49-F238E27FC236}">
                <a16:creationId xmlns:a16="http://schemas.microsoft.com/office/drawing/2014/main" id="{4254BCE7-F6CE-4906-B380-EFA6A495B378}"/>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Date Placeholder 5">
            <a:extLst>
              <a:ext uri="{FF2B5EF4-FFF2-40B4-BE49-F238E27FC236}">
                <a16:creationId xmlns:a16="http://schemas.microsoft.com/office/drawing/2014/main" id="{C98AA235-8F88-433E-83BE-C61262DAC6D7}"/>
              </a:ext>
            </a:extLst>
          </p:cNvPr>
          <p:cNvSpPr>
            <a:spLocks noGrp="1"/>
          </p:cNvSpPr>
          <p:nvPr>
            <p:ph type="dt" idx="15"/>
          </p:nvPr>
        </p:nvSpPr>
        <p:spPr/>
        <p:txBody>
          <a:bodyPr/>
          <a:lstStyle/>
          <a:p>
            <a:r>
              <a:rPr lang="en-US"/>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Snapshot for May 2025 IEEE 802 Interim</a:t>
            </a:r>
            <a:endParaRPr lang="zh-CN" altLang="en-US" dirty="0"/>
          </a:p>
        </p:txBody>
      </p:sp>
      <p:sp>
        <p:nvSpPr>
          <p:cNvPr id="3" name="内容占位符 2"/>
          <p:cNvSpPr>
            <a:spLocks noGrp="1"/>
          </p:cNvSpPr>
          <p:nvPr>
            <p:ph idx="1"/>
          </p:nvPr>
        </p:nvSpPr>
        <p:spPr>
          <a:xfrm>
            <a:off x="716915" y="1676400"/>
            <a:ext cx="10725150" cy="4751705"/>
          </a:xfrm>
        </p:spPr>
        <p:txBody>
          <a:bodyPr>
            <a:noAutofit/>
          </a:bodyPr>
          <a:lstStyle/>
          <a:p>
            <a:pPr marL="0" indent="0"/>
            <a:r>
              <a:rPr lang="en-US" altLang="en-GB" sz="1800" dirty="0"/>
              <a:t>1 </a:t>
            </a:r>
            <a:r>
              <a:rPr lang="en-US" altLang="en-GB" sz="1800" dirty="0" err="1"/>
              <a:t>TGbp</a:t>
            </a:r>
            <a:r>
              <a:rPr lang="en-US" altLang="en-GB" sz="1800" dirty="0"/>
              <a:t> </a:t>
            </a:r>
            <a:r>
              <a:rPr lang="en-US" altLang="en-GB" sz="1800" dirty="0" err="1"/>
              <a:t>teleconfrence</a:t>
            </a:r>
            <a:r>
              <a:rPr lang="en-US" altLang="en-GB" sz="1800" dirty="0"/>
              <a:t> was held since Mar plenary session, focusing on review of updatd SFD and 11bp spec skeleton discussion, with agenda included in </a:t>
            </a:r>
            <a:r>
              <a:rPr lang="en-US" altLang="en-GB" sz="1800" dirty="0">
                <a:hlinkClick r:id="rId3"/>
              </a:rPr>
              <a:t>11-25/0610r0</a:t>
            </a:r>
            <a:r>
              <a:rPr lang="en-US" altLang="en-GB" sz="1800" dirty="0"/>
              <a:t> and meeting minutes included in </a:t>
            </a:r>
            <a:r>
              <a:rPr lang="en-US" altLang="en-GB" sz="1800" dirty="0">
                <a:hlinkClick r:id="rId4"/>
              </a:rPr>
              <a:t>11-25/0630r1</a:t>
            </a:r>
            <a:r>
              <a:rPr lang="en-US" altLang="en-GB" sz="1800" dirty="0"/>
              <a:t> . </a:t>
            </a:r>
          </a:p>
          <a:p>
            <a:pPr marL="0" indent="0"/>
            <a:r>
              <a:rPr lang="en-US" altLang="en-GB" sz="1800" dirty="0"/>
              <a:t>8 TGbp meetings are planned during the IEEE 802 May interim session, with a full meeting agenda included in the latest revision of 11-25/0611.</a:t>
            </a:r>
          </a:p>
          <a:p>
            <a:pPr lvl="1" algn="l">
              <a:lnSpc>
                <a:spcPct val="100000"/>
              </a:lnSpc>
              <a:buSzTx/>
              <a:buFont typeface="Arial" panose="020B0604020202020204" pitchFamily="34" charset="0"/>
              <a:buChar char="•"/>
            </a:pPr>
            <a:r>
              <a:rPr lang="en-US" altLang="en-GB" sz="1600" dirty="0">
                <a:cs typeface="+mn-ea"/>
                <a:sym typeface="+mn-ea"/>
              </a:rPr>
              <a:t>Notes, all TGbp meetings will be in Baltic II.</a:t>
            </a: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lvl="1" algn="l">
              <a:lnSpc>
                <a:spcPct val="100000"/>
              </a:lnSpc>
              <a:buSzTx/>
              <a:buFont typeface="Arial" panose="020B0604020202020204" pitchFamily="34" charset="0"/>
              <a:buChar char="•"/>
            </a:pPr>
            <a:endParaRPr lang="en-US" altLang="en-GB" sz="1600" dirty="0">
              <a:cs typeface="+mn-ea"/>
              <a:sym typeface="+mn-ea"/>
            </a:endParaRPr>
          </a:p>
          <a:p>
            <a:pPr marL="0" indent="0"/>
            <a:r>
              <a:rPr lang="en-US" altLang="en-GB" sz="1800" dirty="0"/>
              <a:t>Goal for TGbp meetings in this week: </a:t>
            </a:r>
          </a:p>
          <a:p>
            <a:pPr marL="742950" lvl="1" indent="-285750">
              <a:buFont typeface="Arial" panose="020B0604020202020204" pitchFamily="34" charset="0"/>
              <a:buChar char="•"/>
            </a:pPr>
            <a:r>
              <a:rPr lang="en-US" altLang="en-GB" sz="1600" dirty="0"/>
              <a:t>open technical discussion and improve SFD documents based on consensus</a:t>
            </a:r>
          </a:p>
        </p:txBody>
      </p:sp>
      <p:graphicFrame>
        <p:nvGraphicFramePr>
          <p:cNvPr id="8" name="表格 7"/>
          <p:cNvGraphicFramePr/>
          <p:nvPr>
            <p:custDataLst>
              <p:tags r:id="rId1"/>
            </p:custDataLst>
            <p:extLst>
              <p:ext uri="{D42A27DB-BD31-4B8C-83A1-F6EECF244321}">
                <p14:modId xmlns:p14="http://schemas.microsoft.com/office/powerpoint/2010/main" val="1314973722"/>
              </p:ext>
            </p:extLst>
          </p:nvPr>
        </p:nvGraphicFramePr>
        <p:xfrm>
          <a:off x="2514600" y="3276600"/>
          <a:ext cx="7640212" cy="2377440"/>
        </p:xfrm>
        <a:graphic>
          <a:graphicData uri="http://schemas.openxmlformats.org/drawingml/2006/table">
            <a:tbl>
              <a:tblPr firstRow="1" bandRow="1">
                <a:tableStyleId>{00A15C55-8517-42AA-B614-E9B94910E393}</a:tableStyleId>
              </a:tblPr>
              <a:tblGrid>
                <a:gridCol w="1461646">
                  <a:extLst>
                    <a:ext uri="{9D8B030D-6E8A-4147-A177-3AD203B41FA5}">
                      <a16:colId xmlns:a16="http://schemas.microsoft.com/office/drawing/2014/main" val="20000"/>
                    </a:ext>
                  </a:extLst>
                </a:gridCol>
                <a:gridCol w="1420787">
                  <a:extLst>
                    <a:ext uri="{9D8B030D-6E8A-4147-A177-3AD203B41FA5}">
                      <a16:colId xmlns:a16="http://schemas.microsoft.com/office/drawing/2014/main" val="20001"/>
                    </a:ext>
                  </a:extLst>
                </a:gridCol>
                <a:gridCol w="997336">
                  <a:extLst>
                    <a:ext uri="{9D8B030D-6E8A-4147-A177-3AD203B41FA5}">
                      <a16:colId xmlns:a16="http://schemas.microsoft.com/office/drawing/2014/main" val="20002"/>
                    </a:ext>
                  </a:extLst>
                </a:gridCol>
                <a:gridCol w="1315389">
                  <a:extLst>
                    <a:ext uri="{9D8B030D-6E8A-4147-A177-3AD203B41FA5}">
                      <a16:colId xmlns:a16="http://schemas.microsoft.com/office/drawing/2014/main" val="20003"/>
                    </a:ext>
                  </a:extLst>
                </a:gridCol>
                <a:gridCol w="1604189">
                  <a:extLst>
                    <a:ext uri="{9D8B030D-6E8A-4147-A177-3AD203B41FA5}">
                      <a16:colId xmlns:a16="http://schemas.microsoft.com/office/drawing/2014/main" val="20004"/>
                    </a:ext>
                  </a:extLst>
                </a:gridCol>
                <a:gridCol w="840865">
                  <a:extLst>
                    <a:ext uri="{9D8B030D-6E8A-4147-A177-3AD203B41FA5}">
                      <a16:colId xmlns:a16="http://schemas.microsoft.com/office/drawing/2014/main" val="20005"/>
                    </a:ext>
                  </a:extLst>
                </a:gridCol>
              </a:tblGrid>
              <a:tr h="202223">
                <a:tc>
                  <a:txBody>
                    <a:bodyPr/>
                    <a:lstStyle/>
                    <a:p>
                      <a:pPr>
                        <a:buNone/>
                      </a:pPr>
                      <a:endParaRPr lang="zh-CN" altLang="en-US" sz="1200"/>
                    </a:p>
                  </a:txBody>
                  <a:tcPr/>
                </a:tc>
                <a:tc>
                  <a:txBody>
                    <a:bodyPr/>
                    <a:lstStyle/>
                    <a:p>
                      <a:pPr algn="ctr">
                        <a:buNone/>
                      </a:pPr>
                      <a:r>
                        <a:rPr lang="en-US" altLang="zh-CN" sz="1200" dirty="0"/>
                        <a:t>Mon</a:t>
                      </a:r>
                    </a:p>
                  </a:txBody>
                  <a:tcPr anchor="ctr"/>
                </a:tc>
                <a:tc>
                  <a:txBody>
                    <a:bodyPr/>
                    <a:lstStyle/>
                    <a:p>
                      <a:pPr algn="ctr">
                        <a:buNone/>
                      </a:pPr>
                      <a:r>
                        <a:rPr lang="en-US" altLang="zh-CN" sz="1200"/>
                        <a:t>Tue</a:t>
                      </a:r>
                    </a:p>
                  </a:txBody>
                  <a:tcPr anchor="ctr"/>
                </a:tc>
                <a:tc>
                  <a:txBody>
                    <a:bodyPr/>
                    <a:lstStyle/>
                    <a:p>
                      <a:pPr algn="ctr">
                        <a:buNone/>
                      </a:pPr>
                      <a:r>
                        <a:rPr lang="en-US" altLang="zh-CN" sz="1200"/>
                        <a:t>Wed</a:t>
                      </a:r>
                    </a:p>
                  </a:txBody>
                  <a:tcPr anchor="ctr"/>
                </a:tc>
                <a:tc>
                  <a:txBody>
                    <a:bodyPr/>
                    <a:lstStyle/>
                    <a:p>
                      <a:pPr algn="ctr">
                        <a:buNone/>
                      </a:pPr>
                      <a:r>
                        <a:rPr lang="en-US" altLang="zh-CN" sz="1200"/>
                        <a:t>Thu</a:t>
                      </a:r>
                    </a:p>
                  </a:txBody>
                  <a:tcPr anchor="ctr"/>
                </a:tc>
                <a:tc>
                  <a:txBody>
                    <a:bodyPr/>
                    <a:lstStyle/>
                    <a:p>
                      <a:pPr algn="ctr">
                        <a:buNone/>
                      </a:pPr>
                      <a:r>
                        <a:rPr lang="en-US" altLang="zh-CN" sz="1200" dirty="0"/>
                        <a:t>Fri</a:t>
                      </a:r>
                    </a:p>
                  </a:txBody>
                  <a:tcPr anchor="ctr"/>
                </a:tc>
                <a:extLst>
                  <a:ext uri="{0D108BD9-81ED-4DB2-BD59-A6C34878D82A}">
                    <a16:rowId xmlns:a16="http://schemas.microsoft.com/office/drawing/2014/main" val="10000"/>
                  </a:ext>
                </a:extLst>
              </a:tr>
              <a:tr h="337038">
                <a:tc>
                  <a:txBody>
                    <a:bodyPr/>
                    <a:lstStyle/>
                    <a:p>
                      <a:pPr>
                        <a:buNone/>
                      </a:pPr>
                      <a:r>
                        <a:rPr lang="en-US" altLang="zh-CN" sz="1200"/>
                        <a:t>AM1 (8:00~10:00)</a:t>
                      </a:r>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200" dirty="0">
                          <a:solidFill>
                            <a:schemeClr val="bg1">
                              <a:lumMod val="50000"/>
                            </a:schemeClr>
                          </a:solidFill>
                          <a:sym typeface="+mn-ea"/>
                        </a:rPr>
                        <a:t>802.11 Opening Plenary</a:t>
                      </a:r>
                      <a:endParaRPr lang="zh-CN" altLang="en-US" sz="12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en-US" altLang="zh-CN" sz="1200" dirty="0">
                        <a:sym typeface="+mn-ea"/>
                      </a:endParaRPr>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(MAC)</a:t>
                      </a:r>
                      <a:endParaRPr lang="zh-CN" altLang="en-US" sz="1200"/>
                    </a:p>
                  </a:txBody>
                  <a:tcPr anchor="ctr"/>
                </a:tc>
                <a:tc>
                  <a:txBody>
                    <a:bodyPr/>
                    <a:lstStyle/>
                    <a:p>
                      <a:pPr algn="ctr">
                        <a:buNone/>
                      </a:pPr>
                      <a:r>
                        <a:rPr lang="en-US" altLang="zh-CN" sz="1200" dirty="0" err="1">
                          <a:sym typeface="+mn-ea"/>
                        </a:rPr>
                        <a:t>TGbp</a:t>
                      </a:r>
                      <a:r>
                        <a:rPr lang="en-US" altLang="zh-CN" sz="1200" dirty="0">
                          <a:sym typeface="+mn-ea"/>
                        </a:rPr>
                        <a:t> </a:t>
                      </a:r>
                    </a:p>
                    <a:p>
                      <a:pPr algn="ctr">
                        <a:buNone/>
                      </a:pPr>
                      <a:r>
                        <a:rPr lang="en-US" altLang="zh-CN" sz="1200" dirty="0">
                          <a:sym typeface="+mn-ea"/>
                        </a:rPr>
                        <a:t>(WPT/SEC)</a:t>
                      </a:r>
                    </a:p>
                  </a:txBody>
                  <a:tcPr anchor="ctr"/>
                </a:tc>
                <a:tc>
                  <a:txBody>
                    <a:bodyPr/>
                    <a:lstStyle/>
                    <a:p>
                      <a:pPr algn="ctr">
                        <a:buNone/>
                      </a:pPr>
                      <a:r>
                        <a:rPr lang="en-US" altLang="zh-CN" sz="1200" dirty="0">
                          <a:solidFill>
                            <a:schemeClr val="bg1">
                              <a:lumMod val="50000"/>
                            </a:schemeClr>
                          </a:solidFill>
                        </a:rPr>
                        <a:t>Closing Plenary</a:t>
                      </a:r>
                      <a:endParaRPr lang="zh-CN" altLang="en-US" sz="1200" dirty="0">
                        <a:solidFill>
                          <a:schemeClr val="bg1">
                            <a:lumMod val="50000"/>
                          </a:schemeClr>
                        </a:solidFill>
                      </a:endParaRPr>
                    </a:p>
                  </a:txBody>
                  <a:tcPr anchor="ctr"/>
                </a:tc>
                <a:extLst>
                  <a:ext uri="{0D108BD9-81ED-4DB2-BD59-A6C34878D82A}">
                    <a16:rowId xmlns:a16="http://schemas.microsoft.com/office/drawing/2014/main" val="10001"/>
                  </a:ext>
                </a:extLst>
              </a:tr>
              <a:tr h="337038">
                <a:tc>
                  <a:txBody>
                    <a:bodyPr/>
                    <a:lstStyle/>
                    <a:p>
                      <a:pPr>
                        <a:buNone/>
                      </a:pPr>
                      <a:r>
                        <a:rPr lang="en-US" altLang="zh-CN" sz="1200" dirty="0"/>
                        <a:t>AM2 (10:30~12:30)</a:t>
                      </a:r>
                    </a:p>
                  </a:txBody>
                  <a:tcPr/>
                </a:tc>
                <a:tc>
                  <a:txBody>
                    <a:bodyPr/>
                    <a:lstStyle/>
                    <a:p>
                      <a:pPr algn="ctr">
                        <a:buNone/>
                      </a:pPr>
                      <a:r>
                        <a:rPr lang="en-US" altLang="zh-CN" sz="1200" dirty="0" err="1">
                          <a:sym typeface="+mn-ea"/>
                        </a:rPr>
                        <a:t>TGbp</a:t>
                      </a:r>
                      <a:r>
                        <a:rPr lang="en-US" altLang="zh-CN" sz="1200" dirty="0">
                          <a:sym typeface="+mn-ea"/>
                        </a:rPr>
                        <a:t> </a:t>
                      </a:r>
                      <a:endParaRPr lang="en-US" altLang="zh-CN" sz="1200" dirty="0"/>
                    </a:p>
                    <a:p>
                      <a:pPr algn="ctr">
                        <a:buNone/>
                      </a:pPr>
                      <a:r>
                        <a:rPr lang="en-US" altLang="zh-CN" sz="1200" dirty="0">
                          <a:sym typeface="+mn-ea"/>
                        </a:rPr>
                        <a:t>(Opening/FR/PHY)</a:t>
                      </a:r>
                      <a:endParaRPr lang="en-US" altLang="zh-CN"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a:t>
                      </a:r>
                    </a:p>
                  </a:txBody>
                  <a:tcPr anchor="ct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altLang="zh-CN" sz="1200" dirty="0" err="1">
                          <a:sym typeface="+mn-ea"/>
                        </a:rPr>
                        <a:t>TGbp</a:t>
                      </a:r>
                      <a:r>
                        <a:rPr lang="en-US" altLang="zh-CN" sz="1200" dirty="0">
                          <a:sym typeface="+mn-ea"/>
                        </a:rPr>
                        <a:t> (MAC)</a:t>
                      </a: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2"/>
                  </a:ext>
                </a:extLst>
              </a:tr>
              <a:tr h="337038">
                <a:tc>
                  <a:txBody>
                    <a:bodyPr/>
                    <a:lstStyle/>
                    <a:p>
                      <a:pPr>
                        <a:buNone/>
                      </a:pPr>
                      <a:r>
                        <a:rPr lang="en-US" altLang="zh-CN" sz="1200" dirty="0"/>
                        <a:t>PM1 (13:30~15:30)</a:t>
                      </a:r>
                    </a:p>
                  </a:txBody>
                  <a:tcPr/>
                </a:tc>
                <a:tc>
                  <a:txBody>
                    <a:bodyPr/>
                    <a:lstStyle/>
                    <a:p>
                      <a:pPr algn="ctr">
                        <a:buNone/>
                      </a:pPr>
                      <a:endParaRPr lang="zh-CN" altLang="en-US"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err="1">
                          <a:sym typeface="+mn-ea"/>
                        </a:rPr>
                        <a:t>TGbp</a:t>
                      </a:r>
                      <a:r>
                        <a:rPr lang="en-US" altLang="zh-CN" sz="1200" dirty="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200" dirty="0">
                          <a:sym typeface="+mn-ea"/>
                        </a:rPr>
                        <a:t>(PHY/MAC)</a:t>
                      </a:r>
                      <a:endParaRPr lang="zh-CN" altLang="en-US" sz="1200" dirty="0"/>
                    </a:p>
                  </a:txBody>
                  <a:tcPr anchor="ctr"/>
                </a:tc>
                <a:tc>
                  <a:txBody>
                    <a:bodyPr/>
                    <a:lstStyle/>
                    <a:p>
                      <a:pPr algn="ctr">
                        <a:buNone/>
                      </a:pPr>
                      <a:r>
                        <a:rPr lang="en-US" altLang="zh-CN" sz="1200" dirty="0">
                          <a:solidFill>
                            <a:schemeClr val="bg1">
                              <a:lumMod val="50000"/>
                            </a:schemeClr>
                          </a:solidFill>
                        </a:rPr>
                        <a:t>Mid-week</a:t>
                      </a:r>
                      <a:r>
                        <a:rPr lang="en-US" altLang="zh-CN" sz="1200" baseline="0" dirty="0">
                          <a:solidFill>
                            <a:schemeClr val="bg1">
                              <a:lumMod val="50000"/>
                            </a:schemeClr>
                          </a:solidFill>
                        </a:rPr>
                        <a:t> Plenary</a:t>
                      </a:r>
                      <a:endParaRPr lang="zh-CN" altLang="en-US" sz="1200" dirty="0">
                        <a:solidFill>
                          <a:schemeClr val="bg1">
                            <a:lumMod val="50000"/>
                          </a:schemeClr>
                        </a:solidFill>
                      </a:endParaRPr>
                    </a:p>
                  </a:txBody>
                  <a:tcPr anchor="ctr"/>
                </a:tc>
                <a:tc>
                  <a:txBody>
                    <a:bodyPr/>
                    <a:lstStyle/>
                    <a:p>
                      <a:pPr algn="ctr">
                        <a:buNone/>
                      </a:pPr>
                      <a:r>
                        <a:rPr lang="en-US" altLang="zh-CN" sz="1200" dirty="0" err="1">
                          <a:sym typeface="+mn-ea"/>
                        </a:rPr>
                        <a:t>TGbp</a:t>
                      </a:r>
                      <a:r>
                        <a:rPr lang="en-US" altLang="zh-CN" sz="1200" dirty="0">
                          <a:sym typeface="+mn-ea"/>
                        </a:rPr>
                        <a:t> (SP/Motions/Closing)</a:t>
                      </a: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3"/>
                  </a:ext>
                </a:extLst>
              </a:tr>
              <a:tr h="337038">
                <a:tc>
                  <a:txBody>
                    <a:bodyPr/>
                    <a:lstStyle/>
                    <a:p>
                      <a:pPr>
                        <a:buNone/>
                      </a:pPr>
                      <a:r>
                        <a:rPr lang="en-US" altLang="zh-CN" sz="1200"/>
                        <a:t>PM2 (16:00~18:00)</a:t>
                      </a:r>
                    </a:p>
                  </a:txBody>
                  <a:tcPr/>
                </a:tc>
                <a:tc>
                  <a:txBody>
                    <a:bodyPr/>
                    <a:lstStyle/>
                    <a:p>
                      <a:pPr algn="ctr">
                        <a:buNone/>
                      </a:pPr>
                      <a:r>
                        <a:rPr lang="en-US" altLang="zh-CN" sz="1200" dirty="0" err="1">
                          <a:sym typeface="+mn-ea"/>
                        </a:rPr>
                        <a:t>TGbp</a:t>
                      </a:r>
                      <a:r>
                        <a:rPr lang="en-US" altLang="zh-CN" sz="1200" dirty="0">
                          <a:sym typeface="+mn-ea"/>
                        </a:rPr>
                        <a:t> (PHY)</a:t>
                      </a:r>
                      <a:endParaRPr lang="zh-CN" altLang="en-US" sz="1200" dirty="0"/>
                    </a:p>
                    <a:p>
                      <a:pPr algn="ctr">
                        <a:buNone/>
                      </a:pPr>
                      <a:endParaRPr lang="en-US" altLang="zh-CN" sz="12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endParaRPr lang="zh-CN" altLang="en-US" sz="1200" dirty="0"/>
                    </a:p>
                  </a:txBody>
                  <a:tcPr anchor="ctr"/>
                </a:tc>
                <a:tc>
                  <a:txBody>
                    <a:bodyPr/>
                    <a:lstStyle/>
                    <a:p>
                      <a:pPr algn="ctr">
                        <a:buNone/>
                      </a:pPr>
                      <a:endParaRPr lang="en-US" altLang="zh-CN" sz="1200" dirty="0">
                        <a:sym typeface="+mn-ea"/>
                      </a:endParaRPr>
                    </a:p>
                  </a:txBody>
                  <a:tcPr anchor="ctr"/>
                </a:tc>
                <a:tc>
                  <a:txBody>
                    <a:bodyPr/>
                    <a:lstStyle/>
                    <a:p>
                      <a:pPr algn="ctr">
                        <a:buNone/>
                      </a:pPr>
                      <a:endParaRPr lang="en-US" altLang="zh-CN" sz="1200" dirty="0">
                        <a:sym typeface="+mn-ea"/>
                      </a:endParaRPr>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4"/>
                  </a:ext>
                </a:extLst>
              </a:tr>
              <a:tr h="202223">
                <a:tc>
                  <a:txBody>
                    <a:bodyPr/>
                    <a:lstStyle/>
                    <a:p>
                      <a:pPr>
                        <a:buNone/>
                      </a:pPr>
                      <a:r>
                        <a:rPr lang="en-US" altLang="zh-CN" sz="1200"/>
                        <a:t>EVE (19:30~21:30)</a:t>
                      </a:r>
                    </a:p>
                  </a:txBody>
                  <a:tcP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a:p>
                  </a:txBody>
                  <a:tcPr anchor="ctr"/>
                </a:tc>
                <a:tc>
                  <a:txBody>
                    <a:bodyPr/>
                    <a:lstStyle/>
                    <a:p>
                      <a:pPr algn="ctr">
                        <a:buNone/>
                      </a:pPr>
                      <a:endParaRPr lang="zh-CN" altLang="en-US" sz="1200" dirty="0"/>
                    </a:p>
                  </a:txBody>
                  <a:tcPr anchor="ctr"/>
                </a:tc>
                <a:tc>
                  <a:txBody>
                    <a:bodyPr/>
                    <a:lstStyle/>
                    <a:p>
                      <a:pPr algn="ctr">
                        <a:buNone/>
                      </a:pPr>
                      <a:endParaRPr lang="zh-CN" altLang="en-US" sz="1200" dirty="0"/>
                    </a:p>
                  </a:txBody>
                  <a:tcPr anchor="ctr"/>
                </a:tc>
                <a:extLst>
                  <a:ext uri="{0D108BD9-81ED-4DB2-BD59-A6C34878D82A}">
                    <a16:rowId xmlns:a16="http://schemas.microsoft.com/office/drawing/2014/main" val="10005"/>
                  </a:ext>
                </a:extLst>
              </a:tr>
            </a:tbl>
          </a:graphicData>
        </a:graphic>
      </p:graphicFrame>
      <p:sp>
        <p:nvSpPr>
          <p:cNvPr id="7" name="Footer Placeholder 6">
            <a:extLst>
              <a:ext uri="{FF2B5EF4-FFF2-40B4-BE49-F238E27FC236}">
                <a16:creationId xmlns:a16="http://schemas.microsoft.com/office/drawing/2014/main" id="{9D2ACFB0-A22C-485C-909D-7DB49E223214}"/>
              </a:ext>
            </a:extLst>
          </p:cNvPr>
          <p:cNvSpPr>
            <a:spLocks noGrp="1"/>
          </p:cNvSpPr>
          <p:nvPr>
            <p:ph type="ftr" idx="14"/>
          </p:nvPr>
        </p:nvSpPr>
        <p:spPr/>
        <p:txBody>
          <a:bodyPr/>
          <a:lstStyle/>
          <a:p>
            <a:r>
              <a:rPr lang="en-GB"/>
              <a:t>Bo Sun, Sanechips</a:t>
            </a:r>
            <a:endParaRPr lang="en-GB" dirty="0"/>
          </a:p>
        </p:txBody>
      </p:sp>
      <p:sp>
        <p:nvSpPr>
          <p:cNvPr id="9" name="Slide Number Placeholder 8">
            <a:extLst>
              <a:ext uri="{FF2B5EF4-FFF2-40B4-BE49-F238E27FC236}">
                <a16:creationId xmlns:a16="http://schemas.microsoft.com/office/drawing/2014/main" id="{2DD57444-80BC-4C7D-AD73-C7A318F5020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10" name="Date Placeholder 9">
            <a:extLst>
              <a:ext uri="{FF2B5EF4-FFF2-40B4-BE49-F238E27FC236}">
                <a16:creationId xmlns:a16="http://schemas.microsoft.com/office/drawing/2014/main" id="{B427FCB5-6F70-4270-A085-2492ADFC7B0F}"/>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0355916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TGbp Timeline till May 2025 interim</a:t>
            </a:r>
            <a:endParaRPr lang="zh-CN" altLang="en-US" dirty="0"/>
          </a:p>
        </p:txBody>
      </p:sp>
      <p:sp>
        <p:nvSpPr>
          <p:cNvPr id="3" name="内容占位符 2"/>
          <p:cNvSpPr>
            <a:spLocks noGrp="1"/>
          </p:cNvSpPr>
          <p:nvPr>
            <p:ph idx="1"/>
          </p:nvPr>
        </p:nvSpPr>
        <p:spPr>
          <a:xfrm>
            <a:off x="1838960" y="1752600"/>
            <a:ext cx="8466455" cy="4751705"/>
          </a:xfrm>
        </p:spPr>
        <p:txBody>
          <a:bodyPr>
            <a:noAutofit/>
          </a:bodyPr>
          <a:lstStyle/>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PAR approved							Mar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rgbClr val="00B050"/>
                </a:solidFill>
                <a:sym typeface="+mn-ea"/>
              </a:rPr>
              <a:t>First TG meeting							May 2024</a:t>
            </a:r>
            <a:endParaRPr lang="en-US" altLang="en-US" sz="18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D0.1 (ready for CC)						Jul, 2025</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D1.0 Letter Ballot						Feb, 2026</a:t>
            </a:r>
            <a:r>
              <a:rPr lang="en-US" altLang="en-US" sz="1800" dirty="0">
                <a:solidFill>
                  <a:schemeClr val="tx1"/>
                </a:solidFill>
                <a:cs typeface="+mn-ea"/>
                <a:sym typeface="Wingdings" panose="05000000000000000000" pitchFamily="2" charset="2"/>
              </a:rPr>
              <a:t> </a:t>
            </a:r>
            <a:endParaRPr lang="en-US" altLang="en-US" sz="18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D2.0 LB recirculation					Nov, 2026</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Form SA Ballot Pool						Mar</a:t>
            </a:r>
            <a:r>
              <a:rPr lang="en-US" altLang="en-US" sz="1800" dirty="0">
                <a:solidFill>
                  <a:schemeClr val="tx1"/>
                </a:solidFill>
                <a:cs typeface="+mn-ea"/>
                <a:sym typeface="Wingdings" panose="05000000000000000000" pitchFamily="2" charset="2"/>
              </a:rPr>
              <a:t> 1 to Mar 31,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Initial SA Ballot (D4.0)					Aug, 2027</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Final 802.11 WG approval				Jan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a:solidFill>
                  <a:schemeClr val="tx1"/>
                </a:solidFill>
                <a:sym typeface="+mn-ea"/>
              </a:rPr>
              <a:t>802 EC approval							Mar 2028</a:t>
            </a:r>
            <a:endParaRPr lang="en-US" altLang="en-US" sz="18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1800" dirty="0" err="1">
                <a:solidFill>
                  <a:schemeClr val="tx1"/>
                </a:solidFill>
                <a:sym typeface="+mn-ea"/>
              </a:rPr>
              <a:t>RevCom</a:t>
            </a:r>
            <a:r>
              <a:rPr lang="en-US" altLang="en-US" sz="1800" dirty="0">
                <a:solidFill>
                  <a:schemeClr val="tx1"/>
                </a:solidFill>
                <a:sym typeface="+mn-ea"/>
              </a:rPr>
              <a:t> and SASB approval			May 2028</a:t>
            </a:r>
            <a:endParaRPr lang="en-US" altLang="en-GB" sz="1500" dirty="0"/>
          </a:p>
        </p:txBody>
      </p:sp>
      <p:sp>
        <p:nvSpPr>
          <p:cNvPr id="7" name="Footer Placeholder 6">
            <a:extLst>
              <a:ext uri="{FF2B5EF4-FFF2-40B4-BE49-F238E27FC236}">
                <a16:creationId xmlns:a16="http://schemas.microsoft.com/office/drawing/2014/main" id="{65C52DD7-A34B-468B-8E0E-D31AB75F181E}"/>
              </a:ext>
            </a:extLst>
          </p:cNvPr>
          <p:cNvSpPr>
            <a:spLocks noGrp="1"/>
          </p:cNvSpPr>
          <p:nvPr>
            <p:ph type="ftr" idx="14"/>
          </p:nvPr>
        </p:nvSpPr>
        <p:spPr/>
        <p:txBody>
          <a:bodyPr/>
          <a:lstStyle/>
          <a:p>
            <a:r>
              <a:rPr lang="en-GB"/>
              <a:t>Bo Sun, Sanechips</a:t>
            </a:r>
            <a:endParaRPr lang="en-GB" dirty="0"/>
          </a:p>
        </p:txBody>
      </p:sp>
      <p:sp>
        <p:nvSpPr>
          <p:cNvPr id="8" name="Slide Number Placeholder 7">
            <a:extLst>
              <a:ext uri="{FF2B5EF4-FFF2-40B4-BE49-F238E27FC236}">
                <a16:creationId xmlns:a16="http://schemas.microsoft.com/office/drawing/2014/main" id="{C2FB127A-8456-4653-A384-8B3CA831585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9" name="Date Placeholder 8">
            <a:extLst>
              <a:ext uri="{FF2B5EF4-FFF2-40B4-BE49-F238E27FC236}">
                <a16:creationId xmlns:a16="http://schemas.microsoft.com/office/drawing/2014/main" id="{DA9E3FD4-3B9E-459B-93C3-E60E1DB70680}"/>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4751195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TGbq</a:t>
            </a:r>
            <a:r>
              <a:rPr lang="en-US" altLang="en-US" dirty="0"/>
              <a:t> (Integrated </a:t>
            </a:r>
            <a:r>
              <a:rPr lang="en-US" altLang="en-US" dirty="0" err="1"/>
              <a:t>mmWave</a:t>
            </a:r>
            <a:r>
              <a:rPr lang="en-US" altLang="en-US" dirty="0"/>
              <a:t>) Summary </a:t>
            </a:r>
            <a:endParaRPr lang="en-GB" dirty="0"/>
          </a:p>
        </p:txBody>
      </p:sp>
      <p:sp>
        <p:nvSpPr>
          <p:cNvPr id="5122" name="Rectangle 2"/>
          <p:cNvSpPr>
            <a:spLocks noGrp="1" noChangeArrowheads="1"/>
          </p:cNvSpPr>
          <p:nvPr>
            <p:ph idx="1"/>
          </p:nvPr>
        </p:nvSpPr>
        <p:spPr>
          <a:xfrm>
            <a:off x="914401" y="1556792"/>
            <a:ext cx="10361084" cy="4615407"/>
          </a:xfrm>
          <a:ln/>
        </p:spPr>
        <p:txBody>
          <a:bodyPr/>
          <a:lstStyle/>
          <a:p>
            <a:pPr marL="0" indent="0">
              <a:spcBef>
                <a:spcPts val="1200"/>
              </a:spcBef>
              <a:buFontTx/>
              <a:buNone/>
              <a:defRPr/>
            </a:pPr>
            <a:r>
              <a:rPr lang="en-US" altLang="en-US" sz="2000" dirty="0">
                <a:ea typeface="ＭＳ Ｐゴシック" panose="020B0600070205080204" pitchFamily="34" charset="-128"/>
              </a:rPr>
              <a:t>Status:</a:t>
            </a:r>
          </a:p>
          <a:p>
            <a:pPr lvl="1">
              <a:buFont typeface="Arial" panose="020B0604020202020204" pitchFamily="34" charset="0"/>
              <a:buChar char="•"/>
              <a:defRPr/>
            </a:pPr>
            <a:r>
              <a:rPr lang="en-US" altLang="en-US" sz="1600" dirty="0">
                <a:ea typeface="ＭＳ Ｐゴシック" panose="020B0600070205080204" pitchFamily="34" charset="-128"/>
              </a:rPr>
              <a:t>Officer positions were elected and reaffirmed in the March 2025 plenary.</a:t>
            </a:r>
          </a:p>
          <a:p>
            <a:pPr lvl="1">
              <a:buFont typeface="Arial" panose="020B0604020202020204" pitchFamily="34" charset="0"/>
              <a:buChar char="•"/>
              <a:defRPr/>
            </a:pPr>
            <a:r>
              <a:rPr lang="en-US" altLang="en-US" sz="1600" dirty="0">
                <a:ea typeface="ＭＳ Ｐゴシック" panose="020B0600070205080204" pitchFamily="34" charset="-128"/>
              </a:rPr>
              <a:t>4 teleconference calls were held in April 2025.  7 technical presentations were received.</a:t>
            </a:r>
          </a:p>
          <a:p>
            <a:pPr marL="0" indent="0">
              <a:spcBef>
                <a:spcPts val="1200"/>
              </a:spcBef>
              <a:buFontTx/>
              <a:buNone/>
              <a:defRPr/>
            </a:pPr>
            <a:r>
              <a:rPr lang="en-US" altLang="en-US" sz="2000" dirty="0">
                <a:ea typeface="ＭＳ Ｐゴシック" panose="020B0600070205080204" pitchFamily="34" charset="-128"/>
              </a:rPr>
              <a:t>Objectives:</a:t>
            </a:r>
          </a:p>
          <a:p>
            <a:pPr lvl="1">
              <a:buFont typeface="Arial" panose="020B0604020202020204" pitchFamily="34" charset="0"/>
              <a:buChar char="•"/>
              <a:defRPr/>
            </a:pPr>
            <a:r>
              <a:rPr lang="en-US" altLang="en-US" sz="1600" dirty="0">
                <a:ea typeface="ＭＳ Ｐゴシック" panose="020B0600070205080204" pitchFamily="34" charset="-128"/>
              </a:rPr>
              <a:t>Confirm timeline for the task group</a:t>
            </a:r>
          </a:p>
          <a:p>
            <a:pPr lvl="1">
              <a:buFont typeface="Arial" panose="020B0604020202020204" pitchFamily="34" charset="0"/>
              <a:buChar char="•"/>
              <a:defRPr/>
            </a:pPr>
            <a:r>
              <a:rPr lang="en-US" altLang="en-US" sz="1600" dirty="0">
                <a:ea typeface="ＭＳ Ｐゴシック" panose="020B0600070205080204" pitchFamily="34" charset="-128"/>
              </a:rPr>
              <a:t>Confirm selection procedure for draft development</a:t>
            </a:r>
          </a:p>
          <a:p>
            <a:pPr lvl="1">
              <a:buFont typeface="Arial" panose="020B0604020202020204" pitchFamily="34" charset="0"/>
              <a:buChar char="•"/>
              <a:defRPr/>
            </a:pPr>
            <a:r>
              <a:rPr lang="en-US" altLang="en-US" sz="1600" dirty="0">
                <a:ea typeface="ＭＳ Ｐゴシック" panose="020B0600070205080204" pitchFamily="34" charset="-128"/>
              </a:rPr>
              <a:t>Discuss technical contributions</a:t>
            </a:r>
            <a:endParaRPr lang="en-US" altLang="en-US" sz="2000" dirty="0">
              <a:ea typeface="ＭＳ Ｐゴシック" panose="020B0600070205080204" pitchFamily="34" charset="-128"/>
            </a:endParaRPr>
          </a:p>
          <a:p>
            <a:pPr marL="0" indent="0">
              <a:spcBef>
                <a:spcPts val="1200"/>
              </a:spcBef>
              <a:buFontTx/>
              <a:buNone/>
              <a:defRPr/>
            </a:pPr>
            <a:r>
              <a:rPr lang="en-US" altLang="en-US" sz="2000" dirty="0">
                <a:ea typeface="ＭＳ Ｐゴシック" panose="020B0600070205080204" pitchFamily="34" charset="-128"/>
              </a:rPr>
              <a:t>Meetings: </a:t>
            </a:r>
          </a:p>
          <a:p>
            <a:pPr lvl="1">
              <a:buFont typeface="Arial" panose="020B0604020202020204" pitchFamily="34" charset="0"/>
              <a:buChar char="•"/>
              <a:defRPr/>
            </a:pPr>
            <a:r>
              <a:rPr lang="en-US" altLang="en-US" sz="1600" dirty="0">
                <a:ea typeface="ＭＳ Ｐゴシック" panose="020B0600070205080204" pitchFamily="34" charset="-128"/>
              </a:rPr>
              <a:t>Monday PM3, Tuesday PM1, Tuesday PM3, Thursday PM1</a:t>
            </a:r>
          </a:p>
          <a:p>
            <a:pPr lvl="1">
              <a:buFont typeface="Arial" panose="020B0604020202020204" pitchFamily="34" charset="0"/>
              <a:buChar char="•"/>
              <a:defRPr/>
            </a:pPr>
            <a:r>
              <a:rPr lang="en-US" altLang="en-US" sz="1600" dirty="0">
                <a:ea typeface="ＭＳ Ｐゴシック" panose="020B0600070205080204" pitchFamily="34" charset="-128"/>
              </a:rPr>
              <a:t>For details, please refer to the agenda </a:t>
            </a:r>
            <a:r>
              <a:rPr lang="en-US" altLang="en-US" sz="1600" dirty="0">
                <a:solidFill>
                  <a:schemeClr val="tx1"/>
                </a:solidFill>
                <a:ea typeface="ＭＳ Ｐゴシック" panose="020B0600070205080204" pitchFamily="34" charset="-128"/>
                <a:hlinkClick r:id="rId3"/>
              </a:rPr>
              <a:t>25/0515</a:t>
            </a:r>
            <a:endParaRPr lang="en-US" altLang="en-US" sz="1600" dirty="0">
              <a:solidFill>
                <a:schemeClr val="tx1"/>
              </a:solidFill>
              <a:ea typeface="ＭＳ Ｐゴシック" panose="020B0600070205080204" pitchFamily="34" charset="-128"/>
            </a:endParaRPr>
          </a:p>
        </p:txBody>
      </p:sp>
      <p:sp>
        <p:nvSpPr>
          <p:cNvPr id="2" name="Footer Placeholder 1">
            <a:extLst>
              <a:ext uri="{FF2B5EF4-FFF2-40B4-BE49-F238E27FC236}">
                <a16:creationId xmlns:a16="http://schemas.microsoft.com/office/drawing/2014/main" id="{8E82A500-B183-4894-945E-E1E1F4C2452F}"/>
              </a:ext>
            </a:extLst>
          </p:cNvPr>
          <p:cNvSpPr>
            <a:spLocks noGrp="1"/>
          </p:cNvSpPr>
          <p:nvPr>
            <p:ph type="ftr" idx="14"/>
          </p:nvPr>
        </p:nvSpPr>
        <p:spPr/>
        <p:txBody>
          <a:bodyPr/>
          <a:lstStyle/>
          <a:p>
            <a:r>
              <a:rPr lang="en-GB"/>
              <a:t>Edward Au, Huawei</a:t>
            </a:r>
            <a:endParaRPr lang="en-GB" dirty="0"/>
          </a:p>
        </p:txBody>
      </p:sp>
      <p:sp>
        <p:nvSpPr>
          <p:cNvPr id="3" name="Slide Number Placeholder 2">
            <a:extLst>
              <a:ext uri="{FF2B5EF4-FFF2-40B4-BE49-F238E27FC236}">
                <a16:creationId xmlns:a16="http://schemas.microsoft.com/office/drawing/2014/main" id="{C7BE6B45-0C93-453E-9086-D950D9771D6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7" name="Date Placeholder 6">
            <a:extLst>
              <a:ext uri="{FF2B5EF4-FFF2-40B4-BE49-F238E27FC236}">
                <a16:creationId xmlns:a16="http://schemas.microsoft.com/office/drawing/2014/main" id="{B439BE28-E2D3-4113-BB2B-AC8A8223855F}"/>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633500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err="1"/>
              <a:t>TGbr</a:t>
            </a:r>
            <a:r>
              <a:rPr lang="en-US" dirty="0"/>
              <a:t> ELC </a:t>
            </a:r>
            <a:r>
              <a:rPr lang="en-US" altLang="ja-JP" dirty="0"/>
              <a:t>– May 2025</a:t>
            </a:r>
            <a:br>
              <a:rPr lang="en-US" dirty="0"/>
            </a:br>
            <a:r>
              <a:rPr lang="en-US" b="0" dirty="0"/>
              <a:t>Enhanced Light Communications</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5" name="Footer Placeholder 4"/>
          <p:cNvSpPr>
            <a:spLocks noGrp="1"/>
          </p:cNvSpPr>
          <p:nvPr>
            <p:ph type="ftr" idx="14"/>
          </p:nvPr>
        </p:nvSpPr>
        <p:spPr/>
        <p:txBody>
          <a:bodyPr/>
          <a:lstStyle/>
          <a:p>
            <a:r>
              <a:rPr lang="en-GB"/>
              <a:t>Nikola Serafimovski, University of Cambridge</a:t>
            </a:r>
            <a:endParaRPr lang="en-GB" dirty="0"/>
          </a:p>
        </p:txBody>
      </p:sp>
      <p:sp>
        <p:nvSpPr>
          <p:cNvPr id="4" name="Date Placeholder 3"/>
          <p:cNvSpPr>
            <a:spLocks noGrp="1"/>
          </p:cNvSpPr>
          <p:nvPr>
            <p:ph type="dt" idx="15"/>
          </p:nvPr>
        </p:nvSpPr>
        <p:spPr/>
        <p:txBody>
          <a:bodyPr/>
          <a:lstStyle/>
          <a:p>
            <a:r>
              <a:rPr lang="en-US"/>
              <a:t>May 2025</a:t>
            </a:r>
            <a:endParaRPr lang="en-GB" dirty="0"/>
          </a:p>
        </p:txBody>
      </p:sp>
      <p:sp>
        <p:nvSpPr>
          <p:cNvPr id="3" name="Content Placeholder 1">
            <a:extLst>
              <a:ext uri="{FF2B5EF4-FFF2-40B4-BE49-F238E27FC236}">
                <a16:creationId xmlns:a16="http://schemas.microsoft.com/office/drawing/2014/main" id="{5146163C-C7AC-ACAA-2974-E4F694FC0436}"/>
              </a:ext>
            </a:extLst>
          </p:cNvPr>
          <p:cNvSpPr txBox="1">
            <a:spLocks/>
          </p:cNvSpPr>
          <p:nvPr/>
        </p:nvSpPr>
        <p:spPr bwMode="auto">
          <a:xfrm>
            <a:off x="6672065" y="1981200"/>
            <a:ext cx="5112568"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endParaRPr lang="en-GB" kern="0" dirty="0"/>
          </a:p>
        </p:txBody>
      </p:sp>
      <p:sp>
        <p:nvSpPr>
          <p:cNvPr id="8" name="Content Placeholder 7">
            <a:extLst>
              <a:ext uri="{FF2B5EF4-FFF2-40B4-BE49-F238E27FC236}">
                <a16:creationId xmlns:a16="http://schemas.microsoft.com/office/drawing/2014/main" id="{BDDF05F8-0808-A616-B224-466244C2098B}"/>
              </a:ext>
            </a:extLst>
          </p:cNvPr>
          <p:cNvSpPr>
            <a:spLocks noGrp="1"/>
          </p:cNvSpPr>
          <p:nvPr>
            <p:ph idx="1"/>
          </p:nvPr>
        </p:nvSpPr>
        <p:spPr/>
        <p:txBody>
          <a:bodyPr/>
          <a:lstStyle/>
          <a:p>
            <a:pPr marL="457200" lvl="1" indent="0">
              <a:buNone/>
            </a:pPr>
            <a:endParaRPr lang="en-US" sz="100" dirty="0"/>
          </a:p>
          <a:p>
            <a:pPr>
              <a:buFont typeface="Arial"/>
              <a:buChar char="•"/>
            </a:pPr>
            <a:r>
              <a:rPr lang="en-US" sz="2000" dirty="0"/>
              <a:t>May 2025 session goals:</a:t>
            </a:r>
          </a:p>
          <a:p>
            <a:pPr lvl="1">
              <a:buFont typeface="Arial"/>
              <a:buChar char="•"/>
            </a:pPr>
            <a:r>
              <a:rPr lang="en-US" sz="1600" dirty="0"/>
              <a:t>Minutes approval</a:t>
            </a:r>
          </a:p>
          <a:p>
            <a:pPr lvl="1">
              <a:buFont typeface="Arial"/>
              <a:buChar char="•"/>
            </a:pPr>
            <a:r>
              <a:rPr lang="en-US" sz="1800" dirty="0"/>
              <a:t>Officer selection </a:t>
            </a:r>
          </a:p>
          <a:p>
            <a:pPr lvl="1">
              <a:buFont typeface="Arial"/>
              <a:buChar char="•"/>
            </a:pPr>
            <a:r>
              <a:rPr lang="en-US" sz="1800" dirty="0"/>
              <a:t>Timeline moving forward</a:t>
            </a:r>
          </a:p>
          <a:p>
            <a:pPr lvl="1">
              <a:buFont typeface="Arial"/>
              <a:buChar char="•"/>
            </a:pPr>
            <a:r>
              <a:rPr lang="en-US" sz="1800" dirty="0"/>
              <a:t>Technical submissions and discussions:</a:t>
            </a:r>
          </a:p>
          <a:p>
            <a:pPr lvl="2">
              <a:lnSpc>
                <a:spcPct val="90000"/>
              </a:lnSpc>
            </a:pPr>
            <a:r>
              <a:rPr lang="en-US" sz="1600" dirty="0"/>
              <a:t>Two contributions </a:t>
            </a:r>
          </a:p>
          <a:p>
            <a:pPr marL="857250" lvl="2" indent="0">
              <a:lnSpc>
                <a:spcPct val="90000"/>
              </a:lnSpc>
              <a:buNone/>
            </a:pPr>
            <a:endParaRPr lang="en-US" dirty="0"/>
          </a:p>
          <a:p>
            <a:pPr>
              <a:buFont typeface="Arial"/>
              <a:buChar char="•"/>
            </a:pPr>
            <a:r>
              <a:rPr lang="en-US" sz="2000" dirty="0"/>
              <a:t>May 2025 session:</a:t>
            </a:r>
            <a:endParaRPr lang="en-US" altLang="en-US" sz="1800" dirty="0"/>
          </a:p>
          <a:p>
            <a:pPr marL="800100" lvl="1" indent="-342900">
              <a:spcBef>
                <a:spcPts val="300"/>
              </a:spcBef>
              <a:buFont typeface="Arial" panose="020B0604020202020204" pitchFamily="34" charset="0"/>
              <a:buChar char="•"/>
            </a:pPr>
            <a:r>
              <a:rPr lang="en-US" altLang="en-US" sz="1800" dirty="0"/>
              <a:t>Three meeting slots: </a:t>
            </a:r>
          </a:p>
          <a:p>
            <a:pPr marL="1143000" lvl="2" indent="-342900">
              <a:spcBef>
                <a:spcPts val="300"/>
              </a:spcBef>
              <a:buFont typeface="Arial" panose="020B0604020202020204" pitchFamily="34" charset="0"/>
              <a:buChar char="•"/>
            </a:pPr>
            <a:r>
              <a:rPr lang="en-US" altLang="en-US" sz="1600" dirty="0"/>
              <a:t>Monday PM1</a:t>
            </a:r>
          </a:p>
          <a:p>
            <a:pPr marL="1143000" lvl="2" indent="-342900">
              <a:spcBef>
                <a:spcPts val="300"/>
              </a:spcBef>
              <a:buFont typeface="Arial" panose="020B0604020202020204" pitchFamily="34" charset="0"/>
              <a:buChar char="•"/>
            </a:pPr>
            <a:r>
              <a:rPr lang="en-US" altLang="en-US" sz="1600" dirty="0"/>
              <a:t>Wednesday AM2</a:t>
            </a:r>
          </a:p>
          <a:p>
            <a:pPr marL="1143000" lvl="2" indent="-342900">
              <a:spcBef>
                <a:spcPts val="300"/>
              </a:spcBef>
              <a:buFont typeface="Arial" panose="020B0604020202020204" pitchFamily="34" charset="0"/>
              <a:buChar char="•"/>
            </a:pPr>
            <a:r>
              <a:rPr lang="en-US" altLang="en-US" sz="1600" dirty="0"/>
              <a:t>Thursday AM1</a:t>
            </a:r>
          </a:p>
          <a:p>
            <a:pPr marL="800100" lvl="1" indent="-342900">
              <a:spcBef>
                <a:spcPts val="300"/>
              </a:spcBef>
              <a:buFont typeface="Arial" panose="020B0604020202020204" pitchFamily="34" charset="0"/>
              <a:buChar char="•"/>
            </a:pPr>
            <a:r>
              <a:rPr lang="en-US" altLang="en-US" sz="1800" dirty="0"/>
              <a:t>Agenda: 11-25/0616</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PQC SG – May 2025 Snapshot</a:t>
            </a:r>
            <a:endParaRPr lang="en-GB" dirty="0"/>
          </a:p>
        </p:txBody>
      </p:sp>
      <p:sp>
        <p:nvSpPr>
          <p:cNvPr id="5122" name="Rectangle 2"/>
          <p:cNvSpPr>
            <a:spLocks noGrp="1" noChangeArrowheads="1"/>
          </p:cNvSpPr>
          <p:nvPr>
            <p:ph idx="1"/>
          </p:nvPr>
        </p:nvSpPr>
        <p:spPr>
          <a:xfrm>
            <a:off x="914401" y="1450976"/>
            <a:ext cx="10361084" cy="5073649"/>
          </a:xfrm>
          <a:ln/>
        </p:spPr>
        <p:txBody>
          <a:bodyPr/>
          <a:lstStyle/>
          <a:p>
            <a:pPr marL="342900" lvl="2" indent="-342900">
              <a:spcBef>
                <a:spcPts val="1200"/>
              </a:spcBef>
              <a:spcAft>
                <a:spcPts val="0"/>
              </a:spcAft>
              <a:defRPr/>
            </a:pPr>
            <a:r>
              <a:rPr lang="en-US" altLang="en-US" sz="2400" b="1" dirty="0"/>
              <a:t>Will have two meetings this week: Tuesday AM2; Thursday AM2</a:t>
            </a:r>
          </a:p>
          <a:p>
            <a:pPr marL="342900" lvl="2" indent="-342900">
              <a:spcBef>
                <a:spcPts val="1200"/>
              </a:spcBef>
              <a:spcAft>
                <a:spcPts val="0"/>
              </a:spcAft>
              <a:defRPr/>
            </a:pPr>
            <a:r>
              <a:rPr lang="en-US" altLang="en-US" sz="2400" dirty="0"/>
              <a:t>Goal is to approve the PAR and CSD</a:t>
            </a:r>
          </a:p>
          <a:p>
            <a:pPr marL="342900" lvl="2" indent="-342900">
              <a:spcBef>
                <a:spcPts val="1200"/>
              </a:spcBef>
              <a:spcAft>
                <a:spcPts val="0"/>
              </a:spcAft>
              <a:defRPr/>
            </a:pPr>
            <a:endParaRPr lang="en-US" altLang="en-US" sz="2400" dirty="0"/>
          </a:p>
          <a:p>
            <a:pPr marL="342900" lvl="2" indent="-342900">
              <a:spcBef>
                <a:spcPts val="300"/>
              </a:spcBef>
              <a:spcAft>
                <a:spcPts val="0"/>
              </a:spcAft>
              <a:defRPr/>
            </a:pPr>
            <a:r>
              <a:rPr lang="en-US" altLang="en-US" sz="2400" b="1" dirty="0"/>
              <a:t>Agenda: </a:t>
            </a:r>
            <a:r>
              <a:rPr lang="en-US" altLang="en-US" sz="2400" b="1" dirty="0">
                <a:hlinkClick r:id="rId3"/>
              </a:rPr>
              <a:t>11-25/0861r1</a:t>
            </a:r>
            <a:endParaRPr lang="en-US" altLang="en-US" sz="2400" b="1" dirty="0"/>
          </a:p>
          <a:p>
            <a:pPr marL="342900" lvl="2" indent="-342900">
              <a:spcBef>
                <a:spcPts val="300"/>
              </a:spcBef>
              <a:spcAft>
                <a:spcPts val="0"/>
              </a:spcAft>
              <a:buFont typeface="Arial" panose="020B0604020202020204" pitchFamily="34" charset="0"/>
              <a:buChar char="•"/>
              <a:defRPr/>
            </a:pPr>
            <a:r>
              <a:rPr lang="en-US" altLang="en-US" sz="2400" b="1" dirty="0"/>
              <a:t>PAR and CSD:</a:t>
            </a:r>
          </a:p>
          <a:p>
            <a:pPr lvl="2" indent="-342900">
              <a:buFont typeface="Arial" panose="020B0604020202020204" pitchFamily="34" charset="0"/>
              <a:buChar char="•"/>
            </a:pPr>
            <a:r>
              <a:rPr lang="en-US" altLang="zh-CN" sz="2400" dirty="0">
                <a:sym typeface="+mn-ea"/>
              </a:rPr>
              <a:t>PQC Draft proposed PAR, Juan Carlos Zuniga (Cisco) </a:t>
            </a:r>
            <a:r>
              <a:rPr lang="en-GB" sz="2400" dirty="0"/>
              <a:t>(</a:t>
            </a:r>
            <a:r>
              <a:rPr lang="en-GB" sz="2400" dirty="0">
                <a:hlinkClick r:id="rId4"/>
              </a:rPr>
              <a:t>11-25/0597r2</a:t>
            </a:r>
            <a:r>
              <a:rPr lang="en-GB" sz="2400" dirty="0"/>
              <a:t>)</a:t>
            </a:r>
            <a:endParaRPr lang="en-US" altLang="zh-CN" sz="2400" dirty="0">
              <a:sym typeface="+mn-ea"/>
            </a:endParaRPr>
          </a:p>
          <a:p>
            <a:pPr lvl="2" indent="-342900">
              <a:buFont typeface="Arial" panose="020B0604020202020204" pitchFamily="34" charset="0"/>
              <a:buChar char="•"/>
            </a:pPr>
            <a:r>
              <a:rPr lang="en-US" altLang="zh-CN" sz="2400" dirty="0">
                <a:sym typeface="+mn-ea"/>
              </a:rPr>
              <a:t>PQC Draft Proposed CSD, Juan Carlos Zuniga (Cisco) </a:t>
            </a:r>
            <a:r>
              <a:rPr lang="en-GB" sz="2400" dirty="0"/>
              <a:t>(</a:t>
            </a:r>
            <a:r>
              <a:rPr lang="en-GB" sz="2400" dirty="0">
                <a:hlinkClick r:id="rId5"/>
              </a:rPr>
              <a:t>11-25/0598r2</a:t>
            </a:r>
            <a:r>
              <a:rPr lang="en-GB" sz="2400" dirty="0"/>
              <a:t>)</a:t>
            </a:r>
          </a:p>
          <a:p>
            <a:pPr lvl="2" indent="-342900">
              <a:buFont typeface="Arial" panose="020B0604020202020204" pitchFamily="34" charset="0"/>
              <a:buChar char="•"/>
            </a:pPr>
            <a:r>
              <a:rPr lang="en-GB" sz="2400" dirty="0"/>
              <a:t>Motion to approve PAR and CSD</a:t>
            </a:r>
            <a:endParaRPr lang="en-US" b="1" dirty="0"/>
          </a:p>
          <a:p>
            <a:pPr>
              <a:buFont typeface="Arial" panose="020B0604020202020204" pitchFamily="34" charset="0"/>
              <a:buChar char="•"/>
            </a:pPr>
            <a:r>
              <a:rPr lang="en-US"/>
              <a:t>New submissions:</a:t>
            </a:r>
            <a:endParaRPr lang="en-US" dirty="0"/>
          </a:p>
          <a:p>
            <a:pPr lvl="2" indent="-342900">
              <a:buFont typeface="Arial" panose="020B0604020202020204" pitchFamily="34" charset="0"/>
              <a:buChar char="•"/>
            </a:pPr>
            <a:r>
              <a:rPr lang="en-GB" sz="1900" dirty="0"/>
              <a:t>ML-KEM in 802.11, Jay Yang (ZTE) (</a:t>
            </a:r>
            <a:r>
              <a:rPr lang="en-GB" sz="1900" dirty="0">
                <a:hlinkClick r:id="rId6"/>
              </a:rPr>
              <a:t>11-25/0722r0</a:t>
            </a:r>
            <a:r>
              <a:rPr lang="en-GB" sz="1900" dirty="0"/>
              <a:t>)</a:t>
            </a:r>
          </a:p>
          <a:p>
            <a:pPr lvl="2" indent="-342900">
              <a:buFont typeface="Arial" panose="020B0604020202020204" pitchFamily="34" charset="0"/>
              <a:buChar char="•"/>
            </a:pPr>
            <a:r>
              <a:rPr lang="en-GB" sz="1900" dirty="0"/>
              <a:t>A PQC PAKE, Dan Harkins (HPE) (</a:t>
            </a:r>
            <a:r>
              <a:rPr lang="en-GB" sz="1900" dirty="0">
                <a:hlinkClick r:id="rId6"/>
              </a:rPr>
              <a:t>11-25/0770r1</a:t>
            </a:r>
            <a:r>
              <a:rPr lang="en-GB" sz="1900" dirty="0"/>
              <a:t>)</a:t>
            </a:r>
          </a:p>
          <a:p>
            <a:pPr lvl="1">
              <a:buFont typeface="Arial" panose="020B0604020202020204" pitchFamily="34" charset="0"/>
              <a:buChar char="•"/>
            </a:pPr>
            <a:endParaRPr lang="en-GB" sz="2600" dirty="0"/>
          </a:p>
        </p:txBody>
      </p:sp>
      <p:sp>
        <p:nvSpPr>
          <p:cNvPr id="2" name="Footer Placeholder 1">
            <a:extLst>
              <a:ext uri="{FF2B5EF4-FFF2-40B4-BE49-F238E27FC236}">
                <a16:creationId xmlns:a16="http://schemas.microsoft.com/office/drawing/2014/main" id="{9B3FA460-EE88-462D-A9E3-C6D28F91816C}"/>
              </a:ext>
            </a:extLst>
          </p:cNvPr>
          <p:cNvSpPr>
            <a:spLocks noGrp="1"/>
          </p:cNvSpPr>
          <p:nvPr>
            <p:ph type="ftr" idx="14"/>
          </p:nvPr>
        </p:nvSpPr>
        <p:spPr/>
        <p:txBody>
          <a:bodyPr/>
          <a:lstStyle/>
          <a:p>
            <a:r>
              <a:rPr lang="en-GB"/>
              <a:t>Stephen Orr, Cisco</a:t>
            </a:r>
            <a:endParaRPr lang="en-GB" dirty="0"/>
          </a:p>
        </p:txBody>
      </p:sp>
      <p:sp>
        <p:nvSpPr>
          <p:cNvPr id="3" name="Slide Number Placeholder 2">
            <a:extLst>
              <a:ext uri="{FF2B5EF4-FFF2-40B4-BE49-F238E27FC236}">
                <a16:creationId xmlns:a16="http://schemas.microsoft.com/office/drawing/2014/main" id="{C77D7CEB-66C4-42F8-81FB-DA27A7CFAA21}"/>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Date Placeholder 6">
            <a:extLst>
              <a:ext uri="{FF2B5EF4-FFF2-40B4-BE49-F238E27FC236}">
                <a16:creationId xmlns:a16="http://schemas.microsoft.com/office/drawing/2014/main" id="{06AA5DAF-C23A-43A8-B125-81744FD3F206}"/>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9442186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23455"/>
            <a:ext cx="10361084" cy="1065213"/>
          </a:xfrm>
        </p:spPr>
        <p:txBody>
          <a:bodyPr/>
          <a:lstStyle/>
          <a:p>
            <a:r>
              <a:rPr lang="en-US" dirty="0">
                <a:latin typeface="+mn-lt"/>
              </a:rPr>
              <a:t>Automotive TIG – May 2025</a:t>
            </a:r>
            <a:br>
              <a:rPr lang="en-US" dirty="0">
                <a:latin typeface="+mn-lt"/>
              </a:rPr>
            </a:br>
            <a:r>
              <a:rPr lang="en-US" sz="1800" dirty="0">
                <a:latin typeface="+mn-lt"/>
              </a:rPr>
              <a:t>12 May, 1600-1800 Central European Summer Time</a:t>
            </a:r>
            <a:endParaRPr lang="en-US" dirty="0">
              <a:latin typeface="+mn-lt"/>
            </a:endParaRPr>
          </a:p>
        </p:txBody>
      </p:sp>
      <p:sp>
        <p:nvSpPr>
          <p:cNvPr id="3" name="Content Placeholder 2"/>
          <p:cNvSpPr>
            <a:spLocks noGrp="1"/>
          </p:cNvSpPr>
          <p:nvPr>
            <p:ph idx="1"/>
          </p:nvPr>
        </p:nvSpPr>
        <p:spPr>
          <a:xfrm>
            <a:off x="1586978" y="1749365"/>
            <a:ext cx="8845495" cy="4113213"/>
          </a:xfrm>
        </p:spPr>
        <p:txBody>
          <a:bodyPr/>
          <a:lstStyle/>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to order</a:t>
            </a:r>
          </a:p>
          <a:p>
            <a:pPr>
              <a:spcBef>
                <a:spcPts val="0"/>
              </a:spcBef>
              <a:buFont typeface="Arial" panose="020B0604020202020204" pitchFamily="34" charset="0"/>
              <a:buChar char="•"/>
            </a:pPr>
            <a:r>
              <a:rPr lang="en-GB" altLang="en-US" sz="2000" dirty="0">
                <a:latin typeface="Arial" panose="020B0604020202020204" pitchFamily="34" charset="0"/>
                <a:cs typeface="Arial" panose="020B0604020202020204" pitchFamily="34" charset="0"/>
              </a:rPr>
              <a:t>IEEE-SA policies and procedures</a:t>
            </a:r>
            <a:endParaRPr lang="en-US" sz="2000" dirty="0">
              <a:latin typeface="Arial" panose="020B0604020202020204" pitchFamily="34" charset="0"/>
              <a:cs typeface="Arial" panose="020B0604020202020204" pitchFamily="34" charset="0"/>
            </a:endParaRP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Approval of minutes from March</a:t>
            </a:r>
          </a:p>
          <a:p>
            <a:pPr lvl="1">
              <a:spcBef>
                <a:spcPts val="0"/>
              </a:spcBef>
              <a:buFont typeface="Arial" panose="020B0604020202020204" pitchFamily="34" charset="0"/>
              <a:buChar char="•"/>
            </a:pPr>
            <a:r>
              <a:rPr lang="en-US" sz="1400" dirty="0">
                <a:latin typeface="Arial" panose="020B0604020202020204" pitchFamily="34" charset="0"/>
                <a:cs typeface="Arial" panose="020B0604020202020204" pitchFamily="34" charset="0"/>
                <a:hlinkClick r:id="rId2"/>
              </a:rPr>
              <a:t>https://mentor.ieee.org/802.11/dcn/25/11-25-0489-00-auto-minutes-2025-03-10-auto-tig-meeting-atlanta.docx</a:t>
            </a:r>
            <a:r>
              <a:rPr lang="en-US" sz="1400" dirty="0">
                <a:latin typeface="Arial" panose="020B0604020202020204" pitchFamily="34" charset="0"/>
                <a:cs typeface="Arial" panose="020B0604020202020204" pitchFamily="34" charset="0"/>
              </a:rPr>
              <a:t>   </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Presentation of submissions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“Location Information Assisted AP Discovery,” Hitoshi Morioka (SRC Software)</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“Thoughts on Throughput Improvement for high-mobility STAs,” Azin </a:t>
            </a:r>
            <a:r>
              <a:rPr lang="en-US" sz="1800" dirty="0" err="1">
                <a:latin typeface="Arial" panose="020B0604020202020204" pitchFamily="34" charset="0"/>
                <a:cs typeface="Arial" panose="020B0604020202020204" pitchFamily="34" charset="0"/>
              </a:rPr>
              <a:t>Neishaboori</a:t>
            </a:r>
            <a:r>
              <a:rPr lang="en-US" sz="1800" dirty="0">
                <a:latin typeface="Arial" panose="020B0604020202020204" pitchFamily="34" charset="0"/>
                <a:cs typeface="Arial" panose="020B0604020202020204" pitchFamily="34" charset="0"/>
              </a:rPr>
              <a:t> (General Motors)</a:t>
            </a:r>
          </a:p>
          <a:p>
            <a:pPr lvl="1">
              <a:spcBef>
                <a:spcPts val="0"/>
              </a:spcBef>
              <a:buFont typeface="Arial" panose="020B0604020202020204" pitchFamily="34" charset="0"/>
              <a:buChar char="•"/>
            </a:pPr>
            <a:r>
              <a:rPr lang="en-US" sz="1800" dirty="0">
                <a:latin typeface="Arial" panose="020B0604020202020204" pitchFamily="34" charset="0"/>
                <a:cs typeface="Arial" panose="020B0604020202020204" pitchFamily="34" charset="0"/>
              </a:rPr>
              <a:t>“</a:t>
            </a:r>
            <a:r>
              <a:rPr lang="en-US" sz="1800" b="0" i="0" dirty="0">
                <a:solidFill>
                  <a:srgbClr val="000000"/>
                </a:solidFill>
                <a:effectLst/>
                <a:latin typeface="Arial" panose="020B0604020202020204" pitchFamily="34" charset="0"/>
                <a:cs typeface="Arial" panose="020B0604020202020204" pitchFamily="34" charset="0"/>
              </a:rPr>
              <a:t>Follow-up on proposed IEEE 802.11 Automotive TIG Technical Report Text</a:t>
            </a:r>
            <a:r>
              <a:rPr lang="en-US" sz="1800" dirty="0">
                <a:latin typeface="Arial" panose="020B0604020202020204" pitchFamily="34" charset="0"/>
                <a:cs typeface="Arial" panose="020B0604020202020204" pitchFamily="34" charset="0"/>
              </a:rPr>
              <a:t>,” Jing Ma (Toyota)</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Call for submissions - July 2025</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Timeline review</a:t>
            </a:r>
          </a:p>
          <a:p>
            <a:pPr>
              <a:spcBef>
                <a:spcPts val="0"/>
              </a:spcBef>
              <a:buFont typeface="Arial" panose="020B0604020202020204" pitchFamily="34" charset="0"/>
              <a:buChar char="•"/>
            </a:pPr>
            <a:r>
              <a:rPr lang="en-US" sz="2000" dirty="0">
                <a:latin typeface="Arial" panose="020B0604020202020204" pitchFamily="34" charset="0"/>
                <a:cs typeface="Arial" panose="020B0604020202020204" pitchFamily="34" charset="0"/>
              </a:rPr>
              <a:t>Any other business</a:t>
            </a:r>
          </a:p>
        </p:txBody>
      </p:sp>
      <p:sp>
        <p:nvSpPr>
          <p:cNvPr id="6" name="TextBox 5">
            <a:extLst>
              <a:ext uri="{FF2B5EF4-FFF2-40B4-BE49-F238E27FC236}">
                <a16:creationId xmlns:a16="http://schemas.microsoft.com/office/drawing/2014/main" id="{689C7583-E64A-2B3F-9EDF-D8DA14AB595A}"/>
              </a:ext>
            </a:extLst>
          </p:cNvPr>
          <p:cNvSpPr txBox="1"/>
          <p:nvPr/>
        </p:nvSpPr>
        <p:spPr>
          <a:xfrm>
            <a:off x="4143736" y="5923276"/>
            <a:ext cx="4325095" cy="461665"/>
          </a:xfrm>
          <a:prstGeom prst="rect">
            <a:avLst/>
          </a:prstGeom>
          <a:noFill/>
        </p:spPr>
        <p:txBody>
          <a:bodyPr wrap="none" rtlCol="0">
            <a:spAutoFit/>
          </a:bodyPr>
          <a:lstStyle/>
          <a:p>
            <a:r>
              <a:rPr lang="en-US" sz="2400" b="1" dirty="0"/>
              <a:t>Current agenda is </a:t>
            </a:r>
            <a:r>
              <a:rPr lang="en-US" altLang="en-US" sz="2400" b="1" dirty="0"/>
              <a:t>11-25/0604r0</a:t>
            </a:r>
            <a:endParaRPr lang="en-US" sz="2400" b="1" dirty="0"/>
          </a:p>
        </p:txBody>
      </p:sp>
      <p:sp>
        <p:nvSpPr>
          <p:cNvPr id="8" name="Footer Placeholder 7">
            <a:extLst>
              <a:ext uri="{FF2B5EF4-FFF2-40B4-BE49-F238E27FC236}">
                <a16:creationId xmlns:a16="http://schemas.microsoft.com/office/drawing/2014/main" id="{9600D1A1-B33F-48F9-B0A0-ADCEB808D2B8}"/>
              </a:ext>
            </a:extLst>
          </p:cNvPr>
          <p:cNvSpPr>
            <a:spLocks noGrp="1"/>
          </p:cNvSpPr>
          <p:nvPr>
            <p:ph type="ftr" idx="14"/>
          </p:nvPr>
        </p:nvSpPr>
        <p:spPr/>
        <p:txBody>
          <a:bodyPr/>
          <a:lstStyle/>
          <a:p>
            <a:r>
              <a:rPr lang="en-GB"/>
              <a:t>Jim Lansford, Farafir SRL</a:t>
            </a:r>
            <a:endParaRPr lang="en-GB" dirty="0"/>
          </a:p>
        </p:txBody>
      </p:sp>
      <p:sp>
        <p:nvSpPr>
          <p:cNvPr id="9" name="Slide Number Placeholder 8">
            <a:extLst>
              <a:ext uri="{FF2B5EF4-FFF2-40B4-BE49-F238E27FC236}">
                <a16:creationId xmlns:a16="http://schemas.microsoft.com/office/drawing/2014/main" id="{15C789D3-0713-4EFD-BFC3-FF5DECBF19C9}"/>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10" name="Date Placeholder 9">
            <a:extLst>
              <a:ext uri="{FF2B5EF4-FFF2-40B4-BE49-F238E27FC236}">
                <a16:creationId xmlns:a16="http://schemas.microsoft.com/office/drawing/2014/main" id="{44846A5B-CE5D-4F9A-A659-F1A6000FD622}"/>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35098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2025 Editors’ Meeting Agenda and Report</a:t>
            </a:r>
          </a:p>
        </p:txBody>
      </p:sp>
      <p:sp>
        <p:nvSpPr>
          <p:cNvPr id="3" name="Content Placeholder 2"/>
          <p:cNvSpPr>
            <a:spLocks noGrp="1"/>
          </p:cNvSpPr>
          <p:nvPr>
            <p:ph idx="1"/>
          </p:nvPr>
        </p:nvSpPr>
        <p:spPr>
          <a:xfrm>
            <a:off x="914401" y="1751014"/>
            <a:ext cx="10361084" cy="4724400"/>
          </a:xfrm>
        </p:spPr>
        <p:txBody>
          <a:bodyPr/>
          <a:lstStyle/>
          <a:p>
            <a:pPr>
              <a:buFont typeface="Arial" panose="020B0604020202020204" pitchFamily="34" charset="0"/>
              <a:buChar char="•"/>
            </a:pPr>
            <a:r>
              <a:rPr lang="en-US" sz="2000" dirty="0"/>
              <a:t>Roll Call / Contacts / Reflector</a:t>
            </a:r>
          </a:p>
          <a:p>
            <a:pPr>
              <a:buFont typeface="Arial" panose="020B0604020202020204" pitchFamily="34" charset="0"/>
              <a:buChar char="•"/>
            </a:pPr>
            <a:r>
              <a:rPr lang="en-US" sz="2000" dirty="0"/>
              <a:t>Brief status report</a:t>
            </a:r>
          </a:p>
          <a:p>
            <a:pPr>
              <a:buFont typeface="Arial" panose="020B0604020202020204" pitchFamily="34" charset="0"/>
              <a:buChar char="•"/>
            </a:pPr>
            <a:r>
              <a:rPr lang="en-US" sz="2000" dirty="0"/>
              <a:t>Amendment alignments and draft development snapshot</a:t>
            </a:r>
          </a:p>
          <a:p>
            <a:pPr>
              <a:buFont typeface="Arial" panose="020B0604020202020204" pitchFamily="34" charset="0"/>
              <a:buChar char="•"/>
            </a:pPr>
            <a:r>
              <a:rPr lang="en-US" sz="2000" dirty="0"/>
              <a:t>Review publication process</a:t>
            </a:r>
          </a:p>
          <a:p>
            <a:pPr>
              <a:buFont typeface="Arial" panose="020B0604020202020204" pitchFamily="34" charset="0"/>
              <a:buChar char="•"/>
            </a:pPr>
            <a:r>
              <a:rPr lang="en-US" sz="2000" dirty="0"/>
              <a:t>Publication review committees and status</a:t>
            </a:r>
          </a:p>
          <a:p>
            <a:pPr>
              <a:buFont typeface="Arial" panose="020B0604020202020204" pitchFamily="34" charset="0"/>
              <a:buChar char="•"/>
            </a:pPr>
            <a:r>
              <a:rPr lang="en-US" sz="2000" dirty="0"/>
              <a:t>802.11bh-2024 publication review</a:t>
            </a:r>
            <a:endParaRPr lang="en-US" sz="1600" dirty="0"/>
          </a:p>
          <a:p>
            <a:pPr>
              <a:buFont typeface="Arial" panose="020B0604020202020204" pitchFamily="34" charset="0"/>
              <a:buChar char="•"/>
            </a:pPr>
            <a:r>
              <a:rPr lang="en-US" sz="2000" dirty="0"/>
              <a:t>Editorial Style guide updates and issues for feedback</a:t>
            </a:r>
          </a:p>
          <a:p>
            <a:pPr>
              <a:buFont typeface="Arial" panose="020B0604020202020204" pitchFamily="34" charset="0"/>
              <a:buChar char="•"/>
            </a:pPr>
            <a:r>
              <a:rPr lang="en-US" sz="2000" dirty="0"/>
              <a:t>ANA number spaces</a:t>
            </a:r>
            <a:endParaRPr lang="en-US" sz="1600" dirty="0"/>
          </a:p>
          <a:p>
            <a:endParaRPr lang="en-US" sz="2000" dirty="0"/>
          </a:p>
        </p:txBody>
      </p:sp>
      <p:sp>
        <p:nvSpPr>
          <p:cNvPr id="7" name="Footer Placeholder 6">
            <a:extLst>
              <a:ext uri="{FF2B5EF4-FFF2-40B4-BE49-F238E27FC236}">
                <a16:creationId xmlns:a16="http://schemas.microsoft.com/office/drawing/2014/main" id="{37F640CB-0922-4C83-8311-60518620A6FD}"/>
              </a:ext>
            </a:extLst>
          </p:cNvPr>
          <p:cNvSpPr>
            <a:spLocks noGrp="1"/>
          </p:cNvSpPr>
          <p:nvPr>
            <p:ph type="ftr" idx="14"/>
          </p:nvPr>
        </p:nvSpPr>
        <p:spPr/>
        <p:txBody>
          <a:bodyPr/>
          <a:lstStyle/>
          <a:p>
            <a:r>
              <a:rPr lang="en-GB"/>
              <a:t>Emily Qi, Self</a:t>
            </a:r>
            <a:endParaRPr lang="en-GB" dirty="0"/>
          </a:p>
        </p:txBody>
      </p:sp>
      <p:sp>
        <p:nvSpPr>
          <p:cNvPr id="8" name="Slide Number Placeholder 7">
            <a:extLst>
              <a:ext uri="{FF2B5EF4-FFF2-40B4-BE49-F238E27FC236}">
                <a16:creationId xmlns:a16="http://schemas.microsoft.com/office/drawing/2014/main" id="{A08CF3ED-EB4D-42B0-AC11-7F63B8A7142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9" name="Date Placeholder 8">
            <a:extLst>
              <a:ext uri="{FF2B5EF4-FFF2-40B4-BE49-F238E27FC236}">
                <a16:creationId xmlns:a16="http://schemas.microsoft.com/office/drawing/2014/main" id="{3DF6DE35-4E5C-4618-9B01-AF8F9031CF3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746256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a:xfrm>
            <a:off x="2209800" y="609600"/>
            <a:ext cx="7772400" cy="1066800"/>
          </a:xfrm>
        </p:spPr>
        <p:txBody>
          <a:bodyPr/>
          <a:lstStyle/>
          <a:p>
            <a:r>
              <a:rPr lang="en-US" altLang="en-US" dirty="0"/>
              <a:t>ANA Status</a:t>
            </a:r>
          </a:p>
        </p:txBody>
      </p:sp>
      <p:sp>
        <p:nvSpPr>
          <p:cNvPr id="4099" name="Content Placeholder 6"/>
          <p:cNvSpPr>
            <a:spLocks noGrp="1"/>
          </p:cNvSpPr>
          <p:nvPr>
            <p:ph idx="1"/>
          </p:nvPr>
        </p:nvSpPr>
        <p:spPr>
          <a:xfrm>
            <a:off x="2209800" y="1676400"/>
            <a:ext cx="7772400" cy="4724400"/>
          </a:xfrm>
        </p:spPr>
        <p:txBody>
          <a:bodyPr>
            <a:normAutofit/>
          </a:bodyPr>
          <a:lstStyle/>
          <a:p>
            <a:pPr eaLnBrk="1" hangingPunct="1"/>
            <a:r>
              <a:rPr lang="en-US" altLang="en-US" sz="2000" dirty="0"/>
              <a:t>The latest database is 11-11/0270r78 (April 2025)</a:t>
            </a:r>
          </a:p>
          <a:p>
            <a:pPr eaLnBrk="1" hangingPunct="1"/>
            <a:endParaRPr lang="en-US" altLang="en-US" sz="2000" dirty="0"/>
          </a:p>
          <a:p>
            <a:pPr eaLnBrk="1" hangingPunct="1"/>
            <a:r>
              <a:rPr lang="en-US" altLang="en-US" sz="2000" dirty="0"/>
              <a:t>Changes since January 2025:</a:t>
            </a:r>
          </a:p>
          <a:p>
            <a:pPr lvl="1" eaLnBrk="1" hangingPunct="1"/>
            <a:r>
              <a:rPr lang="en-US" altLang="en-US" sz="1800" dirty="0"/>
              <a:t>Updated table numbering to match P802.11-2024</a:t>
            </a:r>
          </a:p>
          <a:p>
            <a:pPr lvl="1" eaLnBrk="1" hangingPunct="1"/>
            <a:r>
              <a:rPr lang="en-US" altLang="en-US" sz="1800" dirty="0" err="1"/>
              <a:t>TGbk</a:t>
            </a:r>
            <a:r>
              <a:rPr lang="en-US" altLang="en-US" sz="1800" dirty="0"/>
              <a:t> assignment with new extension</a:t>
            </a:r>
            <a:endParaRPr lang="en-US" altLang="en-US" sz="1600" dirty="0"/>
          </a:p>
          <a:p>
            <a:pPr lvl="2" eaLnBrk="1" hangingPunct="1"/>
            <a:endParaRPr lang="en-US" altLang="en-US" sz="2000" dirty="0"/>
          </a:p>
          <a:p>
            <a:pPr eaLnBrk="1" hangingPunct="1"/>
            <a:r>
              <a:rPr lang="en-US" altLang="en-US" sz="2000" dirty="0"/>
              <a:t>Pending changes (10 day review):</a:t>
            </a:r>
          </a:p>
          <a:p>
            <a:pPr lvl="1" eaLnBrk="1" hangingPunct="1"/>
            <a:r>
              <a:rPr lang="en-US" altLang="en-US" sz="1600" dirty="0"/>
              <a:t>None</a:t>
            </a:r>
          </a:p>
        </p:txBody>
      </p:sp>
      <p:sp>
        <p:nvSpPr>
          <p:cNvPr id="2" name="Footer Placeholder 1">
            <a:extLst>
              <a:ext uri="{FF2B5EF4-FFF2-40B4-BE49-F238E27FC236}">
                <a16:creationId xmlns:a16="http://schemas.microsoft.com/office/drawing/2014/main" id="{2E6E3490-51F7-4432-A7CA-16DE19EC8CC2}"/>
              </a:ext>
            </a:extLst>
          </p:cNvPr>
          <p:cNvSpPr>
            <a:spLocks noGrp="1"/>
          </p:cNvSpPr>
          <p:nvPr>
            <p:ph type="ftr" idx="14"/>
          </p:nvPr>
        </p:nvSpPr>
        <p:spPr/>
        <p:txBody>
          <a:bodyPr/>
          <a:lstStyle/>
          <a:p>
            <a:r>
              <a:rPr lang="en-GB"/>
              <a:t>Robert Stacey, Intel</a:t>
            </a:r>
            <a:endParaRPr lang="en-GB" dirty="0"/>
          </a:p>
        </p:txBody>
      </p:sp>
      <p:sp>
        <p:nvSpPr>
          <p:cNvPr id="3" name="Slide Number Placeholder 2">
            <a:extLst>
              <a:ext uri="{FF2B5EF4-FFF2-40B4-BE49-F238E27FC236}">
                <a16:creationId xmlns:a16="http://schemas.microsoft.com/office/drawing/2014/main" id="{CA492A54-8421-4A85-BECB-20EC426D4B4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Date Placeholder 3">
            <a:extLst>
              <a:ext uri="{FF2B5EF4-FFF2-40B4-BE49-F238E27FC236}">
                <a16:creationId xmlns:a16="http://schemas.microsoft.com/office/drawing/2014/main" id="{8B37F286-D40C-44E0-989C-B2DB22B886C7}"/>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726771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209800" y="838200"/>
            <a:ext cx="7772400" cy="1295400"/>
          </a:xfrm>
        </p:spPr>
        <p:txBody>
          <a:bodyPr/>
          <a:lstStyle/>
          <a:p>
            <a:r>
              <a:rPr lang="en-US" dirty="0"/>
              <a:t>AIML SC </a:t>
            </a:r>
            <a:r>
              <a:rPr lang="en-US" altLang="ja-JP" dirty="0"/>
              <a:t>– May 2025</a:t>
            </a:r>
            <a:br>
              <a:rPr lang="en-US" dirty="0"/>
            </a:br>
            <a:r>
              <a:rPr lang="en-US" b="0" dirty="0"/>
              <a:t>Artificial Intelligence and Machine Learning</a:t>
            </a:r>
            <a:br>
              <a:rPr lang="en-US" dirty="0"/>
            </a:br>
            <a:endParaRPr lang="en-US" dirty="0"/>
          </a:p>
        </p:txBody>
      </p:sp>
      <p:sp>
        <p:nvSpPr>
          <p:cNvPr id="15363" name="Content Placeholder 2"/>
          <p:cNvSpPr>
            <a:spLocks noGrp="1"/>
          </p:cNvSpPr>
          <p:nvPr>
            <p:ph idx="1"/>
          </p:nvPr>
        </p:nvSpPr>
        <p:spPr>
          <a:xfrm>
            <a:off x="1981200" y="1828800"/>
            <a:ext cx="8229600" cy="4191000"/>
          </a:xfrm>
        </p:spPr>
        <p:txBody>
          <a:bodyPr/>
          <a:lstStyle/>
          <a:p>
            <a:pPr marL="457200" lvl="1" indent="0"/>
            <a:endParaRPr lang="en-US" sz="100" dirty="0"/>
          </a:p>
          <a:p>
            <a:pPr>
              <a:buFont typeface="Arial"/>
              <a:buChar char="•"/>
            </a:pPr>
            <a:r>
              <a:rPr lang="en-US" sz="2000" dirty="0"/>
              <a:t>May 2025 session goals</a:t>
            </a:r>
          </a:p>
          <a:p>
            <a:pPr lvl="1">
              <a:buFont typeface="Arial"/>
              <a:buChar char="•"/>
            </a:pPr>
            <a:r>
              <a:rPr lang="en-US" sz="1600" dirty="0"/>
              <a:t>Minutes approval</a:t>
            </a:r>
          </a:p>
          <a:p>
            <a:pPr lvl="2">
              <a:buFont typeface="Arial"/>
              <a:buChar char="•"/>
            </a:pPr>
            <a:r>
              <a:rPr lang="en-US" sz="1400" dirty="0"/>
              <a:t>March 2025 Atlanta Plenary session minutes: 11-25/606r0</a:t>
            </a:r>
          </a:p>
          <a:p>
            <a:pPr lvl="1">
              <a:buFont typeface="Arial"/>
              <a:buChar char="•"/>
            </a:pPr>
            <a:r>
              <a:rPr lang="en-US" sz="1800" dirty="0"/>
              <a:t>Technical submissions and discussions:</a:t>
            </a:r>
          </a:p>
          <a:p>
            <a:pPr lvl="2">
              <a:lnSpc>
                <a:spcPct val="90000"/>
              </a:lnSpc>
            </a:pPr>
            <a:r>
              <a:rPr lang="en-US" sz="1600" dirty="0"/>
              <a:t>One technical contributions: MAPC Co-SR</a:t>
            </a:r>
          </a:p>
          <a:p>
            <a:pPr lvl="2">
              <a:lnSpc>
                <a:spcPct val="90000"/>
              </a:lnSpc>
            </a:pPr>
            <a:r>
              <a:rPr lang="en-US" sz="1600" dirty="0"/>
              <a:t>Additional AIML use cases</a:t>
            </a:r>
          </a:p>
          <a:p>
            <a:pPr lvl="2">
              <a:lnSpc>
                <a:spcPct val="90000"/>
              </a:lnSpc>
            </a:pPr>
            <a:r>
              <a:rPr lang="en-US" sz="1600" dirty="0"/>
              <a:t>Additional feasibility and technical studies on existing and new use cases</a:t>
            </a:r>
          </a:p>
          <a:p>
            <a:pPr lvl="2">
              <a:lnSpc>
                <a:spcPct val="90000"/>
              </a:lnSpc>
            </a:pPr>
            <a:r>
              <a:rPr lang="en-US" sz="1600" dirty="0"/>
              <a:t>technical and technical report presentations</a:t>
            </a:r>
          </a:p>
          <a:p>
            <a:pPr lvl="2">
              <a:lnSpc>
                <a:spcPct val="90000"/>
              </a:lnSpc>
            </a:pPr>
            <a:endParaRPr lang="en-US" sz="2000" dirty="0"/>
          </a:p>
          <a:p>
            <a:pPr>
              <a:buFont typeface="Arial"/>
              <a:buChar char="•"/>
            </a:pPr>
            <a:r>
              <a:rPr lang="en-US" sz="2000" dirty="0"/>
              <a:t>May 2025 session:</a:t>
            </a:r>
            <a:endParaRPr lang="en-US" altLang="en-US" sz="1800" dirty="0"/>
          </a:p>
          <a:p>
            <a:pPr marL="800100" lvl="1" indent="-342900">
              <a:spcBef>
                <a:spcPts val="300"/>
              </a:spcBef>
              <a:buFont typeface="Arial" panose="020B0604020202020204" pitchFamily="34" charset="0"/>
              <a:buChar char="•"/>
            </a:pPr>
            <a:r>
              <a:rPr lang="en-US" altLang="en-US" sz="1800" dirty="0"/>
              <a:t>One meeting slot: </a:t>
            </a:r>
          </a:p>
          <a:p>
            <a:pPr lvl="2" indent="-342900">
              <a:spcBef>
                <a:spcPts val="300"/>
              </a:spcBef>
              <a:buFont typeface="Arial" panose="020B0604020202020204" pitchFamily="34" charset="0"/>
              <a:buChar char="•"/>
            </a:pPr>
            <a:r>
              <a:rPr lang="en-US" altLang="en-US" sz="1600" dirty="0"/>
              <a:t>Tuesday PM1</a:t>
            </a:r>
          </a:p>
          <a:p>
            <a:pPr marL="800100" lvl="1" indent="-342900">
              <a:spcBef>
                <a:spcPts val="300"/>
              </a:spcBef>
              <a:buFont typeface="Arial" panose="020B0604020202020204" pitchFamily="34" charset="0"/>
              <a:buChar char="•"/>
            </a:pPr>
            <a:r>
              <a:rPr lang="en-US" altLang="en-US" sz="1800" dirty="0"/>
              <a:t>Agenda: 11-25/591</a:t>
            </a:r>
          </a:p>
          <a:p>
            <a:pPr lvl="1">
              <a:buFont typeface="Arial"/>
              <a:buChar char="•"/>
            </a:pPr>
            <a:endParaRPr lang="en-US" sz="300" dirty="0"/>
          </a:p>
          <a:p>
            <a:pPr lvl="3">
              <a:buFont typeface="Arial"/>
              <a:buChar char="•"/>
            </a:pPr>
            <a:endParaRPr lang="en-US" sz="1800" dirty="0"/>
          </a:p>
          <a:p>
            <a:pPr marL="0" indent="0"/>
            <a:endParaRPr lang="en-US" dirty="0"/>
          </a:p>
        </p:txBody>
      </p:sp>
      <p:sp>
        <p:nvSpPr>
          <p:cNvPr id="2" name="Footer Placeholder 1">
            <a:extLst>
              <a:ext uri="{FF2B5EF4-FFF2-40B4-BE49-F238E27FC236}">
                <a16:creationId xmlns:a16="http://schemas.microsoft.com/office/drawing/2014/main" id="{D5FCC356-12FB-456D-BC62-852707AD3E83}"/>
              </a:ext>
            </a:extLst>
          </p:cNvPr>
          <p:cNvSpPr>
            <a:spLocks noGrp="1"/>
          </p:cNvSpPr>
          <p:nvPr>
            <p:ph type="ftr" idx="14"/>
          </p:nvPr>
        </p:nvSpPr>
        <p:spPr/>
        <p:txBody>
          <a:bodyPr/>
          <a:lstStyle/>
          <a:p>
            <a:r>
              <a:rPr lang="en-GB"/>
              <a:t>Xiaofei Wang, InterDigital</a:t>
            </a:r>
            <a:endParaRPr lang="en-GB" dirty="0"/>
          </a:p>
        </p:txBody>
      </p:sp>
      <p:sp>
        <p:nvSpPr>
          <p:cNvPr id="3" name="Slide Number Placeholder 2">
            <a:extLst>
              <a:ext uri="{FF2B5EF4-FFF2-40B4-BE49-F238E27FC236}">
                <a16:creationId xmlns:a16="http://schemas.microsoft.com/office/drawing/2014/main" id="{0FC308B0-3E3D-4F24-B6A1-631F3A51686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Date Placeholder 3">
            <a:extLst>
              <a:ext uri="{FF2B5EF4-FFF2-40B4-BE49-F238E27FC236}">
                <a16:creationId xmlns:a16="http://schemas.microsoft.com/office/drawing/2014/main" id="{FEBE09DD-7F9D-4F50-A0DB-3A4AD2CF560C}"/>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1605512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2025</a:t>
            </a:r>
            <a:endParaRPr lang="en-GB" dirty="0"/>
          </a:p>
        </p:txBody>
      </p:sp>
      <p:sp>
        <p:nvSpPr>
          <p:cNvPr id="5122" name="Rectangle 2"/>
          <p:cNvSpPr>
            <a:spLocks noGrp="1" noChangeArrowheads="1"/>
          </p:cNvSpPr>
          <p:nvPr>
            <p:ph idx="1"/>
          </p:nvPr>
        </p:nvSpPr>
        <p:spPr>
          <a:xfrm>
            <a:off x="914401" y="1450976"/>
            <a:ext cx="10361084" cy="5073649"/>
          </a:xfrm>
          <a:ln/>
        </p:spPr>
        <p:txBody>
          <a:bodyPr/>
          <a:lstStyle/>
          <a:p>
            <a:pPr marL="342900" lvl="2" indent="-342900">
              <a:spcBef>
                <a:spcPts val="1200"/>
              </a:spcBef>
              <a:spcAft>
                <a:spcPts val="0"/>
              </a:spcAft>
              <a:defRPr/>
            </a:pPr>
            <a:r>
              <a:rPr lang="en-US" altLang="en-US" sz="2400" b="1" dirty="0"/>
              <a:t>Will have three meetings this week: Monday AM2; Tuesday PM2; Wednesday AM2</a:t>
            </a:r>
          </a:p>
          <a:p>
            <a:pPr marL="342900" lvl="2" indent="-342900">
              <a:spcBef>
                <a:spcPts val="1200"/>
              </a:spcBef>
              <a:spcAft>
                <a:spcPts val="0"/>
              </a:spcAft>
              <a:defRPr/>
            </a:pPr>
            <a:endParaRPr lang="en-US" altLang="en-US" sz="2400" b="1" i="1" dirty="0"/>
          </a:p>
          <a:p>
            <a:pPr marL="342900" lvl="2" indent="-342900">
              <a:spcBef>
                <a:spcPts val="300"/>
              </a:spcBef>
              <a:spcAft>
                <a:spcPts val="0"/>
              </a:spcAft>
              <a:defRPr/>
            </a:pPr>
            <a:r>
              <a:rPr lang="en-US" altLang="en-US" sz="2400" b="1" dirty="0"/>
              <a:t>Agenda is here: </a:t>
            </a:r>
            <a:r>
              <a:rPr lang="en-US" altLang="en-US" sz="2400" b="1" dirty="0">
                <a:hlinkClick r:id="rId3"/>
              </a:rPr>
              <a:t>11-25/0609r1</a:t>
            </a:r>
            <a:r>
              <a:rPr lang="en-US" altLang="en-US" sz="2400" b="1" dirty="0"/>
              <a:t>, topics:</a:t>
            </a:r>
          </a:p>
          <a:p>
            <a:pPr marL="342900" lvl="2" indent="-342900">
              <a:spcBef>
                <a:spcPts val="300"/>
              </a:spcBef>
              <a:spcAft>
                <a:spcPts val="0"/>
              </a:spcAft>
              <a:buFontTx/>
              <a:buChar char="-"/>
              <a:defRPr/>
            </a:pPr>
            <a:r>
              <a:rPr lang="en-US" altLang="en-US" sz="2400" b="1" dirty="0"/>
              <a:t>Annex G: Discussion of way forward – Monday and Tuesday</a:t>
            </a:r>
          </a:p>
          <a:p>
            <a:pPr marL="342900" lvl="2" indent="-342900">
              <a:spcBef>
                <a:spcPts val="300"/>
              </a:spcBef>
              <a:spcAft>
                <a:spcPts val="0"/>
              </a:spcAft>
              <a:buFontTx/>
              <a:buChar char="-"/>
              <a:defRPr/>
            </a:pPr>
            <a:r>
              <a:rPr lang="en-US" altLang="en-US" sz="2400" b="1" dirty="0"/>
              <a:t>New topic: Review MIB attribute conventions</a:t>
            </a:r>
            <a:r>
              <a:rPr lang="en-US" sz="2400" dirty="0"/>
              <a:t> (</a:t>
            </a:r>
            <a:r>
              <a:rPr lang="en-US" sz="2400" dirty="0">
                <a:hlinkClick r:id="rId4"/>
              </a:rPr>
              <a:t>11-25/0780r0</a:t>
            </a:r>
            <a:r>
              <a:rPr lang="en-US" sz="2400" dirty="0"/>
              <a:t>) – </a:t>
            </a:r>
            <a:r>
              <a:rPr lang="en-US" sz="2400" b="1" dirty="0"/>
              <a:t>Wednesday</a:t>
            </a:r>
            <a:r>
              <a:rPr lang="en-US" altLang="en-US" sz="2400" b="1" dirty="0"/>
              <a:t> </a:t>
            </a:r>
          </a:p>
          <a:p>
            <a:pPr marL="342900" lvl="2" indent="-342900">
              <a:spcBef>
                <a:spcPts val="300"/>
              </a:spcBef>
              <a:spcAft>
                <a:spcPts val="0"/>
              </a:spcAft>
              <a:buFontTx/>
              <a:buChar char="-"/>
              <a:defRPr/>
            </a:pPr>
            <a:r>
              <a:rPr lang="en-US" altLang="en-US" sz="2400" b="1" dirty="0"/>
              <a:t>IEEE Std 802 revision project update effects on 802.11 – Wednesday</a:t>
            </a:r>
            <a:endParaRPr lang="en-US" altLang="en-US" sz="2400" dirty="0"/>
          </a:p>
          <a:p>
            <a:pPr marL="800100" lvl="3" indent="-342900">
              <a:spcBef>
                <a:spcPts val="300"/>
              </a:spcBef>
              <a:spcAft>
                <a:spcPts val="0"/>
              </a:spcAft>
              <a:buFontTx/>
              <a:buChar char="-"/>
              <a:defRPr/>
            </a:pPr>
            <a:r>
              <a:rPr lang="en-US" altLang="en-US" sz="2200" b="1" dirty="0"/>
              <a:t>Continue technical discussions on next slide (if/as there is time)</a:t>
            </a:r>
          </a:p>
          <a:p>
            <a:pPr marL="342900" lvl="2" indent="-342900">
              <a:spcBef>
                <a:spcPts val="300"/>
              </a:spcBef>
              <a:spcAft>
                <a:spcPts val="0"/>
              </a:spcAft>
              <a:buFontTx/>
              <a:buChar char="-"/>
              <a:defRPr/>
            </a:pPr>
            <a:r>
              <a:rPr lang="en-US" altLang="en-US" sz="2400" b="1" dirty="0"/>
              <a:t>On hold, pending contribution:</a:t>
            </a:r>
          </a:p>
          <a:p>
            <a:pPr marL="685800" lvl="2" indent="-342900">
              <a:lnSpc>
                <a:spcPct val="90000"/>
              </a:lnSpc>
              <a:spcBef>
                <a:spcPts val="300"/>
              </a:spcBef>
              <a:spcAft>
                <a:spcPts val="0"/>
              </a:spcAft>
              <a:buFont typeface="Arial" pitchFamily="34" charset="0"/>
              <a:buChar char="•"/>
              <a:defRPr/>
            </a:pPr>
            <a:r>
              <a:rPr lang="en-US" sz="2000" b="1" kern="0"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kern="0" dirty="0"/>
              <a:t>One aspect is how MAC address is set/controlled – related to IEEE 1609/</a:t>
            </a:r>
            <a:r>
              <a:rPr lang="en-US" sz="2000" b="1" kern="0" dirty="0" err="1"/>
              <a:t>TGbd</a:t>
            </a:r>
            <a:endParaRPr lang="en-US" sz="2000" b="1" kern="0" dirty="0"/>
          </a:p>
          <a:p>
            <a:pPr marL="628650" lvl="3" indent="-285750">
              <a:lnSpc>
                <a:spcPct val="90000"/>
              </a:lnSpc>
              <a:spcBef>
                <a:spcPts val="300"/>
              </a:spcBef>
              <a:spcAft>
                <a:spcPts val="0"/>
              </a:spcAft>
              <a:buFont typeface="Arial" panose="020B0604020202020204" pitchFamily="34" charset="0"/>
              <a:buChar char="•"/>
              <a:defRPr/>
            </a:pPr>
            <a:r>
              <a:rPr lang="en-US" altLang="en-US" sz="2000" i="1" dirty="0"/>
              <a:t>Liaison from WBA on QoS, and L4S – </a:t>
            </a:r>
            <a:r>
              <a:rPr lang="en-US" altLang="en-US" sz="2000" b="1" dirty="0"/>
              <a:t>Deferred</a:t>
            </a:r>
            <a:r>
              <a:rPr lang="en-US" altLang="en-US" sz="2000" i="1" dirty="0"/>
              <a:t> until TGbn and REVmf consider this topic</a:t>
            </a:r>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8FCEB915-4CAA-4AE1-BD89-3DB9BE4166CF}"/>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54FD3E08-3580-4FF0-8885-98F466EFF4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Date Placeholder 6">
            <a:extLst>
              <a:ext uri="{FF2B5EF4-FFF2-40B4-BE49-F238E27FC236}">
                <a16:creationId xmlns:a16="http://schemas.microsoft.com/office/drawing/2014/main" id="{B0A05838-68BE-42FE-99AE-60713ACF9ABE}"/>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948885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May 2025</a:t>
            </a:r>
            <a:endParaRPr lang="en-GB" dirty="0"/>
          </a:p>
        </p:txBody>
      </p:sp>
      <p:sp>
        <p:nvSpPr>
          <p:cNvPr id="5122" name="Rectangle 2"/>
          <p:cNvSpPr>
            <a:spLocks noGrp="1" noChangeArrowheads="1"/>
          </p:cNvSpPr>
          <p:nvPr>
            <p:ph idx="1"/>
          </p:nvPr>
        </p:nvSpPr>
        <p:spPr>
          <a:xfrm>
            <a:off x="914401" y="1600200"/>
            <a:ext cx="10361084" cy="4924425"/>
          </a:xfrm>
          <a:ln/>
        </p:spPr>
        <p:txBody>
          <a:bodyPr/>
          <a:lstStyle/>
          <a:p>
            <a:pPr marL="285750" lvl="1" indent="-342900">
              <a:lnSpc>
                <a:spcPct val="90000"/>
              </a:lnSpc>
              <a:buFont typeface="Arial" pitchFamily="34" charset="0"/>
              <a:buChar char="•"/>
              <a:defRPr/>
            </a:pPr>
            <a:r>
              <a:rPr lang="en-US" sz="3200" b="1" kern="0" dirty="0"/>
              <a:t>Related to IEEE Std 802 updates:</a:t>
            </a:r>
          </a:p>
          <a:p>
            <a:pPr marL="685800" lvl="2" indent="-342900">
              <a:lnSpc>
                <a:spcPct val="90000"/>
              </a:lnSpc>
              <a:buFont typeface="Arial" pitchFamily="34" charset="0"/>
              <a:buChar char="•"/>
              <a:defRPr/>
            </a:pPr>
            <a:r>
              <a:rPr lang="en-US" sz="2200" b="1" u="sng" kern="0" dirty="0"/>
              <a:t>EPD and LPD terms are going away</a:t>
            </a:r>
            <a:r>
              <a:rPr lang="en-US" sz="2200" b="1" kern="0" dirty="0"/>
              <a:t> – we need to update 802.11 to align</a:t>
            </a:r>
          </a:p>
          <a:p>
            <a:pPr marL="685800" lvl="2" indent="-342900">
              <a:lnSpc>
                <a:spcPct val="90000"/>
              </a:lnSpc>
              <a:buFont typeface="Arial" pitchFamily="34" charset="0"/>
              <a:buChar char="•"/>
              <a:defRPr/>
            </a:pPr>
            <a:r>
              <a:rPr lang="en-US" sz="2200" b="1" u="sng" dirty="0"/>
              <a:t>Review MAC address ordering discussion</a:t>
            </a:r>
            <a:r>
              <a:rPr lang="en-US" sz="2200" b="1" dirty="0"/>
              <a:t>, and 802.11 assumptions</a:t>
            </a:r>
          </a:p>
          <a:p>
            <a:pPr marL="685800" lvl="2" indent="-342900">
              <a:lnSpc>
                <a:spcPct val="90000"/>
              </a:lnSpc>
              <a:buFont typeface="Arial" pitchFamily="34" charset="0"/>
              <a:buChar char="•"/>
              <a:defRPr/>
            </a:pPr>
            <a:r>
              <a:rPr lang="en-US" sz="2200" b="1" kern="0" dirty="0"/>
              <a:t>802.1AC mapping from ISS to 802.11 MAC SAP interface</a:t>
            </a:r>
          </a:p>
          <a:p>
            <a:pPr marL="685800" lvl="2" indent="-342900">
              <a:lnSpc>
                <a:spcPct val="90000"/>
              </a:lnSpc>
              <a:buFont typeface="Arial" pitchFamily="34" charset="0"/>
              <a:buChar char="•"/>
              <a:defRPr/>
            </a:pPr>
            <a:r>
              <a:rPr lang="en-US" sz="2200" b="1" kern="0" dirty="0"/>
              <a:t>Consider any changes to remove 802.2/LLC terms?</a:t>
            </a:r>
          </a:p>
          <a:p>
            <a:pPr marL="685800" lvl="2" indent="-342900">
              <a:lnSpc>
                <a:spcPct val="90000"/>
              </a:lnSpc>
              <a:buFont typeface="Arial" pitchFamily="34" charset="0"/>
              <a:buChar char="•"/>
              <a:defRPr/>
            </a:pPr>
            <a:r>
              <a:rPr lang="en-US" sz="2200" b="1" kern="0" dirty="0"/>
              <a:t>802.11’s “Portal”, and mapping to/usage of IEEE Std 802 terminology</a:t>
            </a:r>
          </a:p>
          <a:p>
            <a:pPr marL="685800" lvl="2" indent="-342900">
              <a:lnSpc>
                <a:spcPct val="90000"/>
              </a:lnSpc>
              <a:buFont typeface="Arial" pitchFamily="34" charset="0"/>
              <a:buChar char="•"/>
              <a:defRPr/>
            </a:pPr>
            <a:r>
              <a:rPr lang="en-US" sz="2200" b="1" kern="0" dirty="0"/>
              <a:t>Access Domains: “802 Access Domains”?</a:t>
            </a:r>
          </a:p>
          <a:p>
            <a:pPr marL="685800" lvl="2" indent="-342900">
              <a:lnSpc>
                <a:spcPct val="90000"/>
              </a:lnSpc>
              <a:buFont typeface="Arial" pitchFamily="34" charset="0"/>
              <a:buChar char="•"/>
              <a:defRPr/>
            </a:pPr>
            <a:r>
              <a:rPr lang="en-US" sz="2200" b="1" kern="0" dirty="0"/>
              <a:t>What if we make the DS a bridge (small ‘b’)?</a:t>
            </a:r>
          </a:p>
          <a:p>
            <a:pPr marL="685800" lvl="2" indent="-342900">
              <a:lnSpc>
                <a:spcPct val="90000"/>
              </a:lnSpc>
              <a:buFont typeface="Arial" pitchFamily="34" charset="0"/>
              <a:buChar char="•"/>
              <a:defRPr/>
            </a:pPr>
            <a:r>
              <a:rPr lang="en-US" sz="2200" b="1" dirty="0">
                <a:latin typeface="Times New Roman" panose="02020603050405020304" pitchFamily="18" charset="0"/>
              </a:rPr>
              <a:t>Consider adding something about VLANs (just informational?) into 802.11?  Relationship (if we talk about it) to security domains (e.g. Authenticator relationship)?  VLAN-aware STAs?  What about GLK/non-GLK STAs?  (</a:t>
            </a:r>
            <a:r>
              <a:rPr lang="en-US" sz="2200" b="1" dirty="0" err="1">
                <a:latin typeface="Times New Roman" panose="02020603050405020304" pitchFamily="18" charset="0"/>
              </a:rPr>
              <a:t>cf</a:t>
            </a:r>
            <a:r>
              <a:rPr lang="en-US" sz="2200" b="1" dirty="0">
                <a:latin typeface="Times New Roman" panose="02020603050405020304" pitchFamily="18" charset="0"/>
              </a:rPr>
              <a:t> 11-08/0114r0)</a:t>
            </a:r>
          </a:p>
          <a:p>
            <a:pPr marL="685800" lvl="2" indent="-342900">
              <a:lnSpc>
                <a:spcPct val="90000"/>
              </a:lnSpc>
              <a:buFont typeface="Arial" pitchFamily="34" charset="0"/>
              <a:buChar char="•"/>
              <a:defRPr/>
            </a:pPr>
            <a:endParaRPr lang="en-US" sz="2200" b="1" kern="0" dirty="0"/>
          </a:p>
          <a:p>
            <a:pPr marL="342900" lvl="3" indent="0">
              <a:lnSpc>
                <a:spcPct val="90000"/>
              </a:lnSpc>
              <a:spcBef>
                <a:spcPts val="300"/>
              </a:spcBef>
              <a:spcAft>
                <a:spcPts val="0"/>
              </a:spcAft>
              <a:defRPr/>
            </a:pPr>
            <a:endParaRPr lang="en-US" sz="1800" b="1" dirty="0"/>
          </a:p>
        </p:txBody>
      </p:sp>
      <p:sp>
        <p:nvSpPr>
          <p:cNvPr id="2" name="Footer Placeholder 1">
            <a:extLst>
              <a:ext uri="{FF2B5EF4-FFF2-40B4-BE49-F238E27FC236}">
                <a16:creationId xmlns:a16="http://schemas.microsoft.com/office/drawing/2014/main" id="{6D024A4E-CBD5-4FF1-818C-846A871CC27B}"/>
              </a:ext>
            </a:extLst>
          </p:cNvPr>
          <p:cNvSpPr>
            <a:spLocks noGrp="1"/>
          </p:cNvSpPr>
          <p:nvPr>
            <p:ph type="ftr" idx="14"/>
          </p:nvPr>
        </p:nvSpPr>
        <p:spPr/>
        <p:txBody>
          <a:bodyPr/>
          <a:lstStyle/>
          <a:p>
            <a:r>
              <a:rPr lang="en-GB"/>
              <a:t>Mark Hamilton, Ruckus/CommScope</a:t>
            </a:r>
            <a:endParaRPr lang="en-GB" dirty="0"/>
          </a:p>
        </p:txBody>
      </p:sp>
      <p:sp>
        <p:nvSpPr>
          <p:cNvPr id="3" name="Slide Number Placeholder 2">
            <a:extLst>
              <a:ext uri="{FF2B5EF4-FFF2-40B4-BE49-F238E27FC236}">
                <a16:creationId xmlns:a16="http://schemas.microsoft.com/office/drawing/2014/main" id="{B64ACF96-FD6D-4249-A295-2473FEEE34BD}"/>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Date Placeholder 6">
            <a:extLst>
              <a:ext uri="{FF2B5EF4-FFF2-40B4-BE49-F238E27FC236}">
                <a16:creationId xmlns:a16="http://schemas.microsoft.com/office/drawing/2014/main" id="{55623F09-9796-4457-A855-68AE23C73510}"/>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411647786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Coex</a:t>
            </a:r>
            <a:r>
              <a:rPr lang="en-GB" dirty="0"/>
              <a:t> SC (Coexistence) – May 2025 </a:t>
            </a:r>
          </a:p>
        </p:txBody>
      </p:sp>
      <p:sp>
        <p:nvSpPr>
          <p:cNvPr id="9218" name="Rectangle 2"/>
          <p:cNvSpPr>
            <a:spLocks noGrp="1" noChangeArrowheads="1"/>
          </p:cNvSpPr>
          <p:nvPr>
            <p:ph idx="1"/>
          </p:nvPr>
        </p:nvSpPr>
        <p:spPr>
          <a:xfrm>
            <a:off x="919492" y="1700808"/>
            <a:ext cx="10361084" cy="4113213"/>
          </a:xfrm>
          <a:ln/>
        </p:spPr>
        <p:txBody>
          <a:bodyPr/>
          <a:lstStyle/>
          <a:p>
            <a:pPr marL="0" indent="0"/>
            <a:r>
              <a:rPr lang="en-GB" sz="2000" dirty="0"/>
              <a:t>This week (detailed agenda, please see: 11-25/0617)</a:t>
            </a:r>
          </a:p>
          <a:p>
            <a:pPr>
              <a:buFont typeface="Arial" panose="020B0604020202020204" pitchFamily="34" charset="0"/>
              <a:buChar char="•"/>
            </a:pPr>
            <a:r>
              <a:rPr lang="en-GB" sz="2000" dirty="0"/>
              <a:t>Meeting slot(s) </a:t>
            </a:r>
            <a:r>
              <a:rPr lang="en-GB" sz="2000" dirty="0">
                <a:solidFill>
                  <a:srgbClr val="FF0000"/>
                </a:solidFill>
              </a:rPr>
              <a:t>802.11 </a:t>
            </a:r>
            <a:r>
              <a:rPr lang="en-GB" sz="2000" dirty="0" err="1">
                <a:solidFill>
                  <a:srgbClr val="FF0000"/>
                </a:solidFill>
              </a:rPr>
              <a:t>Coex</a:t>
            </a:r>
            <a:r>
              <a:rPr lang="en-GB" sz="2000" dirty="0">
                <a:solidFill>
                  <a:srgbClr val="FF0000"/>
                </a:solidFill>
              </a:rPr>
              <a:t> SC</a:t>
            </a:r>
            <a:r>
              <a:rPr lang="en-GB" sz="2000" dirty="0"/>
              <a:t>:</a:t>
            </a:r>
          </a:p>
          <a:p>
            <a:pPr lvl="1">
              <a:buFont typeface="Arial" panose="020B0604020202020204" pitchFamily="34" charset="0"/>
              <a:buChar char="•"/>
            </a:pPr>
            <a:r>
              <a:rPr lang="en-GB" sz="1800" dirty="0">
                <a:solidFill>
                  <a:srgbClr val="FF0000"/>
                </a:solidFill>
              </a:rPr>
              <a:t>Monday</a:t>
            </a:r>
            <a:r>
              <a:rPr lang="en-GB" sz="1800" dirty="0"/>
              <a:t> 13:30 – 15:30h (</a:t>
            </a:r>
            <a:r>
              <a:rPr lang="en-GB" sz="1800" dirty="0">
                <a:solidFill>
                  <a:srgbClr val="FF0000"/>
                </a:solidFill>
              </a:rPr>
              <a:t>PM 1</a:t>
            </a:r>
            <a:r>
              <a:rPr lang="en-GB" sz="1800" dirty="0"/>
              <a:t>) </a:t>
            </a:r>
          </a:p>
          <a:p>
            <a:pPr lvl="1">
              <a:buFont typeface="Arial" panose="020B0604020202020204" pitchFamily="34" charset="0"/>
              <a:buChar char="•"/>
            </a:pPr>
            <a:r>
              <a:rPr lang="en-GB" sz="1800" dirty="0">
                <a:solidFill>
                  <a:srgbClr val="FF0000"/>
                </a:solidFill>
              </a:rPr>
              <a:t>Wednesday</a:t>
            </a:r>
            <a:r>
              <a:rPr lang="en-GB" sz="1800" dirty="0"/>
              <a:t> 16:00 – 18:00h (</a:t>
            </a:r>
            <a:r>
              <a:rPr lang="en-GB" sz="1800" dirty="0">
                <a:solidFill>
                  <a:srgbClr val="FF0000"/>
                </a:solidFill>
              </a:rPr>
              <a:t>PM 2</a:t>
            </a:r>
            <a:r>
              <a:rPr lang="en-GB" sz="1800" dirty="0"/>
              <a:t>)</a:t>
            </a:r>
          </a:p>
          <a:p>
            <a:pPr>
              <a:buFont typeface="Arial" panose="020B0604020202020204" pitchFamily="34" charset="0"/>
              <a:buChar char="•"/>
            </a:pPr>
            <a:r>
              <a:rPr lang="en-GB" sz="2200" dirty="0"/>
              <a:t>Meeting slot(s) </a:t>
            </a:r>
            <a:r>
              <a:rPr lang="en-GB" sz="2200" dirty="0">
                <a:solidFill>
                  <a:srgbClr val="FF0000"/>
                </a:solidFill>
              </a:rPr>
              <a:t>802.11 </a:t>
            </a:r>
            <a:r>
              <a:rPr lang="en-GB" sz="2200" dirty="0" err="1">
                <a:solidFill>
                  <a:srgbClr val="FF0000"/>
                </a:solidFill>
              </a:rPr>
              <a:t>Coex</a:t>
            </a:r>
            <a:r>
              <a:rPr lang="en-GB" sz="2200" dirty="0">
                <a:solidFill>
                  <a:srgbClr val="FF0000"/>
                </a:solidFill>
              </a:rPr>
              <a:t> SC / 802.15.4 Joint</a:t>
            </a:r>
            <a:r>
              <a:rPr lang="en-GB" sz="2200" dirty="0"/>
              <a:t>:</a:t>
            </a:r>
          </a:p>
          <a:p>
            <a:pPr lvl="1">
              <a:buFont typeface="Arial" panose="020B0604020202020204" pitchFamily="34" charset="0"/>
              <a:buChar char="•"/>
            </a:pPr>
            <a:r>
              <a:rPr lang="en-GB" sz="1800" dirty="0">
                <a:solidFill>
                  <a:srgbClr val="FF0000"/>
                </a:solidFill>
              </a:rPr>
              <a:t>Tuesday</a:t>
            </a:r>
            <a:r>
              <a:rPr lang="en-GB" sz="1800" dirty="0"/>
              <a:t> 19:30 – 21:30h (</a:t>
            </a:r>
            <a:r>
              <a:rPr lang="en-GB" sz="1800" dirty="0">
                <a:solidFill>
                  <a:srgbClr val="FF0000"/>
                </a:solidFill>
              </a:rPr>
              <a:t>EVE 1</a:t>
            </a:r>
            <a:r>
              <a:rPr lang="en-GB" sz="1800" dirty="0"/>
              <a:t>) </a:t>
            </a:r>
            <a:r>
              <a:rPr lang="en-GB" sz="1800" dirty="0" err="1"/>
              <a:t>t.b.c</a:t>
            </a:r>
            <a:r>
              <a:rPr lang="en-GB" sz="1800" dirty="0"/>
              <a:t>.</a:t>
            </a:r>
          </a:p>
          <a:p>
            <a:pPr lvl="1">
              <a:buFont typeface="Arial" panose="020B0604020202020204" pitchFamily="34" charset="0"/>
              <a:buChar char="•"/>
            </a:pPr>
            <a:r>
              <a:rPr lang="en-GB" sz="1800" dirty="0"/>
              <a:t>Joint meeting to be confirmed by Monday (subject on confirmed submissions uploaded to mentor)</a:t>
            </a:r>
          </a:p>
          <a:p>
            <a:pPr>
              <a:buFont typeface="Arial" panose="020B0604020202020204" pitchFamily="34" charset="0"/>
              <a:buChar char="•"/>
            </a:pPr>
            <a:r>
              <a:rPr lang="en-GB" sz="2000" dirty="0"/>
              <a:t>Topics</a:t>
            </a:r>
          </a:p>
          <a:p>
            <a:pPr lvl="1">
              <a:buFont typeface="Arial" panose="020B0604020202020204" pitchFamily="34" charset="0"/>
              <a:buChar char="•"/>
            </a:pPr>
            <a:r>
              <a:rPr lang="en-GB" sz="1800" dirty="0">
                <a:solidFill>
                  <a:schemeClr val="tx1"/>
                </a:solidFill>
                <a:sym typeface="Wingdings" pitchFamily="2" charset="2"/>
              </a:rPr>
              <a:t>ETSI BRAN Update</a:t>
            </a:r>
          </a:p>
          <a:p>
            <a:pPr lvl="1">
              <a:buFont typeface="Arial" panose="020B0604020202020204" pitchFamily="34" charset="0"/>
              <a:buChar char="•"/>
            </a:pPr>
            <a:r>
              <a:rPr lang="en-US" sz="1600" b="0" i="0" u="none" strike="noStrike" dirty="0">
                <a:solidFill>
                  <a:srgbClr val="000000"/>
                </a:solidFill>
                <a:effectLst/>
                <a:latin typeface="Verdana" panose="020B0604030504040204" pitchFamily="34" charset="0"/>
              </a:rPr>
              <a:t>802.15.4ab NB Status Update</a:t>
            </a:r>
            <a:endParaRPr lang="en-GB" sz="1800" dirty="0">
              <a:solidFill>
                <a:schemeClr val="tx1"/>
              </a:solidFill>
              <a:sym typeface="Wingdings" pitchFamily="2" charset="2"/>
            </a:endParaRPr>
          </a:p>
          <a:p>
            <a:pPr lvl="1">
              <a:buFont typeface="Arial" panose="020B0604020202020204" pitchFamily="34" charset="0"/>
              <a:buChar char="•"/>
            </a:pPr>
            <a:r>
              <a:rPr lang="en-GB" sz="1800" dirty="0">
                <a:solidFill>
                  <a:schemeClr val="tx1"/>
                </a:solidFill>
                <a:sym typeface="Wingdings" pitchFamily="2" charset="2"/>
              </a:rPr>
              <a:t>Other topics – please respond to the call for submissions / contact the chair</a:t>
            </a:r>
          </a:p>
        </p:txBody>
      </p:sp>
      <p:sp>
        <p:nvSpPr>
          <p:cNvPr id="3" name="Footer Placeholder 2">
            <a:extLst>
              <a:ext uri="{FF2B5EF4-FFF2-40B4-BE49-F238E27FC236}">
                <a16:creationId xmlns:a16="http://schemas.microsoft.com/office/drawing/2014/main" id="{2B9ECA08-349E-4FBE-B733-D2E7BB162BF6}"/>
              </a:ext>
            </a:extLst>
          </p:cNvPr>
          <p:cNvSpPr>
            <a:spLocks noGrp="1"/>
          </p:cNvSpPr>
          <p:nvPr>
            <p:ph type="ftr" idx="14"/>
          </p:nvPr>
        </p:nvSpPr>
        <p:spPr/>
        <p:txBody>
          <a:bodyPr/>
          <a:lstStyle/>
          <a:p>
            <a:r>
              <a:rPr lang="en-GB"/>
              <a:t>Marc Emmelmann, Self</a:t>
            </a:r>
            <a:endParaRPr lang="en-GB" dirty="0"/>
          </a:p>
        </p:txBody>
      </p:sp>
      <p:sp>
        <p:nvSpPr>
          <p:cNvPr id="7" name="Slide Number Placeholder 6">
            <a:extLst>
              <a:ext uri="{FF2B5EF4-FFF2-40B4-BE49-F238E27FC236}">
                <a16:creationId xmlns:a16="http://schemas.microsoft.com/office/drawing/2014/main" id="{97E26955-8CFB-4F0B-9AE4-D196B1A6C441}"/>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8" name="Date Placeholder 7">
            <a:extLst>
              <a:ext uri="{FF2B5EF4-FFF2-40B4-BE49-F238E27FC236}">
                <a16:creationId xmlns:a16="http://schemas.microsoft.com/office/drawing/2014/main" id="{1117EC3C-DE52-4D5A-9E1F-447D45F2D944}"/>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25687570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May 2025 Snapshot</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751017"/>
            <a:ext cx="10766394" cy="4630312"/>
          </a:xfrm>
        </p:spPr>
        <p:txBody>
          <a:bodyPr/>
          <a:lstStyle/>
          <a:p>
            <a:pPr marL="285750" indent="-285750">
              <a:buFont typeface="Arial" panose="020B0604020202020204" pitchFamily="34" charset="0"/>
              <a:buChar char="•"/>
            </a:pPr>
            <a:r>
              <a:rPr lang="en-US" altLang="en-US" dirty="0"/>
              <a:t>Not meeting this week</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Will meet in July 2025 to review proposed PAR documents. </a:t>
            </a:r>
          </a:p>
          <a:p>
            <a:pPr marL="285750" indent="-285750">
              <a:buFont typeface="Arial" panose="020B0604020202020204" pitchFamily="34" charset="0"/>
              <a:buChar char="•"/>
            </a:pPr>
            <a:endParaRPr lang="en-US" altLang="en-US" sz="1800" dirty="0"/>
          </a:p>
          <a:p>
            <a:pPr marL="285750" indent="-285750">
              <a:buFont typeface="Arial" panose="020B0604020202020204" pitchFamily="34" charset="0"/>
              <a:buChar char="•"/>
            </a:pPr>
            <a:r>
              <a:rPr lang="en-US" altLang="en-US" dirty="0"/>
              <a:t>Upcoming Submission deadlines are</a:t>
            </a:r>
          </a:p>
          <a:p>
            <a:pPr lvl="1">
              <a:buFont typeface="Arial" panose="020B0604020202020204" pitchFamily="34" charset="0"/>
              <a:buChar char="•"/>
            </a:pPr>
            <a:r>
              <a:rPr lang="en-US" dirty="0"/>
              <a:t>WG PAR submission to 802 EC for July Plenary Session:  27 June 2025</a:t>
            </a:r>
            <a:endParaRPr lang="en-US" b="0" i="0" dirty="0">
              <a:solidFill>
                <a:srgbClr val="000000"/>
              </a:solidFill>
              <a:effectLst/>
              <a:latin typeface="Times New Roman" panose="02020603050405020304" pitchFamily="18" charset="0"/>
            </a:endParaRPr>
          </a:p>
          <a:p>
            <a:pPr lvl="1">
              <a:buFont typeface="Arial" panose="020B0604020202020204" pitchFamily="34" charset="0"/>
              <a:buChar char="•"/>
            </a:pPr>
            <a:r>
              <a:rPr lang="en-US" altLang="en-US" dirty="0"/>
              <a:t>WG PAR Submission to </a:t>
            </a:r>
            <a:r>
              <a:rPr lang="en-US" altLang="en-US"/>
              <a:t>NesCom: </a:t>
            </a:r>
            <a:endParaRPr lang="en-US" altLang="en-US" dirty="0"/>
          </a:p>
          <a:p>
            <a:pPr lvl="2">
              <a:buFont typeface="Arial" panose="020B0604020202020204" pitchFamily="34" charset="0"/>
              <a:buChar char="•"/>
            </a:pPr>
            <a:r>
              <a:rPr lang="en-US" sz="2000" dirty="0"/>
              <a:t>31 July 2025 for Sept 2025 Virtual Mtg</a:t>
            </a:r>
          </a:p>
          <a:p>
            <a:pPr lvl="2">
              <a:buFont typeface="Arial" panose="020B0604020202020204" pitchFamily="34" charset="0"/>
              <a:buChar char="•"/>
            </a:pPr>
            <a:r>
              <a:rPr lang="en-US" sz="2000" dirty="0">
                <a:effectLst/>
              </a:rPr>
              <a:t>12 Sept 2025 for Oct 2025 Telecon</a:t>
            </a:r>
          </a:p>
          <a:p>
            <a:pPr lvl="2">
              <a:buFont typeface="Arial" panose="020B0604020202020204" pitchFamily="34" charset="0"/>
              <a:buChar char="•"/>
            </a:pPr>
            <a:r>
              <a:rPr lang="en-US" sz="2000" dirty="0"/>
              <a:t>20 Oct 2025 for Dec 2025 Mtg</a:t>
            </a:r>
          </a:p>
          <a:p>
            <a:pPr lvl="2">
              <a:buFont typeface="Arial" panose="020B0604020202020204" pitchFamily="34" charset="0"/>
              <a:buChar char="•"/>
            </a:pPr>
            <a:r>
              <a:rPr lang="en-US" sz="2000" dirty="0">
                <a:effectLst/>
              </a:rPr>
              <a:t>12 Dec 2025 for Jan 2026 Telecon</a:t>
            </a:r>
          </a:p>
          <a:p>
            <a:pPr marL="914400" lvl="2" indent="0"/>
            <a:br>
              <a:rPr lang="en-US" altLang="en-US" sz="2200" dirty="0"/>
            </a:br>
            <a:endParaRPr lang="en-US" altLang="en-US" sz="2200" dirty="0"/>
          </a:p>
          <a:p>
            <a:pPr marL="285750" indent="-285750"/>
            <a:endParaRPr lang="en-US" dirty="0"/>
          </a:p>
        </p:txBody>
      </p:sp>
      <p:sp>
        <p:nvSpPr>
          <p:cNvPr id="7" name="Footer Placeholder 6">
            <a:extLst>
              <a:ext uri="{FF2B5EF4-FFF2-40B4-BE49-F238E27FC236}">
                <a16:creationId xmlns:a16="http://schemas.microsoft.com/office/drawing/2014/main" id="{F7354395-1D76-4E21-8C6A-8113825B9101}"/>
              </a:ext>
            </a:extLst>
          </p:cNvPr>
          <p:cNvSpPr>
            <a:spLocks noGrp="1"/>
          </p:cNvSpPr>
          <p:nvPr>
            <p:ph type="ftr" idx="14"/>
          </p:nvPr>
        </p:nvSpPr>
        <p:spPr/>
        <p:txBody>
          <a:bodyPr/>
          <a:lstStyle/>
          <a:p>
            <a:r>
              <a:rPr lang="en-GB"/>
              <a:t>Jon Rosdahl, Qualcomm</a:t>
            </a:r>
            <a:endParaRPr lang="en-GB" dirty="0"/>
          </a:p>
        </p:txBody>
      </p:sp>
      <p:sp>
        <p:nvSpPr>
          <p:cNvPr id="8" name="Slide Number Placeholder 7">
            <a:extLst>
              <a:ext uri="{FF2B5EF4-FFF2-40B4-BE49-F238E27FC236}">
                <a16:creationId xmlns:a16="http://schemas.microsoft.com/office/drawing/2014/main" id="{4A266999-082B-4BEC-8ECF-55703FE3D5B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Date Placeholder 8">
            <a:extLst>
              <a:ext uri="{FF2B5EF4-FFF2-40B4-BE49-F238E27FC236}">
                <a16:creationId xmlns:a16="http://schemas.microsoft.com/office/drawing/2014/main" id="{0A18B07E-3260-4596-996E-88CCBFFE94F2}"/>
              </a:ext>
            </a:extLst>
          </p:cNvPr>
          <p:cNvSpPr>
            <a:spLocks noGrp="1"/>
          </p:cNvSpPr>
          <p:nvPr>
            <p:ph type="dt" idx="15"/>
          </p:nvPr>
        </p:nvSpPr>
        <p:spPr/>
        <p:txBody>
          <a:bodyPr/>
          <a:lstStyle/>
          <a:p>
            <a:r>
              <a:rPr lang="en-US"/>
              <a:t>May 2025</a:t>
            </a:r>
            <a:endParaRPr lang="en-GB" dirty="0"/>
          </a:p>
        </p:txBody>
      </p:sp>
    </p:spTree>
    <p:extLst>
      <p:ext uri="{BB962C8B-B14F-4D97-AF65-F5344CB8AC3E}">
        <p14:creationId xmlns:p14="http://schemas.microsoft.com/office/powerpoint/2010/main" val="3646262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AD99616218D054EA63C510D5C3ED3A7" ma:contentTypeVersion="13" ma:contentTypeDescription="Create a new document." ma:contentTypeScope="" ma:versionID="9088c02c015a5ae6094a345e86c0e1ae">
  <xsd:schema xmlns:xsd="http://www.w3.org/2001/XMLSchema" xmlns:xs="http://www.w3.org/2001/XMLSchema" xmlns:p="http://schemas.microsoft.com/office/2006/metadata/properties" xmlns:ns3="23347348-f209-4824-a23a-1433d5a4d5f5" xmlns:ns4="5d48a4fd-b80d-4fe1-b239-a49a0c8fe0fd" targetNamespace="http://schemas.microsoft.com/office/2006/metadata/properties" ma:root="true" ma:fieldsID="0203ac7f69cc6692272b6eeae0d61c95" ns3:_="" ns4:_="">
    <xsd:import namespace="23347348-f209-4824-a23a-1433d5a4d5f5"/>
    <xsd:import namespace="5d48a4fd-b80d-4fe1-b239-a49a0c8fe0fd"/>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DateTaken" minOccurs="0"/>
                <xsd:element ref="ns3:MediaServiceOCR"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347348-f209-4824-a23a-1433d5a4d5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d48a4fd-b80d-4fe1-b239-a49a0c8fe0f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68BF55D-B36D-4C6C-8902-4C438DCE577D}">
  <ds:schemaRefs>
    <ds:schemaRef ds:uri="http://schemas.microsoft.com/sharepoint/v3/contenttype/forms"/>
  </ds:schemaRefs>
</ds:datastoreItem>
</file>

<file path=customXml/itemProps2.xml><?xml version="1.0" encoding="utf-8"?>
<ds:datastoreItem xmlns:ds="http://schemas.openxmlformats.org/officeDocument/2006/customXml" ds:itemID="{1804785E-67BB-4305-9B97-6021308D188E}">
  <ds:schemaRefs>
    <ds:schemaRef ds:uri="http://purl.org/dc/elements/1.1/"/>
    <ds:schemaRef ds:uri="http://www.w3.org/XML/1998/namespace"/>
    <ds:schemaRef ds:uri="http://purl.org/dc/terms/"/>
    <ds:schemaRef ds:uri="23347348-f209-4824-a23a-1433d5a4d5f5"/>
    <ds:schemaRef ds:uri="5d48a4fd-b80d-4fe1-b239-a49a0c8fe0fd"/>
    <ds:schemaRef ds:uri="http://purl.org/dc/dcmitype/"/>
    <ds:schemaRef ds:uri="http://schemas.microsoft.com/office/2006/documentManagement/types"/>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C1AF8EE4-B00A-41DD-9B69-99C984DD69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347348-f209-4824-a23a-1433d5a4d5f5"/>
    <ds:schemaRef ds:uri="5d48a4fd-b80d-4fe1-b239-a49a0c8fe0f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24</TotalTime>
  <Words>2752</Words>
  <Application>Microsoft Office PowerPoint</Application>
  <PresentationFormat>Widescreen</PresentationFormat>
  <Paragraphs>521</Paragraphs>
  <Slides>25</Slides>
  <Notes>15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6" baseType="lpstr">
      <vt:lpstr>MS Gothic</vt:lpstr>
      <vt:lpstr>ＭＳ Ｐゴシック</vt:lpstr>
      <vt:lpstr>ＭＳ Ｐゴシック</vt:lpstr>
      <vt:lpstr>Arial</vt:lpstr>
      <vt:lpstr>Arial Unicode MS</vt:lpstr>
      <vt:lpstr>Calibri</vt:lpstr>
      <vt:lpstr>Times New Roman</vt:lpstr>
      <vt:lpstr>Verdana</vt:lpstr>
      <vt:lpstr>Wingdings</vt:lpstr>
      <vt:lpstr>Office Theme</vt:lpstr>
      <vt:lpstr>Document</vt:lpstr>
      <vt:lpstr>WG11 Opening Report Snapshot Slides May 2025</vt:lpstr>
      <vt:lpstr>Abstract</vt:lpstr>
      <vt:lpstr>May 2025 Editors’ Meeting Agenda and Report</vt:lpstr>
      <vt:lpstr>ANA Status</vt:lpstr>
      <vt:lpstr>AIML SC – May 2025 Artificial Intelligence and Machine Learning </vt:lpstr>
      <vt:lpstr>ARC (Architecture) – May 2025</vt:lpstr>
      <vt:lpstr>ARC (Architecture) – May 2025</vt:lpstr>
      <vt:lpstr>Coex SC (Coexistence) – May 2025 </vt:lpstr>
      <vt:lpstr>PAR Review SC – May 2025 Snapshot Chair: Jon Rosdahl</vt:lpstr>
      <vt:lpstr>802.11 WNG – May 2025</vt:lpstr>
      <vt:lpstr>IEEE 802 JTC1 SC will meet once on Tue, 13 May 2025 @ 4 pm CET</vt:lpstr>
      <vt:lpstr>A large number of IEEE 802 submissions are in the PSDO balloting process – but…</vt:lpstr>
      <vt:lpstr>IEEE 802 has sent 111 standards through the PSDO adoption process, with 29 in-process</vt:lpstr>
      <vt:lpstr>TGmf (Maintenance) Summary </vt:lpstr>
      <vt:lpstr>TGbf (WLAN Sensing)– May 2025</vt:lpstr>
      <vt:lpstr>TGbi – May 2025</vt:lpstr>
      <vt:lpstr>TGbk 320MHz Positioning</vt:lpstr>
      <vt:lpstr>TGbn (Ultra High Reliability)</vt:lpstr>
      <vt:lpstr>TGbn May F2F Schedule</vt:lpstr>
      <vt:lpstr>TGbp Snapshot for May 2025 IEEE 802 Interim</vt:lpstr>
      <vt:lpstr>TGbp Timeline till May 2025 interim</vt:lpstr>
      <vt:lpstr>TGbq (Integrated mmWave) Summary </vt:lpstr>
      <vt:lpstr>TGbr ELC – May 2025 Enhanced Light Communications</vt:lpstr>
      <vt:lpstr>PQC SG – May 2025 Snapshot</vt:lpstr>
      <vt:lpstr>Automotive TIG – May 2025 12 May, 1600-1800 Central European Summer Time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Stacey, Robert</dc:creator>
  <cp:keywords>CTPClassification=CTP_PUBLIC:VisualMarkings=, CTPClassification=CTP_NT</cp:keywords>
  <cp:lastModifiedBy>Stephen McCann</cp:lastModifiedBy>
  <cp:revision>196</cp:revision>
  <cp:lastPrinted>1601-01-01T00:00:00Z</cp:lastPrinted>
  <dcterms:created xsi:type="dcterms:W3CDTF">2018-05-02T19:26:26Z</dcterms:created>
  <dcterms:modified xsi:type="dcterms:W3CDTF">2025-05-12T11:30:05Z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b31d2a93-48ab-4433-a33b-4408480a8ecd</vt:lpwstr>
  </property>
  <property fmtid="{D5CDD505-2E9C-101B-9397-08002B2CF9AE}" pid="3" name="CTP_TimeStamp">
    <vt:lpwstr>2020-07-06 15:50:08Z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y fmtid="{D5CDD505-2E9C-101B-9397-08002B2CF9AE}" pid="8" name="ContentTypeId">
    <vt:lpwstr>0x0101005AD99616218D054EA63C510D5C3ED3A7</vt:lpwstr>
  </property>
  <property fmtid="{D5CDD505-2E9C-101B-9397-08002B2CF9AE}" pid="9" name="_readonly">
    <vt:lpwstr/>
  </property>
  <property fmtid="{D5CDD505-2E9C-101B-9397-08002B2CF9AE}" pid="10" name="_change">
    <vt:lpwstr/>
  </property>
  <property fmtid="{D5CDD505-2E9C-101B-9397-08002B2CF9AE}" pid="11" name="_full-control">
    <vt:lpwstr/>
  </property>
  <property fmtid="{D5CDD505-2E9C-101B-9397-08002B2CF9AE}" pid="12" name="sflag">
    <vt:lpwstr>1747049318</vt:lpwstr>
  </property>
</Properties>
</file>