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5" r:id="rId5"/>
    <p:sldId id="266" r:id="rId6"/>
    <p:sldId id="277" r:id="rId7"/>
    <p:sldId id="275" r:id="rId8"/>
    <p:sldId id="273" r:id="rId9"/>
    <p:sldId id="269" r:id="rId10"/>
    <p:sldId id="276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0A8"/>
    <a:srgbClr val="D54E47"/>
    <a:srgbClr val="679E2A"/>
    <a:srgbClr val="3FA5C1"/>
    <a:srgbClr val="92CDDC"/>
    <a:srgbClr val="C65E56"/>
    <a:srgbClr val="D9958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775" autoAdjust="0"/>
  </p:normalViewPr>
  <p:slideViewPr>
    <p:cSldViewPr>
      <p:cViewPr varScale="1">
        <p:scale>
          <a:sx n="84" d="100"/>
          <a:sy n="84" d="100"/>
        </p:scale>
        <p:origin x="610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397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2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889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1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39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05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Huixuan Zhou,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802.11-25/0541r3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Co-SR Power Control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Huixuan Zhou,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41688"/>
              </p:ext>
            </p:extLst>
          </p:nvPr>
        </p:nvGraphicFramePr>
        <p:xfrm>
          <a:off x="1006475" y="2482850"/>
          <a:ext cx="10277475" cy="304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" name="Document" r:id="rId4" imgW="10444320" imgH="3124080" progId="Word.Document.8">
                  <p:embed/>
                </p:oleObj>
              </mc:Choice>
              <mc:Fallback>
                <p:oleObj name="Document" r:id="rId4" imgW="10444320" imgH="31240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82850"/>
                        <a:ext cx="10277475" cy="3049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Straw Poll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6F5E9E6-F0C3-4FB3-98A9-F39CDEB732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>
                <a:latin typeface="Times New Roman"/>
                <a:ea typeface="MS Gothic"/>
              </a:rPr>
              <a:t>SP: Do you support to include the following text to 11bn SF</a:t>
            </a:r>
            <a:r>
              <a:rPr lang="en-US" altLang="zh-CN" sz="2000" dirty="0">
                <a:latin typeface="Times New Roman"/>
                <a:ea typeface="MS Gothic"/>
              </a:rPr>
              <a:t>D?</a:t>
            </a:r>
            <a:endParaRPr lang="en-US" sz="2000" dirty="0">
              <a:latin typeface="Times New Roman"/>
              <a:ea typeface="MS Gothic"/>
            </a:endParaRP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b="0" dirty="0">
                <a:latin typeface="Times New Roman"/>
                <a:ea typeface="MS Gothic"/>
              </a:rPr>
              <a:t>In UHR Co-SR, Sharing AP needs to obtain global power control information </a:t>
            </a:r>
            <a:r>
              <a:rPr lang="en-US" altLang="zh-CN" dirty="0">
                <a:latin typeface="Times New Roman"/>
                <a:ea typeface="MS Gothic"/>
              </a:rPr>
              <a:t>before Co-SR transmissions</a:t>
            </a:r>
            <a:r>
              <a:rPr lang="en-US" altLang="zh-CN" b="0" dirty="0">
                <a:latin typeface="Times New Roman"/>
                <a:ea typeface="MS Gothic"/>
              </a:rPr>
              <a:t>. The following shared power control information shall be carried in the Co-SR response frame: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Expected TX power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TX power limit of sharing AP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Power headroom (</a:t>
            </a:r>
            <a:r>
              <a:rPr kumimoji="0" lang="en-US" altLang="zh-CN" b="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or Maximum TX power)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Minimum TX power</a:t>
            </a:r>
            <a:endParaRPr lang="en-US" altLang="zh-CN" sz="2000" b="1" dirty="0">
              <a:latin typeface="Times New Roman"/>
              <a:ea typeface="MS Gothic"/>
              <a:cs typeface="+mn-cs"/>
            </a:endParaRP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latin typeface="Times New Roman"/>
                <a:ea typeface="MS Gothic"/>
              </a:rPr>
              <a:t>The original or adjusted TX power limit for shared AP </a:t>
            </a:r>
            <a:r>
              <a:rPr lang="en-US" altLang="zh-CN" dirty="0">
                <a:latin typeface="Times New Roman"/>
                <a:ea typeface="MS Gothic"/>
              </a:rPr>
              <a:t>shall be </a:t>
            </a:r>
            <a:r>
              <a:rPr lang="en-US" dirty="0">
                <a:latin typeface="Times New Roman"/>
                <a:ea typeface="MS Gothic"/>
              </a:rPr>
              <a:t>carried </a:t>
            </a:r>
            <a:r>
              <a:rPr lang="en-US" altLang="zh-CN" b="0" dirty="0">
                <a:latin typeface="Times New Roman"/>
                <a:ea typeface="MS Gothic"/>
              </a:rPr>
              <a:t>in the </a:t>
            </a:r>
            <a:r>
              <a:rPr lang="en-US" dirty="0">
                <a:latin typeface="Times New Roman"/>
                <a:ea typeface="MS Gothic"/>
              </a:rPr>
              <a:t>trigger frame that initiates Co-SR.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9668D11-4AEA-40EB-B31E-0CE66BD95B24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/>
              <a:t>Huixuan Zhou, OPPO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87851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566E75E-0CF6-408A-B8A6-8049C54843A9}"/>
              </a:ext>
            </a:extLst>
          </p:cNvPr>
          <p:cNvSpPr txBox="1"/>
          <p:nvPr/>
        </p:nvSpPr>
        <p:spPr>
          <a:xfrm>
            <a:off x="964204" y="1906795"/>
            <a:ext cx="8156131" cy="130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 11-24-0209-12-00bn-specification-framework-for-tgbn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11-25-0254-00-00bn-co-sr-power-control-considerations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[3] 11-24-1514-01-00bn-multi-ap-framework-for-c-sr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 11-25-0343-00-00bn-consideration-on-multi-ap-framework-for-co-sr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7840400-2ABF-45EC-A90A-3E064E72D0DD}"/>
              </a:ext>
            </a:extLst>
          </p:cNvPr>
          <p:cNvSpPr txBox="1"/>
          <p:nvPr/>
        </p:nvSpPr>
        <p:spPr>
          <a:xfrm>
            <a:off x="864659" y="1628800"/>
            <a:ext cx="10460567" cy="3300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TGbn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defines multi-AP Coordinated Spatial Reuse (Co-SR) at TXOP-level with power control [1].</a:t>
            </a:r>
          </a:p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There have been discussions on power control methods, but no consensus have been reached yet on this topic.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In [2], The Trigger frame that initiates the Co-SR transmission indicates the TX power limit of the shared AP.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[3] and [4], ICF and ICR are </a:t>
            </a:r>
            <a:r>
              <a:rPr kumimoji="0" lang="en-US" altLang="zh-CN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porposed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for exchanging control information between APs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to support 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power control.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In this contribution, we introduce a power control solution for Co-SR with some shared information using Co-SR invite/response exchange.</a:t>
            </a: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Recap: Power Limitation in PSR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4C7686B-E50B-4E4A-85B0-2744E69F4D5C}"/>
                  </a:ext>
                </a:extLst>
              </p:cNvPr>
              <p:cNvSpPr txBox="1"/>
              <p:nvPr/>
            </p:nvSpPr>
            <p:spPr>
              <a:xfrm>
                <a:off x="864659" y="1628800"/>
                <a:ext cx="10460567" cy="46592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285750" eaLnBrk="1" hangingPunct="1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800" b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802.11ax introduces the Parametrized Spatial Reuse (PSR) mechanism, which allows an HE STA to identify a PSR opportunity for the duration of an ongoing TB PPDU.</a:t>
                </a:r>
              </a:p>
              <a:p>
                <a:pPr marL="741363" marR="0" lvl="1" indent="-284163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An AP that aims to use PSR determines an Acceptable Receive Interference Level (ARIL) in dBm</a:t>
                </a:r>
              </a:p>
              <a:p>
                <a:pPr indent="-2857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altLang="zh-CN" sz="16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S Gothic"/>
                            </a:rPr>
                            <m:t>𝐴𝑅𝐼𝐿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𝐴𝑃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=</m:t>
                      </m:r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𝑅𝑆𝑆𝐼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𝐴𝑃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−</m:t>
                      </m:r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𝑆𝑁𝑅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𝑚𝑖𝑛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−</m:t>
                      </m:r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𝑀𝑎𝑟𝑔𝑖𝑛</m:t>
                      </m:r>
                    </m:oMath>
                  </m:oMathPara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  <a:cs typeface="+mn-cs"/>
                </a:endParaRP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𝑅𝑆𝑆𝐼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expected receive signal power of the ensuing HE TB PPDUs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𝑆𝑁𝑅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minimum SNR value that yields ≤ 10% PER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altLang="zh-CN" sz="14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𝑀𝑎𝑟𝑔𝑖𝑛</m:t>
                    </m:r>
                    <m:r>
                      <a:rPr lang="en-US" altLang="zh-CN" sz="14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 </m:t>
                    </m:r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safety margin value</a:t>
                </a:r>
              </a:p>
              <a:p>
                <a:pPr marL="741363" lvl="1" indent="-284163" eaLnBrk="1" hangingPunct="1"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The AP determines the </a:t>
                </a:r>
                <a14:m>
                  <m:oMath xmlns:m="http://schemas.openxmlformats.org/officeDocument/2006/math">
                    <m:r>
                      <a:rPr lang="en-US" altLang="zh-CN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𝐼𝑁𝑃𝑈𝑇</m:t>
                        </m:r>
                      </m:sub>
                    </m:sSub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parameter, and finds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 as the highest value less than or equal to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𝐼𝑁𝑃𝑈𝑇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 in Table 27-24. </a:t>
                </a:r>
              </a:p>
              <a:p>
                <a:pPr marL="571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𝑃𝑆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𝐼𝑁𝑃𝑈𝑇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=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𝑇𝑥𝑃𝑤𝑟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+</m:t>
                    </m:r>
                  </m:oMath>
                </a14:m>
                <a:r>
                  <a:rPr lang="en-US" altLang="zh-CN" sz="1600" i="1" kern="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MS Gothic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𝐴𝑅𝐼𝐿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</m:oMath>
                </a14:m>
                <a:endParaRPr lang="en-US" altLang="zh-CN" sz="1600" i="1" kern="0" dirty="0">
                  <a:solidFill>
                    <a:srgbClr val="000000"/>
                  </a:solidFill>
                  <a:latin typeface="Cambria Math" panose="02040503050406030204" pitchFamily="18" charset="0"/>
                  <a:ea typeface="MS Gothic"/>
                </a:endParaRPr>
              </a:p>
              <a:p>
                <a:pPr marL="741363" lvl="1" indent="-284163" eaLnBrk="1" hangingPunct="1"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If an HE STA receives a inter-BSS TF that allows PSR and its expected TX power does not exceed the power limit specified in the TF, it will identify a PSR opportunity.</a:t>
                </a:r>
              </a:p>
              <a:p>
                <a:pPr lvl="0" indent="-2857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𝑇𝑥𝑃𝑤𝑟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𝑃𝑆𝑅𝑇</m:t>
                        </m:r>
                      </m:sub>
                    </m:sSub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−10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𝑙𝑜𝑔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10</m:t>
                    </m:r>
                    <m:d>
                      <m:dPr>
                        <m:ctrlP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</m:ctrlPr>
                          </m:sSubPr>
                          <m:e>
                            <m:r>
                              <a:rPr lang="en-US" altLang="zh-CN" sz="16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𝑃𝑆𝑅𝑇</m:t>
                            </m:r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,</m:t>
                            </m:r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𝑛𝑜𝑛𝑝𝑢𝑛𝑐</m:t>
                            </m:r>
                          </m:sub>
                        </m:sSub>
                      </m:e>
                    </m:d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≤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𝑚𝑖𝑛</m:t>
                        </m:r>
                      </m:sub>
                    </m:sSub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−</m:t>
                    </m:r>
                  </m:oMath>
                </a14:m>
                <a:r>
                  <a:rPr lang="en-US" altLang="zh-CN" sz="1600" i="1" kern="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MS Gothic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𝑅𝑃</m:t>
                        </m:r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𝐿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𝑃𝑆𝑅𝑅</m:t>
                        </m:r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,20</m:t>
                        </m:r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𝑀𝐻𝑧</m:t>
                        </m:r>
                      </m:sub>
                    </m:sSub>
                  </m:oMath>
                </a14:m>
                <a:endParaRPr kumimoji="0" lang="en-US" altLang="zh-CN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𝑁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𝑃𝑆𝑅𝑇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𝑛𝑜𝑛𝑝𝑢𝑛𝑐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number of non-punctured 20 MHz subchannels of the PSRT PPDU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𝑅𝑃𝐿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𝑃𝑆𝑅𝑅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,20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𝑀𝐻𝑧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normalized received signal power in units of dBm/20MH</a:t>
                </a: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  <a:cs typeface="+mn-cs"/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4C7686B-E50B-4E4A-85B0-2744E69F4D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59" y="1628800"/>
                <a:ext cx="10460567" cy="4659289"/>
              </a:xfrm>
              <a:prstGeom prst="rect">
                <a:avLst/>
              </a:prstGeom>
              <a:blipFill>
                <a:blip r:embed="rId3"/>
                <a:stretch>
                  <a:fillRect t="-654" b="-1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389D3094-DB37-486B-952C-3699E633D7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599220"/>
            <a:ext cx="10757878" cy="1224136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Unlike PSR, Co-SR involves simultaneous DL transmissions. 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When AP1 utilizes Co-SR for delivering DL PPDU to STA1, it shall determine the TX power limit of AP2: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Limitation in Co-SR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F0EABDE-CE03-4777-A246-E90BAE42CB40}"/>
                  </a:ext>
                </a:extLst>
              </p:cNvPr>
              <p:cNvSpPr txBox="1"/>
              <p:nvPr/>
            </p:nvSpPr>
            <p:spPr>
              <a:xfrm>
                <a:off x="929217" y="2255596"/>
                <a:ext cx="7903087" cy="18220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800100" lvl="1" indent="-342900" eaLnBrk="1" hangingPunct="1">
                  <a:spcBef>
                    <a:spcPts val="500"/>
                  </a:spcBef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𝑚𝑎𝑥</m:t>
                        </m:r>
                      </m:sup>
                    </m:sSubSup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𝐴𝑅𝐼𝐿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+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𝐴𝑃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2→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𝑆𝑇𝐴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800100" lvl="1" indent="-342900" eaLnBrk="1" hangingPunct="1">
                  <a:spcBef>
                    <a:spcPts val="500"/>
                  </a:spcBef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𝐴𝑅𝐼𝐿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𝑅𝑆𝑆𝐼𝑇𝑎𝑟𝑔𝑒𝑡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𝑆𝑁𝑅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𝑀𝑎𝑟𝑔𝑖𝑛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800100" marR="0" lvl="1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𝑅𝑆𝑆𝐼𝑇𝑎𝑟𝑔𝑒𝑡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𝐴𝑃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𝑆𝑇𝐴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457200" lvl="1" indent="0" eaLnBrk="1" hangingPunct="1"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It can be derived from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a)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,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b)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 and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c) 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that :</a:t>
                </a:r>
              </a:p>
              <a:p>
                <a:pPr lvl="1" eaLnBrk="1" hangingPunct="1">
                  <a:spcBef>
                    <a:spcPts val="500"/>
                  </a:spcBef>
                  <a:buFont typeface="Times New Roman" panose="02020603050405020304" pitchFamily="18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SupPr>
                      <m:e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𝑃𝑤𝑟</m:t>
                        </m:r>
                      </m:e>
                      <m:sub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2</m:t>
                        </m:r>
                      </m:sub>
                      <m:sup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𝑚𝑎𝑥</m:t>
                        </m:r>
                      </m:sup>
                    </m:sSubSup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=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𝑆𝑇𝐴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1)−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𝑆𝑁𝑅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𝑀𝑎𝑟𝑔𝑖𝑛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+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𝑃𝑎𝑡h𝑙𝑜𝑠𝑠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(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𝐴𝑃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2→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𝑆𝑇𝐴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1)</m:t>
                    </m:r>
                  </m:oMath>
                </a14:m>
                <a:endParaRPr lang="en-US" altLang="zh-CN" sz="1600" kern="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F0EABDE-CE03-4777-A246-E90BAE42C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7" y="2255596"/>
                <a:ext cx="7903087" cy="1822037"/>
              </a:xfrm>
              <a:prstGeom prst="rect">
                <a:avLst/>
              </a:prstGeom>
              <a:blipFill>
                <a:blip r:embed="rId3"/>
                <a:stretch>
                  <a:fillRect t="-334" b="-13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730484DD-3AAD-4CE7-9262-006719BB506A}"/>
              </a:ext>
            </a:extLst>
          </p:cNvPr>
          <p:cNvSpPr txBox="1"/>
          <p:nvPr/>
        </p:nvSpPr>
        <p:spPr>
          <a:xfrm>
            <a:off x="906090" y="4290832"/>
            <a:ext cx="10460567" cy="1590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 same way is used for AP2 to determine the TX power limit of AP1.</a:t>
            </a:r>
          </a:p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Based on the above equation, we can draw the following conclusion: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Except for the AP TX power, the other items on the right side of the equation are semi-static parameters related to the STA, and the AP can obtain these parameters through the measurement procedure.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T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he TX power limit of OBSS AP solely depends on the AP’s TX power with a linear relationship.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81983CDD-AC61-40A4-B16F-32DE014400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2679" y="2265219"/>
            <a:ext cx="3068652" cy="23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(1/3)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1377" y="1484784"/>
            <a:ext cx="10361084" cy="316835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In this contribution, we assume that the APs have completed both the MAP negotiation and the Co-SR measurement procedure, and have already obtained measurement results related to their STAs (i.e., Pathloss,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  <a:ea typeface="MS Gothic"/>
              </a:rPr>
              <a:t>minimum SNR and other TBD parameters)</a:t>
            </a:r>
            <a:r>
              <a:rPr lang="en-US" sz="1800" dirty="0">
                <a:latin typeface="Times New Roman"/>
                <a:ea typeface="MS Gothic"/>
              </a:rPr>
              <a:t>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Information required for power control at an AP: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b="1" u="sng" dirty="0">
                <a:latin typeface="Times New Roman"/>
                <a:ea typeface="MS Gothic"/>
                <a:cs typeface="+mn-cs"/>
              </a:rPr>
              <a:t>Expected TX power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: The expected TX power of the AP 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b="1" u="sng" dirty="0">
                <a:latin typeface="Times New Roman"/>
                <a:ea typeface="MS Gothic"/>
                <a:cs typeface="+mn-cs"/>
              </a:rPr>
              <a:t>TX power limit of OBSS AP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: Determined by the </a:t>
            </a:r>
            <a:r>
              <a:rPr lang="en-US" altLang="zh-CN" sz="1800" dirty="0">
                <a:latin typeface="Times New Roman"/>
                <a:ea typeface="MS Gothic"/>
                <a:cs typeface="+mn-cs"/>
              </a:rPr>
              <a:t>expected TX power and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 the measurement results.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b="1" u="sng" dirty="0">
                <a:latin typeface="Times New Roman"/>
                <a:ea typeface="MS Gothic"/>
                <a:cs typeface="+mn-cs"/>
              </a:rPr>
              <a:t>Power headroom (</a:t>
            </a:r>
            <a:r>
              <a:rPr kumimoji="0" lang="en-US" altLang="zh-CN" sz="18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or Maximum TX power)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 The gap between the expected and the maximum TX power of the AP </a:t>
            </a:r>
            <a:r>
              <a:rPr lang="en-US" altLang="zh-CN" sz="1800" dirty="0">
                <a:latin typeface="Times New Roman"/>
                <a:ea typeface="MS Gothic"/>
                <a:cs typeface="+mn-cs"/>
              </a:rPr>
              <a:t> in units of </a:t>
            </a:r>
            <a:r>
              <a:rPr lang="en-US" altLang="zh-CN" sz="1800" dirty="0" err="1">
                <a:latin typeface="Times New Roman"/>
                <a:ea typeface="MS Gothic"/>
                <a:cs typeface="+mn-cs"/>
              </a:rPr>
              <a:t>dB.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b="1" u="sng" dirty="0">
                <a:latin typeface="Times New Roman"/>
                <a:ea typeface="MS Gothic"/>
                <a:cs typeface="+mn-cs"/>
              </a:rPr>
              <a:t>Minimum TX power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: </a:t>
            </a:r>
            <a:r>
              <a:rPr lang="en-US" altLang="zh-CN" sz="1800" dirty="0">
                <a:latin typeface="Times New Roman"/>
                <a:ea typeface="MS Gothic"/>
                <a:cs typeface="+mn-cs"/>
              </a:rPr>
              <a:t>The minimum TX power by the AP, ensuring that its STA is available to decode the PPDU without interference from OBSS AP.</a:t>
            </a:r>
            <a:endParaRPr lang="en-US" sz="1800" dirty="0">
              <a:latin typeface="Times New Roman"/>
              <a:ea typeface="MS Gothic"/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CBE49E1-830B-43BA-BD5C-1F474738009D}"/>
              </a:ext>
            </a:extLst>
          </p:cNvPr>
          <p:cNvSpPr txBox="1"/>
          <p:nvPr/>
        </p:nvSpPr>
        <p:spPr>
          <a:xfrm>
            <a:off x="965200" y="4653136"/>
            <a:ext cx="10424584" cy="1733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How to use the above information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Step1: Sharing AP and shared AP calculate their own power control information.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Step2: Shared AP shares its power control information to sharing AP.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Step3: S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haring AP can decide whether to do Co-SR or not and perform STA selection.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Step4: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  <a:ea typeface="MS Gothic"/>
              </a:rPr>
              <a:t>S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haring AP informs shared AP if there is a change in the TX power parameters.</a:t>
            </a:r>
            <a:endParaRPr kumimoji="0" lang="en-US" altLang="zh-CN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7319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D4D5D9D5-51FA-402E-88CF-F7AB4FE6DAA7}"/>
                  </a:ext>
                </a:extLst>
              </p:cNvPr>
              <p:cNvSpPr txBox="1"/>
              <p:nvPr/>
            </p:nvSpPr>
            <p:spPr>
              <a:xfrm>
                <a:off x="7885510" y="2113141"/>
                <a:ext cx="1306833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AP2’s power cannot be reduced to 4dBm (</a:t>
                </a:r>
                <a14:m>
                  <m:oMath xmlns:m="http://schemas.openxmlformats.org/officeDocument/2006/math">
                    <m:r>
                      <a:rPr kumimoji="0" lang="en-US" altLang="zh-CN" sz="1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3690A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690A8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5dBm</a:t>
                </a:r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), So AP1 increase its power by 6dB instead </a:t>
                </a:r>
                <a:endParaRPr lang="zh-CN" alt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D4D5D9D5-51FA-402E-88CF-F7AB4FE6DA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510" y="2113141"/>
                <a:ext cx="1306833" cy="1384995"/>
              </a:xfrm>
              <a:prstGeom prst="rect">
                <a:avLst/>
              </a:prstGeom>
              <a:blipFill>
                <a:blip r:embed="rId3"/>
                <a:stretch>
                  <a:fillRect l="-467" t="-441" r="-2336" b="-2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(2/3)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486792"/>
            <a:ext cx="10361084" cy="597865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Example: Sharing AP with knowledge of global power control information can adjust parameter values to meet the power requirements of both APs.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449524" y="5932178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9943FE66-4109-49DA-8DBF-DF319BE584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35529484"/>
                  </p:ext>
                </p:extLst>
              </p:nvPr>
            </p:nvGraphicFramePr>
            <p:xfrm>
              <a:off x="4511824" y="2113141"/>
              <a:ext cx="3373687" cy="12954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TX power limit of AP2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9943FE66-4109-49DA-8DBF-DF319BE584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35529484"/>
                  </p:ext>
                </p:extLst>
              </p:nvPr>
            </p:nvGraphicFramePr>
            <p:xfrm>
              <a:off x="4511824" y="2113141"/>
              <a:ext cx="3373687" cy="12954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TX power limit of AP2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85284" t="-209524" r="-669" b="-22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5300892E-969F-4A4E-84FC-6CC3CD6E31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0568" y="2204864"/>
            <a:ext cx="3373687" cy="2059785"/>
          </a:xfrm>
          <a:prstGeom prst="rect">
            <a:avLst/>
          </a:prstGeom>
        </p:spPr>
      </p:pic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28522D7E-332E-4558-AE9F-BBD04C2C03FD}"/>
              </a:ext>
            </a:extLst>
          </p:cNvPr>
          <p:cNvCxnSpPr>
            <a:cxnSpLocks/>
          </p:cNvCxnSpPr>
          <p:nvPr/>
        </p:nvCxnSpPr>
        <p:spPr bwMode="auto">
          <a:xfrm>
            <a:off x="8043632" y="3545992"/>
            <a:ext cx="990588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9" name="表格 7">
                <a:extLst>
                  <a:ext uri="{FF2B5EF4-FFF2-40B4-BE49-F238E27FC236}">
                    <a16:creationId xmlns:a16="http://schemas.microsoft.com/office/drawing/2014/main" id="{54201464-00F6-4456-BBE5-279D81F3E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5155757"/>
                  </p:ext>
                </p:extLst>
              </p:nvPr>
            </p:nvGraphicFramePr>
            <p:xfrm>
              <a:off x="9130411" y="2105267"/>
              <a:ext cx="1869791" cy="12954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1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137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137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endParaRPr lang="zh-CN" altLang="en-US" sz="11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295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137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137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9" name="表格 7">
                <a:extLst>
                  <a:ext uri="{FF2B5EF4-FFF2-40B4-BE49-F238E27FC236}">
                    <a16:creationId xmlns:a16="http://schemas.microsoft.com/office/drawing/2014/main" id="{54201464-00F6-4456-BBE5-279D81F3E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5155757"/>
                  </p:ext>
                </p:extLst>
              </p:nvPr>
            </p:nvGraphicFramePr>
            <p:xfrm>
              <a:off x="9130411" y="2105267"/>
              <a:ext cx="1869791" cy="12954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1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endParaRPr lang="zh-CN" altLang="en-US" sz="11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6"/>
                          <a:stretch>
                            <a:fillRect t="-202326" r="-649" b="-2139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4" name="文本框 23">
            <a:extLst>
              <a:ext uri="{FF2B5EF4-FFF2-40B4-BE49-F238E27FC236}">
                <a16:creationId xmlns:a16="http://schemas.microsoft.com/office/drawing/2014/main" id="{7146A10A-3982-4C68-B87D-D0A238BB2B5D}"/>
              </a:ext>
            </a:extLst>
          </p:cNvPr>
          <p:cNvSpPr txBox="1"/>
          <p:nvPr/>
        </p:nvSpPr>
        <p:spPr>
          <a:xfrm>
            <a:off x="108712" y="3545992"/>
            <a:ext cx="108012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Expected TX power of AP1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C2422CA-C8B0-47CC-80A7-A00372205AE0}"/>
              </a:ext>
            </a:extLst>
          </p:cNvPr>
          <p:cNvSpPr txBox="1"/>
          <p:nvPr/>
        </p:nvSpPr>
        <p:spPr>
          <a:xfrm>
            <a:off x="101105" y="4071455"/>
            <a:ext cx="108012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Adjusted TX power of AP1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弧形 8">
            <a:extLst>
              <a:ext uri="{FF2B5EF4-FFF2-40B4-BE49-F238E27FC236}">
                <a16:creationId xmlns:a16="http://schemas.microsoft.com/office/drawing/2014/main" id="{717DD48E-E913-409B-8D60-43D5D1954B0B}"/>
              </a:ext>
            </a:extLst>
          </p:cNvPr>
          <p:cNvSpPr/>
          <p:nvPr/>
        </p:nvSpPr>
        <p:spPr bwMode="auto">
          <a:xfrm rot="9700458">
            <a:off x="1000129" y="3700795"/>
            <a:ext cx="775215" cy="249473"/>
          </a:xfrm>
          <a:prstGeom prst="arc">
            <a:avLst>
              <a:gd name="adj1" fmla="val 15338624"/>
              <a:gd name="adj2" fmla="val 2147829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弧形 28">
            <a:extLst>
              <a:ext uri="{FF2B5EF4-FFF2-40B4-BE49-F238E27FC236}">
                <a16:creationId xmlns:a16="http://schemas.microsoft.com/office/drawing/2014/main" id="{75EE158B-3FDF-4E8C-96BA-C8A9B6CB7844}"/>
              </a:ext>
            </a:extLst>
          </p:cNvPr>
          <p:cNvSpPr/>
          <p:nvPr/>
        </p:nvSpPr>
        <p:spPr bwMode="auto">
          <a:xfrm rot="21213139">
            <a:off x="718722" y="4279949"/>
            <a:ext cx="775215" cy="249473"/>
          </a:xfrm>
          <a:prstGeom prst="arc">
            <a:avLst>
              <a:gd name="adj1" fmla="val 15338624"/>
              <a:gd name="adj2" fmla="val 2147829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6" name="表格 7">
                <a:extLst>
                  <a:ext uri="{FF2B5EF4-FFF2-40B4-BE49-F238E27FC236}">
                    <a16:creationId xmlns:a16="http://schemas.microsoft.com/office/drawing/2014/main" id="{DF3174C9-74F1-490D-9FB4-8F617779E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4549552"/>
                  </p:ext>
                </p:extLst>
              </p:nvPr>
            </p:nvGraphicFramePr>
            <p:xfrm>
              <a:off x="4511824" y="3575005"/>
              <a:ext cx="3373687" cy="12954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3609985826"/>
                        </a:ext>
                      </a:extLst>
                    </a:gridCol>
                  </a:tblGrid>
                  <a:tr h="182474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1279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TX power limit of AP1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12dBm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6" name="表格 7">
                <a:extLst>
                  <a:ext uri="{FF2B5EF4-FFF2-40B4-BE49-F238E27FC236}">
                    <a16:creationId xmlns:a16="http://schemas.microsoft.com/office/drawing/2014/main" id="{DF3174C9-74F1-490D-9FB4-8F617779E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4549552"/>
                  </p:ext>
                </p:extLst>
              </p:nvPr>
            </p:nvGraphicFramePr>
            <p:xfrm>
              <a:off x="4511824" y="3575005"/>
              <a:ext cx="3373687" cy="12954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360998582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TX power limit of AP1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7"/>
                          <a:stretch>
                            <a:fillRect l="-85284" t="-202326" r="-669" b="-2139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8" name="表格 7">
                <a:extLst>
                  <a:ext uri="{FF2B5EF4-FFF2-40B4-BE49-F238E27FC236}">
                    <a16:creationId xmlns:a16="http://schemas.microsoft.com/office/drawing/2014/main" id="{CC47F72D-9FA4-46FC-868B-5215B4AA50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9750669"/>
                  </p:ext>
                </p:extLst>
              </p:nvPr>
            </p:nvGraphicFramePr>
            <p:xfrm>
              <a:off x="4511824" y="5044494"/>
              <a:ext cx="3373687" cy="12573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484738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88949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0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Expected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1648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TX power limit of AP1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 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05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05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Power headroom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Minimum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8" name="表格 7">
                <a:extLst>
                  <a:ext uri="{FF2B5EF4-FFF2-40B4-BE49-F238E27FC236}">
                    <a16:creationId xmlns:a16="http://schemas.microsoft.com/office/drawing/2014/main" id="{CC47F72D-9FA4-46FC-868B-5215B4AA50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9750669"/>
                  </p:ext>
                </p:extLst>
              </p:nvPr>
            </p:nvGraphicFramePr>
            <p:xfrm>
              <a:off x="4511824" y="5044494"/>
              <a:ext cx="3373687" cy="12573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484738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88949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5146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0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Expected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TX power limit of AP1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8"/>
                          <a:stretch>
                            <a:fillRect l="-78710" t="-207317" r="-645" b="-2170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Power headroom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Minimum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3" name="表格 7">
                <a:extLst>
                  <a:ext uri="{FF2B5EF4-FFF2-40B4-BE49-F238E27FC236}">
                    <a16:creationId xmlns:a16="http://schemas.microsoft.com/office/drawing/2014/main" id="{9DCC30BE-AE2C-4102-A4E2-E82834AD70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0844008"/>
                  </p:ext>
                </p:extLst>
              </p:nvPr>
            </p:nvGraphicFramePr>
            <p:xfrm>
              <a:off x="9130411" y="3564575"/>
              <a:ext cx="1869792" cy="12954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103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12dBm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3" name="表格 7">
                <a:extLst>
                  <a:ext uri="{FF2B5EF4-FFF2-40B4-BE49-F238E27FC236}">
                    <a16:creationId xmlns:a16="http://schemas.microsoft.com/office/drawing/2014/main" id="{9DCC30BE-AE2C-4102-A4E2-E82834AD70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0844008"/>
                  </p:ext>
                </p:extLst>
              </p:nvPr>
            </p:nvGraphicFramePr>
            <p:xfrm>
              <a:off x="9130411" y="3564575"/>
              <a:ext cx="1869792" cy="12954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9"/>
                          <a:stretch>
                            <a:fillRect t="-209524" r="-649" b="-22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4" name="表格 7">
                <a:extLst>
                  <a:ext uri="{FF2B5EF4-FFF2-40B4-BE49-F238E27FC236}">
                    <a16:creationId xmlns:a16="http://schemas.microsoft.com/office/drawing/2014/main" id="{0FF42115-E527-4A27-B879-68CB8CF860E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5384491"/>
                  </p:ext>
                </p:extLst>
              </p:nvPr>
            </p:nvGraphicFramePr>
            <p:xfrm>
              <a:off x="9130410" y="5063050"/>
              <a:ext cx="1869792" cy="12573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1691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1672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 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05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05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457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457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4" name="表格 7">
                <a:extLst>
                  <a:ext uri="{FF2B5EF4-FFF2-40B4-BE49-F238E27FC236}">
                    <a16:creationId xmlns:a16="http://schemas.microsoft.com/office/drawing/2014/main" id="{0FF42115-E527-4A27-B879-68CB8CF860E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5384491"/>
                  </p:ext>
                </p:extLst>
              </p:nvPr>
            </p:nvGraphicFramePr>
            <p:xfrm>
              <a:off x="9130410" y="5063050"/>
              <a:ext cx="1869792" cy="125730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10"/>
                          <a:stretch>
                            <a:fillRect t="-207317" r="-649" b="-2170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7" name="文本框 46">
            <a:extLst>
              <a:ext uri="{FF2B5EF4-FFF2-40B4-BE49-F238E27FC236}">
                <a16:creationId xmlns:a16="http://schemas.microsoft.com/office/drawing/2014/main" id="{B7E23919-184F-4A0D-8E17-298E8D6D9091}"/>
              </a:ext>
            </a:extLst>
          </p:cNvPr>
          <p:cNvSpPr txBox="1"/>
          <p:nvPr/>
        </p:nvSpPr>
        <p:spPr>
          <a:xfrm>
            <a:off x="10654747" y="5242531"/>
            <a:ext cx="14189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AP2 discards STA3 </a:t>
            </a:r>
            <a:r>
              <a:rPr lang="en-US" altLang="zh-CN" sz="1200" b="1" dirty="0">
                <a:solidFill>
                  <a:schemeClr val="tx1"/>
                </a:solidFill>
                <a:latin typeface="Times New Roman"/>
                <a:ea typeface="MS Gothic"/>
              </a:rPr>
              <a:t>because it cannot meet the requirements no matter how the power is adjusted.</a:t>
            </a:r>
            <a:endParaRPr lang="zh-CN" altLang="en-US" sz="1200" b="1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02D5F4F9-5BBD-494C-A574-11926C7DC2E8}"/>
              </a:ext>
            </a:extLst>
          </p:cNvPr>
          <p:cNvGrpSpPr/>
          <p:nvPr/>
        </p:nvGrpSpPr>
        <p:grpSpPr>
          <a:xfrm>
            <a:off x="7525472" y="2912636"/>
            <a:ext cx="360040" cy="360040"/>
            <a:chOff x="370571" y="768068"/>
            <a:chExt cx="360040" cy="360040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C66DAC7B-0535-4FE3-A543-0838A33F21A2}"/>
                </a:ext>
              </a:extLst>
            </p:cNvPr>
            <p:cNvSpPr/>
            <p:nvPr/>
          </p:nvSpPr>
          <p:spPr bwMode="auto">
            <a:xfrm rot="2742138">
              <a:off x="527731" y="764704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33F8E4A7-D621-4816-BC27-589015A63B8D}"/>
                </a:ext>
              </a:extLst>
            </p:cNvPr>
            <p:cNvSpPr/>
            <p:nvPr/>
          </p:nvSpPr>
          <p:spPr bwMode="auto">
            <a:xfrm rot="18962326">
              <a:off x="518118" y="768068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B0B1F556-B1E7-429D-9D2B-D48E0F0AD4AE}"/>
              </a:ext>
            </a:extLst>
          </p:cNvPr>
          <p:cNvGrpSpPr/>
          <p:nvPr/>
        </p:nvGrpSpPr>
        <p:grpSpPr>
          <a:xfrm>
            <a:off x="10416480" y="5752158"/>
            <a:ext cx="360040" cy="360040"/>
            <a:chOff x="370571" y="768068"/>
            <a:chExt cx="360040" cy="360040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99B76AB3-76C1-49CF-9E7B-395772C96428}"/>
                </a:ext>
              </a:extLst>
            </p:cNvPr>
            <p:cNvSpPr/>
            <p:nvPr/>
          </p:nvSpPr>
          <p:spPr bwMode="auto">
            <a:xfrm rot="2742138">
              <a:off x="527731" y="764704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DD5DF4F4-5405-4B62-B843-A1B8F8924444}"/>
                </a:ext>
              </a:extLst>
            </p:cNvPr>
            <p:cNvSpPr/>
            <p:nvPr/>
          </p:nvSpPr>
          <p:spPr bwMode="auto">
            <a:xfrm rot="18962326">
              <a:off x="518118" y="768068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CED2D4CB-82C0-4928-BFB1-9621740D329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8902" y="4305474"/>
            <a:ext cx="3646538" cy="2131468"/>
          </a:xfrm>
          <a:prstGeom prst="rect">
            <a:avLst/>
          </a:prstGeom>
        </p:spPr>
      </p:pic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1B389A5E-42A8-4B37-A4D0-2387E0AF275A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B3165115-9078-433B-A278-1F5ED971F63A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298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(3/3)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benefits of  sharing AP gathering </a:t>
            </a:r>
            <a:r>
              <a:rPr lang="en-US" altLang="zh-CN" sz="1800" dirty="0">
                <a:latin typeface="Times New Roman"/>
                <a:ea typeface="MS Gothic"/>
              </a:rPr>
              <a:t>global power control information 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before performing Co-SR: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It can overcome the limitation of recommending power limit for shared AP based solely on its own information. For example: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>
                <a:cs typeface="+mn-cs"/>
              </a:rPr>
              <a:t>By using </a:t>
            </a:r>
            <a:r>
              <a:rPr lang="en-US" altLang="zh-CN" sz="1600" b="1" u="sng" dirty="0">
                <a:cs typeface="+mn-cs"/>
              </a:rPr>
              <a:t>TX power limit of sharing AP</a:t>
            </a:r>
            <a:r>
              <a:rPr lang="en-US" altLang="zh-CN" sz="1600" dirty="0">
                <a:cs typeface="+mn-cs"/>
              </a:rPr>
              <a:t>, sharing AP can</a:t>
            </a:r>
            <a:r>
              <a:rPr lang="zh-CN" altLang="en-US" sz="1600" dirty="0">
                <a:cs typeface="+mn-cs"/>
              </a:rPr>
              <a:t> </a:t>
            </a:r>
            <a:r>
              <a:rPr lang="en-US" altLang="zh-CN" sz="1600" dirty="0">
                <a:cs typeface="+mn-cs"/>
              </a:rPr>
              <a:t>know if the OBSS STA can tolerant its interference. So it can adjust its own TX power by the linear relationship of the two parameters. </a:t>
            </a:r>
            <a:endParaRPr lang="en-US" altLang="zh-CN" sz="1600" dirty="0">
              <a:latin typeface="Times New Roman"/>
              <a:ea typeface="MS Gothic"/>
              <a:cs typeface="+mn-cs"/>
            </a:endParaRP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>
                <a:cs typeface="+mn-cs"/>
              </a:rPr>
              <a:t>By using </a:t>
            </a:r>
            <a:r>
              <a:rPr lang="en-US" altLang="zh-CN" sz="1600" b="1" u="sng" dirty="0">
                <a:cs typeface="+mn-cs"/>
              </a:rPr>
              <a:t>power headroom</a:t>
            </a:r>
            <a:r>
              <a:rPr lang="en-US" altLang="zh-CN" sz="1600" b="1" dirty="0">
                <a:cs typeface="+mn-cs"/>
              </a:rPr>
              <a:t> and </a:t>
            </a:r>
            <a:r>
              <a:rPr lang="en-US" altLang="zh-CN" sz="1600" b="1" u="sng" dirty="0">
                <a:cs typeface="+mn-cs"/>
              </a:rPr>
              <a:t>minimum TX power of shared AP</a:t>
            </a:r>
            <a:r>
              <a:rPr lang="en-US" altLang="zh-CN" sz="1600" dirty="0">
                <a:cs typeface="+mn-cs"/>
              </a:rPr>
              <a:t>, sharing AP can either reduce one AP’s TX power, or increase another AP’s TX power, and make sure they are not out of range.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Therefore, the power negotiation can prevent transmission failure before initiating Co-SR.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  <a:cs typeface="+mn-cs"/>
              </a:rPr>
              <a:t>Sharing AP can also perform STA selection from more than one candidate STAs.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738670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Co-SR Power Control Negotiation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45BB64D-071E-437F-AF14-602E274C067C}"/>
              </a:ext>
            </a:extLst>
          </p:cNvPr>
          <p:cNvSpPr txBox="1"/>
          <p:nvPr/>
        </p:nvSpPr>
        <p:spPr>
          <a:xfrm>
            <a:off x="817510" y="1555560"/>
            <a:ext cx="10709856" cy="679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power control is done by Co-SR invite/response exchange Before Co-SR transmission.</a:t>
            </a:r>
          </a:p>
          <a:p>
            <a:pPr marL="741363" marR="0" lvl="1" indent="-284163" eaLnBrk="1" latinLnBrk="0" hangingPunct="1">
              <a:lnSpc>
                <a:spcPct val="100000"/>
              </a:lnSpc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Whether to</a:t>
            </a:r>
            <a:r>
              <a:rPr lang="zh-CN" alt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allow</a:t>
            </a:r>
            <a:r>
              <a:rPr lang="zh-CN" alt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more than one candidate shared AP is TBD.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74640D9-4487-4B8D-996A-B0268D9BB4D4}"/>
              </a:ext>
            </a:extLst>
          </p:cNvPr>
          <p:cNvSpPr txBox="1"/>
          <p:nvPr/>
        </p:nvSpPr>
        <p:spPr>
          <a:xfrm>
            <a:off x="825320" y="2637249"/>
            <a:ext cx="5672847" cy="3303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Pre-transmission: AP1 and AP2 select </a:t>
            </a:r>
            <a:r>
              <a:rPr kumimoji="0" lang="en-US" altLang="zh-CN" sz="1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one or more candidate STAs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Co-SR response: If AP2 is willing to participate, the Co-SR response includes the shared power control information of its candidate STAs.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Co-SR trigger: If AP1 decide they cannot do Co-SR, it will not send the Co-SR trigger. But If AP1 decides to initiate Co-SR, it performs STA selection, and: </a:t>
            </a:r>
          </a:p>
          <a:p>
            <a:pPr marL="1141413" lvl="2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If AP1 decide the power of itself needs to be changed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, the Co-SR trigger includes the adjusted TX power limit of AP2.</a:t>
            </a:r>
          </a:p>
          <a:p>
            <a:pPr marL="1141413" lvl="2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Or it includes the original TX power limit of AP2.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DE62BD7-DFF3-4645-B559-7E3671713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8974" y="3104603"/>
            <a:ext cx="4967706" cy="1968067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9A62D7BE-CFC4-4746-AF34-B74A29C3C12F}"/>
              </a:ext>
            </a:extLst>
          </p:cNvPr>
          <p:cNvSpPr txBox="1"/>
          <p:nvPr/>
        </p:nvSpPr>
        <p:spPr>
          <a:xfrm>
            <a:off x="7143757" y="5218465"/>
            <a:ext cx="161616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Shared power control information list of AP2 for candidate STAs</a:t>
            </a: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ACF97BA8-E4D8-4851-988A-BEAA9C939889}"/>
              </a:ext>
            </a:extLst>
          </p:cNvPr>
          <p:cNvCxnSpPr>
            <a:cxnSpLocks/>
            <a:stCxn id="13" idx="0"/>
          </p:cNvCxnSpPr>
          <p:nvPr/>
        </p:nvCxnSpPr>
        <p:spPr bwMode="auto">
          <a:xfrm flipV="1">
            <a:off x="7951838" y="4221088"/>
            <a:ext cx="648364" cy="997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3BE570D1-081A-4150-B374-8B5BBD1DCFB9}"/>
              </a:ext>
            </a:extLst>
          </p:cNvPr>
          <p:cNvCxnSpPr>
            <a:cxnSpLocks/>
            <a:stCxn id="13" idx="3"/>
            <a:endCxn id="29" idx="1"/>
          </p:cNvCxnSpPr>
          <p:nvPr/>
        </p:nvCxnSpPr>
        <p:spPr bwMode="auto">
          <a:xfrm>
            <a:off x="8759919" y="5541631"/>
            <a:ext cx="28840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AA40E245-3793-4D34-ABC9-1103FD9A14B4}"/>
              </a:ext>
            </a:extLst>
          </p:cNvPr>
          <p:cNvSpPr txBox="1"/>
          <p:nvPr/>
        </p:nvSpPr>
        <p:spPr>
          <a:xfrm>
            <a:off x="9048329" y="5085184"/>
            <a:ext cx="1616161" cy="1809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AID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3A476B1B-E6D1-4E82-ACDE-F3ADA8D02F40}"/>
              </a:ext>
            </a:extLst>
          </p:cNvPr>
          <p:cNvSpPr txBox="1"/>
          <p:nvPr/>
        </p:nvSpPr>
        <p:spPr>
          <a:xfrm>
            <a:off x="9048328" y="5266158"/>
            <a:ext cx="1616162" cy="1809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Expected TX power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3BEAA9FC-99CF-4469-9726-8DE474E370CC}"/>
              </a:ext>
            </a:extLst>
          </p:cNvPr>
          <p:cNvSpPr txBox="1"/>
          <p:nvPr/>
        </p:nvSpPr>
        <p:spPr>
          <a:xfrm>
            <a:off x="9048328" y="5447835"/>
            <a:ext cx="1616162" cy="1875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sz="1200" dirty="0">
                <a:solidFill>
                  <a:srgbClr val="FF0000"/>
                </a:solidFill>
              </a:rPr>
              <a:t>TX power limit of AP1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390535A0-9E38-4061-8D24-7877D17E6268}"/>
              </a:ext>
            </a:extLst>
          </p:cNvPr>
          <p:cNvSpPr txBox="1"/>
          <p:nvPr/>
        </p:nvSpPr>
        <p:spPr>
          <a:xfrm>
            <a:off x="9048328" y="5635426"/>
            <a:ext cx="1616162" cy="1875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Power headroom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9CABA505-8B96-4B72-9064-BC77413EF694}"/>
              </a:ext>
            </a:extLst>
          </p:cNvPr>
          <p:cNvSpPr txBox="1"/>
          <p:nvPr/>
        </p:nvSpPr>
        <p:spPr>
          <a:xfrm>
            <a:off x="9048328" y="5821453"/>
            <a:ext cx="1616162" cy="1875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Minimum TX power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D35EE795-950C-4A71-A2DA-DC3D8141BC28}"/>
              </a:ext>
            </a:extLst>
          </p:cNvPr>
          <p:cNvSpPr txBox="1"/>
          <p:nvPr/>
        </p:nvSpPr>
        <p:spPr>
          <a:xfrm>
            <a:off x="10632504" y="5325973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…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6A912776-B8AA-49BC-8CAA-1F81120CEE84}"/>
              </a:ext>
            </a:extLst>
          </p:cNvPr>
          <p:cNvSpPr txBox="1"/>
          <p:nvPr/>
        </p:nvSpPr>
        <p:spPr>
          <a:xfrm>
            <a:off x="7919294" y="2279183"/>
            <a:ext cx="1603327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(Adjusted) power limit of AP2 and selected STAs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9EB0EF10-7A57-4C71-B0A7-3ED781E47194}"/>
              </a:ext>
            </a:extLst>
          </p:cNvPr>
          <p:cNvCxnSpPr>
            <a:cxnSpLocks/>
            <a:stCxn id="38" idx="2"/>
          </p:cNvCxnSpPr>
          <p:nvPr/>
        </p:nvCxnSpPr>
        <p:spPr bwMode="auto">
          <a:xfrm>
            <a:off x="8720958" y="2925514"/>
            <a:ext cx="689828" cy="5522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AB39FF7B-63DE-4D84-A0B6-FADA522ED6F2}"/>
              </a:ext>
            </a:extLst>
          </p:cNvPr>
          <p:cNvGrpSpPr/>
          <p:nvPr/>
        </p:nvGrpSpPr>
        <p:grpSpPr>
          <a:xfrm>
            <a:off x="9773622" y="2337543"/>
            <a:ext cx="1616162" cy="544864"/>
            <a:chOff x="9773622" y="2276872"/>
            <a:chExt cx="1616162" cy="544864"/>
          </a:xfrm>
        </p:grpSpPr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C4DCE9F7-6C91-471C-9285-5EB096FCA4FF}"/>
                </a:ext>
              </a:extLst>
            </p:cNvPr>
            <p:cNvSpPr txBox="1"/>
            <p:nvPr/>
          </p:nvSpPr>
          <p:spPr>
            <a:xfrm>
              <a:off x="9773623" y="2276872"/>
              <a:ext cx="1616161" cy="18096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AID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7F6ABDEF-4154-41AD-9A28-88C6A67E2844}"/>
                </a:ext>
              </a:extLst>
            </p:cNvPr>
            <p:cNvSpPr txBox="1"/>
            <p:nvPr/>
          </p:nvSpPr>
          <p:spPr>
            <a:xfrm>
              <a:off x="9773622" y="2457845"/>
              <a:ext cx="1616162" cy="36389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MS Gothic"/>
                  <a:cs typeface="+mn-cs"/>
                </a:rPr>
                <a:t>(Adjusted) TX power limit of AP2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</p:grp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739BCC00-AC8D-46BD-AD11-01AF9F369C31}"/>
              </a:ext>
            </a:extLst>
          </p:cNvPr>
          <p:cNvCxnSpPr>
            <a:cxnSpLocks/>
          </p:cNvCxnSpPr>
          <p:nvPr/>
        </p:nvCxnSpPr>
        <p:spPr bwMode="auto">
          <a:xfrm>
            <a:off x="9522621" y="2634412"/>
            <a:ext cx="2510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文本框 50">
            <a:extLst>
              <a:ext uri="{FF2B5EF4-FFF2-40B4-BE49-F238E27FC236}">
                <a16:creationId xmlns:a16="http://schemas.microsoft.com/office/drawing/2014/main" id="{3E8261C9-B991-4958-A2A9-516DC09F9D19}"/>
              </a:ext>
            </a:extLst>
          </p:cNvPr>
          <p:cNvSpPr txBox="1"/>
          <p:nvPr/>
        </p:nvSpPr>
        <p:spPr>
          <a:xfrm>
            <a:off x="11347904" y="244313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…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2194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4A7290F9-514E-4979-829F-B8BB54416A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This contribution introduces a power control solution based on shared power control information for Co-SR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  <a:p>
            <a:pPr marL="342900" marR="0" lvl="1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dirty="0">
                <a:latin typeface="Times New Roman"/>
                <a:ea typeface="MS Gothic"/>
                <a:cs typeface="+mn-cs"/>
              </a:rPr>
              <a:t>Power control signaling based on Co-SR invite/response exchange is proposed.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869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10932</TotalTime>
  <Words>1625</Words>
  <Application>Microsoft Office PowerPoint</Application>
  <PresentationFormat>宽屏</PresentationFormat>
  <Paragraphs>219</Paragraphs>
  <Slides>11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Times New Roman</vt:lpstr>
      <vt:lpstr>Office 主题​​</vt:lpstr>
      <vt:lpstr>Document</vt:lpstr>
      <vt:lpstr>Co-SR Power Control</vt:lpstr>
      <vt:lpstr>Introduction</vt:lpstr>
      <vt:lpstr>Recap: Power Limitation in PSR</vt:lpstr>
      <vt:lpstr>Power Limitation in Co-SR</vt:lpstr>
      <vt:lpstr>Power Control for Co-SR (1/3)</vt:lpstr>
      <vt:lpstr>Power Control for Co-SR (2/3)</vt:lpstr>
      <vt:lpstr>Power Control for Co-SR (3/3)</vt:lpstr>
      <vt:lpstr>Co-SR Power Control Negotiation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周惠宣(Huixuan)</dc:creator>
  <cp:keywords/>
  <cp:lastModifiedBy>周惠宣(Huixuan)</cp:lastModifiedBy>
  <cp:revision>371</cp:revision>
  <cp:lastPrinted>1601-01-01T00:00:00Z</cp:lastPrinted>
  <dcterms:created xsi:type="dcterms:W3CDTF">2025-03-19T08:23:58Z</dcterms:created>
  <dcterms:modified xsi:type="dcterms:W3CDTF">2025-07-22T04:09:54Z</dcterms:modified>
  <cp:category>Name, Affiliation</cp:category>
</cp:coreProperties>
</file>