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75" r:id="rId4"/>
    <p:sldId id="265" r:id="rId5"/>
    <p:sldId id="266" r:id="rId6"/>
    <p:sldId id="271" r:id="rId7"/>
    <p:sldId id="284" r:id="rId8"/>
    <p:sldId id="272" r:id="rId9"/>
    <p:sldId id="273" r:id="rId10"/>
    <p:sldId id="274" r:id="rId11"/>
    <p:sldId id="279" r:id="rId12"/>
    <p:sldId id="285" r:id="rId13"/>
    <p:sldId id="27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261" autoAdjust="0"/>
  </p:normalViewPr>
  <p:slideViewPr>
    <p:cSldViewPr>
      <p:cViewPr varScale="1">
        <p:scale>
          <a:sx n="113" d="100"/>
          <a:sy n="113" d="100"/>
        </p:scale>
        <p:origin x="1554" y="114"/>
      </p:cViewPr>
      <p:guideLst/>
    </p:cSldViewPr>
  </p:slideViewPr>
  <p:notesTextViewPr>
    <p:cViewPr>
      <p:scale>
        <a:sx n="1" d="1"/>
        <a:sy n="1" d="1"/>
      </p:scale>
      <p:origin x="0" y="0"/>
    </p:cViewPr>
  </p:notesTextViewPr>
  <p:notesViewPr>
    <p:cSldViewPr>
      <p:cViewPr varScale="1">
        <p:scale>
          <a:sx n="94" d="100"/>
          <a:sy n="94" d="100"/>
        </p:scale>
        <p:origin x="366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58FF61B-C9DF-4FAD-B2DC-A4C29E6E72F3}"/>
              </a:ext>
            </a:extLst>
          </p:cNvPr>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en-US"/>
              <a:t>doc.: IEEE 802.11-yy/xxxxr0</a:t>
            </a:r>
          </a:p>
        </p:txBody>
      </p:sp>
      <p:sp>
        <p:nvSpPr>
          <p:cNvPr id="3075" name="Rectangle 3">
            <a:extLst>
              <a:ext uri="{FF2B5EF4-FFF2-40B4-BE49-F238E27FC236}">
                <a16:creationId xmlns:a16="http://schemas.microsoft.com/office/drawing/2014/main" id="{6BBC2ED3-73EF-4501-AC67-336F255F7E9D}"/>
              </a:ext>
            </a:extLst>
          </p:cNvPr>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ltLang="en-US"/>
              <a:t>Month Year</a:t>
            </a:r>
          </a:p>
        </p:txBody>
      </p:sp>
      <p:sp>
        <p:nvSpPr>
          <p:cNvPr id="3076" name="Rectangle 4">
            <a:extLst>
              <a:ext uri="{FF2B5EF4-FFF2-40B4-BE49-F238E27FC236}">
                <a16:creationId xmlns:a16="http://schemas.microsoft.com/office/drawing/2014/main" id="{487AD33A-715D-4B8E-A25C-E593026826D5}"/>
              </a:ext>
            </a:extLst>
          </p:cNvPr>
          <p:cNvSpPr>
            <a:spLocks noGrp="1" noChangeArrowheads="1"/>
          </p:cNvSpPr>
          <p:nvPr>
            <p:ph type="ftr" sz="quarter" idx="2"/>
          </p:nvPr>
        </p:nvSpPr>
        <p:spPr bwMode="auto">
          <a:xfrm>
            <a:off x="4969547" y="8982075"/>
            <a:ext cx="13487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en-US" dirty="0"/>
              <a:t>Yuki Fujimori, Canon</a:t>
            </a:r>
          </a:p>
        </p:txBody>
      </p:sp>
      <p:sp>
        <p:nvSpPr>
          <p:cNvPr id="3077" name="Rectangle 5">
            <a:extLst>
              <a:ext uri="{FF2B5EF4-FFF2-40B4-BE49-F238E27FC236}">
                <a16:creationId xmlns:a16="http://schemas.microsoft.com/office/drawing/2014/main" id="{77061D11-308D-4D59-BE0F-598F78C53569}"/>
              </a:ext>
            </a:extLst>
          </p:cNvPr>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3C35D82A-C7FD-468C-96B7-4ED98014EDED}" type="slidenum">
              <a:rPr lang="en-US" altLang="en-US"/>
              <a:pPr/>
              <a:t>‹#›</a:t>
            </a:fld>
            <a:endParaRPr lang="en-US" altLang="en-US"/>
          </a:p>
        </p:txBody>
      </p:sp>
      <p:sp>
        <p:nvSpPr>
          <p:cNvPr id="3078" name="Line 6">
            <a:extLst>
              <a:ext uri="{FF2B5EF4-FFF2-40B4-BE49-F238E27FC236}">
                <a16:creationId xmlns:a16="http://schemas.microsoft.com/office/drawing/2014/main" id="{05141A6F-8423-4871-BE17-C1701D8B6E20}"/>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A18A47B3-8FC5-449A-ABA1-185520F682DA}"/>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551B0EA1-BB69-4AFC-831B-06756E05D4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6551A58-4C8D-4D80-B228-6F2C600AEC5D}"/>
              </a:ext>
            </a:extLst>
          </p:cNvPr>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en-US"/>
              <a:t>doc.: IEEE 802.11-yy/xxxxr0</a:t>
            </a:r>
          </a:p>
        </p:txBody>
      </p:sp>
      <p:sp>
        <p:nvSpPr>
          <p:cNvPr id="2051" name="Rectangle 3">
            <a:extLst>
              <a:ext uri="{FF2B5EF4-FFF2-40B4-BE49-F238E27FC236}">
                <a16:creationId xmlns:a16="http://schemas.microsoft.com/office/drawing/2014/main" id="{D53BCA1C-639F-4BB3-A32C-ED06D4D01495}"/>
              </a:ext>
            </a:extLst>
          </p:cNvPr>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ltLang="en-US"/>
              <a:t>Month Year</a:t>
            </a:r>
          </a:p>
        </p:txBody>
      </p:sp>
      <p:sp>
        <p:nvSpPr>
          <p:cNvPr id="2052" name="Rectangle 4">
            <a:extLst>
              <a:ext uri="{FF2B5EF4-FFF2-40B4-BE49-F238E27FC236}">
                <a16:creationId xmlns:a16="http://schemas.microsoft.com/office/drawing/2014/main" id="{92F7B681-C4A6-4D84-A59B-D93019D9DF74}"/>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D2C995C2-BB87-4CAD-98C6-078871A89240}"/>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C5FAD93-20BB-489F-9126-6BAC901D1BF1}"/>
              </a:ext>
            </a:extLst>
          </p:cNvPr>
          <p:cNvSpPr>
            <a:spLocks noGrp="1" noChangeArrowheads="1"/>
          </p:cNvSpPr>
          <p:nvPr>
            <p:ph type="ftr" sz="quarter" idx="4"/>
          </p:nvPr>
        </p:nvSpPr>
        <p:spPr bwMode="auto">
          <a:xfrm>
            <a:off x="4471371" y="8985250"/>
            <a:ext cx="18103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en-US" dirty="0"/>
              <a:t>Yuki Fujimori, Canon</a:t>
            </a:r>
          </a:p>
        </p:txBody>
      </p:sp>
      <p:sp>
        <p:nvSpPr>
          <p:cNvPr id="2055" name="Rectangle 7">
            <a:extLst>
              <a:ext uri="{FF2B5EF4-FFF2-40B4-BE49-F238E27FC236}">
                <a16:creationId xmlns:a16="http://schemas.microsoft.com/office/drawing/2014/main" id="{021D279A-CAE9-4364-ACE9-3F5C03784E7B}"/>
              </a:ext>
            </a:extLst>
          </p:cNvPr>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5F83CED8-C867-4905-8C52-536186768AD1}" type="slidenum">
              <a:rPr lang="en-US" altLang="en-US"/>
              <a:pPr/>
              <a:t>‹#›</a:t>
            </a:fld>
            <a:endParaRPr lang="en-US" altLang="en-US"/>
          </a:p>
        </p:txBody>
      </p:sp>
      <p:sp>
        <p:nvSpPr>
          <p:cNvPr id="2056" name="Rectangle 8">
            <a:extLst>
              <a:ext uri="{FF2B5EF4-FFF2-40B4-BE49-F238E27FC236}">
                <a16:creationId xmlns:a16="http://schemas.microsoft.com/office/drawing/2014/main" id="{2C90F48C-AFB7-4F91-AC4A-7C48202BA489}"/>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a:t>Submission</a:t>
            </a:r>
          </a:p>
        </p:txBody>
      </p:sp>
      <p:sp>
        <p:nvSpPr>
          <p:cNvPr id="2057" name="Line 9">
            <a:extLst>
              <a:ext uri="{FF2B5EF4-FFF2-40B4-BE49-F238E27FC236}">
                <a16:creationId xmlns:a16="http://schemas.microsoft.com/office/drawing/2014/main" id="{9F5730C6-2913-451E-841E-B66DEE77D21B}"/>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64BCBD1B-81CB-4F4E-A8E2-4D66B4C2E9C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7190FDB-4E50-41AA-9EB3-C527B036734B}"/>
              </a:ext>
            </a:extLst>
          </p:cNvPr>
          <p:cNvSpPr>
            <a:spLocks noGrp="1" noChangeArrowheads="1"/>
          </p:cNvSpPr>
          <p:nvPr>
            <p:ph type="hdr" sz="quarter"/>
          </p:nvPr>
        </p:nvSpPr>
        <p:spPr>
          <a:ln/>
        </p:spPr>
        <p:txBody>
          <a:bodyPr/>
          <a:lstStyle/>
          <a:p>
            <a:r>
              <a:rPr lang="en-US" altLang="en-US"/>
              <a:t>doc.: IEEE 802.11-yy/xxxxr0</a:t>
            </a:r>
          </a:p>
        </p:txBody>
      </p:sp>
      <p:sp>
        <p:nvSpPr>
          <p:cNvPr id="5" name="Rectangle 3">
            <a:extLst>
              <a:ext uri="{FF2B5EF4-FFF2-40B4-BE49-F238E27FC236}">
                <a16:creationId xmlns:a16="http://schemas.microsoft.com/office/drawing/2014/main" id="{2FC4697F-397D-498C-BCD4-71EF3F0A3437}"/>
              </a:ext>
            </a:extLst>
          </p:cNvPr>
          <p:cNvSpPr>
            <a:spLocks noGrp="1" noChangeArrowheads="1"/>
          </p:cNvSpPr>
          <p:nvPr>
            <p:ph type="dt" idx="1"/>
          </p:nvPr>
        </p:nvSpPr>
        <p:spPr>
          <a:ln/>
        </p:spPr>
        <p:txBody>
          <a:bodyPr/>
          <a:lstStyle/>
          <a:p>
            <a:r>
              <a:rPr lang="en-US" altLang="en-US"/>
              <a:t>Month Year</a:t>
            </a:r>
          </a:p>
        </p:txBody>
      </p:sp>
      <p:sp>
        <p:nvSpPr>
          <p:cNvPr id="6" name="Rectangle 6">
            <a:extLst>
              <a:ext uri="{FF2B5EF4-FFF2-40B4-BE49-F238E27FC236}">
                <a16:creationId xmlns:a16="http://schemas.microsoft.com/office/drawing/2014/main" id="{1A5D6E79-8A00-47CA-B6F6-B2DAF2B90068}"/>
              </a:ext>
            </a:extLst>
          </p:cNvPr>
          <p:cNvSpPr>
            <a:spLocks noGrp="1" noChangeArrowheads="1"/>
          </p:cNvSpPr>
          <p:nvPr>
            <p:ph type="ftr" sz="quarter" idx="4"/>
          </p:nvPr>
        </p:nvSpPr>
        <p:spPr>
          <a:xfrm>
            <a:off x="4471371" y="8985250"/>
            <a:ext cx="1810367" cy="184666"/>
          </a:xfrm>
          <a:ln/>
        </p:spPr>
        <p:txBody>
          <a:bodyPr/>
          <a:lstStyle/>
          <a:p>
            <a:pPr lvl="4"/>
            <a:r>
              <a:rPr lang="en-US" altLang="en-US" dirty="0"/>
              <a:t>Yuki Fujimori, Canon</a:t>
            </a:r>
          </a:p>
        </p:txBody>
      </p:sp>
      <p:sp>
        <p:nvSpPr>
          <p:cNvPr id="7" name="Rectangle 7">
            <a:extLst>
              <a:ext uri="{FF2B5EF4-FFF2-40B4-BE49-F238E27FC236}">
                <a16:creationId xmlns:a16="http://schemas.microsoft.com/office/drawing/2014/main" id="{80FB09E0-5426-46C1-96C0-83805B97F93E}"/>
              </a:ext>
            </a:extLst>
          </p:cNvPr>
          <p:cNvSpPr>
            <a:spLocks noGrp="1" noChangeArrowheads="1"/>
          </p:cNvSpPr>
          <p:nvPr>
            <p:ph type="sldNum" sz="quarter" idx="5"/>
          </p:nvPr>
        </p:nvSpPr>
        <p:spPr>
          <a:ln/>
        </p:spPr>
        <p:txBody>
          <a:bodyPr/>
          <a:lstStyle/>
          <a:p>
            <a:r>
              <a:rPr lang="en-US" altLang="en-US"/>
              <a:t>Page </a:t>
            </a:r>
            <a:fld id="{A1AC5CC1-D3F7-4B9E-B913-AC803F96C332}" type="slidenum">
              <a:rPr lang="en-US" altLang="en-US"/>
              <a:pPr/>
              <a:t>1</a:t>
            </a:fld>
            <a:endParaRPr lang="en-US" altLang="en-US"/>
          </a:p>
        </p:txBody>
      </p:sp>
      <p:sp>
        <p:nvSpPr>
          <p:cNvPr id="31746" name="Rectangle 2">
            <a:extLst>
              <a:ext uri="{FF2B5EF4-FFF2-40B4-BE49-F238E27FC236}">
                <a16:creationId xmlns:a16="http://schemas.microsoft.com/office/drawing/2014/main" id="{95B67514-A298-4FC0-A125-98A6A5B0DC2E}"/>
              </a:ext>
            </a:extLst>
          </p:cNvPr>
          <p:cNvSpPr>
            <a:spLocks noGrp="1" noRot="1" noChangeAspect="1" noChangeArrowheads="1" noTextEdit="1"/>
          </p:cNvSpPr>
          <p:nvPr>
            <p:ph type="sldImg"/>
          </p:nvPr>
        </p:nvSpPr>
        <p:spPr>
          <a:xfrm>
            <a:off x="1154113" y="701675"/>
            <a:ext cx="4625975" cy="3468688"/>
          </a:xfrm>
          <a:ln/>
        </p:spPr>
      </p:sp>
      <p:sp>
        <p:nvSpPr>
          <p:cNvPr id="31747" name="Rectangle 3">
            <a:extLst>
              <a:ext uri="{FF2B5EF4-FFF2-40B4-BE49-F238E27FC236}">
                <a16:creationId xmlns:a16="http://schemas.microsoft.com/office/drawing/2014/main" id="{794AF5BC-87E2-4AED-8235-F96AAFB0807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98792F0-F6AE-4F0D-86B8-D4613CECFAFC}"/>
              </a:ext>
            </a:extLst>
          </p:cNvPr>
          <p:cNvSpPr>
            <a:spLocks noGrp="1" noChangeArrowheads="1"/>
          </p:cNvSpPr>
          <p:nvPr>
            <p:ph type="hdr" sz="quarter"/>
          </p:nvPr>
        </p:nvSpPr>
        <p:spPr>
          <a:ln/>
        </p:spPr>
        <p:txBody>
          <a:bodyPr/>
          <a:lstStyle/>
          <a:p>
            <a:r>
              <a:rPr lang="en-US" altLang="en-US"/>
              <a:t>doc.: IEEE 802.11-yy/xxxxr0</a:t>
            </a:r>
          </a:p>
        </p:txBody>
      </p:sp>
      <p:sp>
        <p:nvSpPr>
          <p:cNvPr id="5" name="Rectangle 3">
            <a:extLst>
              <a:ext uri="{FF2B5EF4-FFF2-40B4-BE49-F238E27FC236}">
                <a16:creationId xmlns:a16="http://schemas.microsoft.com/office/drawing/2014/main" id="{7C16EF6A-4220-422B-8321-1568D7A34E16}"/>
              </a:ext>
            </a:extLst>
          </p:cNvPr>
          <p:cNvSpPr>
            <a:spLocks noGrp="1" noChangeArrowheads="1"/>
          </p:cNvSpPr>
          <p:nvPr>
            <p:ph type="dt" idx="1"/>
          </p:nvPr>
        </p:nvSpPr>
        <p:spPr>
          <a:ln/>
        </p:spPr>
        <p:txBody>
          <a:bodyPr/>
          <a:lstStyle/>
          <a:p>
            <a:r>
              <a:rPr lang="en-US" altLang="en-US"/>
              <a:t>Month Year</a:t>
            </a:r>
          </a:p>
        </p:txBody>
      </p:sp>
      <p:sp>
        <p:nvSpPr>
          <p:cNvPr id="6" name="Rectangle 6">
            <a:extLst>
              <a:ext uri="{FF2B5EF4-FFF2-40B4-BE49-F238E27FC236}">
                <a16:creationId xmlns:a16="http://schemas.microsoft.com/office/drawing/2014/main" id="{A50038B0-2332-4BFB-A185-254D68EFC347}"/>
              </a:ext>
            </a:extLst>
          </p:cNvPr>
          <p:cNvSpPr>
            <a:spLocks noGrp="1" noChangeArrowheads="1"/>
          </p:cNvSpPr>
          <p:nvPr>
            <p:ph type="ftr" sz="quarter" idx="4"/>
          </p:nvPr>
        </p:nvSpPr>
        <p:spPr>
          <a:xfrm>
            <a:off x="4471371" y="8985250"/>
            <a:ext cx="1810367" cy="184666"/>
          </a:xfrm>
          <a:ln/>
        </p:spPr>
        <p:txBody>
          <a:bodyPr/>
          <a:lstStyle/>
          <a:p>
            <a:pPr lvl="4"/>
            <a:r>
              <a:rPr lang="en-US" altLang="en-US" dirty="0"/>
              <a:t>Yuki Fujimori, Canon</a:t>
            </a:r>
          </a:p>
        </p:txBody>
      </p:sp>
      <p:sp>
        <p:nvSpPr>
          <p:cNvPr id="7" name="Rectangle 7">
            <a:extLst>
              <a:ext uri="{FF2B5EF4-FFF2-40B4-BE49-F238E27FC236}">
                <a16:creationId xmlns:a16="http://schemas.microsoft.com/office/drawing/2014/main" id="{8FDEC5F8-2103-42F8-9B2D-71FB5F5FA867}"/>
              </a:ext>
            </a:extLst>
          </p:cNvPr>
          <p:cNvSpPr>
            <a:spLocks noGrp="1" noChangeArrowheads="1"/>
          </p:cNvSpPr>
          <p:nvPr>
            <p:ph type="sldNum" sz="quarter" idx="5"/>
          </p:nvPr>
        </p:nvSpPr>
        <p:spPr>
          <a:ln/>
        </p:spPr>
        <p:txBody>
          <a:bodyPr/>
          <a:lstStyle/>
          <a:p>
            <a:r>
              <a:rPr lang="en-US" altLang="en-US"/>
              <a:t>Page </a:t>
            </a:r>
            <a:fld id="{4AD741C1-D66E-4B41-961E-D67B0C76F35C}" type="slidenum">
              <a:rPr lang="en-US" altLang="en-US"/>
              <a:pPr/>
              <a:t>2</a:t>
            </a:fld>
            <a:endParaRPr lang="en-US" altLang="en-US"/>
          </a:p>
        </p:txBody>
      </p:sp>
      <p:sp>
        <p:nvSpPr>
          <p:cNvPr id="6146" name="Rectangle 2">
            <a:extLst>
              <a:ext uri="{FF2B5EF4-FFF2-40B4-BE49-F238E27FC236}">
                <a16:creationId xmlns:a16="http://schemas.microsoft.com/office/drawing/2014/main" id="{4038709C-8A15-4A0D-8F72-82F8A6D266EB}"/>
              </a:ext>
            </a:extLst>
          </p:cNvPr>
          <p:cNvSpPr>
            <a:spLocks noGrp="1" noRot="1" noChangeAspect="1" noChangeArrowheads="1" noTextEdit="1"/>
          </p:cNvSpPr>
          <p:nvPr>
            <p:ph type="sldImg"/>
          </p:nvPr>
        </p:nvSpPr>
        <p:spPr>
          <a:xfrm>
            <a:off x="1154113" y="701675"/>
            <a:ext cx="4625975" cy="3468688"/>
          </a:xfrm>
          <a:ln cap="flat"/>
        </p:spPr>
      </p:sp>
      <p:sp>
        <p:nvSpPr>
          <p:cNvPr id="6147" name="Rectangle 3">
            <a:extLst>
              <a:ext uri="{FF2B5EF4-FFF2-40B4-BE49-F238E27FC236}">
                <a16:creationId xmlns:a16="http://schemas.microsoft.com/office/drawing/2014/main" id="{C316FAF5-D853-48C9-A910-2FDE73EDCEC1}"/>
              </a:ext>
            </a:extLst>
          </p:cNvPr>
          <p:cNvSpPr>
            <a:spLocks noGrp="1" noChangeArrowheads="1"/>
          </p:cNvSpPr>
          <p:nvPr>
            <p:ph type="body" idx="1"/>
          </p:nvPr>
        </p:nvSpPr>
        <p:spPr>
          <a:ln/>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802.11-yy/xxxxr0</a:t>
            </a:r>
          </a:p>
        </p:txBody>
      </p:sp>
      <p:sp>
        <p:nvSpPr>
          <p:cNvPr id="5" name="Date Placeholder 4"/>
          <p:cNvSpPr>
            <a:spLocks noGrp="1"/>
          </p:cNvSpPr>
          <p:nvPr>
            <p:ph type="dt" idx="1"/>
          </p:nvPr>
        </p:nvSpPr>
        <p:spPr/>
        <p:txBody>
          <a:bodyPr/>
          <a:lstStyle/>
          <a:p>
            <a:r>
              <a:rPr lang="en-US" altLang="en-US"/>
              <a:t>Month Year</a:t>
            </a:r>
          </a:p>
        </p:txBody>
      </p:sp>
      <p:sp>
        <p:nvSpPr>
          <p:cNvPr id="6" name="Footer Placeholder 5"/>
          <p:cNvSpPr>
            <a:spLocks noGrp="1"/>
          </p:cNvSpPr>
          <p:nvPr>
            <p:ph type="ftr" sz="quarter" idx="4"/>
          </p:nvPr>
        </p:nvSpPr>
        <p:spPr>
          <a:xfrm>
            <a:off x="4471371" y="8985250"/>
            <a:ext cx="1810367" cy="184666"/>
          </a:xfrm>
        </p:spPr>
        <p:txBody>
          <a:bodyPr/>
          <a:lstStyle/>
          <a:p>
            <a:pPr lvl="4"/>
            <a:r>
              <a:rPr lang="en-US" altLang="en-US" dirty="0"/>
              <a:t>Yuki Fujimori, Canon</a:t>
            </a:r>
          </a:p>
        </p:txBody>
      </p:sp>
      <p:sp>
        <p:nvSpPr>
          <p:cNvPr id="7" name="Slide Number Placeholder 6"/>
          <p:cNvSpPr>
            <a:spLocks noGrp="1"/>
          </p:cNvSpPr>
          <p:nvPr>
            <p:ph type="sldNum" sz="quarter" idx="5"/>
          </p:nvPr>
        </p:nvSpPr>
        <p:spPr/>
        <p:txBody>
          <a:bodyPr/>
          <a:lstStyle/>
          <a:p>
            <a:r>
              <a:rPr lang="en-US" altLang="en-US"/>
              <a:t>Page </a:t>
            </a:r>
            <a:fld id="{5F83CED8-C867-4905-8C52-536186768AD1}" type="slidenum">
              <a:rPr lang="en-US" altLang="en-US" smtClean="0"/>
              <a:pPr/>
              <a:t>5</a:t>
            </a:fld>
            <a:endParaRPr lang="en-US" altLang="en-US"/>
          </a:p>
        </p:txBody>
      </p:sp>
    </p:spTree>
    <p:extLst>
      <p:ext uri="{BB962C8B-B14F-4D97-AF65-F5344CB8AC3E}">
        <p14:creationId xmlns:p14="http://schemas.microsoft.com/office/powerpoint/2010/main" val="1401550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802.11-yy/xxxxr0</a:t>
            </a:r>
          </a:p>
        </p:txBody>
      </p:sp>
      <p:sp>
        <p:nvSpPr>
          <p:cNvPr id="5" name="Date Placeholder 4"/>
          <p:cNvSpPr>
            <a:spLocks noGrp="1"/>
          </p:cNvSpPr>
          <p:nvPr>
            <p:ph type="dt" idx="1"/>
          </p:nvPr>
        </p:nvSpPr>
        <p:spPr/>
        <p:txBody>
          <a:bodyPr/>
          <a:lstStyle/>
          <a:p>
            <a:r>
              <a:rPr lang="en-US" altLang="en-US"/>
              <a:t>Month Year</a:t>
            </a:r>
          </a:p>
        </p:txBody>
      </p:sp>
      <p:sp>
        <p:nvSpPr>
          <p:cNvPr id="6" name="Footer Placeholder 5"/>
          <p:cNvSpPr>
            <a:spLocks noGrp="1"/>
          </p:cNvSpPr>
          <p:nvPr>
            <p:ph type="ftr" sz="quarter" idx="4"/>
          </p:nvPr>
        </p:nvSpPr>
        <p:spPr/>
        <p:txBody>
          <a:bodyPr/>
          <a:lstStyle/>
          <a:p>
            <a:pPr lvl="4"/>
            <a:r>
              <a:rPr lang="en-US" altLang="en-US"/>
              <a:t>Yuki Fujimori, Canon</a:t>
            </a:r>
            <a:endParaRPr lang="en-US" altLang="en-US" dirty="0"/>
          </a:p>
        </p:txBody>
      </p:sp>
      <p:sp>
        <p:nvSpPr>
          <p:cNvPr id="7" name="Slide Number Placeholder 6"/>
          <p:cNvSpPr>
            <a:spLocks noGrp="1"/>
          </p:cNvSpPr>
          <p:nvPr>
            <p:ph type="sldNum" sz="quarter" idx="5"/>
          </p:nvPr>
        </p:nvSpPr>
        <p:spPr/>
        <p:txBody>
          <a:bodyPr/>
          <a:lstStyle/>
          <a:p>
            <a:r>
              <a:rPr lang="en-US" altLang="en-US"/>
              <a:t>Page </a:t>
            </a:r>
            <a:fld id="{5F83CED8-C867-4905-8C52-536186768AD1}" type="slidenum">
              <a:rPr lang="en-US" altLang="en-US" smtClean="0"/>
              <a:pPr/>
              <a:t>6</a:t>
            </a:fld>
            <a:endParaRPr lang="en-US" altLang="en-US"/>
          </a:p>
        </p:txBody>
      </p:sp>
    </p:spTree>
    <p:extLst>
      <p:ext uri="{BB962C8B-B14F-4D97-AF65-F5344CB8AC3E}">
        <p14:creationId xmlns:p14="http://schemas.microsoft.com/office/powerpoint/2010/main" val="736614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62238-F35E-43C9-8184-C23A3FF404B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EECA52-1962-46DA-870C-61C78CC7F99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412120-6C2A-44B2-AD68-08638613F9AF}"/>
              </a:ext>
            </a:extLst>
          </p:cNvPr>
          <p:cNvSpPr>
            <a:spLocks noGrp="1"/>
          </p:cNvSpPr>
          <p:nvPr>
            <p:ph type="dt" sz="half" idx="10"/>
          </p:nvPr>
        </p:nvSpPr>
        <p:spPr/>
        <p:txBody>
          <a:bodyPr/>
          <a:lstStyle>
            <a:lvl1pPr>
              <a:defRPr/>
            </a:lvl1pPr>
          </a:lstStyle>
          <a:p>
            <a:r>
              <a:rPr lang="en-US" altLang="en-US" dirty="0"/>
              <a:t>March 2025</a:t>
            </a:r>
          </a:p>
        </p:txBody>
      </p:sp>
      <p:sp>
        <p:nvSpPr>
          <p:cNvPr id="5" name="Footer Placeholder 4">
            <a:extLst>
              <a:ext uri="{FF2B5EF4-FFF2-40B4-BE49-F238E27FC236}">
                <a16:creationId xmlns:a16="http://schemas.microsoft.com/office/drawing/2014/main" id="{D737E0B8-F520-4ED5-B2E7-65663E078F09}"/>
              </a:ext>
            </a:extLst>
          </p:cNvPr>
          <p:cNvSpPr>
            <a:spLocks noGrp="1"/>
          </p:cNvSpPr>
          <p:nvPr>
            <p:ph type="ftr" sz="quarter" idx="11"/>
          </p:nvPr>
        </p:nvSpPr>
        <p:spPr/>
        <p:txBody>
          <a:bodyPr/>
          <a:lstStyle>
            <a:lvl1pPr>
              <a:defRPr/>
            </a:lvl1pPr>
          </a:lstStyle>
          <a:p>
            <a:r>
              <a:rPr lang="en-US" altLang="en-US" dirty="0"/>
              <a:t>Yuki Fujimori, Canon</a:t>
            </a:r>
          </a:p>
        </p:txBody>
      </p:sp>
      <p:sp>
        <p:nvSpPr>
          <p:cNvPr id="6" name="Slide Number Placeholder 5">
            <a:extLst>
              <a:ext uri="{FF2B5EF4-FFF2-40B4-BE49-F238E27FC236}">
                <a16:creationId xmlns:a16="http://schemas.microsoft.com/office/drawing/2014/main" id="{7DA7EE40-60B5-4200-A15D-727E1B693ACE}"/>
              </a:ext>
            </a:extLst>
          </p:cNvPr>
          <p:cNvSpPr>
            <a:spLocks noGrp="1"/>
          </p:cNvSpPr>
          <p:nvPr>
            <p:ph type="sldNum" sz="quarter" idx="12"/>
          </p:nvPr>
        </p:nvSpPr>
        <p:spPr/>
        <p:txBody>
          <a:bodyPr/>
          <a:lstStyle>
            <a:lvl1pPr>
              <a:defRPr/>
            </a:lvl1pPr>
          </a:lstStyle>
          <a:p>
            <a:r>
              <a:rPr lang="en-US" altLang="en-US"/>
              <a:t>Slide </a:t>
            </a:r>
            <a:fld id="{62291A7E-4265-4936-A7EC-227364C93A4D}" type="slidenum">
              <a:rPr lang="en-US" altLang="en-US"/>
              <a:pPr/>
              <a:t>‹#›</a:t>
            </a:fld>
            <a:endParaRPr lang="en-US" altLang="en-US"/>
          </a:p>
        </p:txBody>
      </p:sp>
    </p:spTree>
    <p:extLst>
      <p:ext uri="{BB962C8B-B14F-4D97-AF65-F5344CB8AC3E}">
        <p14:creationId xmlns:p14="http://schemas.microsoft.com/office/powerpoint/2010/main" val="4084107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D5321-1BD1-4BB9-AD28-563930FC9C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F80B07-467B-4D5C-A521-A7570B517F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E53192-64E9-469B-9C9F-010ED5FFD2E0}"/>
              </a:ext>
            </a:extLst>
          </p:cNvPr>
          <p:cNvSpPr>
            <a:spLocks noGrp="1"/>
          </p:cNvSpPr>
          <p:nvPr>
            <p:ph type="dt" sz="half" idx="10"/>
          </p:nvPr>
        </p:nvSpPr>
        <p:spPr/>
        <p:txBody>
          <a:bodyPr/>
          <a:lstStyle>
            <a:lvl1pPr>
              <a:defRPr/>
            </a:lvl1pPr>
          </a:lstStyle>
          <a:p>
            <a:r>
              <a:rPr lang="en-US" altLang="en-US" dirty="0"/>
              <a:t>March 2025</a:t>
            </a:r>
          </a:p>
        </p:txBody>
      </p:sp>
      <p:sp>
        <p:nvSpPr>
          <p:cNvPr id="5" name="Footer Placeholder 4">
            <a:extLst>
              <a:ext uri="{FF2B5EF4-FFF2-40B4-BE49-F238E27FC236}">
                <a16:creationId xmlns:a16="http://schemas.microsoft.com/office/drawing/2014/main" id="{695BFF8B-D6CF-4449-A698-DCC2BA2A2A84}"/>
              </a:ext>
            </a:extLst>
          </p:cNvPr>
          <p:cNvSpPr>
            <a:spLocks noGrp="1"/>
          </p:cNvSpPr>
          <p:nvPr>
            <p:ph type="ftr" sz="quarter" idx="11"/>
          </p:nvPr>
        </p:nvSpPr>
        <p:spPr/>
        <p:txBody>
          <a:bodyPr/>
          <a:lstStyle>
            <a:lvl1pPr>
              <a:defRPr/>
            </a:lvl1pPr>
          </a:lstStyle>
          <a:p>
            <a:r>
              <a:rPr lang="en-US" altLang="en-US" dirty="0"/>
              <a:t>Yuki Fujimori, Canon</a:t>
            </a:r>
          </a:p>
        </p:txBody>
      </p:sp>
      <p:sp>
        <p:nvSpPr>
          <p:cNvPr id="6" name="Slide Number Placeholder 5">
            <a:extLst>
              <a:ext uri="{FF2B5EF4-FFF2-40B4-BE49-F238E27FC236}">
                <a16:creationId xmlns:a16="http://schemas.microsoft.com/office/drawing/2014/main" id="{8590E3A2-FA94-4C68-8C68-F0B28F557ED3}"/>
              </a:ext>
            </a:extLst>
          </p:cNvPr>
          <p:cNvSpPr>
            <a:spLocks noGrp="1"/>
          </p:cNvSpPr>
          <p:nvPr>
            <p:ph type="sldNum" sz="quarter" idx="12"/>
          </p:nvPr>
        </p:nvSpPr>
        <p:spPr/>
        <p:txBody>
          <a:bodyPr/>
          <a:lstStyle>
            <a:lvl1pPr>
              <a:defRPr/>
            </a:lvl1pPr>
          </a:lstStyle>
          <a:p>
            <a:r>
              <a:rPr lang="en-US" altLang="en-US"/>
              <a:t>Slide </a:t>
            </a:r>
            <a:fld id="{1867D01A-1AE7-4EF5-A16B-A4EF83B4C89B}" type="slidenum">
              <a:rPr lang="en-US" altLang="en-US"/>
              <a:pPr/>
              <a:t>‹#›</a:t>
            </a:fld>
            <a:endParaRPr lang="en-US" altLang="en-US"/>
          </a:p>
        </p:txBody>
      </p:sp>
    </p:spTree>
    <p:extLst>
      <p:ext uri="{BB962C8B-B14F-4D97-AF65-F5344CB8AC3E}">
        <p14:creationId xmlns:p14="http://schemas.microsoft.com/office/powerpoint/2010/main" val="928167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014281-066E-4FBC-9CC4-69601D41101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8370AE-346C-4CF0-B26A-B3289C263B8D}"/>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1A1AC6-C19F-40EB-8170-31368C671ED4}"/>
              </a:ext>
            </a:extLst>
          </p:cNvPr>
          <p:cNvSpPr>
            <a:spLocks noGrp="1"/>
          </p:cNvSpPr>
          <p:nvPr>
            <p:ph type="dt" sz="half" idx="10"/>
          </p:nvPr>
        </p:nvSpPr>
        <p:spPr/>
        <p:txBody>
          <a:bodyPr/>
          <a:lstStyle>
            <a:lvl1pPr>
              <a:defRPr/>
            </a:lvl1pPr>
          </a:lstStyle>
          <a:p>
            <a:r>
              <a:rPr lang="en-US" altLang="en-US" dirty="0"/>
              <a:t>March 2025</a:t>
            </a:r>
          </a:p>
        </p:txBody>
      </p:sp>
      <p:sp>
        <p:nvSpPr>
          <p:cNvPr id="5" name="Footer Placeholder 4">
            <a:extLst>
              <a:ext uri="{FF2B5EF4-FFF2-40B4-BE49-F238E27FC236}">
                <a16:creationId xmlns:a16="http://schemas.microsoft.com/office/drawing/2014/main" id="{F889B3A1-4504-46CE-AC0D-5DDDAF8CC7B7}"/>
              </a:ext>
            </a:extLst>
          </p:cNvPr>
          <p:cNvSpPr>
            <a:spLocks noGrp="1"/>
          </p:cNvSpPr>
          <p:nvPr>
            <p:ph type="ftr" sz="quarter" idx="11"/>
          </p:nvPr>
        </p:nvSpPr>
        <p:spPr/>
        <p:txBody>
          <a:bodyPr/>
          <a:lstStyle>
            <a:lvl1pPr>
              <a:defRPr/>
            </a:lvl1pPr>
          </a:lstStyle>
          <a:p>
            <a:r>
              <a:rPr lang="en-US" altLang="en-US" dirty="0"/>
              <a:t>Yuki Fujimori, Canon</a:t>
            </a:r>
          </a:p>
        </p:txBody>
      </p:sp>
      <p:sp>
        <p:nvSpPr>
          <p:cNvPr id="6" name="Slide Number Placeholder 5">
            <a:extLst>
              <a:ext uri="{FF2B5EF4-FFF2-40B4-BE49-F238E27FC236}">
                <a16:creationId xmlns:a16="http://schemas.microsoft.com/office/drawing/2014/main" id="{E85AEABD-2C23-40FC-B56F-70C876239DAE}"/>
              </a:ext>
            </a:extLst>
          </p:cNvPr>
          <p:cNvSpPr>
            <a:spLocks noGrp="1"/>
          </p:cNvSpPr>
          <p:nvPr>
            <p:ph type="sldNum" sz="quarter" idx="12"/>
          </p:nvPr>
        </p:nvSpPr>
        <p:spPr/>
        <p:txBody>
          <a:bodyPr/>
          <a:lstStyle>
            <a:lvl1pPr>
              <a:defRPr/>
            </a:lvl1pPr>
          </a:lstStyle>
          <a:p>
            <a:r>
              <a:rPr lang="en-US" altLang="en-US"/>
              <a:t>Slide </a:t>
            </a:r>
            <a:fld id="{41AAE30F-23B3-4B8F-A3EC-B1AD4757AB2F}" type="slidenum">
              <a:rPr lang="en-US" altLang="en-US"/>
              <a:pPr/>
              <a:t>‹#›</a:t>
            </a:fld>
            <a:endParaRPr lang="en-US" altLang="en-US"/>
          </a:p>
        </p:txBody>
      </p:sp>
    </p:spTree>
    <p:extLst>
      <p:ext uri="{BB962C8B-B14F-4D97-AF65-F5344CB8AC3E}">
        <p14:creationId xmlns:p14="http://schemas.microsoft.com/office/powerpoint/2010/main" val="1570648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3E4BD-9319-4EDE-B907-DC89E2E71B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36041F-8BC8-4D70-A45D-357316BBA7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2097B2-E1F7-4975-BDFF-8E18A92FE1FB}"/>
              </a:ext>
            </a:extLst>
          </p:cNvPr>
          <p:cNvSpPr>
            <a:spLocks noGrp="1"/>
          </p:cNvSpPr>
          <p:nvPr>
            <p:ph type="dt" sz="half" idx="10"/>
          </p:nvPr>
        </p:nvSpPr>
        <p:spPr>
          <a:xfrm>
            <a:off x="696913" y="332601"/>
            <a:ext cx="1182055" cy="276999"/>
          </a:xfrm>
        </p:spPr>
        <p:txBody>
          <a:bodyPr/>
          <a:lstStyle>
            <a:lvl1pPr>
              <a:defRPr/>
            </a:lvl1pPr>
          </a:lstStyle>
          <a:p>
            <a:r>
              <a:rPr lang="en-US" altLang="en-US" dirty="0"/>
              <a:t>March 2025</a:t>
            </a:r>
          </a:p>
        </p:txBody>
      </p:sp>
      <p:sp>
        <p:nvSpPr>
          <p:cNvPr id="5" name="Footer Placeholder 4">
            <a:extLst>
              <a:ext uri="{FF2B5EF4-FFF2-40B4-BE49-F238E27FC236}">
                <a16:creationId xmlns:a16="http://schemas.microsoft.com/office/drawing/2014/main" id="{C64F3E8B-F22B-4663-B2ED-4A27E9CDA623}"/>
              </a:ext>
            </a:extLst>
          </p:cNvPr>
          <p:cNvSpPr>
            <a:spLocks noGrp="1"/>
          </p:cNvSpPr>
          <p:nvPr>
            <p:ph type="ftr" sz="quarter" idx="11"/>
          </p:nvPr>
        </p:nvSpPr>
        <p:spPr/>
        <p:txBody>
          <a:bodyPr/>
          <a:lstStyle>
            <a:lvl1pPr>
              <a:defRPr/>
            </a:lvl1pPr>
          </a:lstStyle>
          <a:p>
            <a:r>
              <a:rPr lang="en-US" altLang="en-US" dirty="0"/>
              <a:t>Yuki Fujimori, Canon</a:t>
            </a:r>
          </a:p>
        </p:txBody>
      </p:sp>
      <p:sp>
        <p:nvSpPr>
          <p:cNvPr id="6" name="Slide Number Placeholder 5">
            <a:extLst>
              <a:ext uri="{FF2B5EF4-FFF2-40B4-BE49-F238E27FC236}">
                <a16:creationId xmlns:a16="http://schemas.microsoft.com/office/drawing/2014/main" id="{FFE83FBE-E8AA-4761-AB1F-FDBCE0E37756}"/>
              </a:ext>
            </a:extLst>
          </p:cNvPr>
          <p:cNvSpPr>
            <a:spLocks noGrp="1"/>
          </p:cNvSpPr>
          <p:nvPr>
            <p:ph type="sldNum" sz="quarter" idx="12"/>
          </p:nvPr>
        </p:nvSpPr>
        <p:spPr/>
        <p:txBody>
          <a:bodyPr/>
          <a:lstStyle>
            <a:lvl1pPr>
              <a:defRPr/>
            </a:lvl1pPr>
          </a:lstStyle>
          <a:p>
            <a:r>
              <a:rPr lang="en-US" altLang="en-US"/>
              <a:t>Slide </a:t>
            </a:r>
            <a:fld id="{58546F1C-9C4B-4897-9145-F06FF08330A3}" type="slidenum">
              <a:rPr lang="en-US" altLang="en-US"/>
              <a:pPr/>
              <a:t>‹#›</a:t>
            </a:fld>
            <a:endParaRPr lang="en-US" altLang="en-US"/>
          </a:p>
        </p:txBody>
      </p:sp>
    </p:spTree>
    <p:extLst>
      <p:ext uri="{BB962C8B-B14F-4D97-AF65-F5344CB8AC3E}">
        <p14:creationId xmlns:p14="http://schemas.microsoft.com/office/powerpoint/2010/main" val="2189083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C5F68-03C1-4C1B-AD25-1E805E60EF5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F94B14-CC73-4E6A-97C5-872092034D3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4A407C5-9705-47DF-B606-023A77DE643B}"/>
              </a:ext>
            </a:extLst>
          </p:cNvPr>
          <p:cNvSpPr>
            <a:spLocks noGrp="1"/>
          </p:cNvSpPr>
          <p:nvPr>
            <p:ph type="dt" sz="half" idx="10"/>
          </p:nvPr>
        </p:nvSpPr>
        <p:spPr/>
        <p:txBody>
          <a:bodyPr/>
          <a:lstStyle>
            <a:lvl1pPr>
              <a:defRPr/>
            </a:lvl1pPr>
          </a:lstStyle>
          <a:p>
            <a:r>
              <a:rPr lang="en-US" altLang="en-US" dirty="0"/>
              <a:t>March 2025</a:t>
            </a:r>
          </a:p>
        </p:txBody>
      </p:sp>
      <p:sp>
        <p:nvSpPr>
          <p:cNvPr id="5" name="Footer Placeholder 4">
            <a:extLst>
              <a:ext uri="{FF2B5EF4-FFF2-40B4-BE49-F238E27FC236}">
                <a16:creationId xmlns:a16="http://schemas.microsoft.com/office/drawing/2014/main" id="{31C92653-863F-49EE-997A-761FE5212F37}"/>
              </a:ext>
            </a:extLst>
          </p:cNvPr>
          <p:cNvSpPr>
            <a:spLocks noGrp="1"/>
          </p:cNvSpPr>
          <p:nvPr>
            <p:ph type="ftr" sz="quarter" idx="11"/>
          </p:nvPr>
        </p:nvSpPr>
        <p:spPr/>
        <p:txBody>
          <a:bodyPr/>
          <a:lstStyle>
            <a:lvl1pPr>
              <a:defRPr/>
            </a:lvl1pPr>
          </a:lstStyle>
          <a:p>
            <a:r>
              <a:rPr lang="en-US" altLang="en-US" dirty="0"/>
              <a:t>Yuki Fujimori, Canon</a:t>
            </a:r>
          </a:p>
        </p:txBody>
      </p:sp>
      <p:sp>
        <p:nvSpPr>
          <p:cNvPr id="6" name="Slide Number Placeholder 5">
            <a:extLst>
              <a:ext uri="{FF2B5EF4-FFF2-40B4-BE49-F238E27FC236}">
                <a16:creationId xmlns:a16="http://schemas.microsoft.com/office/drawing/2014/main" id="{1B3BF6E6-264B-4316-8BB2-1EF866B6F56D}"/>
              </a:ext>
            </a:extLst>
          </p:cNvPr>
          <p:cNvSpPr>
            <a:spLocks noGrp="1"/>
          </p:cNvSpPr>
          <p:nvPr>
            <p:ph type="sldNum" sz="quarter" idx="12"/>
          </p:nvPr>
        </p:nvSpPr>
        <p:spPr/>
        <p:txBody>
          <a:bodyPr/>
          <a:lstStyle>
            <a:lvl1pPr>
              <a:defRPr/>
            </a:lvl1pPr>
          </a:lstStyle>
          <a:p>
            <a:r>
              <a:rPr lang="en-US" altLang="en-US"/>
              <a:t>Slide </a:t>
            </a:r>
            <a:fld id="{B3A02A94-BE9B-4035-A981-D3E8D476AB36}" type="slidenum">
              <a:rPr lang="en-US" altLang="en-US"/>
              <a:pPr/>
              <a:t>‹#›</a:t>
            </a:fld>
            <a:endParaRPr lang="en-US" altLang="en-US"/>
          </a:p>
        </p:txBody>
      </p:sp>
    </p:spTree>
    <p:extLst>
      <p:ext uri="{BB962C8B-B14F-4D97-AF65-F5344CB8AC3E}">
        <p14:creationId xmlns:p14="http://schemas.microsoft.com/office/powerpoint/2010/main" val="1090911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E2002-CA92-4CC8-87F5-D568383F99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8FFA1C-AFC4-4372-BB92-B519A0FECB06}"/>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090231-DBFB-49CB-9CF7-6452213CABEA}"/>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5F1702-63E3-4A0A-B61F-449091B09F96}"/>
              </a:ext>
            </a:extLst>
          </p:cNvPr>
          <p:cNvSpPr>
            <a:spLocks noGrp="1"/>
          </p:cNvSpPr>
          <p:nvPr>
            <p:ph type="dt" sz="half" idx="10"/>
          </p:nvPr>
        </p:nvSpPr>
        <p:spPr/>
        <p:txBody>
          <a:bodyPr/>
          <a:lstStyle>
            <a:lvl1pPr>
              <a:defRPr/>
            </a:lvl1pPr>
          </a:lstStyle>
          <a:p>
            <a:r>
              <a:rPr lang="en-US" altLang="en-US" dirty="0"/>
              <a:t>March 2025</a:t>
            </a:r>
          </a:p>
        </p:txBody>
      </p:sp>
      <p:sp>
        <p:nvSpPr>
          <p:cNvPr id="6" name="Footer Placeholder 5">
            <a:extLst>
              <a:ext uri="{FF2B5EF4-FFF2-40B4-BE49-F238E27FC236}">
                <a16:creationId xmlns:a16="http://schemas.microsoft.com/office/drawing/2014/main" id="{938F9A7A-CB22-459F-8826-D082465CDC79}"/>
              </a:ext>
            </a:extLst>
          </p:cNvPr>
          <p:cNvSpPr>
            <a:spLocks noGrp="1"/>
          </p:cNvSpPr>
          <p:nvPr>
            <p:ph type="ftr" sz="quarter" idx="11"/>
          </p:nvPr>
        </p:nvSpPr>
        <p:spPr/>
        <p:txBody>
          <a:bodyPr/>
          <a:lstStyle>
            <a:lvl1pPr>
              <a:defRPr/>
            </a:lvl1pPr>
          </a:lstStyle>
          <a:p>
            <a:r>
              <a:rPr lang="en-US" altLang="en-US" dirty="0"/>
              <a:t>Yuki Fujimori, Canon</a:t>
            </a:r>
          </a:p>
        </p:txBody>
      </p:sp>
      <p:sp>
        <p:nvSpPr>
          <p:cNvPr id="7" name="Slide Number Placeholder 6">
            <a:extLst>
              <a:ext uri="{FF2B5EF4-FFF2-40B4-BE49-F238E27FC236}">
                <a16:creationId xmlns:a16="http://schemas.microsoft.com/office/drawing/2014/main" id="{EB8D6846-C972-4BC5-9F41-347AC76615AA}"/>
              </a:ext>
            </a:extLst>
          </p:cNvPr>
          <p:cNvSpPr>
            <a:spLocks noGrp="1"/>
          </p:cNvSpPr>
          <p:nvPr>
            <p:ph type="sldNum" sz="quarter" idx="12"/>
          </p:nvPr>
        </p:nvSpPr>
        <p:spPr/>
        <p:txBody>
          <a:bodyPr/>
          <a:lstStyle>
            <a:lvl1pPr>
              <a:defRPr/>
            </a:lvl1pPr>
          </a:lstStyle>
          <a:p>
            <a:r>
              <a:rPr lang="en-US" altLang="en-US"/>
              <a:t>Slide </a:t>
            </a:r>
            <a:fld id="{023BA030-9C42-4C84-A2CE-515210FB2229}" type="slidenum">
              <a:rPr lang="en-US" altLang="en-US"/>
              <a:pPr/>
              <a:t>‹#›</a:t>
            </a:fld>
            <a:endParaRPr lang="en-US" altLang="en-US"/>
          </a:p>
        </p:txBody>
      </p:sp>
    </p:spTree>
    <p:extLst>
      <p:ext uri="{BB962C8B-B14F-4D97-AF65-F5344CB8AC3E}">
        <p14:creationId xmlns:p14="http://schemas.microsoft.com/office/powerpoint/2010/main" val="4061744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B89A1-4EFC-4A75-A115-D7BD9121270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34E990-D217-46FF-BBDE-9E2AA55F41B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7033BF-245A-468C-9679-0C93479F756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711D11-5A34-4D74-ABCC-9B64A74D20C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4C83D9-AAB2-4EF1-B119-3E0C6097A6D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04F15A-5186-4A4D-B4C6-F82196D3D1E4}"/>
              </a:ext>
            </a:extLst>
          </p:cNvPr>
          <p:cNvSpPr>
            <a:spLocks noGrp="1"/>
          </p:cNvSpPr>
          <p:nvPr>
            <p:ph type="dt" sz="half" idx="10"/>
          </p:nvPr>
        </p:nvSpPr>
        <p:spPr/>
        <p:txBody>
          <a:bodyPr/>
          <a:lstStyle>
            <a:lvl1pPr>
              <a:defRPr/>
            </a:lvl1pPr>
          </a:lstStyle>
          <a:p>
            <a:r>
              <a:rPr lang="en-US" altLang="en-US" dirty="0"/>
              <a:t>March 2025</a:t>
            </a:r>
          </a:p>
        </p:txBody>
      </p:sp>
      <p:sp>
        <p:nvSpPr>
          <p:cNvPr id="8" name="Footer Placeholder 7">
            <a:extLst>
              <a:ext uri="{FF2B5EF4-FFF2-40B4-BE49-F238E27FC236}">
                <a16:creationId xmlns:a16="http://schemas.microsoft.com/office/drawing/2014/main" id="{AF50E31B-AFEE-4835-B6E6-05E82B178346}"/>
              </a:ext>
            </a:extLst>
          </p:cNvPr>
          <p:cNvSpPr>
            <a:spLocks noGrp="1"/>
          </p:cNvSpPr>
          <p:nvPr>
            <p:ph type="ftr" sz="quarter" idx="11"/>
          </p:nvPr>
        </p:nvSpPr>
        <p:spPr/>
        <p:txBody>
          <a:bodyPr/>
          <a:lstStyle>
            <a:lvl1pPr>
              <a:defRPr/>
            </a:lvl1pPr>
          </a:lstStyle>
          <a:p>
            <a:r>
              <a:rPr lang="en-US" altLang="en-US" dirty="0"/>
              <a:t>Yuki Fujimori, Canon</a:t>
            </a:r>
          </a:p>
        </p:txBody>
      </p:sp>
      <p:sp>
        <p:nvSpPr>
          <p:cNvPr id="9" name="Slide Number Placeholder 8">
            <a:extLst>
              <a:ext uri="{FF2B5EF4-FFF2-40B4-BE49-F238E27FC236}">
                <a16:creationId xmlns:a16="http://schemas.microsoft.com/office/drawing/2014/main" id="{9C26C6F4-65AF-4B8C-AE06-B88B7ED75577}"/>
              </a:ext>
            </a:extLst>
          </p:cNvPr>
          <p:cNvSpPr>
            <a:spLocks noGrp="1"/>
          </p:cNvSpPr>
          <p:nvPr>
            <p:ph type="sldNum" sz="quarter" idx="12"/>
          </p:nvPr>
        </p:nvSpPr>
        <p:spPr/>
        <p:txBody>
          <a:bodyPr/>
          <a:lstStyle>
            <a:lvl1pPr>
              <a:defRPr/>
            </a:lvl1pPr>
          </a:lstStyle>
          <a:p>
            <a:r>
              <a:rPr lang="en-US" altLang="en-US"/>
              <a:t>Slide </a:t>
            </a:r>
            <a:fld id="{EA9225BD-89A9-485D-803B-7C27F5C41A77}" type="slidenum">
              <a:rPr lang="en-US" altLang="en-US"/>
              <a:pPr/>
              <a:t>‹#›</a:t>
            </a:fld>
            <a:endParaRPr lang="en-US" altLang="en-US"/>
          </a:p>
        </p:txBody>
      </p:sp>
    </p:spTree>
    <p:extLst>
      <p:ext uri="{BB962C8B-B14F-4D97-AF65-F5344CB8AC3E}">
        <p14:creationId xmlns:p14="http://schemas.microsoft.com/office/powerpoint/2010/main" val="4185869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F17D9-30F8-4B33-B94B-A520DF111C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0090A5-4BE2-44D6-939C-706E8C378EAE}"/>
              </a:ext>
            </a:extLst>
          </p:cNvPr>
          <p:cNvSpPr>
            <a:spLocks noGrp="1"/>
          </p:cNvSpPr>
          <p:nvPr>
            <p:ph type="dt" sz="half" idx="10"/>
          </p:nvPr>
        </p:nvSpPr>
        <p:spPr/>
        <p:txBody>
          <a:bodyPr/>
          <a:lstStyle>
            <a:lvl1pPr>
              <a:defRPr/>
            </a:lvl1pPr>
          </a:lstStyle>
          <a:p>
            <a:r>
              <a:rPr lang="en-US" altLang="en-US" dirty="0"/>
              <a:t>March 2025</a:t>
            </a:r>
          </a:p>
        </p:txBody>
      </p:sp>
      <p:sp>
        <p:nvSpPr>
          <p:cNvPr id="4" name="Footer Placeholder 3">
            <a:extLst>
              <a:ext uri="{FF2B5EF4-FFF2-40B4-BE49-F238E27FC236}">
                <a16:creationId xmlns:a16="http://schemas.microsoft.com/office/drawing/2014/main" id="{82DCCEC0-9FD2-451F-9C96-8B297974126C}"/>
              </a:ext>
            </a:extLst>
          </p:cNvPr>
          <p:cNvSpPr>
            <a:spLocks noGrp="1"/>
          </p:cNvSpPr>
          <p:nvPr>
            <p:ph type="ftr" sz="quarter" idx="11"/>
          </p:nvPr>
        </p:nvSpPr>
        <p:spPr/>
        <p:txBody>
          <a:bodyPr/>
          <a:lstStyle>
            <a:lvl1pPr>
              <a:defRPr/>
            </a:lvl1pPr>
          </a:lstStyle>
          <a:p>
            <a:r>
              <a:rPr lang="en-US" altLang="en-US" dirty="0"/>
              <a:t>Yuki Fujimori, Canon</a:t>
            </a:r>
          </a:p>
        </p:txBody>
      </p:sp>
      <p:sp>
        <p:nvSpPr>
          <p:cNvPr id="5" name="Slide Number Placeholder 4">
            <a:extLst>
              <a:ext uri="{FF2B5EF4-FFF2-40B4-BE49-F238E27FC236}">
                <a16:creationId xmlns:a16="http://schemas.microsoft.com/office/drawing/2014/main" id="{D20F0B5F-3B42-4EF5-B9A8-5747B5A6C98B}"/>
              </a:ext>
            </a:extLst>
          </p:cNvPr>
          <p:cNvSpPr>
            <a:spLocks noGrp="1"/>
          </p:cNvSpPr>
          <p:nvPr>
            <p:ph type="sldNum" sz="quarter" idx="12"/>
          </p:nvPr>
        </p:nvSpPr>
        <p:spPr/>
        <p:txBody>
          <a:bodyPr/>
          <a:lstStyle>
            <a:lvl1pPr>
              <a:defRPr/>
            </a:lvl1pPr>
          </a:lstStyle>
          <a:p>
            <a:r>
              <a:rPr lang="en-US" altLang="en-US"/>
              <a:t>Slide </a:t>
            </a:r>
            <a:fld id="{2E558D18-684F-470B-B166-9770A003B387}" type="slidenum">
              <a:rPr lang="en-US" altLang="en-US"/>
              <a:pPr/>
              <a:t>‹#›</a:t>
            </a:fld>
            <a:endParaRPr lang="en-US" altLang="en-US"/>
          </a:p>
        </p:txBody>
      </p:sp>
    </p:spTree>
    <p:extLst>
      <p:ext uri="{BB962C8B-B14F-4D97-AF65-F5344CB8AC3E}">
        <p14:creationId xmlns:p14="http://schemas.microsoft.com/office/powerpoint/2010/main" val="2884381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B8C64A-1405-4FB8-A43B-5320A5E07592}"/>
              </a:ext>
            </a:extLst>
          </p:cNvPr>
          <p:cNvSpPr>
            <a:spLocks noGrp="1"/>
          </p:cNvSpPr>
          <p:nvPr>
            <p:ph type="dt" sz="half" idx="10"/>
          </p:nvPr>
        </p:nvSpPr>
        <p:spPr/>
        <p:txBody>
          <a:bodyPr/>
          <a:lstStyle>
            <a:lvl1pPr>
              <a:defRPr/>
            </a:lvl1pPr>
          </a:lstStyle>
          <a:p>
            <a:r>
              <a:rPr lang="en-US" altLang="en-US" dirty="0"/>
              <a:t>March 2025</a:t>
            </a:r>
          </a:p>
        </p:txBody>
      </p:sp>
      <p:sp>
        <p:nvSpPr>
          <p:cNvPr id="3" name="Footer Placeholder 2">
            <a:extLst>
              <a:ext uri="{FF2B5EF4-FFF2-40B4-BE49-F238E27FC236}">
                <a16:creationId xmlns:a16="http://schemas.microsoft.com/office/drawing/2014/main" id="{F45C9E95-7115-4C70-BE26-D542D630A22D}"/>
              </a:ext>
            </a:extLst>
          </p:cNvPr>
          <p:cNvSpPr>
            <a:spLocks noGrp="1"/>
          </p:cNvSpPr>
          <p:nvPr>
            <p:ph type="ftr" sz="quarter" idx="11"/>
          </p:nvPr>
        </p:nvSpPr>
        <p:spPr/>
        <p:txBody>
          <a:bodyPr/>
          <a:lstStyle>
            <a:lvl1pPr>
              <a:defRPr/>
            </a:lvl1pPr>
          </a:lstStyle>
          <a:p>
            <a:r>
              <a:rPr lang="en-US" altLang="en-US" dirty="0"/>
              <a:t>Yuki Fujimori, Canon</a:t>
            </a:r>
          </a:p>
        </p:txBody>
      </p:sp>
      <p:sp>
        <p:nvSpPr>
          <p:cNvPr id="4" name="Slide Number Placeholder 3">
            <a:extLst>
              <a:ext uri="{FF2B5EF4-FFF2-40B4-BE49-F238E27FC236}">
                <a16:creationId xmlns:a16="http://schemas.microsoft.com/office/drawing/2014/main" id="{DE163688-BF46-450B-9732-4E4CF8C82912}"/>
              </a:ext>
            </a:extLst>
          </p:cNvPr>
          <p:cNvSpPr>
            <a:spLocks noGrp="1"/>
          </p:cNvSpPr>
          <p:nvPr>
            <p:ph type="sldNum" sz="quarter" idx="12"/>
          </p:nvPr>
        </p:nvSpPr>
        <p:spPr/>
        <p:txBody>
          <a:bodyPr/>
          <a:lstStyle>
            <a:lvl1pPr>
              <a:defRPr/>
            </a:lvl1pPr>
          </a:lstStyle>
          <a:p>
            <a:r>
              <a:rPr lang="en-US" altLang="en-US"/>
              <a:t>Slide </a:t>
            </a:r>
            <a:fld id="{2508C96B-5576-4EB9-BBDE-E18039EC7413}" type="slidenum">
              <a:rPr lang="en-US" altLang="en-US"/>
              <a:pPr/>
              <a:t>‹#›</a:t>
            </a:fld>
            <a:endParaRPr lang="en-US" altLang="en-US"/>
          </a:p>
        </p:txBody>
      </p:sp>
    </p:spTree>
    <p:extLst>
      <p:ext uri="{BB962C8B-B14F-4D97-AF65-F5344CB8AC3E}">
        <p14:creationId xmlns:p14="http://schemas.microsoft.com/office/powerpoint/2010/main" val="112932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E4EE7-6F79-4465-B446-D1E45CA464E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44BEF0-CB44-4916-945E-11616A30B3C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BF64C3-DCCC-40CF-9FB3-623DC03BD8E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020F23-8FBF-4332-BE71-FD788FC49D51}"/>
              </a:ext>
            </a:extLst>
          </p:cNvPr>
          <p:cNvSpPr>
            <a:spLocks noGrp="1"/>
          </p:cNvSpPr>
          <p:nvPr>
            <p:ph type="dt" sz="half" idx="10"/>
          </p:nvPr>
        </p:nvSpPr>
        <p:spPr/>
        <p:txBody>
          <a:bodyPr/>
          <a:lstStyle>
            <a:lvl1pPr>
              <a:defRPr/>
            </a:lvl1pPr>
          </a:lstStyle>
          <a:p>
            <a:r>
              <a:rPr lang="en-US" altLang="en-US" dirty="0"/>
              <a:t>March 2025</a:t>
            </a:r>
          </a:p>
        </p:txBody>
      </p:sp>
      <p:sp>
        <p:nvSpPr>
          <p:cNvPr id="6" name="Footer Placeholder 5">
            <a:extLst>
              <a:ext uri="{FF2B5EF4-FFF2-40B4-BE49-F238E27FC236}">
                <a16:creationId xmlns:a16="http://schemas.microsoft.com/office/drawing/2014/main" id="{5764223A-D0AF-4BF0-9A1A-8C166C923AD9}"/>
              </a:ext>
            </a:extLst>
          </p:cNvPr>
          <p:cNvSpPr>
            <a:spLocks noGrp="1"/>
          </p:cNvSpPr>
          <p:nvPr>
            <p:ph type="ftr" sz="quarter" idx="11"/>
          </p:nvPr>
        </p:nvSpPr>
        <p:spPr/>
        <p:txBody>
          <a:bodyPr/>
          <a:lstStyle>
            <a:lvl1pPr>
              <a:defRPr/>
            </a:lvl1pPr>
          </a:lstStyle>
          <a:p>
            <a:r>
              <a:rPr lang="en-US" altLang="en-US" dirty="0"/>
              <a:t>Yuki Fujimori, Canon</a:t>
            </a:r>
          </a:p>
        </p:txBody>
      </p:sp>
      <p:sp>
        <p:nvSpPr>
          <p:cNvPr id="7" name="Slide Number Placeholder 6">
            <a:extLst>
              <a:ext uri="{FF2B5EF4-FFF2-40B4-BE49-F238E27FC236}">
                <a16:creationId xmlns:a16="http://schemas.microsoft.com/office/drawing/2014/main" id="{542BF401-8519-4791-98B1-6075E52BC8EC}"/>
              </a:ext>
            </a:extLst>
          </p:cNvPr>
          <p:cNvSpPr>
            <a:spLocks noGrp="1"/>
          </p:cNvSpPr>
          <p:nvPr>
            <p:ph type="sldNum" sz="quarter" idx="12"/>
          </p:nvPr>
        </p:nvSpPr>
        <p:spPr/>
        <p:txBody>
          <a:bodyPr/>
          <a:lstStyle>
            <a:lvl1pPr>
              <a:defRPr/>
            </a:lvl1pPr>
          </a:lstStyle>
          <a:p>
            <a:r>
              <a:rPr lang="en-US" altLang="en-US"/>
              <a:t>Slide </a:t>
            </a:r>
            <a:fld id="{490F7CC3-26EE-40F9-80AA-B9519DC3893B}" type="slidenum">
              <a:rPr lang="en-US" altLang="en-US"/>
              <a:pPr/>
              <a:t>‹#›</a:t>
            </a:fld>
            <a:endParaRPr lang="en-US" altLang="en-US"/>
          </a:p>
        </p:txBody>
      </p:sp>
    </p:spTree>
    <p:extLst>
      <p:ext uri="{BB962C8B-B14F-4D97-AF65-F5344CB8AC3E}">
        <p14:creationId xmlns:p14="http://schemas.microsoft.com/office/powerpoint/2010/main" val="3152137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A23A5-327F-470E-BEBC-868E95403C8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07A501-029F-42B4-B116-73055E80065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A6241FF-6C50-4819-BF66-84BC41316EB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B63CBF-C8E1-4786-BA8C-0A6E609AAF34}"/>
              </a:ext>
            </a:extLst>
          </p:cNvPr>
          <p:cNvSpPr>
            <a:spLocks noGrp="1"/>
          </p:cNvSpPr>
          <p:nvPr>
            <p:ph type="dt" sz="half" idx="10"/>
          </p:nvPr>
        </p:nvSpPr>
        <p:spPr/>
        <p:txBody>
          <a:bodyPr/>
          <a:lstStyle>
            <a:lvl1pPr>
              <a:defRPr/>
            </a:lvl1pPr>
          </a:lstStyle>
          <a:p>
            <a:r>
              <a:rPr lang="en-US" altLang="en-US" dirty="0"/>
              <a:t>March 2025</a:t>
            </a:r>
          </a:p>
        </p:txBody>
      </p:sp>
      <p:sp>
        <p:nvSpPr>
          <p:cNvPr id="6" name="Footer Placeholder 5">
            <a:extLst>
              <a:ext uri="{FF2B5EF4-FFF2-40B4-BE49-F238E27FC236}">
                <a16:creationId xmlns:a16="http://schemas.microsoft.com/office/drawing/2014/main" id="{313D2E88-7004-4EF9-8107-135C9A71C7B6}"/>
              </a:ext>
            </a:extLst>
          </p:cNvPr>
          <p:cNvSpPr>
            <a:spLocks noGrp="1"/>
          </p:cNvSpPr>
          <p:nvPr>
            <p:ph type="ftr" sz="quarter" idx="11"/>
          </p:nvPr>
        </p:nvSpPr>
        <p:spPr/>
        <p:txBody>
          <a:bodyPr/>
          <a:lstStyle>
            <a:lvl1pPr>
              <a:defRPr/>
            </a:lvl1pPr>
          </a:lstStyle>
          <a:p>
            <a:r>
              <a:rPr lang="en-US" altLang="en-US" dirty="0"/>
              <a:t>Yuki Fujimori, Canon</a:t>
            </a:r>
          </a:p>
        </p:txBody>
      </p:sp>
      <p:sp>
        <p:nvSpPr>
          <p:cNvPr id="7" name="Slide Number Placeholder 6">
            <a:extLst>
              <a:ext uri="{FF2B5EF4-FFF2-40B4-BE49-F238E27FC236}">
                <a16:creationId xmlns:a16="http://schemas.microsoft.com/office/drawing/2014/main" id="{7EF6D35B-949E-4C7B-9300-8ECB6AD2621D}"/>
              </a:ext>
            </a:extLst>
          </p:cNvPr>
          <p:cNvSpPr>
            <a:spLocks noGrp="1"/>
          </p:cNvSpPr>
          <p:nvPr>
            <p:ph type="sldNum" sz="quarter" idx="12"/>
          </p:nvPr>
        </p:nvSpPr>
        <p:spPr/>
        <p:txBody>
          <a:bodyPr/>
          <a:lstStyle>
            <a:lvl1pPr>
              <a:defRPr/>
            </a:lvl1pPr>
          </a:lstStyle>
          <a:p>
            <a:r>
              <a:rPr lang="en-US" altLang="en-US"/>
              <a:t>Slide </a:t>
            </a:r>
            <a:fld id="{EA230F2C-75E7-4643-81C7-32A66C19315F}" type="slidenum">
              <a:rPr lang="en-US" altLang="en-US"/>
              <a:pPr/>
              <a:t>‹#›</a:t>
            </a:fld>
            <a:endParaRPr lang="en-US" altLang="en-US"/>
          </a:p>
        </p:txBody>
      </p:sp>
    </p:spTree>
    <p:extLst>
      <p:ext uri="{BB962C8B-B14F-4D97-AF65-F5344CB8AC3E}">
        <p14:creationId xmlns:p14="http://schemas.microsoft.com/office/powerpoint/2010/main" val="36902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CF8F8E8-EAFA-410A-8294-77FA1ED26EB1}"/>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0FF05C4-AEA3-4C56-AD7C-80606B4F87A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95D1733-E76F-44B5-BC0D-67D2F7EC9B48}"/>
              </a:ext>
            </a:extLst>
          </p:cNvPr>
          <p:cNvSpPr>
            <a:spLocks noGrp="1" noChangeArrowheads="1"/>
          </p:cNvSpPr>
          <p:nvPr>
            <p:ph type="dt" sz="half" idx="2"/>
          </p:nvPr>
        </p:nvSpPr>
        <p:spPr bwMode="auto">
          <a:xfrm>
            <a:off x="696913" y="332601"/>
            <a:ext cx="11820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altLang="en-US" dirty="0"/>
              <a:t>March 2025</a:t>
            </a:r>
          </a:p>
        </p:txBody>
      </p:sp>
      <p:sp>
        <p:nvSpPr>
          <p:cNvPr id="1029" name="Rectangle 5">
            <a:extLst>
              <a:ext uri="{FF2B5EF4-FFF2-40B4-BE49-F238E27FC236}">
                <a16:creationId xmlns:a16="http://schemas.microsoft.com/office/drawing/2014/main" id="{832F27CC-75FC-4897-ACAE-A175D6809522}"/>
              </a:ext>
            </a:extLst>
          </p:cNvPr>
          <p:cNvSpPr>
            <a:spLocks noGrp="1" noChangeArrowheads="1"/>
          </p:cNvSpPr>
          <p:nvPr>
            <p:ph type="ftr" sz="quarter" idx="3"/>
          </p:nvPr>
        </p:nvSpPr>
        <p:spPr bwMode="auto">
          <a:xfrm>
            <a:off x="7195222" y="6475413"/>
            <a:ext cx="13487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altLang="en-US" dirty="0"/>
              <a:t>Yuki Fujimori, Canon</a:t>
            </a:r>
          </a:p>
        </p:txBody>
      </p:sp>
      <p:sp>
        <p:nvSpPr>
          <p:cNvPr id="1030" name="Rectangle 6">
            <a:extLst>
              <a:ext uri="{FF2B5EF4-FFF2-40B4-BE49-F238E27FC236}">
                <a16:creationId xmlns:a16="http://schemas.microsoft.com/office/drawing/2014/main" id="{31C0FA4C-748E-4610-9946-9020911086F3}"/>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54D97708-F4BC-41D7-9A0D-DA3CCCB1926A}" type="slidenum">
              <a:rPr lang="en-US" altLang="en-US"/>
              <a:pPr/>
              <a:t>‹#›</a:t>
            </a:fld>
            <a:endParaRPr lang="en-US" altLang="en-US"/>
          </a:p>
        </p:txBody>
      </p:sp>
      <p:sp>
        <p:nvSpPr>
          <p:cNvPr id="1031" name="Rectangle 7">
            <a:extLst>
              <a:ext uri="{FF2B5EF4-FFF2-40B4-BE49-F238E27FC236}">
                <a16:creationId xmlns:a16="http://schemas.microsoft.com/office/drawing/2014/main" id="{FB5372E2-C18C-4BA5-B512-06F95735572E}"/>
              </a:ext>
            </a:extLst>
          </p:cNvPr>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anose="02020603050405020304" pitchFamily="18" charset="0"/>
              </a:defRPr>
            </a:lvl1pPr>
            <a:lvl2pPr marL="114300">
              <a:defRPr sz="2400">
                <a:solidFill>
                  <a:schemeClr val="tx1"/>
                </a:solidFill>
                <a:latin typeface="Times New Roman" panose="02020603050405020304" pitchFamily="18" charset="0"/>
              </a:defRPr>
            </a:lvl2pPr>
            <a:lvl3pPr marL="228600">
              <a:defRPr sz="2400">
                <a:solidFill>
                  <a:schemeClr val="tx1"/>
                </a:solidFill>
                <a:latin typeface="Times New Roman" panose="02020603050405020304" pitchFamily="18" charset="0"/>
              </a:defRPr>
            </a:lvl3pPr>
            <a:lvl4pPr marL="342900">
              <a:defRPr sz="2400">
                <a:solidFill>
                  <a:schemeClr val="tx1"/>
                </a:solidFill>
                <a:latin typeface="Times New Roman" panose="02020603050405020304" pitchFamily="18" charset="0"/>
              </a:defRPr>
            </a:lvl4pPr>
            <a:lvl5pPr marL="457200">
              <a:defRPr sz="2400">
                <a:solidFill>
                  <a:schemeClr val="tx1"/>
                </a:solidFill>
                <a:latin typeface="Times New Roman" panose="02020603050405020304" pitchFamily="18" charset="0"/>
              </a:defRPr>
            </a:lvl5pPr>
            <a:lvl6pPr marL="914400" eaLnBrk="0" fontAlgn="base" hangingPunct="0">
              <a:spcBef>
                <a:spcPct val="0"/>
              </a:spcBef>
              <a:spcAft>
                <a:spcPct val="0"/>
              </a:spcAft>
              <a:defRPr sz="2400">
                <a:solidFill>
                  <a:schemeClr val="tx1"/>
                </a:solidFill>
                <a:latin typeface="Times New Roman" panose="02020603050405020304" pitchFamily="18" charset="0"/>
              </a:defRPr>
            </a:lvl6pPr>
            <a:lvl7pPr marL="1371600" eaLnBrk="0" fontAlgn="base" hangingPunct="0">
              <a:spcBef>
                <a:spcPct val="0"/>
              </a:spcBef>
              <a:spcAft>
                <a:spcPct val="0"/>
              </a:spcAft>
              <a:defRPr sz="2400">
                <a:solidFill>
                  <a:schemeClr val="tx1"/>
                </a:solidFill>
                <a:latin typeface="Times New Roman" panose="02020603050405020304" pitchFamily="18" charset="0"/>
              </a:defRPr>
            </a:lvl7pPr>
            <a:lvl8pPr marL="1828800" eaLnBrk="0" fontAlgn="base" hangingPunct="0">
              <a:spcBef>
                <a:spcPct val="0"/>
              </a:spcBef>
              <a:spcAft>
                <a:spcPct val="0"/>
              </a:spcAft>
              <a:defRPr sz="2400">
                <a:solidFill>
                  <a:schemeClr val="tx1"/>
                </a:solidFill>
                <a:latin typeface="Times New Roman" panose="02020603050405020304" pitchFamily="18" charset="0"/>
              </a:defRPr>
            </a:lvl8pPr>
            <a:lvl9pPr marL="2286000" eaLnBrk="0" fontAlgn="base" hangingPunct="0">
              <a:spcBef>
                <a:spcPct val="0"/>
              </a:spcBef>
              <a:spcAft>
                <a:spcPct val="0"/>
              </a:spcAft>
              <a:defRPr sz="2400">
                <a:solidFill>
                  <a:schemeClr val="tx1"/>
                </a:solidFill>
                <a:latin typeface="Times New Roman" panose="02020603050405020304" pitchFamily="18" charset="0"/>
              </a:defRPr>
            </a:lvl9pPr>
          </a:lstStyle>
          <a:p>
            <a:pPr lvl="4" algn="r"/>
            <a:r>
              <a:rPr lang="en-US" altLang="en-US" sz="1800" b="1" dirty="0"/>
              <a:t>doc.: IEEE 802.11-25/0529r0</a:t>
            </a:r>
          </a:p>
        </p:txBody>
      </p:sp>
      <p:sp>
        <p:nvSpPr>
          <p:cNvPr id="1032" name="Line 8">
            <a:extLst>
              <a:ext uri="{FF2B5EF4-FFF2-40B4-BE49-F238E27FC236}">
                <a16:creationId xmlns:a16="http://schemas.microsoft.com/office/drawing/2014/main" id="{B85E1B3D-D5F8-44F9-8827-301E93FF0F9F}"/>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3BED3DA6-5A7E-4A94-A88A-AF3ACE02271F}"/>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a:t>Submission</a:t>
            </a:r>
          </a:p>
        </p:txBody>
      </p:sp>
      <p:sp>
        <p:nvSpPr>
          <p:cNvPr id="1034" name="Line 10">
            <a:extLst>
              <a:ext uri="{FF2B5EF4-FFF2-40B4-BE49-F238E27FC236}">
                <a16:creationId xmlns:a16="http://schemas.microsoft.com/office/drawing/2014/main" id="{2EBF463C-BA55-4EF2-944E-477A14D866C9}"/>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kern="1200">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anose="02020603050405020304" pitchFamily="18" charset="0"/>
        </a:defRPr>
      </a:lvl2pPr>
      <a:lvl3pPr algn="ctr" rtl="0" eaLnBrk="1" fontAlgn="base" hangingPunct="1">
        <a:spcBef>
          <a:spcPct val="0"/>
        </a:spcBef>
        <a:spcAft>
          <a:spcPct val="0"/>
        </a:spcAft>
        <a:defRPr sz="3200" b="1">
          <a:solidFill>
            <a:schemeClr val="tx2"/>
          </a:solidFill>
          <a:latin typeface="Times New Roman" panose="02020603050405020304" pitchFamily="18" charset="0"/>
        </a:defRPr>
      </a:lvl3pPr>
      <a:lvl4pPr algn="ctr" rtl="0" eaLnBrk="1" fontAlgn="base" hangingPunct="1">
        <a:spcBef>
          <a:spcPct val="0"/>
        </a:spcBef>
        <a:spcAft>
          <a:spcPct val="0"/>
        </a:spcAft>
        <a:defRPr sz="3200" b="1">
          <a:solidFill>
            <a:schemeClr val="tx2"/>
          </a:solidFill>
          <a:latin typeface="Times New Roman" panose="02020603050405020304" pitchFamily="18" charset="0"/>
        </a:defRPr>
      </a:lvl4pPr>
      <a:lvl5pPr algn="ctr" rtl="0" eaLnBrk="1" fontAlgn="base" hangingPunct="1">
        <a:spcBef>
          <a:spcPct val="0"/>
        </a:spcBef>
        <a:spcAft>
          <a:spcPct val="0"/>
        </a:spcAft>
        <a:defRPr sz="3200" b="1">
          <a:solidFill>
            <a:schemeClr val="tx2"/>
          </a:solidFill>
          <a:latin typeface="Times New Roman" panose="02020603050405020304" pitchFamily="18"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2400" b="1"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6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77AEC5EE-360F-4470-A44C-D9625E0DFF2F}"/>
              </a:ext>
            </a:extLst>
          </p:cNvPr>
          <p:cNvSpPr>
            <a:spLocks noGrp="1"/>
          </p:cNvSpPr>
          <p:nvPr>
            <p:ph type="dt" sz="half" idx="10"/>
          </p:nvPr>
        </p:nvSpPr>
        <p:spPr/>
        <p:txBody>
          <a:bodyPr/>
          <a:lstStyle/>
          <a:p>
            <a:r>
              <a:rPr lang="en-US" altLang="en-US" dirty="0"/>
              <a:t>March 2025</a:t>
            </a:r>
          </a:p>
        </p:txBody>
      </p:sp>
      <p:sp>
        <p:nvSpPr>
          <p:cNvPr id="7" name="Footer Placeholder 4">
            <a:extLst>
              <a:ext uri="{FF2B5EF4-FFF2-40B4-BE49-F238E27FC236}">
                <a16:creationId xmlns:a16="http://schemas.microsoft.com/office/drawing/2014/main" id="{13F0EFC5-E780-4246-8CC7-5D08A15162CA}"/>
              </a:ext>
            </a:extLst>
          </p:cNvPr>
          <p:cNvSpPr>
            <a:spLocks noGrp="1"/>
          </p:cNvSpPr>
          <p:nvPr>
            <p:ph type="ftr" sz="quarter" idx="11"/>
          </p:nvPr>
        </p:nvSpPr>
        <p:spPr/>
        <p:txBody>
          <a:bodyPr/>
          <a:lstStyle/>
          <a:p>
            <a:r>
              <a:rPr lang="en-US" altLang="en-US" dirty="0"/>
              <a:t>Yuki Fujimori, Canon</a:t>
            </a:r>
          </a:p>
        </p:txBody>
      </p:sp>
      <p:sp>
        <p:nvSpPr>
          <p:cNvPr id="8" name="Slide Number Placeholder 5">
            <a:extLst>
              <a:ext uri="{FF2B5EF4-FFF2-40B4-BE49-F238E27FC236}">
                <a16:creationId xmlns:a16="http://schemas.microsoft.com/office/drawing/2014/main" id="{F4D54DD7-2AD9-415E-BD6D-94C0F6AB9C85}"/>
              </a:ext>
            </a:extLst>
          </p:cNvPr>
          <p:cNvSpPr>
            <a:spLocks noGrp="1"/>
          </p:cNvSpPr>
          <p:nvPr>
            <p:ph type="sldNum" sz="quarter" idx="12"/>
          </p:nvPr>
        </p:nvSpPr>
        <p:spPr/>
        <p:txBody>
          <a:bodyPr/>
          <a:lstStyle/>
          <a:p>
            <a:r>
              <a:rPr lang="en-US" altLang="en-US"/>
              <a:t>Slide </a:t>
            </a:r>
            <a:fld id="{E82CA900-BC57-4317-9010-7B5AC03A31F9}" type="slidenum">
              <a:rPr lang="en-US" altLang="en-US"/>
              <a:pPr/>
              <a:t>1</a:t>
            </a:fld>
            <a:endParaRPr lang="en-US" altLang="en-US"/>
          </a:p>
        </p:txBody>
      </p:sp>
      <p:sp>
        <p:nvSpPr>
          <p:cNvPr id="30722" name="Rectangle 2">
            <a:extLst>
              <a:ext uri="{FF2B5EF4-FFF2-40B4-BE49-F238E27FC236}">
                <a16:creationId xmlns:a16="http://schemas.microsoft.com/office/drawing/2014/main" id="{AC247948-5C30-4DE0-820F-941A6B0C1DA3}"/>
              </a:ext>
            </a:extLst>
          </p:cNvPr>
          <p:cNvSpPr>
            <a:spLocks noGrp="1" noChangeArrowheads="1"/>
          </p:cNvSpPr>
          <p:nvPr>
            <p:ph type="title"/>
          </p:nvPr>
        </p:nvSpPr>
        <p:spPr>
          <a:noFill/>
          <a:ln/>
        </p:spPr>
        <p:txBody>
          <a:bodyPr/>
          <a:lstStyle/>
          <a:p>
            <a:r>
              <a:rPr lang="en-US" dirty="0"/>
              <a:t>Spatial Reuse triggered NPCA</a:t>
            </a:r>
            <a:endParaRPr lang="en-US" altLang="en-US" dirty="0"/>
          </a:p>
        </p:txBody>
      </p:sp>
      <p:sp>
        <p:nvSpPr>
          <p:cNvPr id="30726" name="Rectangle 6">
            <a:extLst>
              <a:ext uri="{FF2B5EF4-FFF2-40B4-BE49-F238E27FC236}">
                <a16:creationId xmlns:a16="http://schemas.microsoft.com/office/drawing/2014/main" id="{BC973C86-F840-4228-94EE-95E84909FC59}"/>
              </a:ext>
            </a:extLst>
          </p:cNvPr>
          <p:cNvSpPr>
            <a:spLocks noGrp="1" noChangeArrowheads="1"/>
          </p:cNvSpPr>
          <p:nvPr>
            <p:ph type="body" idx="1"/>
          </p:nvPr>
        </p:nvSpPr>
        <p:spPr>
          <a:xfrm>
            <a:off x="685800" y="1524000"/>
            <a:ext cx="7772400" cy="381000"/>
          </a:xfrm>
          <a:noFill/>
          <a:ln/>
        </p:spPr>
        <p:txBody>
          <a:bodyPr/>
          <a:lstStyle/>
          <a:p>
            <a:pPr algn="ctr">
              <a:buFontTx/>
              <a:buNone/>
            </a:pPr>
            <a:r>
              <a:rPr lang="en-US" altLang="en-US" sz="2000" dirty="0"/>
              <a:t>Date:</a:t>
            </a:r>
            <a:r>
              <a:rPr lang="en-US" altLang="en-US" sz="2000" b="0" dirty="0"/>
              <a:t> 2025-03-25</a:t>
            </a:r>
          </a:p>
        </p:txBody>
      </p:sp>
      <p:graphicFrame>
        <p:nvGraphicFramePr>
          <p:cNvPr id="30731" name="Object 11">
            <a:extLst>
              <a:ext uri="{FF2B5EF4-FFF2-40B4-BE49-F238E27FC236}">
                <a16:creationId xmlns:a16="http://schemas.microsoft.com/office/drawing/2014/main" id="{43BBC8E3-C594-415A-9D92-F61D00EA7AC0}"/>
              </a:ext>
            </a:extLst>
          </p:cNvPr>
          <p:cNvGraphicFramePr>
            <a:graphicFrameLocks noChangeAspect="1"/>
          </p:cNvGraphicFramePr>
          <p:nvPr>
            <p:extLst>
              <p:ext uri="{D42A27DB-BD31-4B8C-83A1-F6EECF244321}">
                <p14:modId xmlns:p14="http://schemas.microsoft.com/office/powerpoint/2010/main" val="2834043774"/>
              </p:ext>
            </p:extLst>
          </p:nvPr>
        </p:nvGraphicFramePr>
        <p:xfrm>
          <a:off x="396875" y="2247900"/>
          <a:ext cx="8382000" cy="2563813"/>
        </p:xfrm>
        <a:graphic>
          <a:graphicData uri="http://schemas.openxmlformats.org/presentationml/2006/ole">
            <mc:AlternateContent xmlns:mc="http://schemas.openxmlformats.org/markup-compatibility/2006">
              <mc:Choice xmlns:v="urn:schemas-microsoft-com:vml" Requires="v">
                <p:oleObj spid="_x0000_s30815" name="Document" r:id="rId4" imgW="8483483" imgH="2599588" progId="Word.Document.8">
                  <p:embed/>
                </p:oleObj>
              </mc:Choice>
              <mc:Fallback>
                <p:oleObj name="Document" r:id="rId4" imgW="8483483" imgH="2599588" progId="Word.Document.8">
                  <p:embed/>
                  <p:pic>
                    <p:nvPicPr>
                      <p:cNvPr id="0" name="Object 11"/>
                      <p:cNvPicPr>
                        <a:picLocks noChangeAspect="1" noChangeArrowheads="1"/>
                      </p:cNvPicPr>
                      <p:nvPr/>
                    </p:nvPicPr>
                    <p:blipFill>
                      <a:blip r:embed="rId5"/>
                      <a:srcRect/>
                      <a:stretch>
                        <a:fillRect/>
                      </a:stretch>
                    </p:blipFill>
                    <p:spPr bwMode="auto">
                      <a:xfrm>
                        <a:off x="396875" y="2247900"/>
                        <a:ext cx="8382000" cy="2563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a:extLst>
              <a:ext uri="{FF2B5EF4-FFF2-40B4-BE49-F238E27FC236}">
                <a16:creationId xmlns:a16="http://schemas.microsoft.com/office/drawing/2014/main" id="{B1EB28B5-D2AF-4380-8F01-8BE66113B0FF}"/>
              </a:ext>
            </a:extLst>
          </p:cNvPr>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085850" indent="-228600">
              <a:spcBef>
                <a:spcPct val="20000"/>
              </a:spcBef>
              <a:buChar char="•"/>
              <a:defRPr>
                <a:solidFill>
                  <a:schemeClr val="tx1"/>
                </a:solidFill>
                <a:latin typeface="Times New Roman" panose="02020603050405020304" pitchFamily="18" charset="0"/>
              </a:defRPr>
            </a:lvl3pPr>
            <a:lvl4pPr marL="1428750" indent="-228600">
              <a:spcBef>
                <a:spcPct val="20000"/>
              </a:spcBef>
              <a:buChar char="–"/>
              <a:defRPr sz="1600">
                <a:solidFill>
                  <a:schemeClr val="tx1"/>
                </a:solidFill>
                <a:latin typeface="Times New Roman" panose="02020603050405020304" pitchFamily="18" charset="0"/>
              </a:defRPr>
            </a:lvl4pPr>
            <a:lvl5pPr marL="1771650" indent="-228600">
              <a:spcBef>
                <a:spcPct val="20000"/>
              </a:spcBef>
              <a:buChar char="•"/>
              <a:defRPr sz="1600">
                <a:solidFill>
                  <a:schemeClr val="tx1"/>
                </a:solidFill>
                <a:latin typeface="Times New Roman" panose="02020603050405020304" pitchFamily="18" charset="0"/>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DC451-9714-4693-A417-1748E0AE1C71}"/>
              </a:ext>
            </a:extLst>
          </p:cNvPr>
          <p:cNvSpPr>
            <a:spLocks noGrp="1"/>
          </p:cNvSpPr>
          <p:nvPr>
            <p:ph type="title"/>
          </p:nvPr>
        </p:nvSpPr>
        <p:spPr/>
        <p:txBody>
          <a:bodyPr/>
          <a:lstStyle/>
          <a:p>
            <a:r>
              <a:rPr lang="en-US" dirty="0"/>
              <a:t>Consideration on CS-ICF</a:t>
            </a:r>
          </a:p>
        </p:txBody>
      </p:sp>
      <p:sp>
        <p:nvSpPr>
          <p:cNvPr id="3" name="Content Placeholder 2">
            <a:extLst>
              <a:ext uri="{FF2B5EF4-FFF2-40B4-BE49-F238E27FC236}">
                <a16:creationId xmlns:a16="http://schemas.microsoft.com/office/drawing/2014/main" id="{2CF8EA25-EE56-4BCD-B039-06B765C7468E}"/>
              </a:ext>
            </a:extLst>
          </p:cNvPr>
          <p:cNvSpPr>
            <a:spLocks noGrp="1"/>
          </p:cNvSpPr>
          <p:nvPr>
            <p:ph idx="1"/>
          </p:nvPr>
        </p:nvSpPr>
        <p:spPr/>
        <p:txBody>
          <a:bodyPr/>
          <a:lstStyle/>
          <a:p>
            <a:r>
              <a:rPr lang="en-US" dirty="0"/>
              <a:t>CS-ICF shall contain information that indicates the duration remained for the NPCA operation</a:t>
            </a:r>
          </a:p>
          <a:p>
            <a:r>
              <a:rPr lang="en-US" dirty="0"/>
              <a:t>CS-ICF may contain intermediate FCS</a:t>
            </a:r>
          </a:p>
          <a:p>
            <a:r>
              <a:rPr lang="en-US" dirty="0"/>
              <a:t>CS-ICF should be sent in a low data rate to be decodable by the receiver STAs</a:t>
            </a:r>
          </a:p>
          <a:p>
            <a:r>
              <a:rPr lang="en-US" dirty="0"/>
              <a:t>CS-ICF may be sent in a non-HT duplicate PPDU which covers the NPCA Primary Channel to initiate TXOP of the NPCA Primary Channel</a:t>
            </a:r>
          </a:p>
          <a:p>
            <a:r>
              <a:rPr lang="en-US" dirty="0"/>
              <a:t>Further details are TBD</a:t>
            </a:r>
          </a:p>
        </p:txBody>
      </p:sp>
      <p:sp>
        <p:nvSpPr>
          <p:cNvPr id="4" name="Date Placeholder 3">
            <a:extLst>
              <a:ext uri="{FF2B5EF4-FFF2-40B4-BE49-F238E27FC236}">
                <a16:creationId xmlns:a16="http://schemas.microsoft.com/office/drawing/2014/main" id="{BD136CFF-82B3-4561-8B93-E72528DE2D42}"/>
              </a:ext>
            </a:extLst>
          </p:cNvPr>
          <p:cNvSpPr>
            <a:spLocks noGrp="1"/>
          </p:cNvSpPr>
          <p:nvPr>
            <p:ph type="dt" sz="half" idx="10"/>
          </p:nvPr>
        </p:nvSpPr>
        <p:spPr/>
        <p:txBody>
          <a:bodyPr/>
          <a:lstStyle/>
          <a:p>
            <a:r>
              <a:rPr lang="en-US" altLang="en-US" dirty="0"/>
              <a:t>March 2025</a:t>
            </a:r>
          </a:p>
        </p:txBody>
      </p:sp>
      <p:sp>
        <p:nvSpPr>
          <p:cNvPr id="5" name="Footer Placeholder 4">
            <a:extLst>
              <a:ext uri="{FF2B5EF4-FFF2-40B4-BE49-F238E27FC236}">
                <a16:creationId xmlns:a16="http://schemas.microsoft.com/office/drawing/2014/main" id="{9A3E13CC-89E3-4FA3-8682-0E080DD49A4E}"/>
              </a:ext>
            </a:extLst>
          </p:cNvPr>
          <p:cNvSpPr>
            <a:spLocks noGrp="1"/>
          </p:cNvSpPr>
          <p:nvPr>
            <p:ph type="ftr" sz="quarter" idx="11"/>
          </p:nvPr>
        </p:nvSpPr>
        <p:spPr/>
        <p:txBody>
          <a:bodyPr/>
          <a:lstStyle/>
          <a:p>
            <a:r>
              <a:rPr lang="en-US" altLang="en-US" dirty="0"/>
              <a:t>Yuki Fujimori, Canon</a:t>
            </a:r>
          </a:p>
        </p:txBody>
      </p:sp>
      <p:sp>
        <p:nvSpPr>
          <p:cNvPr id="6" name="Slide Number Placeholder 5">
            <a:extLst>
              <a:ext uri="{FF2B5EF4-FFF2-40B4-BE49-F238E27FC236}">
                <a16:creationId xmlns:a16="http://schemas.microsoft.com/office/drawing/2014/main" id="{3C6548FB-E049-4066-BC65-765C3F52C897}"/>
              </a:ext>
            </a:extLst>
          </p:cNvPr>
          <p:cNvSpPr>
            <a:spLocks noGrp="1"/>
          </p:cNvSpPr>
          <p:nvPr>
            <p:ph type="sldNum" sz="quarter" idx="12"/>
          </p:nvPr>
        </p:nvSpPr>
        <p:spPr/>
        <p:txBody>
          <a:bodyPr/>
          <a:lstStyle/>
          <a:p>
            <a:r>
              <a:rPr lang="en-US" altLang="en-US"/>
              <a:t>Slide </a:t>
            </a:r>
            <a:fld id="{58546F1C-9C4B-4897-9145-F06FF08330A3}" type="slidenum">
              <a:rPr lang="en-US" altLang="en-US" smtClean="0"/>
              <a:pPr/>
              <a:t>10</a:t>
            </a:fld>
            <a:endParaRPr lang="en-US" altLang="en-US"/>
          </a:p>
        </p:txBody>
      </p:sp>
    </p:spTree>
    <p:extLst>
      <p:ext uri="{BB962C8B-B14F-4D97-AF65-F5344CB8AC3E}">
        <p14:creationId xmlns:p14="http://schemas.microsoft.com/office/powerpoint/2010/main" val="1219581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2552B-5A59-4FA1-B250-9AF90EEA3E5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980F572-3960-4CAC-BEEF-807B052BBEBC}"/>
              </a:ext>
            </a:extLst>
          </p:cNvPr>
          <p:cNvSpPr>
            <a:spLocks noGrp="1"/>
          </p:cNvSpPr>
          <p:nvPr>
            <p:ph idx="1"/>
          </p:nvPr>
        </p:nvSpPr>
        <p:spPr/>
        <p:txBody>
          <a:bodyPr/>
          <a:lstStyle/>
          <a:p>
            <a:r>
              <a:rPr lang="en-US" dirty="0"/>
              <a:t>This contribution proposes a new mechanism to mitigate the OBSS hidden node problem for NPCA by sending CS-ICF under the spatial reuse operation</a:t>
            </a:r>
          </a:p>
        </p:txBody>
      </p:sp>
      <p:sp>
        <p:nvSpPr>
          <p:cNvPr id="4" name="Date Placeholder 3">
            <a:extLst>
              <a:ext uri="{FF2B5EF4-FFF2-40B4-BE49-F238E27FC236}">
                <a16:creationId xmlns:a16="http://schemas.microsoft.com/office/drawing/2014/main" id="{C256231F-CB9E-4FA3-889E-F64A28A04BC3}"/>
              </a:ext>
            </a:extLst>
          </p:cNvPr>
          <p:cNvSpPr>
            <a:spLocks noGrp="1"/>
          </p:cNvSpPr>
          <p:nvPr>
            <p:ph type="dt" sz="half" idx="10"/>
          </p:nvPr>
        </p:nvSpPr>
        <p:spPr/>
        <p:txBody>
          <a:bodyPr/>
          <a:lstStyle/>
          <a:p>
            <a:r>
              <a:rPr lang="en-US" altLang="en-US" dirty="0"/>
              <a:t>March 2025</a:t>
            </a:r>
          </a:p>
        </p:txBody>
      </p:sp>
      <p:sp>
        <p:nvSpPr>
          <p:cNvPr id="5" name="Footer Placeholder 4">
            <a:extLst>
              <a:ext uri="{FF2B5EF4-FFF2-40B4-BE49-F238E27FC236}">
                <a16:creationId xmlns:a16="http://schemas.microsoft.com/office/drawing/2014/main" id="{7DCAFB54-39C5-46D1-BF4E-1943E34CD391}"/>
              </a:ext>
            </a:extLst>
          </p:cNvPr>
          <p:cNvSpPr>
            <a:spLocks noGrp="1"/>
          </p:cNvSpPr>
          <p:nvPr>
            <p:ph type="ftr" sz="quarter" idx="11"/>
          </p:nvPr>
        </p:nvSpPr>
        <p:spPr/>
        <p:txBody>
          <a:bodyPr/>
          <a:lstStyle/>
          <a:p>
            <a:r>
              <a:rPr lang="en-US" altLang="en-US"/>
              <a:t>Yuki Fujimori, Canon</a:t>
            </a:r>
            <a:endParaRPr lang="en-US" altLang="en-US" dirty="0"/>
          </a:p>
        </p:txBody>
      </p:sp>
      <p:sp>
        <p:nvSpPr>
          <p:cNvPr id="6" name="Slide Number Placeholder 5">
            <a:extLst>
              <a:ext uri="{FF2B5EF4-FFF2-40B4-BE49-F238E27FC236}">
                <a16:creationId xmlns:a16="http://schemas.microsoft.com/office/drawing/2014/main" id="{158896B3-DAEA-4ACD-A6C2-F4FB2B49EF51}"/>
              </a:ext>
            </a:extLst>
          </p:cNvPr>
          <p:cNvSpPr>
            <a:spLocks noGrp="1"/>
          </p:cNvSpPr>
          <p:nvPr>
            <p:ph type="sldNum" sz="quarter" idx="12"/>
          </p:nvPr>
        </p:nvSpPr>
        <p:spPr/>
        <p:txBody>
          <a:bodyPr/>
          <a:lstStyle/>
          <a:p>
            <a:r>
              <a:rPr lang="en-US" altLang="en-US"/>
              <a:t>Slide </a:t>
            </a:r>
            <a:fld id="{58546F1C-9C4B-4897-9145-F06FF08330A3}" type="slidenum">
              <a:rPr lang="en-US" altLang="en-US" smtClean="0"/>
              <a:pPr/>
              <a:t>11</a:t>
            </a:fld>
            <a:endParaRPr lang="en-US" altLang="en-US"/>
          </a:p>
        </p:txBody>
      </p:sp>
    </p:spTree>
    <p:extLst>
      <p:ext uri="{BB962C8B-B14F-4D97-AF65-F5344CB8AC3E}">
        <p14:creationId xmlns:p14="http://schemas.microsoft.com/office/powerpoint/2010/main" val="217709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592EC-424E-4937-8ECC-869288A46E57}"/>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D317BA67-3E21-481B-A0C2-6C45A63E7314}"/>
              </a:ext>
            </a:extLst>
          </p:cNvPr>
          <p:cNvSpPr>
            <a:spLocks noGrp="1"/>
          </p:cNvSpPr>
          <p:nvPr>
            <p:ph idx="1"/>
          </p:nvPr>
        </p:nvSpPr>
        <p:spPr/>
        <p:txBody>
          <a:bodyPr/>
          <a:lstStyle/>
          <a:p>
            <a:r>
              <a:rPr lang="en-US" dirty="0"/>
              <a:t>Do you support the following in the NPCA operation?</a:t>
            </a:r>
          </a:p>
          <a:p>
            <a:pPr lvl="1"/>
            <a:r>
              <a:rPr lang="en-US" dirty="0"/>
              <a:t>If an NPCA STA detects OBSS traffic which meets one of the condition of Spatial Reuse operation (OBSS PD-based SR and/or PSR-based SR), the NPCA STA transmits an CS-ICF which triggers NPCA on the receiver NPCA STA</a:t>
            </a:r>
          </a:p>
          <a:p>
            <a:pPr lvl="1"/>
            <a:r>
              <a:rPr lang="en-US" dirty="0"/>
              <a:t>Details on CS-ICF are TBD</a:t>
            </a:r>
          </a:p>
        </p:txBody>
      </p:sp>
      <p:sp>
        <p:nvSpPr>
          <p:cNvPr id="4" name="Date Placeholder 3">
            <a:extLst>
              <a:ext uri="{FF2B5EF4-FFF2-40B4-BE49-F238E27FC236}">
                <a16:creationId xmlns:a16="http://schemas.microsoft.com/office/drawing/2014/main" id="{8CF2B75B-2120-4635-A0D9-B765A5A153E7}"/>
              </a:ext>
            </a:extLst>
          </p:cNvPr>
          <p:cNvSpPr>
            <a:spLocks noGrp="1"/>
          </p:cNvSpPr>
          <p:nvPr>
            <p:ph type="dt" sz="half" idx="10"/>
          </p:nvPr>
        </p:nvSpPr>
        <p:spPr/>
        <p:txBody>
          <a:bodyPr/>
          <a:lstStyle/>
          <a:p>
            <a:r>
              <a:rPr lang="en-US" altLang="en-US" dirty="0"/>
              <a:t>March 2025</a:t>
            </a:r>
          </a:p>
        </p:txBody>
      </p:sp>
      <p:sp>
        <p:nvSpPr>
          <p:cNvPr id="5" name="Footer Placeholder 4">
            <a:extLst>
              <a:ext uri="{FF2B5EF4-FFF2-40B4-BE49-F238E27FC236}">
                <a16:creationId xmlns:a16="http://schemas.microsoft.com/office/drawing/2014/main" id="{29355C0E-D5AA-4F56-8921-3BC540FE55C7}"/>
              </a:ext>
            </a:extLst>
          </p:cNvPr>
          <p:cNvSpPr>
            <a:spLocks noGrp="1"/>
          </p:cNvSpPr>
          <p:nvPr>
            <p:ph type="ftr" sz="quarter" idx="11"/>
          </p:nvPr>
        </p:nvSpPr>
        <p:spPr/>
        <p:txBody>
          <a:bodyPr/>
          <a:lstStyle/>
          <a:p>
            <a:r>
              <a:rPr lang="en-US" altLang="en-US"/>
              <a:t>Yuki Fujimori, Canon</a:t>
            </a:r>
            <a:endParaRPr lang="en-US" altLang="en-US" dirty="0"/>
          </a:p>
        </p:txBody>
      </p:sp>
      <p:sp>
        <p:nvSpPr>
          <p:cNvPr id="6" name="Slide Number Placeholder 5">
            <a:extLst>
              <a:ext uri="{FF2B5EF4-FFF2-40B4-BE49-F238E27FC236}">
                <a16:creationId xmlns:a16="http://schemas.microsoft.com/office/drawing/2014/main" id="{E5DDAE8E-42D8-41FD-923E-77D369B3D995}"/>
              </a:ext>
            </a:extLst>
          </p:cNvPr>
          <p:cNvSpPr>
            <a:spLocks noGrp="1"/>
          </p:cNvSpPr>
          <p:nvPr>
            <p:ph type="sldNum" sz="quarter" idx="12"/>
          </p:nvPr>
        </p:nvSpPr>
        <p:spPr/>
        <p:txBody>
          <a:bodyPr/>
          <a:lstStyle/>
          <a:p>
            <a:r>
              <a:rPr lang="en-US" altLang="en-US"/>
              <a:t>Slide </a:t>
            </a:r>
            <a:fld id="{58546F1C-9C4B-4897-9145-F06FF08330A3}" type="slidenum">
              <a:rPr lang="en-US" altLang="en-US" smtClean="0"/>
              <a:pPr/>
              <a:t>12</a:t>
            </a:fld>
            <a:endParaRPr lang="en-US" altLang="en-US"/>
          </a:p>
        </p:txBody>
      </p:sp>
    </p:spTree>
    <p:extLst>
      <p:ext uri="{BB962C8B-B14F-4D97-AF65-F5344CB8AC3E}">
        <p14:creationId xmlns:p14="http://schemas.microsoft.com/office/powerpoint/2010/main" val="3077242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5988444-DC1B-4E6A-988B-0AD3A75C43C8}"/>
              </a:ext>
            </a:extLst>
          </p:cNvPr>
          <p:cNvSpPr>
            <a:spLocks noGrp="1"/>
          </p:cNvSpPr>
          <p:nvPr>
            <p:ph type="dt" sz="half" idx="10"/>
          </p:nvPr>
        </p:nvSpPr>
        <p:spPr/>
        <p:txBody>
          <a:bodyPr/>
          <a:lstStyle/>
          <a:p>
            <a:r>
              <a:rPr lang="en-US" altLang="en-US"/>
              <a:t>Month Year</a:t>
            </a:r>
          </a:p>
        </p:txBody>
      </p:sp>
      <p:sp>
        <p:nvSpPr>
          <p:cNvPr id="5" name="Footer Placeholder 4">
            <a:extLst>
              <a:ext uri="{FF2B5EF4-FFF2-40B4-BE49-F238E27FC236}">
                <a16:creationId xmlns:a16="http://schemas.microsoft.com/office/drawing/2014/main" id="{FDD34E0D-E49E-4354-97EE-3941D24E1D16}"/>
              </a:ext>
            </a:extLst>
          </p:cNvPr>
          <p:cNvSpPr>
            <a:spLocks noGrp="1"/>
          </p:cNvSpPr>
          <p:nvPr>
            <p:ph type="ftr" sz="quarter" idx="11"/>
          </p:nvPr>
        </p:nvSpPr>
        <p:spPr/>
        <p:txBody>
          <a:bodyPr/>
          <a:lstStyle/>
          <a:p>
            <a:r>
              <a:rPr lang="en-US" altLang="en-US" dirty="0"/>
              <a:t>Yuki Fujimori, Canon</a:t>
            </a:r>
          </a:p>
        </p:txBody>
      </p:sp>
      <p:sp>
        <p:nvSpPr>
          <p:cNvPr id="6" name="Slide Number Placeholder 5">
            <a:extLst>
              <a:ext uri="{FF2B5EF4-FFF2-40B4-BE49-F238E27FC236}">
                <a16:creationId xmlns:a16="http://schemas.microsoft.com/office/drawing/2014/main" id="{597D3C32-1122-44BE-9289-CEB8D70E4008}"/>
              </a:ext>
            </a:extLst>
          </p:cNvPr>
          <p:cNvSpPr>
            <a:spLocks noGrp="1"/>
          </p:cNvSpPr>
          <p:nvPr>
            <p:ph type="sldNum" sz="quarter" idx="12"/>
          </p:nvPr>
        </p:nvSpPr>
        <p:spPr/>
        <p:txBody>
          <a:bodyPr/>
          <a:lstStyle/>
          <a:p>
            <a:r>
              <a:rPr lang="en-US" altLang="en-US"/>
              <a:t>Slide </a:t>
            </a:r>
            <a:fld id="{6BDE2A2C-1B01-4699-A7AA-E9998B9CD207}" type="slidenum">
              <a:rPr lang="en-US" altLang="en-US"/>
              <a:pPr/>
              <a:t>13</a:t>
            </a:fld>
            <a:endParaRPr lang="en-US" altLang="en-US"/>
          </a:p>
        </p:txBody>
      </p:sp>
      <p:sp>
        <p:nvSpPr>
          <p:cNvPr id="32770" name="Rectangle 2">
            <a:extLst>
              <a:ext uri="{FF2B5EF4-FFF2-40B4-BE49-F238E27FC236}">
                <a16:creationId xmlns:a16="http://schemas.microsoft.com/office/drawing/2014/main" id="{5EDAF9A0-BBEA-4B5D-996E-A96C52DAC81C}"/>
              </a:ext>
            </a:extLst>
          </p:cNvPr>
          <p:cNvSpPr>
            <a:spLocks noGrp="1" noChangeArrowheads="1"/>
          </p:cNvSpPr>
          <p:nvPr>
            <p:ph type="title"/>
          </p:nvPr>
        </p:nvSpPr>
        <p:spPr/>
        <p:txBody>
          <a:bodyPr/>
          <a:lstStyle/>
          <a:p>
            <a:r>
              <a:rPr lang="en-GB" altLang="en-US"/>
              <a:t>References</a:t>
            </a:r>
          </a:p>
        </p:txBody>
      </p:sp>
      <p:sp>
        <p:nvSpPr>
          <p:cNvPr id="32771" name="Rectangle 3">
            <a:extLst>
              <a:ext uri="{FF2B5EF4-FFF2-40B4-BE49-F238E27FC236}">
                <a16:creationId xmlns:a16="http://schemas.microsoft.com/office/drawing/2014/main" id="{6A075B7A-7F11-4B5C-B63F-447B57082C97}"/>
              </a:ext>
            </a:extLst>
          </p:cNvPr>
          <p:cNvSpPr>
            <a:spLocks noGrp="1" noChangeArrowheads="1"/>
          </p:cNvSpPr>
          <p:nvPr>
            <p:ph type="body" idx="1"/>
          </p:nvPr>
        </p:nvSpPr>
        <p:spPr/>
        <p:txBody>
          <a:bodyPr/>
          <a:lstStyle/>
          <a:p>
            <a:pPr marL="0" indent="0">
              <a:buNone/>
            </a:pPr>
            <a:r>
              <a:rPr lang="en-GB" sz="2000" b="0" dirty="0"/>
              <a:t>[1] 11-23/961 UHR Secondary Channel Access</a:t>
            </a:r>
          </a:p>
          <a:p>
            <a:pPr marL="0" indent="0">
              <a:buNone/>
            </a:pPr>
            <a:r>
              <a:rPr lang="en-GB" sz="2000" b="0" dirty="0"/>
              <a:t>[2] 11-23/2005r1 Non-Primary Channel Access (NPCA)</a:t>
            </a:r>
          </a:p>
          <a:p>
            <a:pPr marL="0" indent="0">
              <a:buNone/>
            </a:pPr>
            <a:r>
              <a:rPr lang="en-US" altLang="zh-CN" sz="2000" b="0" dirty="0"/>
              <a:t>[3] </a:t>
            </a:r>
            <a:r>
              <a:rPr lang="en-GB" sz="2000" b="0" dirty="0"/>
              <a:t>11-</a:t>
            </a:r>
            <a:r>
              <a:rPr lang="en-US" altLang="zh-CN" sz="2000" b="0" dirty="0"/>
              <a:t>24/0802r0 Discussion on NPCA and SR</a:t>
            </a:r>
          </a:p>
          <a:p>
            <a:pPr marL="0" indent="0">
              <a:buNone/>
            </a:pPr>
            <a:r>
              <a:rPr lang="en-US" altLang="en-US" sz="2000" b="0" dirty="0"/>
              <a:t>[4] </a:t>
            </a:r>
            <a:r>
              <a:rPr lang="en-GB" sz="2000" b="0" dirty="0"/>
              <a:t>11-</a:t>
            </a:r>
            <a:r>
              <a:rPr lang="en-US" altLang="en-US" sz="2000" b="0" dirty="0"/>
              <a:t>24/1093r3 </a:t>
            </a:r>
            <a:r>
              <a:rPr lang="en" sz="2000" b="0" dirty="0">
                <a:solidFill>
                  <a:schemeClr val="dk1"/>
                </a:solidFill>
              </a:rPr>
              <a:t>Special scenarios in Non-Primary Channel Access</a:t>
            </a:r>
          </a:p>
          <a:p>
            <a:pPr marL="0" indent="0">
              <a:buNone/>
            </a:pPr>
            <a:r>
              <a:rPr lang="en" altLang="en-US" sz="2000" b="0" dirty="0">
                <a:solidFill>
                  <a:schemeClr val="dk1"/>
                </a:solidFill>
              </a:rPr>
              <a:t>[5] 11-24/1218r1 </a:t>
            </a:r>
            <a:r>
              <a:rPr lang="en-US" sz="2000" b="0" dirty="0"/>
              <a:t>NPCA - next level discussions</a:t>
            </a:r>
            <a:endParaRPr lang="en-US" altLang="en-US" sz="20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B38E4AC-9A35-4F7D-A6AF-3A0F81CB3986}"/>
              </a:ext>
            </a:extLst>
          </p:cNvPr>
          <p:cNvSpPr>
            <a:spLocks noGrp="1"/>
          </p:cNvSpPr>
          <p:nvPr>
            <p:ph type="dt" sz="half" idx="10"/>
          </p:nvPr>
        </p:nvSpPr>
        <p:spPr/>
        <p:txBody>
          <a:bodyPr/>
          <a:lstStyle/>
          <a:p>
            <a:r>
              <a:rPr lang="en-US" altLang="en-US" dirty="0"/>
              <a:t>March 2025</a:t>
            </a:r>
          </a:p>
        </p:txBody>
      </p:sp>
      <p:sp>
        <p:nvSpPr>
          <p:cNvPr id="5" name="Footer Placeholder 4">
            <a:extLst>
              <a:ext uri="{FF2B5EF4-FFF2-40B4-BE49-F238E27FC236}">
                <a16:creationId xmlns:a16="http://schemas.microsoft.com/office/drawing/2014/main" id="{D46BBB4E-F0DD-4197-9823-7FF4A4D3148D}"/>
              </a:ext>
            </a:extLst>
          </p:cNvPr>
          <p:cNvSpPr>
            <a:spLocks noGrp="1"/>
          </p:cNvSpPr>
          <p:nvPr>
            <p:ph type="ftr" sz="quarter" idx="11"/>
          </p:nvPr>
        </p:nvSpPr>
        <p:spPr/>
        <p:txBody>
          <a:bodyPr/>
          <a:lstStyle/>
          <a:p>
            <a:r>
              <a:rPr lang="en-US" altLang="en-US" dirty="0"/>
              <a:t>Yuki Fujimori, Canon</a:t>
            </a:r>
          </a:p>
        </p:txBody>
      </p:sp>
      <p:sp>
        <p:nvSpPr>
          <p:cNvPr id="6" name="Slide Number Placeholder 5">
            <a:extLst>
              <a:ext uri="{FF2B5EF4-FFF2-40B4-BE49-F238E27FC236}">
                <a16:creationId xmlns:a16="http://schemas.microsoft.com/office/drawing/2014/main" id="{F9EEC009-2538-4CDE-82C6-2D5E4951EAAB}"/>
              </a:ext>
            </a:extLst>
          </p:cNvPr>
          <p:cNvSpPr>
            <a:spLocks noGrp="1"/>
          </p:cNvSpPr>
          <p:nvPr>
            <p:ph type="sldNum" sz="quarter" idx="12"/>
          </p:nvPr>
        </p:nvSpPr>
        <p:spPr/>
        <p:txBody>
          <a:bodyPr/>
          <a:lstStyle/>
          <a:p>
            <a:r>
              <a:rPr lang="en-US" altLang="en-US"/>
              <a:t>Slide </a:t>
            </a:r>
            <a:fld id="{27EBB851-D0C3-47DB-B903-7067EA74B225}" type="slidenum">
              <a:rPr lang="en-US" altLang="en-US"/>
              <a:pPr/>
              <a:t>2</a:t>
            </a:fld>
            <a:endParaRPr lang="en-US" altLang="en-US"/>
          </a:p>
        </p:txBody>
      </p:sp>
      <p:sp>
        <p:nvSpPr>
          <p:cNvPr id="5122" name="Rectangle 2">
            <a:extLst>
              <a:ext uri="{FF2B5EF4-FFF2-40B4-BE49-F238E27FC236}">
                <a16:creationId xmlns:a16="http://schemas.microsoft.com/office/drawing/2014/main" id="{A280E95B-08AA-46B1-8532-3BED04D1A8D2}"/>
              </a:ext>
            </a:extLst>
          </p:cNvPr>
          <p:cNvSpPr>
            <a:spLocks noGrp="1" noChangeArrowheads="1"/>
          </p:cNvSpPr>
          <p:nvPr>
            <p:ph type="title"/>
          </p:nvPr>
        </p:nvSpPr>
        <p:spPr>
          <a:noFill/>
          <a:ln/>
        </p:spPr>
        <p:txBody>
          <a:bodyPr/>
          <a:lstStyle/>
          <a:p>
            <a:r>
              <a:rPr lang="en-US" altLang="en-US"/>
              <a:t>Abstract</a:t>
            </a:r>
          </a:p>
        </p:txBody>
      </p:sp>
      <p:sp>
        <p:nvSpPr>
          <p:cNvPr id="5123" name="Rectangle 3">
            <a:extLst>
              <a:ext uri="{FF2B5EF4-FFF2-40B4-BE49-F238E27FC236}">
                <a16:creationId xmlns:a16="http://schemas.microsoft.com/office/drawing/2014/main" id="{9CB99695-B60E-461F-B8C9-BFECC9D3EC86}"/>
              </a:ext>
            </a:extLst>
          </p:cNvPr>
          <p:cNvSpPr>
            <a:spLocks noGrp="1" noChangeArrowheads="1"/>
          </p:cNvSpPr>
          <p:nvPr>
            <p:ph type="body" idx="1"/>
          </p:nvPr>
        </p:nvSpPr>
        <p:spPr>
          <a:noFill/>
          <a:ln/>
        </p:spPr>
        <p:txBody>
          <a:bodyPr/>
          <a:lstStyle/>
          <a:p>
            <a:pPr>
              <a:buFontTx/>
              <a:buNone/>
            </a:pPr>
            <a:r>
              <a:rPr lang="en-US" altLang="en-US" dirty="0"/>
              <a:t>This presentation </a:t>
            </a:r>
            <a:r>
              <a:rPr lang="en-US" dirty="0"/>
              <a:t>proposes a new mechanism to mitigate the OBSS hidden node problem for NPCA</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740B4-2E19-4332-AC8F-59469A0040EF}"/>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BA4475F3-8E8B-43E6-A008-337BA64DC4A4}"/>
              </a:ext>
            </a:extLst>
          </p:cNvPr>
          <p:cNvSpPr>
            <a:spLocks noGrp="1"/>
          </p:cNvSpPr>
          <p:nvPr>
            <p:ph idx="1"/>
          </p:nvPr>
        </p:nvSpPr>
        <p:spPr/>
        <p:txBody>
          <a:bodyPr/>
          <a:lstStyle/>
          <a:p>
            <a:r>
              <a:rPr lang="en-US" sz="2000" dirty="0"/>
              <a:t>Non-Primary Channel Access (NPCA) feature in UHR enables an AP and a non-AP STA to communicate on a nonprimary channel when the primary channel is busy due to OBSS traffic [1] – [5]</a:t>
            </a:r>
          </a:p>
          <a:p>
            <a:r>
              <a:rPr lang="en-US" sz="2000" dirty="0"/>
              <a:t>OBSS hidden node is a critical problem for NPCA, which may degrade the overall performance</a:t>
            </a:r>
          </a:p>
          <a:p>
            <a:pPr lvl="1"/>
            <a:r>
              <a:rPr lang="en-US" sz="1800" dirty="0"/>
              <a:t>[2] proposed that each AP/STA build a list of OBSS APs and AP announces to its associated STAs</a:t>
            </a:r>
          </a:p>
          <a:p>
            <a:pPr lvl="1"/>
            <a:r>
              <a:rPr lang="en-US" sz="1800" dirty="0"/>
              <a:t>[4], [5] proposed to define a mode of operation in NPCA where the NPCA non-AP does not use untriggered UL transmissions on the NPCA primary channel</a:t>
            </a:r>
          </a:p>
          <a:p>
            <a:r>
              <a:rPr lang="en-US" sz="2000" dirty="0"/>
              <a:t>[3] discusses the coexistence issue of Spatial Reuse (SR) and NPCA and proposes to enable SR or NPCA at one time period</a:t>
            </a:r>
          </a:p>
          <a:p>
            <a:r>
              <a:rPr lang="en-US" sz="2000" dirty="0"/>
              <a:t>In this contribution, we propose to use SR to mitigate the OBSS hidden node problem for NPCA</a:t>
            </a:r>
          </a:p>
        </p:txBody>
      </p:sp>
      <p:sp>
        <p:nvSpPr>
          <p:cNvPr id="4" name="Date Placeholder 3">
            <a:extLst>
              <a:ext uri="{FF2B5EF4-FFF2-40B4-BE49-F238E27FC236}">
                <a16:creationId xmlns:a16="http://schemas.microsoft.com/office/drawing/2014/main" id="{4C909D3D-91CE-40AF-9E39-6BA0A202BDB9}"/>
              </a:ext>
            </a:extLst>
          </p:cNvPr>
          <p:cNvSpPr>
            <a:spLocks noGrp="1"/>
          </p:cNvSpPr>
          <p:nvPr>
            <p:ph type="dt" sz="half" idx="10"/>
          </p:nvPr>
        </p:nvSpPr>
        <p:spPr/>
        <p:txBody>
          <a:bodyPr/>
          <a:lstStyle/>
          <a:p>
            <a:r>
              <a:rPr lang="en-US" altLang="en-US" dirty="0"/>
              <a:t>March 2025</a:t>
            </a:r>
          </a:p>
        </p:txBody>
      </p:sp>
      <p:sp>
        <p:nvSpPr>
          <p:cNvPr id="5" name="Footer Placeholder 4">
            <a:extLst>
              <a:ext uri="{FF2B5EF4-FFF2-40B4-BE49-F238E27FC236}">
                <a16:creationId xmlns:a16="http://schemas.microsoft.com/office/drawing/2014/main" id="{ACAA5E29-723E-442B-9C39-ED1405BA2A53}"/>
              </a:ext>
            </a:extLst>
          </p:cNvPr>
          <p:cNvSpPr>
            <a:spLocks noGrp="1"/>
          </p:cNvSpPr>
          <p:nvPr>
            <p:ph type="ftr" sz="quarter" idx="11"/>
          </p:nvPr>
        </p:nvSpPr>
        <p:spPr/>
        <p:txBody>
          <a:bodyPr/>
          <a:lstStyle/>
          <a:p>
            <a:r>
              <a:rPr lang="en-US" altLang="en-US" dirty="0"/>
              <a:t>Yuki Fujimori, Canon</a:t>
            </a:r>
          </a:p>
        </p:txBody>
      </p:sp>
      <p:sp>
        <p:nvSpPr>
          <p:cNvPr id="6" name="Slide Number Placeholder 5">
            <a:extLst>
              <a:ext uri="{FF2B5EF4-FFF2-40B4-BE49-F238E27FC236}">
                <a16:creationId xmlns:a16="http://schemas.microsoft.com/office/drawing/2014/main" id="{F9051682-26AA-49AE-A8CA-F1ED2D22202F}"/>
              </a:ext>
            </a:extLst>
          </p:cNvPr>
          <p:cNvSpPr>
            <a:spLocks noGrp="1"/>
          </p:cNvSpPr>
          <p:nvPr>
            <p:ph type="sldNum" sz="quarter" idx="12"/>
          </p:nvPr>
        </p:nvSpPr>
        <p:spPr/>
        <p:txBody>
          <a:bodyPr/>
          <a:lstStyle/>
          <a:p>
            <a:r>
              <a:rPr lang="en-US" altLang="en-US"/>
              <a:t>Slide </a:t>
            </a:r>
            <a:fld id="{58546F1C-9C4B-4897-9145-F06FF08330A3}" type="slidenum">
              <a:rPr lang="en-US" altLang="en-US" smtClean="0"/>
              <a:pPr/>
              <a:t>3</a:t>
            </a:fld>
            <a:endParaRPr lang="en-US" altLang="en-US"/>
          </a:p>
        </p:txBody>
      </p:sp>
    </p:spTree>
    <p:extLst>
      <p:ext uri="{BB962C8B-B14F-4D97-AF65-F5344CB8AC3E}">
        <p14:creationId xmlns:p14="http://schemas.microsoft.com/office/powerpoint/2010/main" val="3243227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21F2D63-1A60-431A-92CD-746FC5CD1672}"/>
              </a:ext>
            </a:extLst>
          </p:cNvPr>
          <p:cNvSpPr>
            <a:spLocks noGrp="1"/>
          </p:cNvSpPr>
          <p:nvPr>
            <p:ph type="dt" sz="half" idx="10"/>
          </p:nvPr>
        </p:nvSpPr>
        <p:spPr/>
        <p:txBody>
          <a:bodyPr/>
          <a:lstStyle/>
          <a:p>
            <a:r>
              <a:rPr lang="en-US" altLang="en-US" dirty="0"/>
              <a:t>March 2025</a:t>
            </a:r>
          </a:p>
        </p:txBody>
      </p:sp>
      <p:sp>
        <p:nvSpPr>
          <p:cNvPr id="5" name="Footer Placeholder 4">
            <a:extLst>
              <a:ext uri="{FF2B5EF4-FFF2-40B4-BE49-F238E27FC236}">
                <a16:creationId xmlns:a16="http://schemas.microsoft.com/office/drawing/2014/main" id="{88079625-5D64-4DA2-B453-7C646C6B01EE}"/>
              </a:ext>
            </a:extLst>
          </p:cNvPr>
          <p:cNvSpPr>
            <a:spLocks noGrp="1"/>
          </p:cNvSpPr>
          <p:nvPr>
            <p:ph type="ftr" sz="quarter" idx="11"/>
          </p:nvPr>
        </p:nvSpPr>
        <p:spPr/>
        <p:txBody>
          <a:bodyPr/>
          <a:lstStyle/>
          <a:p>
            <a:r>
              <a:rPr lang="en-US" altLang="en-US" dirty="0"/>
              <a:t>Yuki Fujimori, Canon</a:t>
            </a:r>
          </a:p>
        </p:txBody>
      </p:sp>
      <p:sp>
        <p:nvSpPr>
          <p:cNvPr id="6" name="Slide Number Placeholder 5">
            <a:extLst>
              <a:ext uri="{FF2B5EF4-FFF2-40B4-BE49-F238E27FC236}">
                <a16:creationId xmlns:a16="http://schemas.microsoft.com/office/drawing/2014/main" id="{25170D73-CB01-4AC9-B387-3BC8EF0D0E2B}"/>
              </a:ext>
            </a:extLst>
          </p:cNvPr>
          <p:cNvSpPr>
            <a:spLocks noGrp="1"/>
          </p:cNvSpPr>
          <p:nvPr>
            <p:ph type="sldNum" sz="quarter" idx="12"/>
          </p:nvPr>
        </p:nvSpPr>
        <p:spPr/>
        <p:txBody>
          <a:bodyPr/>
          <a:lstStyle/>
          <a:p>
            <a:r>
              <a:rPr lang="en-US" altLang="en-US"/>
              <a:t>Slide </a:t>
            </a:r>
            <a:fld id="{4C288290-9F4C-41D4-A464-D40B9706A68D}" type="slidenum">
              <a:rPr lang="en-US" altLang="en-US"/>
              <a:pPr/>
              <a:t>4</a:t>
            </a:fld>
            <a:endParaRPr lang="en-US" altLang="en-US"/>
          </a:p>
        </p:txBody>
      </p:sp>
      <p:sp>
        <p:nvSpPr>
          <p:cNvPr id="20482" name="Rectangle 2">
            <a:extLst>
              <a:ext uri="{FF2B5EF4-FFF2-40B4-BE49-F238E27FC236}">
                <a16:creationId xmlns:a16="http://schemas.microsoft.com/office/drawing/2014/main" id="{94AB5857-52B5-428B-92F1-BEB4C7263FF6}"/>
              </a:ext>
            </a:extLst>
          </p:cNvPr>
          <p:cNvSpPr>
            <a:spLocks noGrp="1" noChangeArrowheads="1"/>
          </p:cNvSpPr>
          <p:nvPr>
            <p:ph type="title"/>
          </p:nvPr>
        </p:nvSpPr>
        <p:spPr/>
        <p:txBody>
          <a:bodyPr/>
          <a:lstStyle/>
          <a:p>
            <a:r>
              <a:rPr lang="en-US" altLang="en-US" dirty="0"/>
              <a:t>Recap: NPCA Goal [1]</a:t>
            </a:r>
          </a:p>
        </p:txBody>
      </p:sp>
      <p:sp>
        <p:nvSpPr>
          <p:cNvPr id="20483" name="Rectangle 3">
            <a:extLst>
              <a:ext uri="{FF2B5EF4-FFF2-40B4-BE49-F238E27FC236}">
                <a16:creationId xmlns:a16="http://schemas.microsoft.com/office/drawing/2014/main" id="{F847FDBE-12FB-4901-913C-1F6B62F1B476}"/>
              </a:ext>
            </a:extLst>
          </p:cNvPr>
          <p:cNvSpPr>
            <a:spLocks noGrp="1" noChangeArrowheads="1"/>
          </p:cNvSpPr>
          <p:nvPr>
            <p:ph type="body" idx="1"/>
          </p:nvPr>
        </p:nvSpPr>
        <p:spPr/>
        <p:txBody>
          <a:bodyPr/>
          <a:lstStyle/>
          <a:p>
            <a:pPr>
              <a:buFont typeface="Arial" panose="020B0604020202020204" pitchFamily="34" charset="0"/>
              <a:buChar char="•"/>
            </a:pPr>
            <a:r>
              <a:rPr lang="en-US" dirty="0"/>
              <a:t>If the primary channel is busy and the secondary channel(s) are available, an AP/STA transmits on the available secondary channel(s)</a:t>
            </a:r>
          </a:p>
        </p:txBody>
      </p:sp>
      <p:sp>
        <p:nvSpPr>
          <p:cNvPr id="7" name="Trapezoid 6">
            <a:extLst>
              <a:ext uri="{FF2B5EF4-FFF2-40B4-BE49-F238E27FC236}">
                <a16:creationId xmlns:a16="http://schemas.microsoft.com/office/drawing/2014/main" id="{CD50471D-23D5-4576-9CAF-385C06A6F121}"/>
              </a:ext>
            </a:extLst>
          </p:cNvPr>
          <p:cNvSpPr/>
          <p:nvPr/>
        </p:nvSpPr>
        <p:spPr>
          <a:xfrm rot="16200000">
            <a:off x="1841040" y="3809728"/>
            <a:ext cx="431409" cy="223926"/>
          </a:xfrm>
          <a:prstGeom prst="trapezoid">
            <a:avLst/>
          </a:prstGeom>
          <a:solidFill>
            <a:schemeClr val="bg1">
              <a:lumMod val="6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cxnSp>
        <p:nvCxnSpPr>
          <p:cNvPr id="8" name="Straight Connector 7">
            <a:extLst>
              <a:ext uri="{FF2B5EF4-FFF2-40B4-BE49-F238E27FC236}">
                <a16:creationId xmlns:a16="http://schemas.microsoft.com/office/drawing/2014/main" id="{C185F0FC-6E59-4C90-826E-74A73BCFC799}"/>
              </a:ext>
            </a:extLst>
          </p:cNvPr>
          <p:cNvCxnSpPr/>
          <p:nvPr/>
        </p:nvCxnSpPr>
        <p:spPr>
          <a:xfrm>
            <a:off x="2533556" y="5389793"/>
            <a:ext cx="5304053" cy="0"/>
          </a:xfrm>
          <a:prstGeom prst="line">
            <a:avLst/>
          </a:prstGeom>
          <a:ln w="12700">
            <a:solidFill>
              <a:schemeClr val="tx2"/>
            </a:solidFill>
            <a:tailEnd type="none" w="lg"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2A739B23-D08D-432B-BDC8-2C98806522DF}"/>
              </a:ext>
            </a:extLst>
          </p:cNvPr>
          <p:cNvCxnSpPr/>
          <p:nvPr/>
        </p:nvCxnSpPr>
        <p:spPr>
          <a:xfrm>
            <a:off x="2459335" y="5649747"/>
            <a:ext cx="5501902" cy="0"/>
          </a:xfrm>
          <a:prstGeom prst="line">
            <a:avLst/>
          </a:prstGeom>
          <a:ln>
            <a:solidFill>
              <a:schemeClr val="tx2"/>
            </a:solidFill>
            <a:tailEnd type="triangle" w="lg" len="med"/>
          </a:ln>
          <a:effectLst/>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0FFCDA33-3D3D-445C-B013-6F3E27C16AFF}"/>
              </a:ext>
            </a:extLst>
          </p:cNvPr>
          <p:cNvSpPr txBox="1"/>
          <p:nvPr/>
        </p:nvSpPr>
        <p:spPr>
          <a:xfrm>
            <a:off x="513808" y="5177590"/>
            <a:ext cx="1295401" cy="246221"/>
          </a:xfrm>
          <a:prstGeom prst="rect">
            <a:avLst/>
          </a:prstGeom>
          <a:noFill/>
        </p:spPr>
        <p:txBody>
          <a:bodyPr wrap="square" rtlCol="0">
            <a:spAutoFit/>
          </a:bodyPr>
          <a:lstStyle/>
          <a:p>
            <a:pPr algn="r"/>
            <a:r>
              <a:rPr lang="en-US" sz="1000" b="1" dirty="0">
                <a:solidFill>
                  <a:schemeClr val="tx2"/>
                </a:solidFill>
                <a:latin typeface="Intel Clear" panose="020B0604020203020204" pitchFamily="34" charset="0"/>
                <a:cs typeface="Neo Sans Intel"/>
              </a:rPr>
              <a:t>Primary 20MHz</a:t>
            </a:r>
          </a:p>
        </p:txBody>
      </p:sp>
      <p:sp>
        <p:nvSpPr>
          <p:cNvPr id="11" name="TextBox 10">
            <a:extLst>
              <a:ext uri="{FF2B5EF4-FFF2-40B4-BE49-F238E27FC236}">
                <a16:creationId xmlns:a16="http://schemas.microsoft.com/office/drawing/2014/main" id="{89C0F4E7-06A6-4DDB-9010-3951DB04B598}"/>
              </a:ext>
            </a:extLst>
          </p:cNvPr>
          <p:cNvSpPr txBox="1"/>
          <p:nvPr/>
        </p:nvSpPr>
        <p:spPr>
          <a:xfrm>
            <a:off x="496982" y="4716721"/>
            <a:ext cx="1281788"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Secondary 20MHz</a:t>
            </a:r>
          </a:p>
        </p:txBody>
      </p:sp>
      <p:sp>
        <p:nvSpPr>
          <p:cNvPr id="12" name="TextBox 11">
            <a:extLst>
              <a:ext uri="{FF2B5EF4-FFF2-40B4-BE49-F238E27FC236}">
                <a16:creationId xmlns:a16="http://schemas.microsoft.com/office/drawing/2014/main" id="{56A56CE0-29C3-492E-8BE3-07CDCCC535A9}"/>
              </a:ext>
            </a:extLst>
          </p:cNvPr>
          <p:cNvSpPr txBox="1"/>
          <p:nvPr/>
        </p:nvSpPr>
        <p:spPr>
          <a:xfrm>
            <a:off x="496982" y="4029931"/>
            <a:ext cx="1281783"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Secondary 40MHz</a:t>
            </a:r>
          </a:p>
        </p:txBody>
      </p:sp>
      <p:sp>
        <p:nvSpPr>
          <p:cNvPr id="13" name="TextBox 12">
            <a:extLst>
              <a:ext uri="{FF2B5EF4-FFF2-40B4-BE49-F238E27FC236}">
                <a16:creationId xmlns:a16="http://schemas.microsoft.com/office/drawing/2014/main" id="{63BB8DD6-9B53-4EC6-9535-EC719D87E97D}"/>
              </a:ext>
            </a:extLst>
          </p:cNvPr>
          <p:cNvSpPr txBox="1"/>
          <p:nvPr/>
        </p:nvSpPr>
        <p:spPr>
          <a:xfrm>
            <a:off x="7875925" y="5507056"/>
            <a:ext cx="527464" cy="261610"/>
          </a:xfrm>
          <a:prstGeom prst="rect">
            <a:avLst/>
          </a:prstGeom>
          <a:noFill/>
        </p:spPr>
        <p:txBody>
          <a:bodyPr wrap="square" rtlCol="0">
            <a:spAutoFit/>
          </a:bodyPr>
          <a:lstStyle/>
          <a:p>
            <a:pPr algn="ctr"/>
            <a:r>
              <a:rPr lang="en-US" sz="1100" b="1" dirty="0">
                <a:solidFill>
                  <a:schemeClr val="tx2"/>
                </a:solidFill>
                <a:latin typeface="Neo Sans Intel"/>
                <a:cs typeface="Neo Sans Intel"/>
              </a:rPr>
              <a:t>time</a:t>
            </a:r>
          </a:p>
        </p:txBody>
      </p:sp>
      <p:sp>
        <p:nvSpPr>
          <p:cNvPr id="14" name="Rectangle 13">
            <a:extLst>
              <a:ext uri="{FF2B5EF4-FFF2-40B4-BE49-F238E27FC236}">
                <a16:creationId xmlns:a16="http://schemas.microsoft.com/office/drawing/2014/main" id="{30F413B4-8E8E-4424-8753-E4EDEF56352D}"/>
              </a:ext>
            </a:extLst>
          </p:cNvPr>
          <p:cNvSpPr/>
          <p:nvPr/>
        </p:nvSpPr>
        <p:spPr>
          <a:xfrm>
            <a:off x="2541857" y="5177590"/>
            <a:ext cx="1921156" cy="316710"/>
          </a:xfrm>
          <a:prstGeom prst="rect">
            <a:avLst/>
          </a:prstGeom>
          <a:solidFill>
            <a:schemeClr val="bg2">
              <a:lumMod val="7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20MHz PPDU</a:t>
            </a:r>
          </a:p>
          <a:p>
            <a:pPr algn="ctr"/>
            <a:r>
              <a:rPr lang="en-US" sz="1000" dirty="0">
                <a:latin typeface="Intel Clear" panose="020B0604020203020204" pitchFamily="34" charset="0"/>
              </a:rPr>
              <a:t>(interference, OBSS)</a:t>
            </a:r>
          </a:p>
        </p:txBody>
      </p:sp>
      <p:cxnSp>
        <p:nvCxnSpPr>
          <p:cNvPr id="15" name="Straight Connector 14">
            <a:extLst>
              <a:ext uri="{FF2B5EF4-FFF2-40B4-BE49-F238E27FC236}">
                <a16:creationId xmlns:a16="http://schemas.microsoft.com/office/drawing/2014/main" id="{438C09EE-6A9F-4011-B7FB-CDBBC5666FB1}"/>
              </a:ext>
            </a:extLst>
          </p:cNvPr>
          <p:cNvCxnSpPr/>
          <p:nvPr/>
        </p:nvCxnSpPr>
        <p:spPr>
          <a:xfrm rot="16200000">
            <a:off x="1121115" y="4582409"/>
            <a:ext cx="2095192" cy="0"/>
          </a:xfrm>
          <a:prstGeom prst="line">
            <a:avLst/>
          </a:prstGeom>
          <a:ln>
            <a:solidFill>
              <a:schemeClr val="tx2"/>
            </a:solidFill>
            <a:tailEnd type="triangle" w="med" len="sm"/>
          </a:ln>
          <a:effectLst/>
        </p:spPr>
        <p:style>
          <a:lnRef idx="2">
            <a:schemeClr val="accent1"/>
          </a:lnRef>
          <a:fillRef idx="0">
            <a:schemeClr val="accent1"/>
          </a:fillRef>
          <a:effectRef idx="1">
            <a:schemeClr val="accent1"/>
          </a:effectRef>
          <a:fontRef idx="minor">
            <a:schemeClr val="tx1"/>
          </a:fontRef>
        </p:style>
      </p:cxnSp>
      <p:sp>
        <p:nvSpPr>
          <p:cNvPr id="16" name="Trapezoid 15">
            <a:extLst>
              <a:ext uri="{FF2B5EF4-FFF2-40B4-BE49-F238E27FC236}">
                <a16:creationId xmlns:a16="http://schemas.microsoft.com/office/drawing/2014/main" id="{B46C6129-F7EC-4FC0-B89A-E9FE57497D8C}"/>
              </a:ext>
            </a:extLst>
          </p:cNvPr>
          <p:cNvSpPr/>
          <p:nvPr/>
        </p:nvSpPr>
        <p:spPr>
          <a:xfrm rot="16200000">
            <a:off x="1841042" y="4731881"/>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7" name="Trapezoid 16">
            <a:extLst>
              <a:ext uri="{FF2B5EF4-FFF2-40B4-BE49-F238E27FC236}">
                <a16:creationId xmlns:a16="http://schemas.microsoft.com/office/drawing/2014/main" id="{C3EED2BA-661D-45D6-997E-806FD14A84CA}"/>
              </a:ext>
            </a:extLst>
          </p:cNvPr>
          <p:cNvSpPr/>
          <p:nvPr/>
        </p:nvSpPr>
        <p:spPr>
          <a:xfrm rot="16200000">
            <a:off x="1857870" y="5188739"/>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8" name="Trapezoid 17">
            <a:extLst>
              <a:ext uri="{FF2B5EF4-FFF2-40B4-BE49-F238E27FC236}">
                <a16:creationId xmlns:a16="http://schemas.microsoft.com/office/drawing/2014/main" id="{30BA83BC-6C53-4FF6-A1EB-E085EAF952F1}"/>
              </a:ext>
            </a:extLst>
          </p:cNvPr>
          <p:cNvSpPr/>
          <p:nvPr/>
        </p:nvSpPr>
        <p:spPr>
          <a:xfrm rot="16200000">
            <a:off x="1841044" y="4266756"/>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9" name="Trapezoid 18">
            <a:extLst>
              <a:ext uri="{FF2B5EF4-FFF2-40B4-BE49-F238E27FC236}">
                <a16:creationId xmlns:a16="http://schemas.microsoft.com/office/drawing/2014/main" id="{1406E7C7-9E8C-4105-A930-CB4A1E57DFEA}"/>
              </a:ext>
            </a:extLst>
          </p:cNvPr>
          <p:cNvSpPr/>
          <p:nvPr/>
        </p:nvSpPr>
        <p:spPr>
          <a:xfrm rot="16200000">
            <a:off x="1841041" y="3809556"/>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cxnSp>
        <p:nvCxnSpPr>
          <p:cNvPr id="20" name="Straight Arrow Connector 19">
            <a:extLst>
              <a:ext uri="{FF2B5EF4-FFF2-40B4-BE49-F238E27FC236}">
                <a16:creationId xmlns:a16="http://schemas.microsoft.com/office/drawing/2014/main" id="{6F03FE6B-09D5-4CC0-94AC-C69A7C350B1F}"/>
              </a:ext>
            </a:extLst>
          </p:cNvPr>
          <p:cNvCxnSpPr/>
          <p:nvPr/>
        </p:nvCxnSpPr>
        <p:spPr>
          <a:xfrm flipV="1">
            <a:off x="1868583" y="4628139"/>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E1536350-C426-45B5-8889-4BF8108D73BA}"/>
              </a:ext>
            </a:extLst>
          </p:cNvPr>
          <p:cNvCxnSpPr/>
          <p:nvPr/>
        </p:nvCxnSpPr>
        <p:spPr>
          <a:xfrm flipV="1">
            <a:off x="1885409" y="5084997"/>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7434558B-558B-4D64-B2B8-E80400AD93B0}"/>
              </a:ext>
            </a:extLst>
          </p:cNvPr>
          <p:cNvCxnSpPr/>
          <p:nvPr/>
        </p:nvCxnSpPr>
        <p:spPr>
          <a:xfrm flipV="1">
            <a:off x="1868583" y="3706635"/>
            <a:ext cx="0" cy="894359"/>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23" name="Rectangle 22">
            <a:extLst>
              <a:ext uri="{FF2B5EF4-FFF2-40B4-BE49-F238E27FC236}">
                <a16:creationId xmlns:a16="http://schemas.microsoft.com/office/drawing/2014/main" id="{9999B126-BB10-42DD-BE24-4149266F80CD}"/>
              </a:ext>
            </a:extLst>
          </p:cNvPr>
          <p:cNvSpPr/>
          <p:nvPr/>
        </p:nvSpPr>
        <p:spPr>
          <a:xfrm>
            <a:off x="6677603" y="3694410"/>
            <a:ext cx="1453157" cy="1829970"/>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80MHz PPDU</a:t>
            </a:r>
          </a:p>
        </p:txBody>
      </p:sp>
      <p:sp>
        <p:nvSpPr>
          <p:cNvPr id="24" name="Trapezoid 23">
            <a:extLst>
              <a:ext uri="{FF2B5EF4-FFF2-40B4-BE49-F238E27FC236}">
                <a16:creationId xmlns:a16="http://schemas.microsoft.com/office/drawing/2014/main" id="{6952BCA2-5787-40EC-B151-BF034072FC81}"/>
              </a:ext>
            </a:extLst>
          </p:cNvPr>
          <p:cNvSpPr/>
          <p:nvPr/>
        </p:nvSpPr>
        <p:spPr>
          <a:xfrm rot="16200000">
            <a:off x="1857867" y="5188736"/>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5" name="Trapezoid 24">
            <a:extLst>
              <a:ext uri="{FF2B5EF4-FFF2-40B4-BE49-F238E27FC236}">
                <a16:creationId xmlns:a16="http://schemas.microsoft.com/office/drawing/2014/main" id="{A751F86E-43C1-4D00-BD73-8A522E564CD5}"/>
              </a:ext>
            </a:extLst>
          </p:cNvPr>
          <p:cNvSpPr/>
          <p:nvPr/>
        </p:nvSpPr>
        <p:spPr>
          <a:xfrm rot="16200000">
            <a:off x="1841040" y="4731880"/>
            <a:ext cx="431409" cy="223926"/>
          </a:xfrm>
          <a:prstGeom prst="trapezoid">
            <a:avLst/>
          </a:prstGeom>
          <a:solidFill>
            <a:schemeClr val="bg1">
              <a:lumMod val="7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26" name="Trapezoid 25">
            <a:extLst>
              <a:ext uri="{FF2B5EF4-FFF2-40B4-BE49-F238E27FC236}">
                <a16:creationId xmlns:a16="http://schemas.microsoft.com/office/drawing/2014/main" id="{38E3C8EC-EAED-4D44-90E0-2B845F90B3FD}"/>
              </a:ext>
            </a:extLst>
          </p:cNvPr>
          <p:cNvSpPr/>
          <p:nvPr/>
        </p:nvSpPr>
        <p:spPr>
          <a:xfrm rot="16200000">
            <a:off x="1841045" y="4266756"/>
            <a:ext cx="431409" cy="223926"/>
          </a:xfrm>
          <a:prstGeom prst="trapezoid">
            <a:avLst/>
          </a:prstGeom>
          <a:solidFill>
            <a:schemeClr val="bg1">
              <a:lumMod val="50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27" name="Trapezoid 26">
            <a:extLst>
              <a:ext uri="{FF2B5EF4-FFF2-40B4-BE49-F238E27FC236}">
                <a16:creationId xmlns:a16="http://schemas.microsoft.com/office/drawing/2014/main" id="{44B4AD3C-8353-495F-81E2-DCC9B3B80A1D}"/>
              </a:ext>
            </a:extLst>
          </p:cNvPr>
          <p:cNvSpPr/>
          <p:nvPr/>
        </p:nvSpPr>
        <p:spPr>
          <a:xfrm rot="16200000">
            <a:off x="1857871" y="5188735"/>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8" name="Trapezoid 27">
            <a:extLst>
              <a:ext uri="{FF2B5EF4-FFF2-40B4-BE49-F238E27FC236}">
                <a16:creationId xmlns:a16="http://schemas.microsoft.com/office/drawing/2014/main" id="{B5CC8274-A87A-4F29-920F-A04BC202EDE8}"/>
              </a:ext>
            </a:extLst>
          </p:cNvPr>
          <p:cNvSpPr/>
          <p:nvPr/>
        </p:nvSpPr>
        <p:spPr>
          <a:xfrm rot="16200000">
            <a:off x="1841048" y="4731536"/>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9" name="Trapezoid 28">
            <a:extLst>
              <a:ext uri="{FF2B5EF4-FFF2-40B4-BE49-F238E27FC236}">
                <a16:creationId xmlns:a16="http://schemas.microsoft.com/office/drawing/2014/main" id="{F2F59647-B69E-4BAE-A35E-8583A6E0EFD5}"/>
              </a:ext>
            </a:extLst>
          </p:cNvPr>
          <p:cNvSpPr/>
          <p:nvPr/>
        </p:nvSpPr>
        <p:spPr>
          <a:xfrm rot="16200000">
            <a:off x="1838867" y="3809210"/>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0" name="Trapezoid 29">
            <a:extLst>
              <a:ext uri="{FF2B5EF4-FFF2-40B4-BE49-F238E27FC236}">
                <a16:creationId xmlns:a16="http://schemas.microsoft.com/office/drawing/2014/main" id="{5F16EE83-E5DB-4273-9D86-39D22D8660FE}"/>
              </a:ext>
            </a:extLst>
          </p:cNvPr>
          <p:cNvSpPr/>
          <p:nvPr/>
        </p:nvSpPr>
        <p:spPr>
          <a:xfrm rot="16200000">
            <a:off x="1841047" y="4266755"/>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1" name="Trapezoid 30">
            <a:extLst>
              <a:ext uri="{FF2B5EF4-FFF2-40B4-BE49-F238E27FC236}">
                <a16:creationId xmlns:a16="http://schemas.microsoft.com/office/drawing/2014/main" id="{57F55C0C-AC34-4BE2-AAC1-1B166D20D535}"/>
              </a:ext>
            </a:extLst>
          </p:cNvPr>
          <p:cNvSpPr/>
          <p:nvPr/>
        </p:nvSpPr>
        <p:spPr>
          <a:xfrm rot="16200000">
            <a:off x="1857872" y="5188739"/>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2" name="Trapezoid 31">
            <a:extLst>
              <a:ext uri="{FF2B5EF4-FFF2-40B4-BE49-F238E27FC236}">
                <a16:creationId xmlns:a16="http://schemas.microsoft.com/office/drawing/2014/main" id="{97511BC4-843B-4044-B9D0-9E245952E8C2}"/>
              </a:ext>
            </a:extLst>
          </p:cNvPr>
          <p:cNvSpPr/>
          <p:nvPr/>
        </p:nvSpPr>
        <p:spPr>
          <a:xfrm rot="16200000">
            <a:off x="1841040" y="4731535"/>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grpSp>
        <p:nvGrpSpPr>
          <p:cNvPr id="33" name="Group 32">
            <a:extLst>
              <a:ext uri="{FF2B5EF4-FFF2-40B4-BE49-F238E27FC236}">
                <a16:creationId xmlns:a16="http://schemas.microsoft.com/office/drawing/2014/main" id="{33C9636F-AD50-40BB-9A9D-24C1E0158881}"/>
              </a:ext>
            </a:extLst>
          </p:cNvPr>
          <p:cNvGrpSpPr/>
          <p:nvPr/>
        </p:nvGrpSpPr>
        <p:grpSpPr>
          <a:xfrm>
            <a:off x="4492812" y="5259201"/>
            <a:ext cx="307788" cy="126812"/>
            <a:chOff x="2689212" y="5501845"/>
            <a:chExt cx="385509" cy="173850"/>
          </a:xfrm>
        </p:grpSpPr>
        <p:cxnSp>
          <p:nvCxnSpPr>
            <p:cNvPr id="34" name="Straight Connector 33">
              <a:extLst>
                <a:ext uri="{FF2B5EF4-FFF2-40B4-BE49-F238E27FC236}">
                  <a16:creationId xmlns:a16="http://schemas.microsoft.com/office/drawing/2014/main" id="{86233F84-7990-4769-87F5-35506E8BBC76}"/>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417EFDD1-9FDD-42C3-94EA-A0BB5A9E0EBE}"/>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6DA4F0D3-0C76-41E7-ACCD-84D243984BE7}"/>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643E3875-3202-41FB-8E2C-2DF1A30C73FF}"/>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E88CFD49-EB47-41D0-B9BB-5D7A99F84D8C}"/>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9" name="Group 38">
            <a:extLst>
              <a:ext uri="{FF2B5EF4-FFF2-40B4-BE49-F238E27FC236}">
                <a16:creationId xmlns:a16="http://schemas.microsoft.com/office/drawing/2014/main" id="{9EEE1891-F53F-4209-8227-E53F7FF50528}"/>
              </a:ext>
            </a:extLst>
          </p:cNvPr>
          <p:cNvGrpSpPr/>
          <p:nvPr/>
        </p:nvGrpSpPr>
        <p:grpSpPr>
          <a:xfrm>
            <a:off x="6340377" y="5258332"/>
            <a:ext cx="307788" cy="126812"/>
            <a:chOff x="2689212" y="5501845"/>
            <a:chExt cx="385509" cy="173850"/>
          </a:xfrm>
        </p:grpSpPr>
        <p:cxnSp>
          <p:nvCxnSpPr>
            <p:cNvPr id="40" name="Straight Connector 39">
              <a:extLst>
                <a:ext uri="{FF2B5EF4-FFF2-40B4-BE49-F238E27FC236}">
                  <a16:creationId xmlns:a16="http://schemas.microsoft.com/office/drawing/2014/main" id="{6E383287-DA0A-422A-8930-34F408D40F41}"/>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FF8A35C7-4AEB-4791-9E80-F056A31EF825}"/>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B2551F4E-4A5B-4DD7-BD8E-38FB28A76F98}"/>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C954FD6F-2A8B-4CD4-81B2-81277EA12233}"/>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A9DF505C-B526-4621-8565-20CD5ACE8764}"/>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sp>
        <p:nvSpPr>
          <p:cNvPr id="45" name="TextBox 44">
            <a:extLst>
              <a:ext uri="{FF2B5EF4-FFF2-40B4-BE49-F238E27FC236}">
                <a16:creationId xmlns:a16="http://schemas.microsoft.com/office/drawing/2014/main" id="{364CD40B-A34D-4E31-8A5A-C3E5FCA3325E}"/>
              </a:ext>
            </a:extLst>
          </p:cNvPr>
          <p:cNvSpPr txBox="1"/>
          <p:nvPr/>
        </p:nvSpPr>
        <p:spPr>
          <a:xfrm>
            <a:off x="1280559" y="3398808"/>
            <a:ext cx="934781" cy="261610"/>
          </a:xfrm>
          <a:prstGeom prst="rect">
            <a:avLst/>
          </a:prstGeom>
          <a:noFill/>
        </p:spPr>
        <p:txBody>
          <a:bodyPr wrap="square" rtlCol="0">
            <a:spAutoFit/>
          </a:bodyPr>
          <a:lstStyle/>
          <a:p>
            <a:pPr algn="ctr"/>
            <a:r>
              <a:rPr lang="en-US" sz="1100" b="1" dirty="0">
                <a:solidFill>
                  <a:schemeClr val="tx2"/>
                </a:solidFill>
                <a:latin typeface="Neo Sans Intel"/>
                <a:cs typeface="Neo Sans Intel"/>
              </a:rPr>
              <a:t>frequency</a:t>
            </a:r>
          </a:p>
        </p:txBody>
      </p:sp>
      <p:sp>
        <p:nvSpPr>
          <p:cNvPr id="46" name="Rectangle 45">
            <a:extLst>
              <a:ext uri="{FF2B5EF4-FFF2-40B4-BE49-F238E27FC236}">
                <a16:creationId xmlns:a16="http://schemas.microsoft.com/office/drawing/2014/main" id="{194AA16D-9B55-496E-92D8-C8621F1A8CBA}"/>
              </a:ext>
            </a:extLst>
          </p:cNvPr>
          <p:cNvSpPr/>
          <p:nvPr/>
        </p:nvSpPr>
        <p:spPr>
          <a:xfrm>
            <a:off x="4802512" y="4693159"/>
            <a:ext cx="1416447" cy="831222"/>
          </a:xfrm>
          <a:prstGeom prst="rect">
            <a:avLst/>
          </a:prstGeom>
          <a:solidFill>
            <a:schemeClr val="bg2">
              <a:lumMod val="50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40MHz PPDU</a:t>
            </a:r>
          </a:p>
          <a:p>
            <a:pPr algn="ctr"/>
            <a:r>
              <a:rPr lang="en-US" sz="1000" dirty="0">
                <a:latin typeface="Intel Clear" panose="020B0604020203020204" pitchFamily="34" charset="0"/>
              </a:rPr>
              <a:t>(interference, OBSS)</a:t>
            </a:r>
          </a:p>
        </p:txBody>
      </p:sp>
      <p:cxnSp>
        <p:nvCxnSpPr>
          <p:cNvPr id="47" name="Straight Arrow Connector 46">
            <a:extLst>
              <a:ext uri="{FF2B5EF4-FFF2-40B4-BE49-F238E27FC236}">
                <a16:creationId xmlns:a16="http://schemas.microsoft.com/office/drawing/2014/main" id="{A9B35FFD-3C31-4C2C-B6C0-68DA8390F6E4}"/>
              </a:ext>
            </a:extLst>
          </p:cNvPr>
          <p:cNvCxnSpPr>
            <a:cxnSpLocks/>
          </p:cNvCxnSpPr>
          <p:nvPr/>
        </p:nvCxnSpPr>
        <p:spPr>
          <a:xfrm flipV="1">
            <a:off x="2342608" y="4716721"/>
            <a:ext cx="190948" cy="125273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48" name="TextBox 47">
            <a:extLst>
              <a:ext uri="{FF2B5EF4-FFF2-40B4-BE49-F238E27FC236}">
                <a16:creationId xmlns:a16="http://schemas.microsoft.com/office/drawing/2014/main" id="{9EA6B121-BF0D-411E-9AAE-9D0A8824384F}"/>
              </a:ext>
            </a:extLst>
          </p:cNvPr>
          <p:cNvSpPr txBox="1"/>
          <p:nvPr/>
        </p:nvSpPr>
        <p:spPr>
          <a:xfrm>
            <a:off x="6898211" y="3789403"/>
            <a:ext cx="912576" cy="577081"/>
          </a:xfrm>
          <a:prstGeom prst="rect">
            <a:avLst/>
          </a:prstGeom>
          <a:noFill/>
        </p:spPr>
        <p:txBody>
          <a:bodyPr wrap="square" rtlCol="0">
            <a:spAutoFit/>
          </a:bodyPr>
          <a:lstStyle/>
          <a:p>
            <a:pPr algn="ctr"/>
            <a:r>
              <a:rPr lang="en-US" sz="1050" dirty="0">
                <a:solidFill>
                  <a:schemeClr val="tx1"/>
                </a:solidFill>
                <a:latin typeface="Intel Clear" panose="020B0604020203020204" pitchFamily="34" charset="0"/>
                <a:cs typeface="Neo Sans Intel"/>
              </a:rPr>
              <a:t>(STA to AP or </a:t>
            </a:r>
            <a:br>
              <a:rPr lang="en-US" sz="1050" dirty="0">
                <a:solidFill>
                  <a:schemeClr val="tx1"/>
                </a:solidFill>
                <a:latin typeface="Intel Clear" panose="020B0604020203020204" pitchFamily="34" charset="0"/>
                <a:cs typeface="Neo Sans Intel"/>
              </a:rPr>
            </a:br>
            <a:r>
              <a:rPr lang="en-US" sz="1050" dirty="0">
                <a:solidFill>
                  <a:schemeClr val="tx1"/>
                </a:solidFill>
                <a:latin typeface="Intel Clear" panose="020B0604020203020204" pitchFamily="34" charset="0"/>
                <a:cs typeface="Neo Sans Intel"/>
              </a:rPr>
              <a:t>AP to STA)</a:t>
            </a:r>
          </a:p>
        </p:txBody>
      </p:sp>
      <p:sp>
        <p:nvSpPr>
          <p:cNvPr id="49" name="TextBox 48">
            <a:extLst>
              <a:ext uri="{FF2B5EF4-FFF2-40B4-BE49-F238E27FC236}">
                <a16:creationId xmlns:a16="http://schemas.microsoft.com/office/drawing/2014/main" id="{787961A1-1FB0-41F1-BF9B-C5F458BCA91E}"/>
              </a:ext>
            </a:extLst>
          </p:cNvPr>
          <p:cNvSpPr txBox="1"/>
          <p:nvPr/>
        </p:nvSpPr>
        <p:spPr>
          <a:xfrm>
            <a:off x="1739489" y="5924366"/>
            <a:ext cx="3443685" cy="461665"/>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STA can transmit a packet on the secondary channels while the primary channel is busy</a:t>
            </a:r>
          </a:p>
        </p:txBody>
      </p:sp>
      <p:sp>
        <p:nvSpPr>
          <p:cNvPr id="50" name="Rectangle 49">
            <a:extLst>
              <a:ext uri="{FF2B5EF4-FFF2-40B4-BE49-F238E27FC236}">
                <a16:creationId xmlns:a16="http://schemas.microsoft.com/office/drawing/2014/main" id="{8492C9A4-9462-47E7-B5BF-730FD2561BF7}"/>
              </a:ext>
            </a:extLst>
          </p:cNvPr>
          <p:cNvSpPr/>
          <p:nvPr/>
        </p:nvSpPr>
        <p:spPr>
          <a:xfrm>
            <a:off x="2561112" y="3705468"/>
            <a:ext cx="1901901" cy="1353204"/>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60MHz PPDU</a:t>
            </a:r>
          </a:p>
        </p:txBody>
      </p:sp>
      <p:sp>
        <p:nvSpPr>
          <p:cNvPr id="51" name="Rectangle 50">
            <a:extLst>
              <a:ext uri="{FF2B5EF4-FFF2-40B4-BE49-F238E27FC236}">
                <a16:creationId xmlns:a16="http://schemas.microsoft.com/office/drawing/2014/main" id="{90B361B4-B0C4-42A4-A7C4-849578B5D557}"/>
              </a:ext>
            </a:extLst>
          </p:cNvPr>
          <p:cNvSpPr/>
          <p:nvPr/>
        </p:nvSpPr>
        <p:spPr>
          <a:xfrm>
            <a:off x="4800600" y="3694410"/>
            <a:ext cx="1418359" cy="933383"/>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40MHz PPDU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CBBB838-6C9E-449D-AC48-3F922DCCED13}"/>
              </a:ext>
            </a:extLst>
          </p:cNvPr>
          <p:cNvSpPr>
            <a:spLocks noGrp="1"/>
          </p:cNvSpPr>
          <p:nvPr>
            <p:ph type="dt" sz="half" idx="10"/>
          </p:nvPr>
        </p:nvSpPr>
        <p:spPr/>
        <p:txBody>
          <a:bodyPr/>
          <a:lstStyle/>
          <a:p>
            <a:r>
              <a:rPr lang="en-US" altLang="en-US" dirty="0"/>
              <a:t>March 2025</a:t>
            </a:r>
          </a:p>
        </p:txBody>
      </p:sp>
      <p:sp>
        <p:nvSpPr>
          <p:cNvPr id="5" name="Footer Placeholder 4">
            <a:extLst>
              <a:ext uri="{FF2B5EF4-FFF2-40B4-BE49-F238E27FC236}">
                <a16:creationId xmlns:a16="http://schemas.microsoft.com/office/drawing/2014/main" id="{39085F1B-4653-4B77-889A-CF23DBC36BA4}"/>
              </a:ext>
            </a:extLst>
          </p:cNvPr>
          <p:cNvSpPr>
            <a:spLocks noGrp="1"/>
          </p:cNvSpPr>
          <p:nvPr>
            <p:ph type="ftr" sz="quarter" idx="11"/>
          </p:nvPr>
        </p:nvSpPr>
        <p:spPr/>
        <p:txBody>
          <a:bodyPr/>
          <a:lstStyle/>
          <a:p>
            <a:r>
              <a:rPr lang="en-US" altLang="en-US" dirty="0"/>
              <a:t>Yuki Fujimori, Canon</a:t>
            </a:r>
          </a:p>
        </p:txBody>
      </p:sp>
      <p:sp>
        <p:nvSpPr>
          <p:cNvPr id="6" name="Slide Number Placeholder 5">
            <a:extLst>
              <a:ext uri="{FF2B5EF4-FFF2-40B4-BE49-F238E27FC236}">
                <a16:creationId xmlns:a16="http://schemas.microsoft.com/office/drawing/2014/main" id="{438328FA-0A66-4FF0-8394-905D857608A4}"/>
              </a:ext>
            </a:extLst>
          </p:cNvPr>
          <p:cNvSpPr>
            <a:spLocks noGrp="1"/>
          </p:cNvSpPr>
          <p:nvPr>
            <p:ph type="sldNum" sz="quarter" idx="12"/>
          </p:nvPr>
        </p:nvSpPr>
        <p:spPr/>
        <p:txBody>
          <a:bodyPr/>
          <a:lstStyle/>
          <a:p>
            <a:r>
              <a:rPr lang="en-US" altLang="en-US"/>
              <a:t>Slide </a:t>
            </a:r>
            <a:fld id="{5368E45F-D0C0-44E7-B218-6886D95105C6}" type="slidenum">
              <a:rPr lang="en-US" altLang="en-US"/>
              <a:pPr/>
              <a:t>5</a:t>
            </a:fld>
            <a:endParaRPr lang="en-US" altLang="en-US"/>
          </a:p>
        </p:txBody>
      </p:sp>
      <p:sp>
        <p:nvSpPr>
          <p:cNvPr id="21506" name="Rectangle 2">
            <a:extLst>
              <a:ext uri="{FF2B5EF4-FFF2-40B4-BE49-F238E27FC236}">
                <a16:creationId xmlns:a16="http://schemas.microsoft.com/office/drawing/2014/main" id="{AB0443C6-71C8-4700-951C-0DE0908905D6}"/>
              </a:ext>
            </a:extLst>
          </p:cNvPr>
          <p:cNvSpPr>
            <a:spLocks noGrp="1" noChangeArrowheads="1"/>
          </p:cNvSpPr>
          <p:nvPr>
            <p:ph type="title"/>
          </p:nvPr>
        </p:nvSpPr>
        <p:spPr/>
        <p:txBody>
          <a:bodyPr/>
          <a:lstStyle/>
          <a:p>
            <a:r>
              <a:rPr lang="en-GB" altLang="en-US" dirty="0"/>
              <a:t>Recap: OBSS hidden node problem for NPCA</a:t>
            </a:r>
          </a:p>
        </p:txBody>
      </p:sp>
      <p:sp>
        <p:nvSpPr>
          <p:cNvPr id="21507" name="Rectangle 3">
            <a:extLst>
              <a:ext uri="{FF2B5EF4-FFF2-40B4-BE49-F238E27FC236}">
                <a16:creationId xmlns:a16="http://schemas.microsoft.com/office/drawing/2014/main" id="{E0FDA80E-2993-4C9C-9A42-38A9D33D2980}"/>
              </a:ext>
            </a:extLst>
          </p:cNvPr>
          <p:cNvSpPr>
            <a:spLocks noGrp="1" noChangeArrowheads="1"/>
          </p:cNvSpPr>
          <p:nvPr>
            <p:ph type="body" idx="1"/>
          </p:nvPr>
        </p:nvSpPr>
        <p:spPr/>
        <p:txBody>
          <a:bodyPr/>
          <a:lstStyle/>
          <a:p>
            <a:r>
              <a:rPr lang="en-US" sz="2400" dirty="0"/>
              <a:t>When one peer observes OBSS but other does not </a:t>
            </a:r>
          </a:p>
          <a:p>
            <a:pPr lvl="1"/>
            <a:r>
              <a:rPr lang="en-US" altLang="en-US" dirty="0"/>
              <a:t>Case 1: AP observes OBSS but non-AP STA doesn’t</a:t>
            </a:r>
          </a:p>
          <a:p>
            <a:pPr lvl="1"/>
            <a:r>
              <a:rPr lang="en-US" altLang="en-US" dirty="0"/>
              <a:t>Case 2: non-AP STA observes OBSS but AP doesn’t</a:t>
            </a:r>
          </a:p>
        </p:txBody>
      </p:sp>
      <p:sp>
        <p:nvSpPr>
          <p:cNvPr id="7" name="Oval 6">
            <a:extLst>
              <a:ext uri="{FF2B5EF4-FFF2-40B4-BE49-F238E27FC236}">
                <a16:creationId xmlns:a16="http://schemas.microsoft.com/office/drawing/2014/main" id="{63257C4C-8BD3-4A5E-8B89-BCF50F78C2B7}"/>
              </a:ext>
            </a:extLst>
          </p:cNvPr>
          <p:cNvSpPr/>
          <p:nvPr/>
        </p:nvSpPr>
        <p:spPr bwMode="auto">
          <a:xfrm>
            <a:off x="1999174" y="4067564"/>
            <a:ext cx="2050409" cy="2019819"/>
          </a:xfrm>
          <a:prstGeom prst="ellipse">
            <a:avLst/>
          </a:prstGeom>
          <a:solidFill>
            <a:schemeClr val="bg1">
              <a:alpha val="30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8" name="Isosceles Triangle 7">
            <a:extLst>
              <a:ext uri="{FF2B5EF4-FFF2-40B4-BE49-F238E27FC236}">
                <a16:creationId xmlns:a16="http://schemas.microsoft.com/office/drawing/2014/main" id="{6E3E7A21-FEDA-43A0-9A9C-051196C11E11}"/>
              </a:ext>
            </a:extLst>
          </p:cNvPr>
          <p:cNvSpPr/>
          <p:nvPr/>
        </p:nvSpPr>
        <p:spPr bwMode="auto">
          <a:xfrm>
            <a:off x="2976656" y="5015759"/>
            <a:ext cx="130030" cy="130030"/>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9" name="Oval 8">
            <a:extLst>
              <a:ext uri="{FF2B5EF4-FFF2-40B4-BE49-F238E27FC236}">
                <a16:creationId xmlns:a16="http://schemas.microsoft.com/office/drawing/2014/main" id="{DD65E35E-AE7D-4D35-B4B1-0BAAA84B1B6D}"/>
              </a:ext>
            </a:extLst>
          </p:cNvPr>
          <p:cNvSpPr/>
          <p:nvPr/>
        </p:nvSpPr>
        <p:spPr bwMode="auto">
          <a:xfrm>
            <a:off x="3670044" y="5015759"/>
            <a:ext cx="130030" cy="1300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0" name="Oval 9">
            <a:extLst>
              <a:ext uri="{FF2B5EF4-FFF2-40B4-BE49-F238E27FC236}">
                <a16:creationId xmlns:a16="http://schemas.microsoft.com/office/drawing/2014/main" id="{F08F35EC-04C7-41C0-9BAD-00C2F05F784D}"/>
              </a:ext>
            </a:extLst>
          </p:cNvPr>
          <p:cNvSpPr/>
          <p:nvPr/>
        </p:nvSpPr>
        <p:spPr bwMode="auto">
          <a:xfrm>
            <a:off x="830593" y="4024251"/>
            <a:ext cx="2097386" cy="2019819"/>
          </a:xfrm>
          <a:prstGeom prst="ellipse">
            <a:avLst/>
          </a:prstGeom>
          <a:solidFill>
            <a:schemeClr val="bg1">
              <a:alpha val="3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1" name="Oval 10">
            <a:extLst>
              <a:ext uri="{FF2B5EF4-FFF2-40B4-BE49-F238E27FC236}">
                <a16:creationId xmlns:a16="http://schemas.microsoft.com/office/drawing/2014/main" id="{10E4A2B2-0DAD-4426-81EF-F5C46A3FB948}"/>
              </a:ext>
            </a:extLst>
          </p:cNvPr>
          <p:cNvSpPr/>
          <p:nvPr/>
        </p:nvSpPr>
        <p:spPr bwMode="auto">
          <a:xfrm>
            <a:off x="1391627" y="5412924"/>
            <a:ext cx="130030" cy="13003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2" name="Isosceles Triangle 11">
            <a:extLst>
              <a:ext uri="{FF2B5EF4-FFF2-40B4-BE49-F238E27FC236}">
                <a16:creationId xmlns:a16="http://schemas.microsoft.com/office/drawing/2014/main" id="{E1E73D15-F1BB-4B43-AE79-79C3DF653679}"/>
              </a:ext>
            </a:extLst>
          </p:cNvPr>
          <p:cNvSpPr/>
          <p:nvPr/>
        </p:nvSpPr>
        <p:spPr bwMode="auto">
          <a:xfrm>
            <a:off x="2337554" y="5275420"/>
            <a:ext cx="130030" cy="130030"/>
          </a:xfrm>
          <a:prstGeom prst="triangl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3" name="Oval 12">
            <a:extLst>
              <a:ext uri="{FF2B5EF4-FFF2-40B4-BE49-F238E27FC236}">
                <a16:creationId xmlns:a16="http://schemas.microsoft.com/office/drawing/2014/main" id="{5A54214D-3906-4064-8B82-E4010843470D}"/>
              </a:ext>
            </a:extLst>
          </p:cNvPr>
          <p:cNvSpPr/>
          <p:nvPr/>
        </p:nvSpPr>
        <p:spPr bwMode="auto">
          <a:xfrm>
            <a:off x="1592381" y="4665373"/>
            <a:ext cx="130030" cy="13003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4" name="TextBox 20">
            <a:extLst>
              <a:ext uri="{FF2B5EF4-FFF2-40B4-BE49-F238E27FC236}">
                <a16:creationId xmlns:a16="http://schemas.microsoft.com/office/drawing/2014/main" id="{9F47E4F7-1031-4993-9C19-B0D77A545C23}"/>
              </a:ext>
            </a:extLst>
          </p:cNvPr>
          <p:cNvSpPr txBox="1"/>
          <p:nvPr/>
        </p:nvSpPr>
        <p:spPr>
          <a:xfrm>
            <a:off x="2178448" y="5015760"/>
            <a:ext cx="439657" cy="236340"/>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AP1</a:t>
            </a:r>
          </a:p>
        </p:txBody>
      </p:sp>
      <p:sp>
        <p:nvSpPr>
          <p:cNvPr id="16" name="TextBox 22">
            <a:extLst>
              <a:ext uri="{FF2B5EF4-FFF2-40B4-BE49-F238E27FC236}">
                <a16:creationId xmlns:a16="http://schemas.microsoft.com/office/drawing/2014/main" id="{33E4A9EC-0D7E-4B6E-A8CC-B271AB198770}"/>
              </a:ext>
            </a:extLst>
          </p:cNvPr>
          <p:cNvSpPr txBox="1"/>
          <p:nvPr/>
        </p:nvSpPr>
        <p:spPr>
          <a:xfrm>
            <a:off x="1125535" y="4375748"/>
            <a:ext cx="1067585" cy="276999"/>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non-AP STA2</a:t>
            </a:r>
          </a:p>
        </p:txBody>
      </p:sp>
      <p:sp>
        <p:nvSpPr>
          <p:cNvPr id="17" name="TextBox 23">
            <a:extLst>
              <a:ext uri="{FF2B5EF4-FFF2-40B4-BE49-F238E27FC236}">
                <a16:creationId xmlns:a16="http://schemas.microsoft.com/office/drawing/2014/main" id="{4F05A03D-DCB4-4BF9-8DFA-008B173C1FC0}"/>
              </a:ext>
            </a:extLst>
          </p:cNvPr>
          <p:cNvSpPr txBox="1"/>
          <p:nvPr/>
        </p:nvSpPr>
        <p:spPr>
          <a:xfrm>
            <a:off x="2871159" y="4794707"/>
            <a:ext cx="435848" cy="236340"/>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AP2</a:t>
            </a:r>
          </a:p>
        </p:txBody>
      </p:sp>
      <p:cxnSp>
        <p:nvCxnSpPr>
          <p:cNvPr id="19" name="Straight Arrow Connector 18">
            <a:extLst>
              <a:ext uri="{FF2B5EF4-FFF2-40B4-BE49-F238E27FC236}">
                <a16:creationId xmlns:a16="http://schemas.microsoft.com/office/drawing/2014/main" id="{DC31113D-5131-4081-8F06-B272C1A037EA}"/>
              </a:ext>
            </a:extLst>
          </p:cNvPr>
          <p:cNvCxnSpPr>
            <a:cxnSpLocks/>
          </p:cNvCxnSpPr>
          <p:nvPr/>
        </p:nvCxnSpPr>
        <p:spPr bwMode="auto">
          <a:xfrm flipH="1">
            <a:off x="3134622" y="5085476"/>
            <a:ext cx="437523" cy="4767"/>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20" name="TextBox 58">
            <a:extLst>
              <a:ext uri="{FF2B5EF4-FFF2-40B4-BE49-F238E27FC236}">
                <a16:creationId xmlns:a16="http://schemas.microsoft.com/office/drawing/2014/main" id="{25477AC8-A74B-463A-BD18-6F061F5F0A88}"/>
              </a:ext>
            </a:extLst>
          </p:cNvPr>
          <p:cNvSpPr txBox="1"/>
          <p:nvPr/>
        </p:nvSpPr>
        <p:spPr>
          <a:xfrm>
            <a:off x="2639269" y="6121251"/>
            <a:ext cx="932876" cy="276999"/>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BSS2=OBSS</a:t>
            </a:r>
          </a:p>
        </p:txBody>
      </p:sp>
      <p:sp>
        <p:nvSpPr>
          <p:cNvPr id="21" name="TextBox 75">
            <a:extLst>
              <a:ext uri="{FF2B5EF4-FFF2-40B4-BE49-F238E27FC236}">
                <a16:creationId xmlns:a16="http://schemas.microsoft.com/office/drawing/2014/main" id="{4BF90BE3-FCF9-4504-BB47-C974454F3AEC}"/>
              </a:ext>
            </a:extLst>
          </p:cNvPr>
          <p:cNvSpPr txBox="1"/>
          <p:nvPr/>
        </p:nvSpPr>
        <p:spPr>
          <a:xfrm>
            <a:off x="1572481" y="6121251"/>
            <a:ext cx="620639" cy="236340"/>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BSS1</a:t>
            </a:r>
          </a:p>
        </p:txBody>
      </p:sp>
      <p:cxnSp>
        <p:nvCxnSpPr>
          <p:cNvPr id="37" name="Straight Arrow Connector 36">
            <a:extLst>
              <a:ext uri="{FF2B5EF4-FFF2-40B4-BE49-F238E27FC236}">
                <a16:creationId xmlns:a16="http://schemas.microsoft.com/office/drawing/2014/main" id="{9092A22A-4910-40D9-8AEE-A365C38EFFA1}"/>
              </a:ext>
            </a:extLst>
          </p:cNvPr>
          <p:cNvCxnSpPr>
            <a:cxnSpLocks/>
            <a:stCxn id="14" idx="1"/>
          </p:cNvCxnSpPr>
          <p:nvPr/>
        </p:nvCxnSpPr>
        <p:spPr bwMode="auto">
          <a:xfrm flipH="1" flipV="1">
            <a:off x="1761430" y="4793290"/>
            <a:ext cx="417018" cy="340641"/>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38" name="Straight Arrow Connector 37">
            <a:extLst>
              <a:ext uri="{FF2B5EF4-FFF2-40B4-BE49-F238E27FC236}">
                <a16:creationId xmlns:a16="http://schemas.microsoft.com/office/drawing/2014/main" id="{2E7FE55E-C282-48BC-BEA5-481F985846CC}"/>
              </a:ext>
            </a:extLst>
          </p:cNvPr>
          <p:cNvCxnSpPr>
            <a:cxnSpLocks/>
          </p:cNvCxnSpPr>
          <p:nvPr/>
        </p:nvCxnSpPr>
        <p:spPr bwMode="auto">
          <a:xfrm flipH="1">
            <a:off x="1675610" y="5315892"/>
            <a:ext cx="614295" cy="162048"/>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3" name="TextBox 2">
            <a:extLst>
              <a:ext uri="{FF2B5EF4-FFF2-40B4-BE49-F238E27FC236}">
                <a16:creationId xmlns:a16="http://schemas.microsoft.com/office/drawing/2014/main" id="{9B7A3039-2797-4982-90C9-22CDE1860C28}"/>
              </a:ext>
            </a:extLst>
          </p:cNvPr>
          <p:cNvSpPr txBox="1"/>
          <p:nvPr/>
        </p:nvSpPr>
        <p:spPr>
          <a:xfrm>
            <a:off x="2165528" y="3573872"/>
            <a:ext cx="806631" cy="369332"/>
          </a:xfrm>
          <a:prstGeom prst="rect">
            <a:avLst/>
          </a:prstGeom>
          <a:noFill/>
        </p:spPr>
        <p:txBody>
          <a:bodyPr wrap="none" rtlCol="0">
            <a:spAutoFit/>
          </a:bodyPr>
          <a:lstStyle/>
          <a:p>
            <a:r>
              <a:rPr lang="en-US" sz="1800" dirty="0"/>
              <a:t>Case 1</a:t>
            </a:r>
          </a:p>
        </p:txBody>
      </p:sp>
      <p:sp>
        <p:nvSpPr>
          <p:cNvPr id="75" name="TextBox 74">
            <a:extLst>
              <a:ext uri="{FF2B5EF4-FFF2-40B4-BE49-F238E27FC236}">
                <a16:creationId xmlns:a16="http://schemas.microsoft.com/office/drawing/2014/main" id="{48720578-FBFC-4659-9CFC-5FD4541EF7E2}"/>
              </a:ext>
            </a:extLst>
          </p:cNvPr>
          <p:cNvSpPr txBox="1"/>
          <p:nvPr/>
        </p:nvSpPr>
        <p:spPr>
          <a:xfrm>
            <a:off x="6052105" y="3570556"/>
            <a:ext cx="806631" cy="369332"/>
          </a:xfrm>
          <a:prstGeom prst="rect">
            <a:avLst/>
          </a:prstGeom>
          <a:noFill/>
        </p:spPr>
        <p:txBody>
          <a:bodyPr wrap="none" rtlCol="0">
            <a:spAutoFit/>
          </a:bodyPr>
          <a:lstStyle/>
          <a:p>
            <a:r>
              <a:rPr lang="en-US" sz="1800" dirty="0"/>
              <a:t>Case 2</a:t>
            </a:r>
          </a:p>
        </p:txBody>
      </p:sp>
      <p:sp>
        <p:nvSpPr>
          <p:cNvPr id="61" name="Oval 60">
            <a:extLst>
              <a:ext uri="{FF2B5EF4-FFF2-40B4-BE49-F238E27FC236}">
                <a16:creationId xmlns:a16="http://schemas.microsoft.com/office/drawing/2014/main" id="{0115180E-36D4-4DB9-B8A5-3FB5ACD1D850}"/>
              </a:ext>
            </a:extLst>
          </p:cNvPr>
          <p:cNvSpPr/>
          <p:nvPr/>
        </p:nvSpPr>
        <p:spPr bwMode="auto">
          <a:xfrm>
            <a:off x="6225354" y="4067563"/>
            <a:ext cx="2050409" cy="2019819"/>
          </a:xfrm>
          <a:prstGeom prst="ellipse">
            <a:avLst/>
          </a:prstGeom>
          <a:solidFill>
            <a:schemeClr val="bg1">
              <a:alpha val="30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62" name="Isosceles Triangle 61">
            <a:extLst>
              <a:ext uri="{FF2B5EF4-FFF2-40B4-BE49-F238E27FC236}">
                <a16:creationId xmlns:a16="http://schemas.microsoft.com/office/drawing/2014/main" id="{1BEA8994-4469-4F12-9CC6-AC39A4BDBE71}"/>
              </a:ext>
            </a:extLst>
          </p:cNvPr>
          <p:cNvSpPr/>
          <p:nvPr/>
        </p:nvSpPr>
        <p:spPr bwMode="auto">
          <a:xfrm>
            <a:off x="7162391" y="5034254"/>
            <a:ext cx="130030" cy="130030"/>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63" name="Oval 62">
            <a:extLst>
              <a:ext uri="{FF2B5EF4-FFF2-40B4-BE49-F238E27FC236}">
                <a16:creationId xmlns:a16="http://schemas.microsoft.com/office/drawing/2014/main" id="{F3874B8E-E1C6-4B8D-A34C-90B5557E29DB}"/>
              </a:ext>
            </a:extLst>
          </p:cNvPr>
          <p:cNvSpPr/>
          <p:nvPr/>
        </p:nvSpPr>
        <p:spPr bwMode="auto">
          <a:xfrm>
            <a:off x="7855780" y="5034254"/>
            <a:ext cx="130030" cy="1300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64" name="Oval 63">
            <a:extLst>
              <a:ext uri="{FF2B5EF4-FFF2-40B4-BE49-F238E27FC236}">
                <a16:creationId xmlns:a16="http://schemas.microsoft.com/office/drawing/2014/main" id="{4E601A80-BF8F-4325-8B22-E26D1847A47F}"/>
              </a:ext>
            </a:extLst>
          </p:cNvPr>
          <p:cNvSpPr/>
          <p:nvPr/>
        </p:nvSpPr>
        <p:spPr bwMode="auto">
          <a:xfrm>
            <a:off x="4974179" y="4021137"/>
            <a:ext cx="2097387" cy="2019819"/>
          </a:xfrm>
          <a:prstGeom prst="ellipse">
            <a:avLst/>
          </a:prstGeom>
          <a:solidFill>
            <a:schemeClr val="bg1">
              <a:alpha val="3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65" name="Oval 64">
            <a:extLst>
              <a:ext uri="{FF2B5EF4-FFF2-40B4-BE49-F238E27FC236}">
                <a16:creationId xmlns:a16="http://schemas.microsoft.com/office/drawing/2014/main" id="{8B674EDB-92B2-4D7A-8F6D-E7C5F1CA1F80}"/>
              </a:ext>
            </a:extLst>
          </p:cNvPr>
          <p:cNvSpPr/>
          <p:nvPr/>
        </p:nvSpPr>
        <p:spPr bwMode="auto">
          <a:xfrm>
            <a:off x="6390076" y="5083312"/>
            <a:ext cx="130030" cy="13003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66" name="Isosceles Triangle 65">
            <a:extLst>
              <a:ext uri="{FF2B5EF4-FFF2-40B4-BE49-F238E27FC236}">
                <a16:creationId xmlns:a16="http://schemas.microsoft.com/office/drawing/2014/main" id="{472BA776-A88B-4D0C-B379-C503F87A239A}"/>
              </a:ext>
            </a:extLst>
          </p:cNvPr>
          <p:cNvSpPr/>
          <p:nvPr/>
        </p:nvSpPr>
        <p:spPr bwMode="auto">
          <a:xfrm>
            <a:off x="5537869" y="5275419"/>
            <a:ext cx="130030" cy="130030"/>
          </a:xfrm>
          <a:prstGeom prst="triangl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67" name="Oval 66">
            <a:extLst>
              <a:ext uri="{FF2B5EF4-FFF2-40B4-BE49-F238E27FC236}">
                <a16:creationId xmlns:a16="http://schemas.microsoft.com/office/drawing/2014/main" id="{4829BF9C-19F1-4B65-AAF0-A122B4307DA2}"/>
              </a:ext>
            </a:extLst>
          </p:cNvPr>
          <p:cNvSpPr/>
          <p:nvPr/>
        </p:nvSpPr>
        <p:spPr bwMode="auto">
          <a:xfrm>
            <a:off x="5771326" y="4717620"/>
            <a:ext cx="130030" cy="13003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68" name="TextBox 20">
            <a:extLst>
              <a:ext uri="{FF2B5EF4-FFF2-40B4-BE49-F238E27FC236}">
                <a16:creationId xmlns:a16="http://schemas.microsoft.com/office/drawing/2014/main" id="{0F5B2CF3-B6C4-45F1-8042-5B024AB2A567}"/>
              </a:ext>
            </a:extLst>
          </p:cNvPr>
          <p:cNvSpPr txBox="1"/>
          <p:nvPr/>
        </p:nvSpPr>
        <p:spPr>
          <a:xfrm>
            <a:off x="5427881" y="5077472"/>
            <a:ext cx="439657" cy="236340"/>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AP1</a:t>
            </a:r>
          </a:p>
        </p:txBody>
      </p:sp>
      <p:sp>
        <p:nvSpPr>
          <p:cNvPr id="71" name="TextBox 23">
            <a:extLst>
              <a:ext uri="{FF2B5EF4-FFF2-40B4-BE49-F238E27FC236}">
                <a16:creationId xmlns:a16="http://schemas.microsoft.com/office/drawing/2014/main" id="{9B226FAB-0D75-4BF7-AF35-342F3B8D4D37}"/>
              </a:ext>
            </a:extLst>
          </p:cNvPr>
          <p:cNvSpPr txBox="1"/>
          <p:nvPr/>
        </p:nvSpPr>
        <p:spPr>
          <a:xfrm>
            <a:off x="7056894" y="4813202"/>
            <a:ext cx="435848" cy="236340"/>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AP2</a:t>
            </a:r>
          </a:p>
        </p:txBody>
      </p:sp>
      <p:cxnSp>
        <p:nvCxnSpPr>
          <p:cNvPr id="73" name="Straight Arrow Connector 72">
            <a:extLst>
              <a:ext uri="{FF2B5EF4-FFF2-40B4-BE49-F238E27FC236}">
                <a16:creationId xmlns:a16="http://schemas.microsoft.com/office/drawing/2014/main" id="{BDD82C11-7A86-4A54-B52D-6923443FDC74}"/>
              </a:ext>
            </a:extLst>
          </p:cNvPr>
          <p:cNvCxnSpPr>
            <a:cxnSpLocks/>
          </p:cNvCxnSpPr>
          <p:nvPr/>
        </p:nvCxnSpPr>
        <p:spPr bwMode="auto">
          <a:xfrm flipH="1">
            <a:off x="7320357" y="5103970"/>
            <a:ext cx="437523" cy="4767"/>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74" name="TextBox 58">
            <a:extLst>
              <a:ext uri="{FF2B5EF4-FFF2-40B4-BE49-F238E27FC236}">
                <a16:creationId xmlns:a16="http://schemas.microsoft.com/office/drawing/2014/main" id="{A2F8B32D-50E7-4CFC-B16E-AA2DC7877857}"/>
              </a:ext>
            </a:extLst>
          </p:cNvPr>
          <p:cNvSpPr txBox="1"/>
          <p:nvPr/>
        </p:nvSpPr>
        <p:spPr>
          <a:xfrm>
            <a:off x="6825005" y="6121250"/>
            <a:ext cx="932876" cy="276999"/>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BSS2=OBSS</a:t>
            </a:r>
          </a:p>
        </p:txBody>
      </p:sp>
      <p:sp>
        <p:nvSpPr>
          <p:cNvPr id="76" name="TextBox 75">
            <a:extLst>
              <a:ext uri="{FF2B5EF4-FFF2-40B4-BE49-F238E27FC236}">
                <a16:creationId xmlns:a16="http://schemas.microsoft.com/office/drawing/2014/main" id="{6A475FE0-5969-493A-8A6C-316913196208}"/>
              </a:ext>
            </a:extLst>
          </p:cNvPr>
          <p:cNvSpPr txBox="1"/>
          <p:nvPr/>
        </p:nvSpPr>
        <p:spPr>
          <a:xfrm>
            <a:off x="5758216" y="6121250"/>
            <a:ext cx="620639" cy="236340"/>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BSS1</a:t>
            </a:r>
          </a:p>
        </p:txBody>
      </p:sp>
      <p:cxnSp>
        <p:nvCxnSpPr>
          <p:cNvPr id="77" name="Straight Arrow Connector 76">
            <a:extLst>
              <a:ext uri="{FF2B5EF4-FFF2-40B4-BE49-F238E27FC236}">
                <a16:creationId xmlns:a16="http://schemas.microsoft.com/office/drawing/2014/main" id="{14D42FB6-AAA6-4D67-BC57-F094FF012390}"/>
              </a:ext>
            </a:extLst>
          </p:cNvPr>
          <p:cNvCxnSpPr>
            <a:cxnSpLocks/>
          </p:cNvCxnSpPr>
          <p:nvPr/>
        </p:nvCxnSpPr>
        <p:spPr bwMode="auto">
          <a:xfrm flipH="1">
            <a:off x="5750069" y="5211247"/>
            <a:ext cx="531795" cy="92783"/>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78" name="Straight Arrow Connector 77">
            <a:extLst>
              <a:ext uri="{FF2B5EF4-FFF2-40B4-BE49-F238E27FC236}">
                <a16:creationId xmlns:a16="http://schemas.microsoft.com/office/drawing/2014/main" id="{1DA4D10C-E011-4028-9156-ABC656A53726}"/>
              </a:ext>
            </a:extLst>
          </p:cNvPr>
          <p:cNvCxnSpPr>
            <a:cxnSpLocks/>
            <a:endCxn id="68" idx="0"/>
          </p:cNvCxnSpPr>
          <p:nvPr/>
        </p:nvCxnSpPr>
        <p:spPr bwMode="auto">
          <a:xfrm flipH="1">
            <a:off x="5647710" y="4847650"/>
            <a:ext cx="123616" cy="229822"/>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45" name="TextBox 22">
            <a:extLst>
              <a:ext uri="{FF2B5EF4-FFF2-40B4-BE49-F238E27FC236}">
                <a16:creationId xmlns:a16="http://schemas.microsoft.com/office/drawing/2014/main" id="{0DC56855-4752-4F6E-B079-8B37435D6837}"/>
              </a:ext>
            </a:extLst>
          </p:cNvPr>
          <p:cNvSpPr txBox="1"/>
          <p:nvPr/>
        </p:nvSpPr>
        <p:spPr>
          <a:xfrm>
            <a:off x="918952" y="5142737"/>
            <a:ext cx="1067585" cy="276999"/>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non-AP STA1</a:t>
            </a:r>
          </a:p>
        </p:txBody>
      </p:sp>
      <p:sp>
        <p:nvSpPr>
          <p:cNvPr id="46" name="TextBox 22">
            <a:extLst>
              <a:ext uri="{FF2B5EF4-FFF2-40B4-BE49-F238E27FC236}">
                <a16:creationId xmlns:a16="http://schemas.microsoft.com/office/drawing/2014/main" id="{2F7B9589-D0D1-49E9-BF90-6780BCF8EC3B}"/>
              </a:ext>
            </a:extLst>
          </p:cNvPr>
          <p:cNvSpPr txBox="1"/>
          <p:nvPr/>
        </p:nvSpPr>
        <p:spPr>
          <a:xfrm>
            <a:off x="3307007" y="4724185"/>
            <a:ext cx="1067585" cy="276999"/>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non-AP STA3</a:t>
            </a:r>
          </a:p>
        </p:txBody>
      </p:sp>
      <p:sp>
        <p:nvSpPr>
          <p:cNvPr id="47" name="TextBox 22">
            <a:extLst>
              <a:ext uri="{FF2B5EF4-FFF2-40B4-BE49-F238E27FC236}">
                <a16:creationId xmlns:a16="http://schemas.microsoft.com/office/drawing/2014/main" id="{C9B35949-722A-4F91-B706-5DBB6DBA7618}"/>
              </a:ext>
            </a:extLst>
          </p:cNvPr>
          <p:cNvSpPr txBox="1"/>
          <p:nvPr/>
        </p:nvSpPr>
        <p:spPr>
          <a:xfrm>
            <a:off x="5353936" y="4363490"/>
            <a:ext cx="1067585" cy="276999"/>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non-AP STA2</a:t>
            </a:r>
          </a:p>
        </p:txBody>
      </p:sp>
      <p:sp>
        <p:nvSpPr>
          <p:cNvPr id="48" name="TextBox 22">
            <a:extLst>
              <a:ext uri="{FF2B5EF4-FFF2-40B4-BE49-F238E27FC236}">
                <a16:creationId xmlns:a16="http://schemas.microsoft.com/office/drawing/2014/main" id="{60EA1BC7-0E7C-4BBE-A8C3-C48761CFC7AF}"/>
              </a:ext>
            </a:extLst>
          </p:cNvPr>
          <p:cNvSpPr txBox="1"/>
          <p:nvPr/>
        </p:nvSpPr>
        <p:spPr>
          <a:xfrm>
            <a:off x="5986313" y="4822782"/>
            <a:ext cx="1067585" cy="276999"/>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non-AP STA1</a:t>
            </a:r>
          </a:p>
        </p:txBody>
      </p:sp>
      <p:sp>
        <p:nvSpPr>
          <p:cNvPr id="49" name="TextBox 22">
            <a:extLst>
              <a:ext uri="{FF2B5EF4-FFF2-40B4-BE49-F238E27FC236}">
                <a16:creationId xmlns:a16="http://schemas.microsoft.com/office/drawing/2014/main" id="{491ECAED-6403-43D2-81DD-038C675098A5}"/>
              </a:ext>
            </a:extLst>
          </p:cNvPr>
          <p:cNvSpPr txBox="1"/>
          <p:nvPr/>
        </p:nvSpPr>
        <p:spPr>
          <a:xfrm>
            <a:off x="7458921" y="4725371"/>
            <a:ext cx="1067585" cy="276999"/>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non-AP STA3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887B1-9C3A-4FCD-962A-3CAD63091CDB}"/>
              </a:ext>
            </a:extLst>
          </p:cNvPr>
          <p:cNvSpPr>
            <a:spLocks noGrp="1"/>
          </p:cNvSpPr>
          <p:nvPr>
            <p:ph type="title"/>
          </p:nvPr>
        </p:nvSpPr>
        <p:spPr/>
        <p:txBody>
          <a:bodyPr/>
          <a:lstStyle/>
          <a:p>
            <a:r>
              <a:rPr lang="en-US" dirty="0"/>
              <a:t>Recap: Spatial Reuse</a:t>
            </a:r>
          </a:p>
        </p:txBody>
      </p:sp>
      <p:sp>
        <p:nvSpPr>
          <p:cNvPr id="3" name="Content Placeholder 2">
            <a:extLst>
              <a:ext uri="{FF2B5EF4-FFF2-40B4-BE49-F238E27FC236}">
                <a16:creationId xmlns:a16="http://schemas.microsoft.com/office/drawing/2014/main" id="{EF4969A1-50BE-4998-AB5C-3F18A3B59D06}"/>
              </a:ext>
            </a:extLst>
          </p:cNvPr>
          <p:cNvSpPr>
            <a:spLocks noGrp="1"/>
          </p:cNvSpPr>
          <p:nvPr>
            <p:ph idx="1"/>
          </p:nvPr>
        </p:nvSpPr>
        <p:spPr/>
        <p:txBody>
          <a:bodyPr/>
          <a:lstStyle/>
          <a:p>
            <a:r>
              <a:rPr lang="en-US" dirty="0"/>
              <a:t>Spatial reuse allows STAs to transmit frames under the OBSS traffic in the same channel with some conditions and transmission power constraints</a:t>
            </a:r>
          </a:p>
          <a:p>
            <a:pPr lvl="1"/>
            <a:r>
              <a:rPr lang="en-US" dirty="0"/>
              <a:t>OBSS Packet Detection (PD)-based spatial reuse</a:t>
            </a:r>
          </a:p>
          <a:p>
            <a:pPr lvl="2"/>
            <a:r>
              <a:rPr lang="en-US" dirty="0"/>
              <a:t>If the RSSI of the detected OBSS frame is lower than the specific threshold (</a:t>
            </a:r>
            <a:r>
              <a:rPr lang="en-US" dirty="0" err="1"/>
              <a:t>OBSS_PD</a:t>
            </a:r>
            <a:r>
              <a:rPr lang="en-US" baseline="-25000" dirty="0" err="1"/>
              <a:t>level</a:t>
            </a:r>
            <a:r>
              <a:rPr lang="en-US" dirty="0"/>
              <a:t>), STA can continue the backoff procedure</a:t>
            </a:r>
          </a:p>
          <a:p>
            <a:pPr lvl="1"/>
            <a:r>
              <a:rPr lang="en-US" dirty="0"/>
              <a:t>Parameterized Spatial Reuse (PSR)-based spatial reuse</a:t>
            </a:r>
          </a:p>
          <a:p>
            <a:pPr lvl="2"/>
            <a:r>
              <a:rPr lang="en-US" dirty="0"/>
              <a:t>STA can continue the backoff procedure during the OBSS TXOP if it satisfies the condition indicated by the PSRR PPDU (i.e. OBSS Trigger frame) or the TB PPDU that follows the PSRR PPDU</a:t>
            </a:r>
          </a:p>
          <a:p>
            <a:endParaRPr lang="en-US" dirty="0"/>
          </a:p>
        </p:txBody>
      </p:sp>
      <p:sp>
        <p:nvSpPr>
          <p:cNvPr id="4" name="Date Placeholder 3">
            <a:extLst>
              <a:ext uri="{FF2B5EF4-FFF2-40B4-BE49-F238E27FC236}">
                <a16:creationId xmlns:a16="http://schemas.microsoft.com/office/drawing/2014/main" id="{92B7C7A4-62AA-4F19-9D8F-26050600A384}"/>
              </a:ext>
            </a:extLst>
          </p:cNvPr>
          <p:cNvSpPr>
            <a:spLocks noGrp="1"/>
          </p:cNvSpPr>
          <p:nvPr>
            <p:ph type="dt" sz="half" idx="10"/>
          </p:nvPr>
        </p:nvSpPr>
        <p:spPr/>
        <p:txBody>
          <a:bodyPr/>
          <a:lstStyle/>
          <a:p>
            <a:r>
              <a:rPr lang="en-US" altLang="en-US" dirty="0"/>
              <a:t>March 2025</a:t>
            </a:r>
          </a:p>
        </p:txBody>
      </p:sp>
      <p:sp>
        <p:nvSpPr>
          <p:cNvPr id="5" name="Footer Placeholder 4">
            <a:extLst>
              <a:ext uri="{FF2B5EF4-FFF2-40B4-BE49-F238E27FC236}">
                <a16:creationId xmlns:a16="http://schemas.microsoft.com/office/drawing/2014/main" id="{1B8C26BA-8FD0-4DD7-B262-1578951AA5E9}"/>
              </a:ext>
            </a:extLst>
          </p:cNvPr>
          <p:cNvSpPr>
            <a:spLocks noGrp="1"/>
          </p:cNvSpPr>
          <p:nvPr>
            <p:ph type="ftr" sz="quarter" idx="11"/>
          </p:nvPr>
        </p:nvSpPr>
        <p:spPr/>
        <p:txBody>
          <a:bodyPr/>
          <a:lstStyle/>
          <a:p>
            <a:r>
              <a:rPr lang="en-US" altLang="en-US" dirty="0"/>
              <a:t>Yuki Fujimori, Canon</a:t>
            </a:r>
          </a:p>
        </p:txBody>
      </p:sp>
      <p:sp>
        <p:nvSpPr>
          <p:cNvPr id="6" name="Slide Number Placeholder 5">
            <a:extLst>
              <a:ext uri="{FF2B5EF4-FFF2-40B4-BE49-F238E27FC236}">
                <a16:creationId xmlns:a16="http://schemas.microsoft.com/office/drawing/2014/main" id="{965712EA-24F5-4641-94D1-89A4D248055A}"/>
              </a:ext>
            </a:extLst>
          </p:cNvPr>
          <p:cNvSpPr>
            <a:spLocks noGrp="1"/>
          </p:cNvSpPr>
          <p:nvPr>
            <p:ph type="sldNum" sz="quarter" idx="12"/>
          </p:nvPr>
        </p:nvSpPr>
        <p:spPr/>
        <p:txBody>
          <a:bodyPr/>
          <a:lstStyle/>
          <a:p>
            <a:r>
              <a:rPr lang="en-US" altLang="en-US"/>
              <a:t>Slide </a:t>
            </a:r>
            <a:fld id="{58546F1C-9C4B-4897-9145-F06FF08330A3}" type="slidenum">
              <a:rPr lang="en-US" altLang="en-US" smtClean="0"/>
              <a:pPr/>
              <a:t>6</a:t>
            </a:fld>
            <a:endParaRPr lang="en-US" altLang="en-US"/>
          </a:p>
        </p:txBody>
      </p:sp>
    </p:spTree>
    <p:extLst>
      <p:ext uri="{BB962C8B-B14F-4D97-AF65-F5344CB8AC3E}">
        <p14:creationId xmlns:p14="http://schemas.microsoft.com/office/powerpoint/2010/main" val="2642260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7ECAC-D96E-4C96-931E-A4B7D7EF664C}"/>
              </a:ext>
            </a:extLst>
          </p:cNvPr>
          <p:cNvSpPr>
            <a:spLocks noGrp="1"/>
          </p:cNvSpPr>
          <p:nvPr>
            <p:ph type="title"/>
          </p:nvPr>
        </p:nvSpPr>
        <p:spPr/>
        <p:txBody>
          <a:bodyPr/>
          <a:lstStyle/>
          <a:p>
            <a:r>
              <a:rPr lang="en-US" dirty="0"/>
              <a:t>Proposal: Spatial Reuse triggered NPCA</a:t>
            </a:r>
          </a:p>
        </p:txBody>
      </p:sp>
      <p:sp>
        <p:nvSpPr>
          <p:cNvPr id="3" name="Content Placeholder 2">
            <a:extLst>
              <a:ext uri="{FF2B5EF4-FFF2-40B4-BE49-F238E27FC236}">
                <a16:creationId xmlns:a16="http://schemas.microsoft.com/office/drawing/2014/main" id="{9DC6BDFA-BC46-41EC-BB05-34B5474C77D5}"/>
              </a:ext>
            </a:extLst>
          </p:cNvPr>
          <p:cNvSpPr>
            <a:spLocks noGrp="1"/>
          </p:cNvSpPr>
          <p:nvPr>
            <p:ph idx="1"/>
          </p:nvPr>
        </p:nvSpPr>
        <p:spPr/>
        <p:txBody>
          <a:bodyPr/>
          <a:lstStyle/>
          <a:p>
            <a:r>
              <a:rPr lang="en-US" sz="2000" dirty="0"/>
              <a:t>STA (including both non-AP STA and AP) of a BSS detects an OBSS TXOP on its primary channel. </a:t>
            </a:r>
          </a:p>
          <a:p>
            <a:pPr lvl="1"/>
            <a:r>
              <a:rPr lang="en-US" sz="1800" dirty="0"/>
              <a:t>The OBSS transmission meets the criteria for Spatial Reuse operations. </a:t>
            </a:r>
          </a:p>
          <a:p>
            <a:r>
              <a:rPr lang="en-US" sz="2000" dirty="0"/>
              <a:t>The STA transmits a NPCA switching frame (i.e. Channel Switch-ICF; CS-ICF) to other STAs of the BSS, on its primary channel (PCH) using the spatial reuse operation</a:t>
            </a:r>
          </a:p>
          <a:p>
            <a:pPr lvl="1"/>
            <a:r>
              <a:rPr lang="en-US" sz="1600" dirty="0"/>
              <a:t>The frame indicates OBSS interference to those other STAs that are too far to detect it</a:t>
            </a:r>
          </a:p>
          <a:p>
            <a:r>
              <a:rPr lang="en-US" sz="2000" dirty="0"/>
              <a:t>The CS-ICF triggers a switching of channel access to NPCA at these other STAs. </a:t>
            </a:r>
          </a:p>
          <a:p>
            <a:r>
              <a:rPr lang="en-US" sz="2000" dirty="0"/>
              <a:t>Next, the STAs perform NPCA operations on an NPCA Primary Channel (NPCA PCH), even if some of them have not directly detected the OBSS interference. </a:t>
            </a:r>
          </a:p>
        </p:txBody>
      </p:sp>
      <p:sp>
        <p:nvSpPr>
          <p:cNvPr id="4" name="Date Placeholder 3">
            <a:extLst>
              <a:ext uri="{FF2B5EF4-FFF2-40B4-BE49-F238E27FC236}">
                <a16:creationId xmlns:a16="http://schemas.microsoft.com/office/drawing/2014/main" id="{F609D3C3-8523-4779-A8E0-3B695384B458}"/>
              </a:ext>
            </a:extLst>
          </p:cNvPr>
          <p:cNvSpPr>
            <a:spLocks noGrp="1"/>
          </p:cNvSpPr>
          <p:nvPr>
            <p:ph type="dt" sz="half" idx="10"/>
          </p:nvPr>
        </p:nvSpPr>
        <p:spPr/>
        <p:txBody>
          <a:bodyPr/>
          <a:lstStyle/>
          <a:p>
            <a:r>
              <a:rPr lang="en-US" altLang="en-US" dirty="0"/>
              <a:t>March 2025</a:t>
            </a:r>
          </a:p>
        </p:txBody>
      </p:sp>
      <p:sp>
        <p:nvSpPr>
          <p:cNvPr id="5" name="Footer Placeholder 4">
            <a:extLst>
              <a:ext uri="{FF2B5EF4-FFF2-40B4-BE49-F238E27FC236}">
                <a16:creationId xmlns:a16="http://schemas.microsoft.com/office/drawing/2014/main" id="{FB7CCB1E-C7E2-43B9-8D2C-AC894FF1D824}"/>
              </a:ext>
            </a:extLst>
          </p:cNvPr>
          <p:cNvSpPr>
            <a:spLocks noGrp="1"/>
          </p:cNvSpPr>
          <p:nvPr>
            <p:ph type="ftr" sz="quarter" idx="11"/>
          </p:nvPr>
        </p:nvSpPr>
        <p:spPr/>
        <p:txBody>
          <a:bodyPr/>
          <a:lstStyle/>
          <a:p>
            <a:r>
              <a:rPr lang="en-US" altLang="en-US"/>
              <a:t>Yuki Fujimori, Canon</a:t>
            </a:r>
            <a:endParaRPr lang="en-US" altLang="en-US" dirty="0"/>
          </a:p>
        </p:txBody>
      </p:sp>
      <p:sp>
        <p:nvSpPr>
          <p:cNvPr id="6" name="Slide Number Placeholder 5">
            <a:extLst>
              <a:ext uri="{FF2B5EF4-FFF2-40B4-BE49-F238E27FC236}">
                <a16:creationId xmlns:a16="http://schemas.microsoft.com/office/drawing/2014/main" id="{15AD3C1D-0E23-48CE-A2F6-7746E96C8161}"/>
              </a:ext>
            </a:extLst>
          </p:cNvPr>
          <p:cNvSpPr>
            <a:spLocks noGrp="1"/>
          </p:cNvSpPr>
          <p:nvPr>
            <p:ph type="sldNum" sz="quarter" idx="12"/>
          </p:nvPr>
        </p:nvSpPr>
        <p:spPr/>
        <p:txBody>
          <a:bodyPr/>
          <a:lstStyle/>
          <a:p>
            <a:r>
              <a:rPr lang="en-US" altLang="en-US"/>
              <a:t>Slide </a:t>
            </a:r>
            <a:fld id="{58546F1C-9C4B-4897-9145-F06FF08330A3}" type="slidenum">
              <a:rPr lang="en-US" altLang="en-US" smtClean="0"/>
              <a:pPr/>
              <a:t>7</a:t>
            </a:fld>
            <a:endParaRPr lang="en-US" altLang="en-US"/>
          </a:p>
        </p:txBody>
      </p:sp>
    </p:spTree>
    <p:extLst>
      <p:ext uri="{BB962C8B-B14F-4D97-AF65-F5344CB8AC3E}">
        <p14:creationId xmlns:p14="http://schemas.microsoft.com/office/powerpoint/2010/main" val="3871617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DD535-EEE8-4E98-BCEF-03FFDBED7385}"/>
              </a:ext>
            </a:extLst>
          </p:cNvPr>
          <p:cNvSpPr>
            <a:spLocks noGrp="1"/>
          </p:cNvSpPr>
          <p:nvPr>
            <p:ph type="title"/>
          </p:nvPr>
        </p:nvSpPr>
        <p:spPr/>
        <p:txBody>
          <a:bodyPr/>
          <a:lstStyle/>
          <a:p>
            <a:r>
              <a:rPr lang="en-US" dirty="0"/>
              <a:t>Spatial Reuse triggered NPCA (Case 1)</a:t>
            </a:r>
          </a:p>
        </p:txBody>
      </p:sp>
      <p:sp>
        <p:nvSpPr>
          <p:cNvPr id="3" name="Content Placeholder 2">
            <a:extLst>
              <a:ext uri="{FF2B5EF4-FFF2-40B4-BE49-F238E27FC236}">
                <a16:creationId xmlns:a16="http://schemas.microsoft.com/office/drawing/2014/main" id="{4010FDCF-1D3F-4F46-884E-483F70646B11}"/>
              </a:ext>
            </a:extLst>
          </p:cNvPr>
          <p:cNvSpPr>
            <a:spLocks noGrp="1"/>
          </p:cNvSpPr>
          <p:nvPr>
            <p:ph idx="1"/>
          </p:nvPr>
        </p:nvSpPr>
        <p:spPr>
          <a:xfrm>
            <a:off x="685799" y="1981200"/>
            <a:ext cx="7972969" cy="4114800"/>
          </a:xfrm>
        </p:spPr>
        <p:txBody>
          <a:bodyPr/>
          <a:lstStyle/>
          <a:p>
            <a:r>
              <a:rPr lang="en-US" dirty="0"/>
              <a:t>When AP1 detects an OBSS TXOP which allows SR operation, AP1 sends an CS-ICF to trigger NPCA</a:t>
            </a:r>
          </a:p>
        </p:txBody>
      </p:sp>
      <p:sp>
        <p:nvSpPr>
          <p:cNvPr id="4" name="Date Placeholder 3">
            <a:extLst>
              <a:ext uri="{FF2B5EF4-FFF2-40B4-BE49-F238E27FC236}">
                <a16:creationId xmlns:a16="http://schemas.microsoft.com/office/drawing/2014/main" id="{AA61EE2C-978F-4F74-9100-820DB951AECE}"/>
              </a:ext>
            </a:extLst>
          </p:cNvPr>
          <p:cNvSpPr>
            <a:spLocks noGrp="1"/>
          </p:cNvSpPr>
          <p:nvPr>
            <p:ph type="dt" sz="half" idx="10"/>
          </p:nvPr>
        </p:nvSpPr>
        <p:spPr/>
        <p:txBody>
          <a:bodyPr/>
          <a:lstStyle/>
          <a:p>
            <a:r>
              <a:rPr lang="en-US" altLang="en-US" dirty="0"/>
              <a:t>March 2025</a:t>
            </a:r>
          </a:p>
        </p:txBody>
      </p:sp>
      <p:sp>
        <p:nvSpPr>
          <p:cNvPr id="5" name="Footer Placeholder 4">
            <a:extLst>
              <a:ext uri="{FF2B5EF4-FFF2-40B4-BE49-F238E27FC236}">
                <a16:creationId xmlns:a16="http://schemas.microsoft.com/office/drawing/2014/main" id="{0771479A-9561-40C0-80E0-1B6E6D9D06BE}"/>
              </a:ext>
            </a:extLst>
          </p:cNvPr>
          <p:cNvSpPr>
            <a:spLocks noGrp="1"/>
          </p:cNvSpPr>
          <p:nvPr>
            <p:ph type="ftr" sz="quarter" idx="11"/>
          </p:nvPr>
        </p:nvSpPr>
        <p:spPr/>
        <p:txBody>
          <a:bodyPr/>
          <a:lstStyle/>
          <a:p>
            <a:r>
              <a:rPr lang="en-US" altLang="en-US" dirty="0"/>
              <a:t>Yuki Fujimori, Canon</a:t>
            </a:r>
          </a:p>
        </p:txBody>
      </p:sp>
      <p:sp>
        <p:nvSpPr>
          <p:cNvPr id="6" name="Slide Number Placeholder 5">
            <a:extLst>
              <a:ext uri="{FF2B5EF4-FFF2-40B4-BE49-F238E27FC236}">
                <a16:creationId xmlns:a16="http://schemas.microsoft.com/office/drawing/2014/main" id="{C4314791-FBC8-4DAF-9673-6D63D17F5426}"/>
              </a:ext>
            </a:extLst>
          </p:cNvPr>
          <p:cNvSpPr>
            <a:spLocks noGrp="1"/>
          </p:cNvSpPr>
          <p:nvPr>
            <p:ph type="sldNum" sz="quarter" idx="12"/>
          </p:nvPr>
        </p:nvSpPr>
        <p:spPr/>
        <p:txBody>
          <a:bodyPr/>
          <a:lstStyle/>
          <a:p>
            <a:r>
              <a:rPr lang="en-US" altLang="en-US"/>
              <a:t>Slide </a:t>
            </a:r>
            <a:fld id="{58546F1C-9C4B-4897-9145-F06FF08330A3}" type="slidenum">
              <a:rPr lang="en-US" altLang="en-US" smtClean="0"/>
              <a:pPr/>
              <a:t>8</a:t>
            </a:fld>
            <a:endParaRPr lang="en-US" altLang="en-US"/>
          </a:p>
        </p:txBody>
      </p:sp>
      <p:cxnSp>
        <p:nvCxnSpPr>
          <p:cNvPr id="7" name="Straight Connector 6">
            <a:extLst>
              <a:ext uri="{FF2B5EF4-FFF2-40B4-BE49-F238E27FC236}">
                <a16:creationId xmlns:a16="http://schemas.microsoft.com/office/drawing/2014/main" id="{931DF698-030F-4916-9C70-0F5C0B9DA18C}"/>
              </a:ext>
            </a:extLst>
          </p:cNvPr>
          <p:cNvCxnSpPr/>
          <p:nvPr/>
        </p:nvCxnSpPr>
        <p:spPr>
          <a:xfrm>
            <a:off x="2434781" y="4754226"/>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0A770770-4CFF-444A-AF00-1F21F0FE1CD3}"/>
              </a:ext>
            </a:extLst>
          </p:cNvPr>
          <p:cNvCxnSpPr/>
          <p:nvPr/>
        </p:nvCxnSpPr>
        <p:spPr>
          <a:xfrm>
            <a:off x="2434781" y="4565885"/>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B9DA1012-C7CA-419E-894A-900E5AB804D1}"/>
              </a:ext>
            </a:extLst>
          </p:cNvPr>
          <p:cNvSpPr/>
          <p:nvPr/>
        </p:nvSpPr>
        <p:spPr>
          <a:xfrm>
            <a:off x="2497552" y="4383002"/>
            <a:ext cx="486908" cy="726325"/>
          </a:xfrm>
          <a:prstGeom prst="rect">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A0122BC8-6AD2-4C32-844F-53FB7E96CFBB}"/>
              </a:ext>
            </a:extLst>
          </p:cNvPr>
          <p:cNvCxnSpPr>
            <a:cxnSpLocks/>
          </p:cNvCxnSpPr>
          <p:nvPr/>
        </p:nvCxnSpPr>
        <p:spPr>
          <a:xfrm flipV="1">
            <a:off x="2041867" y="4037134"/>
            <a:ext cx="2941970" cy="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21F49681-61D3-485C-91F6-7C7F33A57474}"/>
              </a:ext>
            </a:extLst>
          </p:cNvPr>
          <p:cNvCxnSpPr>
            <a:cxnSpLocks/>
          </p:cNvCxnSpPr>
          <p:nvPr/>
        </p:nvCxnSpPr>
        <p:spPr>
          <a:xfrm>
            <a:off x="2057400" y="5122087"/>
            <a:ext cx="2926436"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6300D676-0F63-4D3F-844F-BD88D6186A47}"/>
              </a:ext>
            </a:extLst>
          </p:cNvPr>
          <p:cNvCxnSpPr>
            <a:cxnSpLocks/>
          </p:cNvCxnSpPr>
          <p:nvPr/>
        </p:nvCxnSpPr>
        <p:spPr>
          <a:xfrm>
            <a:off x="2057400" y="6177427"/>
            <a:ext cx="3028196"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25C41EF2-5E49-4672-BBD7-D20D6ABC2E3C}"/>
              </a:ext>
            </a:extLst>
          </p:cNvPr>
          <p:cNvSpPr/>
          <p:nvPr/>
        </p:nvSpPr>
        <p:spPr>
          <a:xfrm>
            <a:off x="926418" y="3910931"/>
            <a:ext cx="1115449" cy="29434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solidFill>
                  <a:schemeClr val="tx1"/>
                </a:solidFill>
              </a:rPr>
              <a:t>OBSS</a:t>
            </a:r>
          </a:p>
        </p:txBody>
      </p:sp>
      <p:sp>
        <p:nvSpPr>
          <p:cNvPr id="14" name="Rectangle 13">
            <a:extLst>
              <a:ext uri="{FF2B5EF4-FFF2-40B4-BE49-F238E27FC236}">
                <a16:creationId xmlns:a16="http://schemas.microsoft.com/office/drawing/2014/main" id="{1EFF36E3-4BB2-4C14-BAB2-35BBB06522D4}"/>
              </a:ext>
            </a:extLst>
          </p:cNvPr>
          <p:cNvSpPr/>
          <p:nvPr/>
        </p:nvSpPr>
        <p:spPr>
          <a:xfrm>
            <a:off x="926418" y="4970593"/>
            <a:ext cx="1115449" cy="29434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a:solidFill>
                  <a:schemeClr val="tx1"/>
                </a:solidFill>
              </a:rPr>
              <a:t>AP1</a:t>
            </a:r>
          </a:p>
        </p:txBody>
      </p:sp>
      <p:sp>
        <p:nvSpPr>
          <p:cNvPr id="15" name="Rectangle 14">
            <a:extLst>
              <a:ext uri="{FF2B5EF4-FFF2-40B4-BE49-F238E27FC236}">
                <a16:creationId xmlns:a16="http://schemas.microsoft.com/office/drawing/2014/main" id="{09B38885-4F43-4A39-BEEA-07F470F860C0}"/>
              </a:ext>
            </a:extLst>
          </p:cNvPr>
          <p:cNvSpPr/>
          <p:nvPr/>
        </p:nvSpPr>
        <p:spPr>
          <a:xfrm>
            <a:off x="926418" y="6030254"/>
            <a:ext cx="1115449" cy="29434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a:solidFill>
                  <a:schemeClr val="tx1"/>
                </a:solidFill>
              </a:rPr>
              <a:t>non-AP STA1/</a:t>
            </a:r>
          </a:p>
          <a:p>
            <a:pPr algn="ctr"/>
            <a:r>
              <a:rPr lang="en-US" sz="1000" b="1" dirty="0">
                <a:solidFill>
                  <a:schemeClr val="tx1"/>
                </a:solidFill>
              </a:rPr>
              <a:t>non-AP STA2</a:t>
            </a:r>
          </a:p>
        </p:txBody>
      </p:sp>
      <p:cxnSp>
        <p:nvCxnSpPr>
          <p:cNvPr id="16" name="Straight Arrow Connector 15">
            <a:extLst>
              <a:ext uri="{FF2B5EF4-FFF2-40B4-BE49-F238E27FC236}">
                <a16:creationId xmlns:a16="http://schemas.microsoft.com/office/drawing/2014/main" id="{4E1580E5-5A82-406A-B0B8-76B2DAB6F668}"/>
              </a:ext>
            </a:extLst>
          </p:cNvPr>
          <p:cNvCxnSpPr>
            <a:cxnSpLocks/>
            <a:stCxn id="17" idx="1"/>
          </p:cNvCxnSpPr>
          <p:nvPr/>
        </p:nvCxnSpPr>
        <p:spPr>
          <a:xfrm>
            <a:off x="2404616" y="3948829"/>
            <a:ext cx="5572" cy="1168852"/>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17" name="Rectangle 16">
            <a:extLst>
              <a:ext uri="{FF2B5EF4-FFF2-40B4-BE49-F238E27FC236}">
                <a16:creationId xmlns:a16="http://schemas.microsoft.com/office/drawing/2014/main" id="{F8086848-1446-41BC-A91B-AAEBDD82FBD1}"/>
              </a:ext>
            </a:extLst>
          </p:cNvPr>
          <p:cNvSpPr/>
          <p:nvPr/>
        </p:nvSpPr>
        <p:spPr>
          <a:xfrm>
            <a:off x="2404616" y="3860523"/>
            <a:ext cx="2345292" cy="176611"/>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solidFill>
                  <a:schemeClr val="tx1"/>
                </a:solidFill>
              </a:rPr>
              <a:t>OBSS TXOP</a:t>
            </a:r>
          </a:p>
        </p:txBody>
      </p:sp>
      <p:sp>
        <p:nvSpPr>
          <p:cNvPr id="18" name="Rectangle 17">
            <a:extLst>
              <a:ext uri="{FF2B5EF4-FFF2-40B4-BE49-F238E27FC236}">
                <a16:creationId xmlns:a16="http://schemas.microsoft.com/office/drawing/2014/main" id="{9B6647DB-3C8C-47B7-B2EB-3E5560BB7AB2}"/>
              </a:ext>
            </a:extLst>
          </p:cNvPr>
          <p:cNvSpPr/>
          <p:nvPr/>
        </p:nvSpPr>
        <p:spPr>
          <a:xfrm>
            <a:off x="3110129" y="4569153"/>
            <a:ext cx="1526078" cy="182175"/>
          </a:xfrm>
          <a:prstGeom prst="rect">
            <a:avLst/>
          </a:prstGeom>
          <a:ln>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solidFill>
                  <a:schemeClr val="tx1"/>
                </a:solidFill>
              </a:rPr>
              <a:t>NPCA</a:t>
            </a:r>
          </a:p>
        </p:txBody>
      </p:sp>
      <p:sp>
        <p:nvSpPr>
          <p:cNvPr id="19" name="Rectangle 18">
            <a:extLst>
              <a:ext uri="{FF2B5EF4-FFF2-40B4-BE49-F238E27FC236}">
                <a16:creationId xmlns:a16="http://schemas.microsoft.com/office/drawing/2014/main" id="{1DEE048E-A2C1-421E-963B-7FAD42C4C1EF}"/>
              </a:ext>
            </a:extLst>
          </p:cNvPr>
          <p:cNvSpPr/>
          <p:nvPr/>
        </p:nvSpPr>
        <p:spPr>
          <a:xfrm>
            <a:off x="3110129" y="5619976"/>
            <a:ext cx="1526078" cy="185443"/>
          </a:xfrm>
          <a:prstGeom prst="rect">
            <a:avLst/>
          </a:prstGeom>
          <a:ln>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solidFill>
                  <a:schemeClr val="tx1"/>
                </a:solidFill>
              </a:rPr>
              <a:t>NPCA</a:t>
            </a:r>
          </a:p>
        </p:txBody>
      </p:sp>
      <p:sp>
        <p:nvSpPr>
          <p:cNvPr id="20" name="Rectangle 19">
            <a:extLst>
              <a:ext uri="{FF2B5EF4-FFF2-40B4-BE49-F238E27FC236}">
                <a16:creationId xmlns:a16="http://schemas.microsoft.com/office/drawing/2014/main" id="{601AEF40-8C16-4BB1-B893-6F1D3FAEFB78}"/>
              </a:ext>
            </a:extLst>
          </p:cNvPr>
          <p:cNvSpPr/>
          <p:nvPr/>
        </p:nvSpPr>
        <p:spPr>
          <a:xfrm>
            <a:off x="2991674" y="4938580"/>
            <a:ext cx="105757" cy="176608"/>
          </a:xfrm>
          <a:prstGeom prst="rect">
            <a:avLst/>
          </a:prstGeom>
          <a:pattFill prst="wdDnDiag">
            <a:fgClr>
              <a:schemeClr val="lt1"/>
            </a:fgClr>
            <a:bgClr>
              <a:schemeClr val="tx1"/>
            </a:bgClr>
          </a:patt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400" b="1" dirty="0">
              <a:solidFill>
                <a:schemeClr val="tx1"/>
              </a:solidFill>
            </a:endParaRPr>
          </a:p>
        </p:txBody>
      </p:sp>
      <p:sp>
        <p:nvSpPr>
          <p:cNvPr id="21" name="Rectangle 20">
            <a:extLst>
              <a:ext uri="{FF2B5EF4-FFF2-40B4-BE49-F238E27FC236}">
                <a16:creationId xmlns:a16="http://schemas.microsoft.com/office/drawing/2014/main" id="{CAC346E6-9865-4911-A002-6D2A78FA3070}"/>
              </a:ext>
            </a:extLst>
          </p:cNvPr>
          <p:cNvSpPr/>
          <p:nvPr/>
        </p:nvSpPr>
        <p:spPr>
          <a:xfrm>
            <a:off x="2999980" y="5992463"/>
            <a:ext cx="105757" cy="176608"/>
          </a:xfrm>
          <a:prstGeom prst="rect">
            <a:avLst/>
          </a:prstGeom>
          <a:pattFill prst="wdDnDiag">
            <a:fgClr>
              <a:schemeClr val="lt1"/>
            </a:fgClr>
            <a:bgClr>
              <a:schemeClr val="tx1"/>
            </a:bgClr>
          </a:patt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400" b="1" dirty="0">
              <a:solidFill>
                <a:schemeClr val="tx1"/>
              </a:solidFill>
            </a:endParaRPr>
          </a:p>
        </p:txBody>
      </p:sp>
      <p:cxnSp>
        <p:nvCxnSpPr>
          <p:cNvPr id="22" name="Straight Connector 21">
            <a:extLst>
              <a:ext uri="{FF2B5EF4-FFF2-40B4-BE49-F238E27FC236}">
                <a16:creationId xmlns:a16="http://schemas.microsoft.com/office/drawing/2014/main" id="{634714F7-AC14-44C3-8A75-92DECD4FB19B}"/>
              </a:ext>
            </a:extLst>
          </p:cNvPr>
          <p:cNvCxnSpPr/>
          <p:nvPr/>
        </p:nvCxnSpPr>
        <p:spPr>
          <a:xfrm>
            <a:off x="2395090" y="3673434"/>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18DD7179-507E-4D15-A289-64B860868EB1}"/>
              </a:ext>
            </a:extLst>
          </p:cNvPr>
          <p:cNvCxnSpPr/>
          <p:nvPr/>
        </p:nvCxnSpPr>
        <p:spPr>
          <a:xfrm>
            <a:off x="2395090" y="3485093"/>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739E8172-6781-4EAC-B589-BBF9AB5691FF}"/>
              </a:ext>
            </a:extLst>
          </p:cNvPr>
          <p:cNvCxnSpPr/>
          <p:nvPr/>
        </p:nvCxnSpPr>
        <p:spPr>
          <a:xfrm>
            <a:off x="2395090" y="3293853"/>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49E16CFA-4331-4C5A-B084-20835A73893C}"/>
              </a:ext>
            </a:extLst>
          </p:cNvPr>
          <p:cNvCxnSpPr/>
          <p:nvPr/>
        </p:nvCxnSpPr>
        <p:spPr>
          <a:xfrm>
            <a:off x="2434781" y="4374645"/>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EB85E474-F298-4FFC-AFE1-AE367879E48A}"/>
              </a:ext>
            </a:extLst>
          </p:cNvPr>
          <p:cNvCxnSpPr/>
          <p:nvPr/>
        </p:nvCxnSpPr>
        <p:spPr>
          <a:xfrm>
            <a:off x="2422811" y="5996659"/>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CDF68FED-215D-487B-8E68-0EC3B7E21ABC}"/>
              </a:ext>
            </a:extLst>
          </p:cNvPr>
          <p:cNvCxnSpPr/>
          <p:nvPr/>
        </p:nvCxnSpPr>
        <p:spPr>
          <a:xfrm>
            <a:off x="2422811" y="5808317"/>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F7B26B16-F83E-45B2-BE6E-64CC05D7B8EF}"/>
              </a:ext>
            </a:extLst>
          </p:cNvPr>
          <p:cNvCxnSpPr/>
          <p:nvPr/>
        </p:nvCxnSpPr>
        <p:spPr>
          <a:xfrm>
            <a:off x="2422811" y="5617077"/>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45C6C32E-726C-41E3-A5F5-8D870C99574A}"/>
              </a:ext>
            </a:extLst>
          </p:cNvPr>
          <p:cNvSpPr txBox="1"/>
          <p:nvPr/>
        </p:nvSpPr>
        <p:spPr>
          <a:xfrm>
            <a:off x="1985963" y="3820564"/>
            <a:ext cx="482824" cy="276999"/>
          </a:xfrm>
          <a:prstGeom prst="rect">
            <a:avLst/>
          </a:prstGeom>
          <a:noFill/>
        </p:spPr>
        <p:txBody>
          <a:bodyPr wrap="none" rtlCol="0">
            <a:spAutoFit/>
          </a:bodyPr>
          <a:lstStyle/>
          <a:p>
            <a:r>
              <a:rPr lang="en-US" sz="1200" dirty="0"/>
              <a:t>PCH</a:t>
            </a:r>
          </a:p>
        </p:txBody>
      </p:sp>
      <p:sp>
        <p:nvSpPr>
          <p:cNvPr id="30" name="TextBox 29">
            <a:extLst>
              <a:ext uri="{FF2B5EF4-FFF2-40B4-BE49-F238E27FC236}">
                <a16:creationId xmlns:a16="http://schemas.microsoft.com/office/drawing/2014/main" id="{DA0E5188-3C10-4DD0-97DC-96533C46707F}"/>
              </a:ext>
            </a:extLst>
          </p:cNvPr>
          <p:cNvSpPr txBox="1"/>
          <p:nvPr/>
        </p:nvSpPr>
        <p:spPr>
          <a:xfrm>
            <a:off x="1985963" y="4905089"/>
            <a:ext cx="482824" cy="276999"/>
          </a:xfrm>
          <a:prstGeom prst="rect">
            <a:avLst/>
          </a:prstGeom>
          <a:noFill/>
        </p:spPr>
        <p:txBody>
          <a:bodyPr wrap="none" rtlCol="0">
            <a:spAutoFit/>
          </a:bodyPr>
          <a:lstStyle/>
          <a:p>
            <a:r>
              <a:rPr lang="en-US" sz="1200" dirty="0"/>
              <a:t>PCH</a:t>
            </a:r>
          </a:p>
        </p:txBody>
      </p:sp>
      <p:sp>
        <p:nvSpPr>
          <p:cNvPr id="31" name="TextBox 30">
            <a:extLst>
              <a:ext uri="{FF2B5EF4-FFF2-40B4-BE49-F238E27FC236}">
                <a16:creationId xmlns:a16="http://schemas.microsoft.com/office/drawing/2014/main" id="{5B5C7564-BBEF-4A34-99ED-F379FC49C732}"/>
              </a:ext>
            </a:extLst>
          </p:cNvPr>
          <p:cNvSpPr txBox="1"/>
          <p:nvPr/>
        </p:nvSpPr>
        <p:spPr>
          <a:xfrm>
            <a:off x="2002848" y="5956567"/>
            <a:ext cx="482824" cy="276999"/>
          </a:xfrm>
          <a:prstGeom prst="rect">
            <a:avLst/>
          </a:prstGeom>
          <a:noFill/>
        </p:spPr>
        <p:txBody>
          <a:bodyPr wrap="none" rtlCol="0">
            <a:spAutoFit/>
          </a:bodyPr>
          <a:lstStyle/>
          <a:p>
            <a:r>
              <a:rPr lang="en-US" sz="1200" dirty="0"/>
              <a:t>PCH</a:t>
            </a:r>
          </a:p>
        </p:txBody>
      </p:sp>
      <p:cxnSp>
        <p:nvCxnSpPr>
          <p:cNvPr id="32" name="Straight Connector 31">
            <a:extLst>
              <a:ext uri="{FF2B5EF4-FFF2-40B4-BE49-F238E27FC236}">
                <a16:creationId xmlns:a16="http://schemas.microsoft.com/office/drawing/2014/main" id="{05A27E83-3DC6-44EB-B1E6-C2D5F84AE0E7}"/>
              </a:ext>
            </a:extLst>
          </p:cNvPr>
          <p:cNvCxnSpPr/>
          <p:nvPr/>
        </p:nvCxnSpPr>
        <p:spPr>
          <a:xfrm>
            <a:off x="2404616" y="4938622"/>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33" name="Rectangle 32">
            <a:extLst>
              <a:ext uri="{FF2B5EF4-FFF2-40B4-BE49-F238E27FC236}">
                <a16:creationId xmlns:a16="http://schemas.microsoft.com/office/drawing/2014/main" id="{EEB54D33-ED0B-45B0-BEB1-AAD5FA1DFB54}"/>
              </a:ext>
            </a:extLst>
          </p:cNvPr>
          <p:cNvSpPr/>
          <p:nvPr/>
        </p:nvSpPr>
        <p:spPr>
          <a:xfrm>
            <a:off x="4636208" y="4567347"/>
            <a:ext cx="85979" cy="180034"/>
          </a:xfrm>
          <a:prstGeom prst="rect">
            <a:avLst/>
          </a:prstGeom>
          <a:pattFill prst="wdDnDiag">
            <a:fgClr>
              <a:schemeClr val="lt1"/>
            </a:fgClr>
            <a:bgClr>
              <a:schemeClr val="tx1"/>
            </a:bgClr>
          </a:patt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400" b="1" dirty="0">
              <a:solidFill>
                <a:schemeClr val="tx1"/>
              </a:solidFill>
            </a:endParaRPr>
          </a:p>
        </p:txBody>
      </p:sp>
      <p:sp>
        <p:nvSpPr>
          <p:cNvPr id="34" name="Rectangle 33">
            <a:extLst>
              <a:ext uri="{FF2B5EF4-FFF2-40B4-BE49-F238E27FC236}">
                <a16:creationId xmlns:a16="http://schemas.microsoft.com/office/drawing/2014/main" id="{A956A505-019C-495C-9E4C-41B279EC2D0A}"/>
              </a:ext>
            </a:extLst>
          </p:cNvPr>
          <p:cNvSpPr/>
          <p:nvPr/>
        </p:nvSpPr>
        <p:spPr>
          <a:xfrm>
            <a:off x="4644512" y="5619977"/>
            <a:ext cx="133117" cy="185443"/>
          </a:xfrm>
          <a:prstGeom prst="rect">
            <a:avLst/>
          </a:prstGeom>
          <a:pattFill prst="wdDnDiag">
            <a:fgClr>
              <a:schemeClr val="lt1"/>
            </a:fgClr>
            <a:bgClr>
              <a:schemeClr val="tx1"/>
            </a:bgClr>
          </a:patt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400" b="1" dirty="0">
              <a:solidFill>
                <a:schemeClr val="tx1"/>
              </a:solidFill>
            </a:endParaRPr>
          </a:p>
        </p:txBody>
      </p:sp>
      <p:cxnSp>
        <p:nvCxnSpPr>
          <p:cNvPr id="35" name="Straight Arrow Connector 34">
            <a:extLst>
              <a:ext uri="{FF2B5EF4-FFF2-40B4-BE49-F238E27FC236}">
                <a16:creationId xmlns:a16="http://schemas.microsoft.com/office/drawing/2014/main" id="{544B3312-C88A-473F-9D22-08DF328B3802}"/>
              </a:ext>
            </a:extLst>
          </p:cNvPr>
          <p:cNvCxnSpPr>
            <a:cxnSpLocks/>
            <a:stCxn id="19" idx="0"/>
            <a:endCxn id="18" idx="2"/>
          </p:cNvCxnSpPr>
          <p:nvPr/>
        </p:nvCxnSpPr>
        <p:spPr>
          <a:xfrm flipV="1">
            <a:off x="3873168" y="4751326"/>
            <a:ext cx="0" cy="868650"/>
          </a:xfrm>
          <a:prstGeom prst="straightConnector1">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67334D5B-FF57-47B8-A2D9-433A3F582037}"/>
              </a:ext>
            </a:extLst>
          </p:cNvPr>
          <p:cNvSpPr txBox="1"/>
          <p:nvPr/>
        </p:nvSpPr>
        <p:spPr>
          <a:xfrm>
            <a:off x="1551694" y="4554038"/>
            <a:ext cx="873957" cy="261610"/>
          </a:xfrm>
          <a:prstGeom prst="rect">
            <a:avLst/>
          </a:prstGeom>
          <a:noFill/>
        </p:spPr>
        <p:txBody>
          <a:bodyPr wrap="none" rtlCol="0">
            <a:spAutoFit/>
          </a:bodyPr>
          <a:lstStyle/>
          <a:p>
            <a:r>
              <a:rPr lang="en-US" sz="1100" dirty="0"/>
              <a:t>NPCA PCH</a:t>
            </a:r>
          </a:p>
        </p:txBody>
      </p:sp>
      <p:sp>
        <p:nvSpPr>
          <p:cNvPr id="57" name="Rectangle 56">
            <a:extLst>
              <a:ext uri="{FF2B5EF4-FFF2-40B4-BE49-F238E27FC236}">
                <a16:creationId xmlns:a16="http://schemas.microsoft.com/office/drawing/2014/main" id="{E88C5D81-B195-4926-BE9F-A43C7D8E76D4}"/>
              </a:ext>
            </a:extLst>
          </p:cNvPr>
          <p:cNvSpPr/>
          <p:nvPr/>
        </p:nvSpPr>
        <p:spPr>
          <a:xfrm>
            <a:off x="2498377" y="4387407"/>
            <a:ext cx="487617" cy="731438"/>
          </a:xfrm>
          <a:prstGeom prst="rect">
            <a:avLst/>
          </a:prstGeom>
          <a:ln>
            <a:solidFill>
              <a:srgbClr val="FF0000"/>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a:solidFill>
                  <a:schemeClr val="tx1"/>
                </a:solidFill>
              </a:rPr>
              <a:t>CS- ICF</a:t>
            </a:r>
          </a:p>
        </p:txBody>
      </p:sp>
      <p:cxnSp>
        <p:nvCxnSpPr>
          <p:cNvPr id="58" name="Straight Arrow Connector 57">
            <a:extLst>
              <a:ext uri="{FF2B5EF4-FFF2-40B4-BE49-F238E27FC236}">
                <a16:creationId xmlns:a16="http://schemas.microsoft.com/office/drawing/2014/main" id="{EFB808B4-EECA-4732-A959-3E19E820F451}"/>
              </a:ext>
            </a:extLst>
          </p:cNvPr>
          <p:cNvCxnSpPr>
            <a:cxnSpLocks/>
            <a:stCxn id="57" idx="2"/>
          </p:cNvCxnSpPr>
          <p:nvPr/>
        </p:nvCxnSpPr>
        <p:spPr>
          <a:xfrm flipH="1">
            <a:off x="2735962" y="5118845"/>
            <a:ext cx="6224" cy="1056841"/>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B4E7FAE-2B45-4E26-9E46-7ABB1B6A5DB8}"/>
              </a:ext>
            </a:extLst>
          </p:cNvPr>
          <p:cNvCxnSpPr/>
          <p:nvPr/>
        </p:nvCxnSpPr>
        <p:spPr>
          <a:xfrm>
            <a:off x="2414868" y="5429247"/>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4" name="TextBox 73">
            <a:extLst>
              <a:ext uri="{FF2B5EF4-FFF2-40B4-BE49-F238E27FC236}">
                <a16:creationId xmlns:a16="http://schemas.microsoft.com/office/drawing/2014/main" id="{1FD4258C-378D-4752-8C37-006FE47DA0F9}"/>
              </a:ext>
            </a:extLst>
          </p:cNvPr>
          <p:cNvSpPr txBox="1"/>
          <p:nvPr/>
        </p:nvSpPr>
        <p:spPr>
          <a:xfrm>
            <a:off x="1564268" y="5588685"/>
            <a:ext cx="873957" cy="261610"/>
          </a:xfrm>
          <a:prstGeom prst="rect">
            <a:avLst/>
          </a:prstGeom>
          <a:noFill/>
        </p:spPr>
        <p:txBody>
          <a:bodyPr wrap="none" rtlCol="0">
            <a:spAutoFit/>
          </a:bodyPr>
          <a:lstStyle/>
          <a:p>
            <a:r>
              <a:rPr lang="en-US" sz="1100" dirty="0"/>
              <a:t>NPCA PCH</a:t>
            </a:r>
          </a:p>
        </p:txBody>
      </p:sp>
      <p:sp>
        <p:nvSpPr>
          <p:cNvPr id="127" name="Oval 126">
            <a:extLst>
              <a:ext uri="{FF2B5EF4-FFF2-40B4-BE49-F238E27FC236}">
                <a16:creationId xmlns:a16="http://schemas.microsoft.com/office/drawing/2014/main" id="{C00D5598-2778-45A2-B4B9-D92A36608C67}"/>
              </a:ext>
            </a:extLst>
          </p:cNvPr>
          <p:cNvSpPr/>
          <p:nvPr/>
        </p:nvSpPr>
        <p:spPr bwMode="auto">
          <a:xfrm>
            <a:off x="6589559" y="3620044"/>
            <a:ext cx="2050409" cy="2019819"/>
          </a:xfrm>
          <a:prstGeom prst="ellipse">
            <a:avLst/>
          </a:prstGeom>
          <a:solidFill>
            <a:schemeClr val="bg1">
              <a:alpha val="30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28" name="Isosceles Triangle 127">
            <a:extLst>
              <a:ext uri="{FF2B5EF4-FFF2-40B4-BE49-F238E27FC236}">
                <a16:creationId xmlns:a16="http://schemas.microsoft.com/office/drawing/2014/main" id="{F405B4C4-20CE-464A-8339-F573488FF250}"/>
              </a:ext>
            </a:extLst>
          </p:cNvPr>
          <p:cNvSpPr/>
          <p:nvPr/>
        </p:nvSpPr>
        <p:spPr bwMode="auto">
          <a:xfrm>
            <a:off x="7567041" y="4568239"/>
            <a:ext cx="130030" cy="130030"/>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29" name="Oval 128">
            <a:extLst>
              <a:ext uri="{FF2B5EF4-FFF2-40B4-BE49-F238E27FC236}">
                <a16:creationId xmlns:a16="http://schemas.microsoft.com/office/drawing/2014/main" id="{CF8CDB48-AE4A-4E09-A934-2C8077A29FE3}"/>
              </a:ext>
            </a:extLst>
          </p:cNvPr>
          <p:cNvSpPr/>
          <p:nvPr/>
        </p:nvSpPr>
        <p:spPr bwMode="auto">
          <a:xfrm>
            <a:off x="8260429" y="4568239"/>
            <a:ext cx="130030" cy="1300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30" name="Oval 129">
            <a:extLst>
              <a:ext uri="{FF2B5EF4-FFF2-40B4-BE49-F238E27FC236}">
                <a16:creationId xmlns:a16="http://schemas.microsoft.com/office/drawing/2014/main" id="{DA09A500-E3E8-416F-AB51-6C8C5B95AACA}"/>
              </a:ext>
            </a:extLst>
          </p:cNvPr>
          <p:cNvSpPr/>
          <p:nvPr/>
        </p:nvSpPr>
        <p:spPr bwMode="auto">
          <a:xfrm>
            <a:off x="5420978" y="3576731"/>
            <a:ext cx="2097386" cy="2019819"/>
          </a:xfrm>
          <a:prstGeom prst="ellipse">
            <a:avLst/>
          </a:prstGeom>
          <a:solidFill>
            <a:schemeClr val="bg1">
              <a:alpha val="3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31" name="Oval 130">
            <a:extLst>
              <a:ext uri="{FF2B5EF4-FFF2-40B4-BE49-F238E27FC236}">
                <a16:creationId xmlns:a16="http://schemas.microsoft.com/office/drawing/2014/main" id="{534755D8-A0CE-4EEB-A121-9E0A271023C7}"/>
              </a:ext>
            </a:extLst>
          </p:cNvPr>
          <p:cNvSpPr/>
          <p:nvPr/>
        </p:nvSpPr>
        <p:spPr bwMode="auto">
          <a:xfrm>
            <a:off x="5982012" y="4965404"/>
            <a:ext cx="130030" cy="13003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32" name="Isosceles Triangle 131">
            <a:extLst>
              <a:ext uri="{FF2B5EF4-FFF2-40B4-BE49-F238E27FC236}">
                <a16:creationId xmlns:a16="http://schemas.microsoft.com/office/drawing/2014/main" id="{8ED87D22-B618-46EA-9FD9-8D14ECD7B62C}"/>
              </a:ext>
            </a:extLst>
          </p:cNvPr>
          <p:cNvSpPr/>
          <p:nvPr/>
        </p:nvSpPr>
        <p:spPr bwMode="auto">
          <a:xfrm>
            <a:off x="6927939" y="4827900"/>
            <a:ext cx="130030" cy="130030"/>
          </a:xfrm>
          <a:prstGeom prst="triangl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33" name="Oval 132">
            <a:extLst>
              <a:ext uri="{FF2B5EF4-FFF2-40B4-BE49-F238E27FC236}">
                <a16:creationId xmlns:a16="http://schemas.microsoft.com/office/drawing/2014/main" id="{061F38CF-C06A-4315-A139-FEAB3EBF9F24}"/>
              </a:ext>
            </a:extLst>
          </p:cNvPr>
          <p:cNvSpPr/>
          <p:nvPr/>
        </p:nvSpPr>
        <p:spPr bwMode="auto">
          <a:xfrm>
            <a:off x="6182766" y="4217853"/>
            <a:ext cx="130030" cy="13003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34" name="TextBox 20">
            <a:extLst>
              <a:ext uri="{FF2B5EF4-FFF2-40B4-BE49-F238E27FC236}">
                <a16:creationId xmlns:a16="http://schemas.microsoft.com/office/drawing/2014/main" id="{395112AF-6A48-4D25-86FB-19741E1D2D36}"/>
              </a:ext>
            </a:extLst>
          </p:cNvPr>
          <p:cNvSpPr txBox="1"/>
          <p:nvPr/>
        </p:nvSpPr>
        <p:spPr>
          <a:xfrm>
            <a:off x="6768833" y="4568240"/>
            <a:ext cx="439657" cy="236340"/>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AP1</a:t>
            </a:r>
          </a:p>
        </p:txBody>
      </p:sp>
      <p:sp>
        <p:nvSpPr>
          <p:cNvPr id="135" name="TextBox 21">
            <a:extLst>
              <a:ext uri="{FF2B5EF4-FFF2-40B4-BE49-F238E27FC236}">
                <a16:creationId xmlns:a16="http://schemas.microsoft.com/office/drawing/2014/main" id="{880CCDA5-2B1A-47A9-9AC5-EF0FFEF4EAF6}"/>
              </a:ext>
            </a:extLst>
          </p:cNvPr>
          <p:cNvSpPr txBox="1"/>
          <p:nvPr/>
        </p:nvSpPr>
        <p:spPr>
          <a:xfrm>
            <a:off x="5372301" y="4767458"/>
            <a:ext cx="1064149" cy="276999"/>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non-AP STA1</a:t>
            </a:r>
          </a:p>
        </p:txBody>
      </p:sp>
      <p:sp>
        <p:nvSpPr>
          <p:cNvPr id="137" name="TextBox 23">
            <a:extLst>
              <a:ext uri="{FF2B5EF4-FFF2-40B4-BE49-F238E27FC236}">
                <a16:creationId xmlns:a16="http://schemas.microsoft.com/office/drawing/2014/main" id="{CB576BF0-D276-4DDE-B6DC-583DC3269FB1}"/>
              </a:ext>
            </a:extLst>
          </p:cNvPr>
          <p:cNvSpPr txBox="1"/>
          <p:nvPr/>
        </p:nvSpPr>
        <p:spPr>
          <a:xfrm>
            <a:off x="7461544" y="4347187"/>
            <a:ext cx="435848" cy="236340"/>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AP2</a:t>
            </a:r>
          </a:p>
        </p:txBody>
      </p:sp>
      <p:cxnSp>
        <p:nvCxnSpPr>
          <p:cNvPr id="139" name="Straight Arrow Connector 138">
            <a:extLst>
              <a:ext uri="{FF2B5EF4-FFF2-40B4-BE49-F238E27FC236}">
                <a16:creationId xmlns:a16="http://schemas.microsoft.com/office/drawing/2014/main" id="{36B695E2-DAF5-4178-8B0A-100F06FAE604}"/>
              </a:ext>
            </a:extLst>
          </p:cNvPr>
          <p:cNvCxnSpPr>
            <a:cxnSpLocks/>
          </p:cNvCxnSpPr>
          <p:nvPr/>
        </p:nvCxnSpPr>
        <p:spPr bwMode="auto">
          <a:xfrm flipH="1">
            <a:off x="7725007" y="4637956"/>
            <a:ext cx="437523" cy="4767"/>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140" name="TextBox 58">
            <a:extLst>
              <a:ext uri="{FF2B5EF4-FFF2-40B4-BE49-F238E27FC236}">
                <a16:creationId xmlns:a16="http://schemas.microsoft.com/office/drawing/2014/main" id="{E5BD1589-BF66-44D6-9194-5399B37B4ED5}"/>
              </a:ext>
            </a:extLst>
          </p:cNvPr>
          <p:cNvSpPr txBox="1"/>
          <p:nvPr/>
        </p:nvSpPr>
        <p:spPr>
          <a:xfrm>
            <a:off x="7229654" y="5673731"/>
            <a:ext cx="932876" cy="276999"/>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BSS2=OBSS</a:t>
            </a:r>
          </a:p>
        </p:txBody>
      </p:sp>
      <p:sp>
        <p:nvSpPr>
          <p:cNvPr id="141" name="TextBox 75">
            <a:extLst>
              <a:ext uri="{FF2B5EF4-FFF2-40B4-BE49-F238E27FC236}">
                <a16:creationId xmlns:a16="http://schemas.microsoft.com/office/drawing/2014/main" id="{28D37588-2B0A-4395-92CE-EA5A177D5B52}"/>
              </a:ext>
            </a:extLst>
          </p:cNvPr>
          <p:cNvSpPr txBox="1"/>
          <p:nvPr/>
        </p:nvSpPr>
        <p:spPr>
          <a:xfrm>
            <a:off x="6162866" y="5673731"/>
            <a:ext cx="620639" cy="236340"/>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BSS1</a:t>
            </a:r>
          </a:p>
        </p:txBody>
      </p:sp>
      <p:cxnSp>
        <p:nvCxnSpPr>
          <p:cNvPr id="142" name="Straight Arrow Connector 141">
            <a:extLst>
              <a:ext uri="{FF2B5EF4-FFF2-40B4-BE49-F238E27FC236}">
                <a16:creationId xmlns:a16="http://schemas.microsoft.com/office/drawing/2014/main" id="{0E26A685-40EA-4294-AD1E-9B07B724D170}"/>
              </a:ext>
            </a:extLst>
          </p:cNvPr>
          <p:cNvCxnSpPr>
            <a:cxnSpLocks/>
            <a:stCxn id="134" idx="1"/>
          </p:cNvCxnSpPr>
          <p:nvPr/>
        </p:nvCxnSpPr>
        <p:spPr bwMode="auto">
          <a:xfrm flipH="1" flipV="1">
            <a:off x="6351815" y="4345770"/>
            <a:ext cx="417018" cy="340641"/>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43" name="Straight Arrow Connector 142">
            <a:extLst>
              <a:ext uri="{FF2B5EF4-FFF2-40B4-BE49-F238E27FC236}">
                <a16:creationId xmlns:a16="http://schemas.microsoft.com/office/drawing/2014/main" id="{C26E4F95-5E83-4422-8F48-AFF2ACCDA382}"/>
              </a:ext>
            </a:extLst>
          </p:cNvPr>
          <p:cNvCxnSpPr>
            <a:cxnSpLocks/>
          </p:cNvCxnSpPr>
          <p:nvPr/>
        </p:nvCxnSpPr>
        <p:spPr bwMode="auto">
          <a:xfrm flipH="1">
            <a:off x="6265995" y="4868372"/>
            <a:ext cx="614295" cy="162048"/>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63" name="TextBox 21">
            <a:extLst>
              <a:ext uri="{FF2B5EF4-FFF2-40B4-BE49-F238E27FC236}">
                <a16:creationId xmlns:a16="http://schemas.microsoft.com/office/drawing/2014/main" id="{A3D97E6B-2471-488B-8C8B-A89A3F5573A2}"/>
              </a:ext>
            </a:extLst>
          </p:cNvPr>
          <p:cNvSpPr txBox="1"/>
          <p:nvPr/>
        </p:nvSpPr>
        <p:spPr>
          <a:xfrm>
            <a:off x="5525410" y="3946191"/>
            <a:ext cx="1064149" cy="276999"/>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non-AP STA2</a:t>
            </a:r>
          </a:p>
        </p:txBody>
      </p:sp>
      <p:sp>
        <p:nvSpPr>
          <p:cNvPr id="64" name="TextBox 21">
            <a:extLst>
              <a:ext uri="{FF2B5EF4-FFF2-40B4-BE49-F238E27FC236}">
                <a16:creationId xmlns:a16="http://schemas.microsoft.com/office/drawing/2014/main" id="{3D7D4392-BBBA-4F8A-A55B-99716A1574DB}"/>
              </a:ext>
            </a:extLst>
          </p:cNvPr>
          <p:cNvSpPr txBox="1"/>
          <p:nvPr/>
        </p:nvSpPr>
        <p:spPr>
          <a:xfrm>
            <a:off x="7881643" y="4251663"/>
            <a:ext cx="1064149" cy="276999"/>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non-AP STA3</a:t>
            </a:r>
          </a:p>
        </p:txBody>
      </p:sp>
    </p:spTree>
    <p:extLst>
      <p:ext uri="{BB962C8B-B14F-4D97-AF65-F5344CB8AC3E}">
        <p14:creationId xmlns:p14="http://schemas.microsoft.com/office/powerpoint/2010/main" val="512124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DD535-EEE8-4E98-BCEF-03FFDBED7385}"/>
              </a:ext>
            </a:extLst>
          </p:cNvPr>
          <p:cNvSpPr>
            <a:spLocks noGrp="1"/>
          </p:cNvSpPr>
          <p:nvPr>
            <p:ph type="title"/>
          </p:nvPr>
        </p:nvSpPr>
        <p:spPr/>
        <p:txBody>
          <a:bodyPr/>
          <a:lstStyle/>
          <a:p>
            <a:r>
              <a:rPr lang="en-US" dirty="0"/>
              <a:t>Spatial Reuse triggered NPCA (Case 2)</a:t>
            </a:r>
          </a:p>
        </p:txBody>
      </p:sp>
      <p:sp>
        <p:nvSpPr>
          <p:cNvPr id="3" name="Content Placeholder 2">
            <a:extLst>
              <a:ext uri="{FF2B5EF4-FFF2-40B4-BE49-F238E27FC236}">
                <a16:creationId xmlns:a16="http://schemas.microsoft.com/office/drawing/2014/main" id="{4010FDCF-1D3F-4F46-884E-483F70646B11}"/>
              </a:ext>
            </a:extLst>
          </p:cNvPr>
          <p:cNvSpPr>
            <a:spLocks noGrp="1"/>
          </p:cNvSpPr>
          <p:nvPr>
            <p:ph idx="1"/>
          </p:nvPr>
        </p:nvSpPr>
        <p:spPr>
          <a:xfrm>
            <a:off x="685799" y="1981200"/>
            <a:ext cx="7972969" cy="4114800"/>
          </a:xfrm>
        </p:spPr>
        <p:txBody>
          <a:bodyPr/>
          <a:lstStyle/>
          <a:p>
            <a:r>
              <a:rPr lang="en-US" dirty="0"/>
              <a:t>When STA1 detects an OBSS TXOP which allows SR operation, STA1 sends an CS-ICF to trigger NPCA</a:t>
            </a:r>
          </a:p>
        </p:txBody>
      </p:sp>
      <p:sp>
        <p:nvSpPr>
          <p:cNvPr id="4" name="Date Placeholder 3">
            <a:extLst>
              <a:ext uri="{FF2B5EF4-FFF2-40B4-BE49-F238E27FC236}">
                <a16:creationId xmlns:a16="http://schemas.microsoft.com/office/drawing/2014/main" id="{AA61EE2C-978F-4F74-9100-820DB951AECE}"/>
              </a:ext>
            </a:extLst>
          </p:cNvPr>
          <p:cNvSpPr>
            <a:spLocks noGrp="1"/>
          </p:cNvSpPr>
          <p:nvPr>
            <p:ph type="dt" sz="half" idx="10"/>
          </p:nvPr>
        </p:nvSpPr>
        <p:spPr/>
        <p:txBody>
          <a:bodyPr/>
          <a:lstStyle/>
          <a:p>
            <a:r>
              <a:rPr lang="en-US" altLang="en-US" dirty="0"/>
              <a:t>March 2025</a:t>
            </a:r>
          </a:p>
        </p:txBody>
      </p:sp>
      <p:sp>
        <p:nvSpPr>
          <p:cNvPr id="5" name="Footer Placeholder 4">
            <a:extLst>
              <a:ext uri="{FF2B5EF4-FFF2-40B4-BE49-F238E27FC236}">
                <a16:creationId xmlns:a16="http://schemas.microsoft.com/office/drawing/2014/main" id="{0771479A-9561-40C0-80E0-1B6E6D9D06BE}"/>
              </a:ext>
            </a:extLst>
          </p:cNvPr>
          <p:cNvSpPr>
            <a:spLocks noGrp="1"/>
          </p:cNvSpPr>
          <p:nvPr>
            <p:ph type="ftr" sz="quarter" idx="11"/>
          </p:nvPr>
        </p:nvSpPr>
        <p:spPr/>
        <p:txBody>
          <a:bodyPr/>
          <a:lstStyle/>
          <a:p>
            <a:r>
              <a:rPr lang="en-US" altLang="en-US" dirty="0"/>
              <a:t>Yuki Fujimori, Canon</a:t>
            </a:r>
          </a:p>
        </p:txBody>
      </p:sp>
      <p:sp>
        <p:nvSpPr>
          <p:cNvPr id="6" name="Slide Number Placeholder 5">
            <a:extLst>
              <a:ext uri="{FF2B5EF4-FFF2-40B4-BE49-F238E27FC236}">
                <a16:creationId xmlns:a16="http://schemas.microsoft.com/office/drawing/2014/main" id="{C4314791-FBC8-4DAF-9673-6D63D17F5426}"/>
              </a:ext>
            </a:extLst>
          </p:cNvPr>
          <p:cNvSpPr>
            <a:spLocks noGrp="1"/>
          </p:cNvSpPr>
          <p:nvPr>
            <p:ph type="sldNum" sz="quarter" idx="12"/>
          </p:nvPr>
        </p:nvSpPr>
        <p:spPr/>
        <p:txBody>
          <a:bodyPr/>
          <a:lstStyle/>
          <a:p>
            <a:r>
              <a:rPr lang="en-US" altLang="en-US"/>
              <a:t>Slide </a:t>
            </a:r>
            <a:fld id="{58546F1C-9C4B-4897-9145-F06FF08330A3}" type="slidenum">
              <a:rPr lang="en-US" altLang="en-US" smtClean="0"/>
              <a:pPr/>
              <a:t>9</a:t>
            </a:fld>
            <a:endParaRPr lang="en-US" altLang="en-US"/>
          </a:p>
        </p:txBody>
      </p:sp>
      <p:cxnSp>
        <p:nvCxnSpPr>
          <p:cNvPr id="7" name="Straight Connector 6">
            <a:extLst>
              <a:ext uri="{FF2B5EF4-FFF2-40B4-BE49-F238E27FC236}">
                <a16:creationId xmlns:a16="http://schemas.microsoft.com/office/drawing/2014/main" id="{931DF698-030F-4916-9C70-0F5C0B9DA18C}"/>
              </a:ext>
            </a:extLst>
          </p:cNvPr>
          <p:cNvCxnSpPr/>
          <p:nvPr/>
        </p:nvCxnSpPr>
        <p:spPr>
          <a:xfrm>
            <a:off x="2434781" y="4754226"/>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0A770770-4CFF-444A-AF00-1F21F0FE1CD3}"/>
              </a:ext>
            </a:extLst>
          </p:cNvPr>
          <p:cNvCxnSpPr/>
          <p:nvPr/>
        </p:nvCxnSpPr>
        <p:spPr>
          <a:xfrm>
            <a:off x="2434781" y="4565885"/>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B9DA1012-C7CA-419E-894A-900E5AB804D1}"/>
              </a:ext>
            </a:extLst>
          </p:cNvPr>
          <p:cNvSpPr/>
          <p:nvPr/>
        </p:nvSpPr>
        <p:spPr>
          <a:xfrm>
            <a:off x="2497552" y="4383002"/>
            <a:ext cx="486908" cy="726325"/>
          </a:xfrm>
          <a:prstGeom prst="rect">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A0122BC8-6AD2-4C32-844F-53FB7E96CFBB}"/>
              </a:ext>
            </a:extLst>
          </p:cNvPr>
          <p:cNvCxnSpPr>
            <a:cxnSpLocks/>
          </p:cNvCxnSpPr>
          <p:nvPr/>
        </p:nvCxnSpPr>
        <p:spPr>
          <a:xfrm flipV="1">
            <a:off x="2041867" y="4037134"/>
            <a:ext cx="2941970" cy="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21F49681-61D3-485C-91F6-7C7F33A57474}"/>
              </a:ext>
            </a:extLst>
          </p:cNvPr>
          <p:cNvCxnSpPr>
            <a:cxnSpLocks/>
          </p:cNvCxnSpPr>
          <p:nvPr/>
        </p:nvCxnSpPr>
        <p:spPr>
          <a:xfrm>
            <a:off x="2057400" y="5122087"/>
            <a:ext cx="2926436"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6300D676-0F63-4D3F-844F-BD88D6186A47}"/>
              </a:ext>
            </a:extLst>
          </p:cNvPr>
          <p:cNvCxnSpPr>
            <a:cxnSpLocks/>
          </p:cNvCxnSpPr>
          <p:nvPr/>
        </p:nvCxnSpPr>
        <p:spPr>
          <a:xfrm>
            <a:off x="2057400" y="6177427"/>
            <a:ext cx="3028196"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25C41EF2-5E49-4672-BBD7-D20D6ABC2E3C}"/>
              </a:ext>
            </a:extLst>
          </p:cNvPr>
          <p:cNvSpPr/>
          <p:nvPr/>
        </p:nvSpPr>
        <p:spPr>
          <a:xfrm>
            <a:off x="1091791" y="3910931"/>
            <a:ext cx="950076" cy="29434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solidFill>
                  <a:schemeClr val="tx1"/>
                </a:solidFill>
              </a:rPr>
              <a:t>OBSS</a:t>
            </a:r>
          </a:p>
        </p:txBody>
      </p:sp>
      <p:sp>
        <p:nvSpPr>
          <p:cNvPr id="14" name="Rectangle 13">
            <a:extLst>
              <a:ext uri="{FF2B5EF4-FFF2-40B4-BE49-F238E27FC236}">
                <a16:creationId xmlns:a16="http://schemas.microsoft.com/office/drawing/2014/main" id="{1EFF36E3-4BB2-4C14-BAB2-35BBB06522D4}"/>
              </a:ext>
            </a:extLst>
          </p:cNvPr>
          <p:cNvSpPr/>
          <p:nvPr/>
        </p:nvSpPr>
        <p:spPr>
          <a:xfrm>
            <a:off x="1091791" y="4970593"/>
            <a:ext cx="950076" cy="29434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a:solidFill>
                  <a:schemeClr val="tx1"/>
                </a:solidFill>
              </a:rPr>
              <a:t>non-AP STA1</a:t>
            </a:r>
          </a:p>
        </p:txBody>
      </p:sp>
      <p:sp>
        <p:nvSpPr>
          <p:cNvPr id="15" name="Rectangle 14">
            <a:extLst>
              <a:ext uri="{FF2B5EF4-FFF2-40B4-BE49-F238E27FC236}">
                <a16:creationId xmlns:a16="http://schemas.microsoft.com/office/drawing/2014/main" id="{09B38885-4F43-4A39-BEEA-07F470F860C0}"/>
              </a:ext>
            </a:extLst>
          </p:cNvPr>
          <p:cNvSpPr/>
          <p:nvPr/>
        </p:nvSpPr>
        <p:spPr>
          <a:xfrm>
            <a:off x="1091791" y="6030254"/>
            <a:ext cx="950076" cy="29434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a:solidFill>
                  <a:schemeClr val="tx1"/>
                </a:solidFill>
              </a:rPr>
              <a:t>AP1/</a:t>
            </a:r>
          </a:p>
          <a:p>
            <a:pPr algn="ctr"/>
            <a:r>
              <a:rPr lang="en-US" sz="1000" b="1" dirty="0">
                <a:solidFill>
                  <a:schemeClr val="tx1"/>
                </a:solidFill>
              </a:rPr>
              <a:t>non-AP STA2</a:t>
            </a:r>
          </a:p>
        </p:txBody>
      </p:sp>
      <p:cxnSp>
        <p:nvCxnSpPr>
          <p:cNvPr id="16" name="Straight Arrow Connector 15">
            <a:extLst>
              <a:ext uri="{FF2B5EF4-FFF2-40B4-BE49-F238E27FC236}">
                <a16:creationId xmlns:a16="http://schemas.microsoft.com/office/drawing/2014/main" id="{4E1580E5-5A82-406A-B0B8-76B2DAB6F668}"/>
              </a:ext>
            </a:extLst>
          </p:cNvPr>
          <p:cNvCxnSpPr>
            <a:cxnSpLocks/>
            <a:stCxn id="17" idx="1"/>
          </p:cNvCxnSpPr>
          <p:nvPr/>
        </p:nvCxnSpPr>
        <p:spPr>
          <a:xfrm>
            <a:off x="2404616" y="3948829"/>
            <a:ext cx="5572" cy="1168852"/>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17" name="Rectangle 16">
            <a:extLst>
              <a:ext uri="{FF2B5EF4-FFF2-40B4-BE49-F238E27FC236}">
                <a16:creationId xmlns:a16="http://schemas.microsoft.com/office/drawing/2014/main" id="{F8086848-1446-41BC-A91B-AAEBDD82FBD1}"/>
              </a:ext>
            </a:extLst>
          </p:cNvPr>
          <p:cNvSpPr/>
          <p:nvPr/>
        </p:nvSpPr>
        <p:spPr>
          <a:xfrm>
            <a:off x="2404616" y="3860523"/>
            <a:ext cx="2345292" cy="176611"/>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solidFill>
                  <a:schemeClr val="tx1"/>
                </a:solidFill>
              </a:rPr>
              <a:t>OBSS TXOP</a:t>
            </a:r>
          </a:p>
        </p:txBody>
      </p:sp>
      <p:sp>
        <p:nvSpPr>
          <p:cNvPr id="18" name="Rectangle 17">
            <a:extLst>
              <a:ext uri="{FF2B5EF4-FFF2-40B4-BE49-F238E27FC236}">
                <a16:creationId xmlns:a16="http://schemas.microsoft.com/office/drawing/2014/main" id="{9B6647DB-3C8C-47B7-B2EB-3E5560BB7AB2}"/>
              </a:ext>
            </a:extLst>
          </p:cNvPr>
          <p:cNvSpPr/>
          <p:nvPr/>
        </p:nvSpPr>
        <p:spPr>
          <a:xfrm>
            <a:off x="3110129" y="4569153"/>
            <a:ext cx="1526078" cy="182175"/>
          </a:xfrm>
          <a:prstGeom prst="rect">
            <a:avLst/>
          </a:prstGeom>
          <a:ln>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solidFill>
                  <a:schemeClr val="tx1"/>
                </a:solidFill>
              </a:rPr>
              <a:t>NPCA</a:t>
            </a:r>
          </a:p>
        </p:txBody>
      </p:sp>
      <p:sp>
        <p:nvSpPr>
          <p:cNvPr id="19" name="Rectangle 18">
            <a:extLst>
              <a:ext uri="{FF2B5EF4-FFF2-40B4-BE49-F238E27FC236}">
                <a16:creationId xmlns:a16="http://schemas.microsoft.com/office/drawing/2014/main" id="{1DEE048E-A2C1-421E-963B-7FAD42C4C1EF}"/>
              </a:ext>
            </a:extLst>
          </p:cNvPr>
          <p:cNvSpPr/>
          <p:nvPr/>
        </p:nvSpPr>
        <p:spPr>
          <a:xfrm>
            <a:off x="3110129" y="5619976"/>
            <a:ext cx="1526078" cy="185443"/>
          </a:xfrm>
          <a:prstGeom prst="rect">
            <a:avLst/>
          </a:prstGeom>
          <a:ln>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solidFill>
                  <a:schemeClr val="tx1"/>
                </a:solidFill>
              </a:rPr>
              <a:t>NPCA</a:t>
            </a:r>
          </a:p>
        </p:txBody>
      </p:sp>
      <p:sp>
        <p:nvSpPr>
          <p:cNvPr id="20" name="Rectangle 19">
            <a:extLst>
              <a:ext uri="{FF2B5EF4-FFF2-40B4-BE49-F238E27FC236}">
                <a16:creationId xmlns:a16="http://schemas.microsoft.com/office/drawing/2014/main" id="{601AEF40-8C16-4BB1-B893-6F1D3FAEFB78}"/>
              </a:ext>
            </a:extLst>
          </p:cNvPr>
          <p:cNvSpPr/>
          <p:nvPr/>
        </p:nvSpPr>
        <p:spPr>
          <a:xfrm>
            <a:off x="2991674" y="4938580"/>
            <a:ext cx="105757" cy="176608"/>
          </a:xfrm>
          <a:prstGeom prst="rect">
            <a:avLst/>
          </a:prstGeom>
          <a:pattFill prst="wdDnDiag">
            <a:fgClr>
              <a:schemeClr val="lt1"/>
            </a:fgClr>
            <a:bgClr>
              <a:schemeClr val="tx1"/>
            </a:bgClr>
          </a:patt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400" b="1" dirty="0">
              <a:solidFill>
                <a:schemeClr val="tx1"/>
              </a:solidFill>
            </a:endParaRPr>
          </a:p>
        </p:txBody>
      </p:sp>
      <p:sp>
        <p:nvSpPr>
          <p:cNvPr id="21" name="Rectangle 20">
            <a:extLst>
              <a:ext uri="{FF2B5EF4-FFF2-40B4-BE49-F238E27FC236}">
                <a16:creationId xmlns:a16="http://schemas.microsoft.com/office/drawing/2014/main" id="{CAC346E6-9865-4911-A002-6D2A78FA3070}"/>
              </a:ext>
            </a:extLst>
          </p:cNvPr>
          <p:cNvSpPr/>
          <p:nvPr/>
        </p:nvSpPr>
        <p:spPr>
          <a:xfrm>
            <a:off x="2999980" y="5992463"/>
            <a:ext cx="105757" cy="176608"/>
          </a:xfrm>
          <a:prstGeom prst="rect">
            <a:avLst/>
          </a:prstGeom>
          <a:pattFill prst="wdDnDiag">
            <a:fgClr>
              <a:schemeClr val="lt1"/>
            </a:fgClr>
            <a:bgClr>
              <a:schemeClr val="tx1"/>
            </a:bgClr>
          </a:patt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400" b="1" dirty="0">
              <a:solidFill>
                <a:schemeClr val="tx1"/>
              </a:solidFill>
            </a:endParaRPr>
          </a:p>
        </p:txBody>
      </p:sp>
      <p:cxnSp>
        <p:nvCxnSpPr>
          <p:cNvPr id="22" name="Straight Connector 21">
            <a:extLst>
              <a:ext uri="{FF2B5EF4-FFF2-40B4-BE49-F238E27FC236}">
                <a16:creationId xmlns:a16="http://schemas.microsoft.com/office/drawing/2014/main" id="{634714F7-AC14-44C3-8A75-92DECD4FB19B}"/>
              </a:ext>
            </a:extLst>
          </p:cNvPr>
          <p:cNvCxnSpPr/>
          <p:nvPr/>
        </p:nvCxnSpPr>
        <p:spPr>
          <a:xfrm>
            <a:off x="2395090" y="3673434"/>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18DD7179-507E-4D15-A289-64B860868EB1}"/>
              </a:ext>
            </a:extLst>
          </p:cNvPr>
          <p:cNvCxnSpPr/>
          <p:nvPr/>
        </p:nvCxnSpPr>
        <p:spPr>
          <a:xfrm>
            <a:off x="2395090" y="3485093"/>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739E8172-6781-4EAC-B589-BBF9AB5691FF}"/>
              </a:ext>
            </a:extLst>
          </p:cNvPr>
          <p:cNvCxnSpPr/>
          <p:nvPr/>
        </p:nvCxnSpPr>
        <p:spPr>
          <a:xfrm>
            <a:off x="2395090" y="3293853"/>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49E16CFA-4331-4C5A-B084-20835A73893C}"/>
              </a:ext>
            </a:extLst>
          </p:cNvPr>
          <p:cNvCxnSpPr/>
          <p:nvPr/>
        </p:nvCxnSpPr>
        <p:spPr>
          <a:xfrm>
            <a:off x="2434781" y="4374645"/>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EB85E474-F298-4FFC-AFE1-AE367879E48A}"/>
              </a:ext>
            </a:extLst>
          </p:cNvPr>
          <p:cNvCxnSpPr/>
          <p:nvPr/>
        </p:nvCxnSpPr>
        <p:spPr>
          <a:xfrm>
            <a:off x="2422811" y="5996659"/>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CDF68FED-215D-487B-8E68-0EC3B7E21ABC}"/>
              </a:ext>
            </a:extLst>
          </p:cNvPr>
          <p:cNvCxnSpPr/>
          <p:nvPr/>
        </p:nvCxnSpPr>
        <p:spPr>
          <a:xfrm>
            <a:off x="2422811" y="5808317"/>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F7B26B16-F83E-45B2-BE6E-64CC05D7B8EF}"/>
              </a:ext>
            </a:extLst>
          </p:cNvPr>
          <p:cNvCxnSpPr/>
          <p:nvPr/>
        </p:nvCxnSpPr>
        <p:spPr>
          <a:xfrm>
            <a:off x="2422811" y="5617077"/>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45C6C32E-726C-41E3-A5F5-8D870C99574A}"/>
              </a:ext>
            </a:extLst>
          </p:cNvPr>
          <p:cNvSpPr txBox="1"/>
          <p:nvPr/>
        </p:nvSpPr>
        <p:spPr>
          <a:xfrm>
            <a:off x="1985963" y="3820564"/>
            <a:ext cx="428905" cy="246066"/>
          </a:xfrm>
          <a:prstGeom prst="rect">
            <a:avLst/>
          </a:prstGeom>
          <a:noFill/>
        </p:spPr>
        <p:txBody>
          <a:bodyPr wrap="none" rtlCol="0">
            <a:spAutoFit/>
          </a:bodyPr>
          <a:lstStyle/>
          <a:p>
            <a:r>
              <a:rPr lang="en-US" sz="1200" dirty="0"/>
              <a:t>PCH</a:t>
            </a:r>
          </a:p>
        </p:txBody>
      </p:sp>
      <p:sp>
        <p:nvSpPr>
          <p:cNvPr id="30" name="TextBox 29">
            <a:extLst>
              <a:ext uri="{FF2B5EF4-FFF2-40B4-BE49-F238E27FC236}">
                <a16:creationId xmlns:a16="http://schemas.microsoft.com/office/drawing/2014/main" id="{DA0E5188-3C10-4DD0-97DC-96533C46707F}"/>
              </a:ext>
            </a:extLst>
          </p:cNvPr>
          <p:cNvSpPr txBox="1"/>
          <p:nvPr/>
        </p:nvSpPr>
        <p:spPr>
          <a:xfrm>
            <a:off x="1985963" y="4905089"/>
            <a:ext cx="482824" cy="276999"/>
          </a:xfrm>
          <a:prstGeom prst="rect">
            <a:avLst/>
          </a:prstGeom>
          <a:noFill/>
        </p:spPr>
        <p:txBody>
          <a:bodyPr wrap="none" rtlCol="0">
            <a:spAutoFit/>
          </a:bodyPr>
          <a:lstStyle/>
          <a:p>
            <a:r>
              <a:rPr lang="en-US" sz="1200" dirty="0"/>
              <a:t>PCH</a:t>
            </a:r>
          </a:p>
        </p:txBody>
      </p:sp>
      <p:sp>
        <p:nvSpPr>
          <p:cNvPr id="31" name="TextBox 30">
            <a:extLst>
              <a:ext uri="{FF2B5EF4-FFF2-40B4-BE49-F238E27FC236}">
                <a16:creationId xmlns:a16="http://schemas.microsoft.com/office/drawing/2014/main" id="{5B5C7564-BBEF-4A34-99ED-F379FC49C732}"/>
              </a:ext>
            </a:extLst>
          </p:cNvPr>
          <p:cNvSpPr txBox="1"/>
          <p:nvPr/>
        </p:nvSpPr>
        <p:spPr>
          <a:xfrm>
            <a:off x="2002848" y="5956567"/>
            <a:ext cx="482824" cy="276999"/>
          </a:xfrm>
          <a:prstGeom prst="rect">
            <a:avLst/>
          </a:prstGeom>
          <a:noFill/>
        </p:spPr>
        <p:txBody>
          <a:bodyPr wrap="none" rtlCol="0">
            <a:spAutoFit/>
          </a:bodyPr>
          <a:lstStyle/>
          <a:p>
            <a:r>
              <a:rPr lang="en-US" sz="1200" dirty="0"/>
              <a:t>PCH</a:t>
            </a:r>
          </a:p>
        </p:txBody>
      </p:sp>
      <p:cxnSp>
        <p:nvCxnSpPr>
          <p:cNvPr id="32" name="Straight Connector 31">
            <a:extLst>
              <a:ext uri="{FF2B5EF4-FFF2-40B4-BE49-F238E27FC236}">
                <a16:creationId xmlns:a16="http://schemas.microsoft.com/office/drawing/2014/main" id="{05A27E83-3DC6-44EB-B1E6-C2D5F84AE0E7}"/>
              </a:ext>
            </a:extLst>
          </p:cNvPr>
          <p:cNvCxnSpPr/>
          <p:nvPr/>
        </p:nvCxnSpPr>
        <p:spPr>
          <a:xfrm>
            <a:off x="2404616" y="4938622"/>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33" name="Rectangle 32">
            <a:extLst>
              <a:ext uri="{FF2B5EF4-FFF2-40B4-BE49-F238E27FC236}">
                <a16:creationId xmlns:a16="http://schemas.microsoft.com/office/drawing/2014/main" id="{EEB54D33-ED0B-45B0-BEB1-AAD5FA1DFB54}"/>
              </a:ext>
            </a:extLst>
          </p:cNvPr>
          <p:cNvSpPr/>
          <p:nvPr/>
        </p:nvSpPr>
        <p:spPr>
          <a:xfrm>
            <a:off x="4636208" y="4567347"/>
            <a:ext cx="85979" cy="180034"/>
          </a:xfrm>
          <a:prstGeom prst="rect">
            <a:avLst/>
          </a:prstGeom>
          <a:pattFill prst="wdDnDiag">
            <a:fgClr>
              <a:schemeClr val="lt1"/>
            </a:fgClr>
            <a:bgClr>
              <a:schemeClr val="tx1"/>
            </a:bgClr>
          </a:patt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400" b="1" dirty="0">
              <a:solidFill>
                <a:schemeClr val="tx1"/>
              </a:solidFill>
            </a:endParaRPr>
          </a:p>
        </p:txBody>
      </p:sp>
      <p:sp>
        <p:nvSpPr>
          <p:cNvPr id="34" name="Rectangle 33">
            <a:extLst>
              <a:ext uri="{FF2B5EF4-FFF2-40B4-BE49-F238E27FC236}">
                <a16:creationId xmlns:a16="http://schemas.microsoft.com/office/drawing/2014/main" id="{A956A505-019C-495C-9E4C-41B279EC2D0A}"/>
              </a:ext>
            </a:extLst>
          </p:cNvPr>
          <p:cNvSpPr/>
          <p:nvPr/>
        </p:nvSpPr>
        <p:spPr>
          <a:xfrm>
            <a:off x="4644512" y="5619977"/>
            <a:ext cx="133117" cy="185443"/>
          </a:xfrm>
          <a:prstGeom prst="rect">
            <a:avLst/>
          </a:prstGeom>
          <a:pattFill prst="wdDnDiag">
            <a:fgClr>
              <a:schemeClr val="lt1"/>
            </a:fgClr>
            <a:bgClr>
              <a:schemeClr val="tx1"/>
            </a:bgClr>
          </a:patt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400" b="1" dirty="0">
              <a:solidFill>
                <a:schemeClr val="tx1"/>
              </a:solidFill>
            </a:endParaRPr>
          </a:p>
        </p:txBody>
      </p:sp>
      <p:cxnSp>
        <p:nvCxnSpPr>
          <p:cNvPr id="35" name="Straight Arrow Connector 34">
            <a:extLst>
              <a:ext uri="{FF2B5EF4-FFF2-40B4-BE49-F238E27FC236}">
                <a16:creationId xmlns:a16="http://schemas.microsoft.com/office/drawing/2014/main" id="{544B3312-C88A-473F-9D22-08DF328B3802}"/>
              </a:ext>
            </a:extLst>
          </p:cNvPr>
          <p:cNvCxnSpPr>
            <a:cxnSpLocks/>
            <a:stCxn id="19" idx="0"/>
            <a:endCxn id="18" idx="2"/>
          </p:cNvCxnSpPr>
          <p:nvPr/>
        </p:nvCxnSpPr>
        <p:spPr>
          <a:xfrm flipV="1">
            <a:off x="3873168" y="4751326"/>
            <a:ext cx="0" cy="868650"/>
          </a:xfrm>
          <a:prstGeom prst="straightConnector1">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67334D5B-FF57-47B8-A2D9-433A3F582037}"/>
              </a:ext>
            </a:extLst>
          </p:cNvPr>
          <p:cNvSpPr txBox="1"/>
          <p:nvPr/>
        </p:nvSpPr>
        <p:spPr>
          <a:xfrm>
            <a:off x="1551694" y="4554038"/>
            <a:ext cx="873957" cy="261610"/>
          </a:xfrm>
          <a:prstGeom prst="rect">
            <a:avLst/>
          </a:prstGeom>
          <a:noFill/>
        </p:spPr>
        <p:txBody>
          <a:bodyPr wrap="none" rtlCol="0">
            <a:spAutoFit/>
          </a:bodyPr>
          <a:lstStyle/>
          <a:p>
            <a:r>
              <a:rPr lang="en-US" sz="1100" dirty="0"/>
              <a:t>NPCA PCH</a:t>
            </a:r>
          </a:p>
        </p:txBody>
      </p:sp>
      <p:sp>
        <p:nvSpPr>
          <p:cNvPr id="57" name="Rectangle 56">
            <a:extLst>
              <a:ext uri="{FF2B5EF4-FFF2-40B4-BE49-F238E27FC236}">
                <a16:creationId xmlns:a16="http://schemas.microsoft.com/office/drawing/2014/main" id="{E88C5D81-B195-4926-BE9F-A43C7D8E76D4}"/>
              </a:ext>
            </a:extLst>
          </p:cNvPr>
          <p:cNvSpPr/>
          <p:nvPr/>
        </p:nvSpPr>
        <p:spPr>
          <a:xfrm>
            <a:off x="2498377" y="4377543"/>
            <a:ext cx="487617" cy="741301"/>
          </a:xfrm>
          <a:prstGeom prst="rect">
            <a:avLst/>
          </a:prstGeom>
          <a:ln>
            <a:solidFill>
              <a:srgbClr val="FF0000"/>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rPr>
              <a:t>CS-ICF</a:t>
            </a:r>
          </a:p>
        </p:txBody>
      </p:sp>
      <p:cxnSp>
        <p:nvCxnSpPr>
          <p:cNvPr id="58" name="Straight Arrow Connector 57">
            <a:extLst>
              <a:ext uri="{FF2B5EF4-FFF2-40B4-BE49-F238E27FC236}">
                <a16:creationId xmlns:a16="http://schemas.microsoft.com/office/drawing/2014/main" id="{EFB808B4-EECA-4732-A959-3E19E820F451}"/>
              </a:ext>
            </a:extLst>
          </p:cNvPr>
          <p:cNvCxnSpPr>
            <a:cxnSpLocks/>
            <a:stCxn id="57" idx="2"/>
          </p:cNvCxnSpPr>
          <p:nvPr/>
        </p:nvCxnSpPr>
        <p:spPr>
          <a:xfrm flipH="1">
            <a:off x="2735962" y="5118844"/>
            <a:ext cx="6224" cy="1056842"/>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B4E7FAE-2B45-4E26-9E46-7ABB1B6A5DB8}"/>
              </a:ext>
            </a:extLst>
          </p:cNvPr>
          <p:cNvCxnSpPr/>
          <p:nvPr/>
        </p:nvCxnSpPr>
        <p:spPr>
          <a:xfrm>
            <a:off x="2414868" y="5429247"/>
            <a:ext cx="2327096"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4" name="TextBox 73">
            <a:extLst>
              <a:ext uri="{FF2B5EF4-FFF2-40B4-BE49-F238E27FC236}">
                <a16:creationId xmlns:a16="http://schemas.microsoft.com/office/drawing/2014/main" id="{1FD4258C-378D-4752-8C37-006FE47DA0F9}"/>
              </a:ext>
            </a:extLst>
          </p:cNvPr>
          <p:cNvSpPr txBox="1"/>
          <p:nvPr/>
        </p:nvSpPr>
        <p:spPr>
          <a:xfrm>
            <a:off x="1564268" y="5588685"/>
            <a:ext cx="873957" cy="261610"/>
          </a:xfrm>
          <a:prstGeom prst="rect">
            <a:avLst/>
          </a:prstGeom>
          <a:noFill/>
        </p:spPr>
        <p:txBody>
          <a:bodyPr wrap="none" rtlCol="0">
            <a:spAutoFit/>
          </a:bodyPr>
          <a:lstStyle/>
          <a:p>
            <a:r>
              <a:rPr lang="en-US" sz="1100" dirty="0"/>
              <a:t>NPCA PCH</a:t>
            </a:r>
          </a:p>
        </p:txBody>
      </p:sp>
      <p:sp>
        <p:nvSpPr>
          <p:cNvPr id="59" name="Oval 58">
            <a:extLst>
              <a:ext uri="{FF2B5EF4-FFF2-40B4-BE49-F238E27FC236}">
                <a16:creationId xmlns:a16="http://schemas.microsoft.com/office/drawing/2014/main" id="{F0505B25-E158-47CC-892E-B5037317A28E}"/>
              </a:ext>
            </a:extLst>
          </p:cNvPr>
          <p:cNvSpPr/>
          <p:nvPr/>
        </p:nvSpPr>
        <p:spPr bwMode="auto">
          <a:xfrm>
            <a:off x="6698149" y="3627826"/>
            <a:ext cx="2050409" cy="2019819"/>
          </a:xfrm>
          <a:prstGeom prst="ellipse">
            <a:avLst/>
          </a:prstGeom>
          <a:solidFill>
            <a:schemeClr val="bg1">
              <a:alpha val="30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60" name="Isosceles Triangle 59">
            <a:extLst>
              <a:ext uri="{FF2B5EF4-FFF2-40B4-BE49-F238E27FC236}">
                <a16:creationId xmlns:a16="http://schemas.microsoft.com/office/drawing/2014/main" id="{C0C631A9-C7CF-4002-9C09-7F885AE35C70}"/>
              </a:ext>
            </a:extLst>
          </p:cNvPr>
          <p:cNvSpPr/>
          <p:nvPr/>
        </p:nvSpPr>
        <p:spPr bwMode="auto">
          <a:xfrm>
            <a:off x="7635186" y="4594517"/>
            <a:ext cx="130030" cy="130030"/>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62" name="Oval 61">
            <a:extLst>
              <a:ext uri="{FF2B5EF4-FFF2-40B4-BE49-F238E27FC236}">
                <a16:creationId xmlns:a16="http://schemas.microsoft.com/office/drawing/2014/main" id="{69CA03FA-9017-44BA-85FB-9D962A224871}"/>
              </a:ext>
            </a:extLst>
          </p:cNvPr>
          <p:cNvSpPr/>
          <p:nvPr/>
        </p:nvSpPr>
        <p:spPr bwMode="auto">
          <a:xfrm>
            <a:off x="8328575" y="4594517"/>
            <a:ext cx="130030" cy="13003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63" name="Oval 62">
            <a:extLst>
              <a:ext uri="{FF2B5EF4-FFF2-40B4-BE49-F238E27FC236}">
                <a16:creationId xmlns:a16="http://schemas.microsoft.com/office/drawing/2014/main" id="{1F5C6F9C-8BEA-40BC-AE71-9883CD321F43}"/>
              </a:ext>
            </a:extLst>
          </p:cNvPr>
          <p:cNvSpPr/>
          <p:nvPr/>
        </p:nvSpPr>
        <p:spPr bwMode="auto">
          <a:xfrm>
            <a:off x="5446974" y="3581400"/>
            <a:ext cx="2097387" cy="2019819"/>
          </a:xfrm>
          <a:prstGeom prst="ellipse">
            <a:avLst/>
          </a:prstGeom>
          <a:solidFill>
            <a:schemeClr val="bg1">
              <a:alpha val="3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64" name="Oval 63">
            <a:extLst>
              <a:ext uri="{FF2B5EF4-FFF2-40B4-BE49-F238E27FC236}">
                <a16:creationId xmlns:a16="http://schemas.microsoft.com/office/drawing/2014/main" id="{44132031-3B60-4332-B08C-E22CD3D253B8}"/>
              </a:ext>
            </a:extLst>
          </p:cNvPr>
          <p:cNvSpPr/>
          <p:nvPr/>
        </p:nvSpPr>
        <p:spPr bwMode="auto">
          <a:xfrm>
            <a:off x="6862871" y="4643575"/>
            <a:ext cx="130030" cy="13003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65" name="Isosceles Triangle 64">
            <a:extLst>
              <a:ext uri="{FF2B5EF4-FFF2-40B4-BE49-F238E27FC236}">
                <a16:creationId xmlns:a16="http://schemas.microsoft.com/office/drawing/2014/main" id="{F145D815-4CC1-491D-9B89-CF8C2E7C0F59}"/>
              </a:ext>
            </a:extLst>
          </p:cNvPr>
          <p:cNvSpPr/>
          <p:nvPr/>
        </p:nvSpPr>
        <p:spPr bwMode="auto">
          <a:xfrm>
            <a:off x="6010664" y="4835682"/>
            <a:ext cx="130030" cy="130030"/>
          </a:xfrm>
          <a:prstGeom prst="triangl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66" name="Oval 65">
            <a:extLst>
              <a:ext uri="{FF2B5EF4-FFF2-40B4-BE49-F238E27FC236}">
                <a16:creationId xmlns:a16="http://schemas.microsoft.com/office/drawing/2014/main" id="{252780BA-B61F-4720-ACCE-E5D850E5466C}"/>
              </a:ext>
            </a:extLst>
          </p:cNvPr>
          <p:cNvSpPr/>
          <p:nvPr/>
        </p:nvSpPr>
        <p:spPr bwMode="auto">
          <a:xfrm>
            <a:off x="6244121" y="4277883"/>
            <a:ext cx="130030" cy="13003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67" name="TextBox 20">
            <a:extLst>
              <a:ext uri="{FF2B5EF4-FFF2-40B4-BE49-F238E27FC236}">
                <a16:creationId xmlns:a16="http://schemas.microsoft.com/office/drawing/2014/main" id="{3D6E2E64-AC2E-44E8-AD7E-C953E0822154}"/>
              </a:ext>
            </a:extLst>
          </p:cNvPr>
          <p:cNvSpPr txBox="1"/>
          <p:nvPr/>
        </p:nvSpPr>
        <p:spPr>
          <a:xfrm>
            <a:off x="5900676" y="4637735"/>
            <a:ext cx="439657" cy="236340"/>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AP1</a:t>
            </a:r>
          </a:p>
        </p:txBody>
      </p:sp>
      <p:sp>
        <p:nvSpPr>
          <p:cNvPr id="68" name="TextBox 21">
            <a:extLst>
              <a:ext uri="{FF2B5EF4-FFF2-40B4-BE49-F238E27FC236}">
                <a16:creationId xmlns:a16="http://schemas.microsoft.com/office/drawing/2014/main" id="{8E551B9B-CFF8-41E7-A626-072CB40F1987}"/>
              </a:ext>
            </a:extLst>
          </p:cNvPr>
          <p:cNvSpPr txBox="1"/>
          <p:nvPr/>
        </p:nvSpPr>
        <p:spPr>
          <a:xfrm>
            <a:off x="6367737" y="4350954"/>
            <a:ext cx="1071127" cy="276999"/>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non- AP STA1</a:t>
            </a:r>
          </a:p>
        </p:txBody>
      </p:sp>
      <p:sp>
        <p:nvSpPr>
          <p:cNvPr id="70" name="TextBox 23">
            <a:extLst>
              <a:ext uri="{FF2B5EF4-FFF2-40B4-BE49-F238E27FC236}">
                <a16:creationId xmlns:a16="http://schemas.microsoft.com/office/drawing/2014/main" id="{643C23EE-8F59-4F57-B64D-A6259FE85AEE}"/>
              </a:ext>
            </a:extLst>
          </p:cNvPr>
          <p:cNvSpPr txBox="1"/>
          <p:nvPr/>
        </p:nvSpPr>
        <p:spPr>
          <a:xfrm>
            <a:off x="7529689" y="4373465"/>
            <a:ext cx="435848" cy="236340"/>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AP2</a:t>
            </a:r>
          </a:p>
        </p:txBody>
      </p:sp>
      <p:cxnSp>
        <p:nvCxnSpPr>
          <p:cNvPr id="72" name="Straight Arrow Connector 71">
            <a:extLst>
              <a:ext uri="{FF2B5EF4-FFF2-40B4-BE49-F238E27FC236}">
                <a16:creationId xmlns:a16="http://schemas.microsoft.com/office/drawing/2014/main" id="{0A8CDCD8-EE20-4D71-886F-CE4D99BD7871}"/>
              </a:ext>
            </a:extLst>
          </p:cNvPr>
          <p:cNvCxnSpPr>
            <a:cxnSpLocks/>
          </p:cNvCxnSpPr>
          <p:nvPr/>
        </p:nvCxnSpPr>
        <p:spPr bwMode="auto">
          <a:xfrm flipH="1">
            <a:off x="7793152" y="4664233"/>
            <a:ext cx="437523" cy="4767"/>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73" name="TextBox 58">
            <a:extLst>
              <a:ext uri="{FF2B5EF4-FFF2-40B4-BE49-F238E27FC236}">
                <a16:creationId xmlns:a16="http://schemas.microsoft.com/office/drawing/2014/main" id="{9E174392-1EB9-48AF-80E0-F1AE1E3D8D62}"/>
              </a:ext>
            </a:extLst>
          </p:cNvPr>
          <p:cNvSpPr txBox="1"/>
          <p:nvPr/>
        </p:nvSpPr>
        <p:spPr>
          <a:xfrm>
            <a:off x="7297800" y="5681513"/>
            <a:ext cx="932876" cy="276999"/>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BSS2=OBSS</a:t>
            </a:r>
          </a:p>
        </p:txBody>
      </p:sp>
      <p:sp>
        <p:nvSpPr>
          <p:cNvPr id="75" name="TextBox 75">
            <a:extLst>
              <a:ext uri="{FF2B5EF4-FFF2-40B4-BE49-F238E27FC236}">
                <a16:creationId xmlns:a16="http://schemas.microsoft.com/office/drawing/2014/main" id="{7A14F5F6-4D2E-4B14-8502-A318964163EA}"/>
              </a:ext>
            </a:extLst>
          </p:cNvPr>
          <p:cNvSpPr txBox="1"/>
          <p:nvPr/>
        </p:nvSpPr>
        <p:spPr>
          <a:xfrm>
            <a:off x="6231011" y="5681513"/>
            <a:ext cx="620639" cy="236340"/>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BSS1</a:t>
            </a:r>
          </a:p>
        </p:txBody>
      </p:sp>
      <p:cxnSp>
        <p:nvCxnSpPr>
          <p:cNvPr id="76" name="Straight Arrow Connector 75">
            <a:extLst>
              <a:ext uri="{FF2B5EF4-FFF2-40B4-BE49-F238E27FC236}">
                <a16:creationId xmlns:a16="http://schemas.microsoft.com/office/drawing/2014/main" id="{C5C10945-8DFC-43D1-952F-E070CDAC3A5E}"/>
              </a:ext>
            </a:extLst>
          </p:cNvPr>
          <p:cNvCxnSpPr>
            <a:cxnSpLocks/>
          </p:cNvCxnSpPr>
          <p:nvPr/>
        </p:nvCxnSpPr>
        <p:spPr bwMode="auto">
          <a:xfrm flipH="1">
            <a:off x="6222864" y="4771510"/>
            <a:ext cx="531795" cy="92783"/>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77" name="Straight Arrow Connector 76">
            <a:extLst>
              <a:ext uri="{FF2B5EF4-FFF2-40B4-BE49-F238E27FC236}">
                <a16:creationId xmlns:a16="http://schemas.microsoft.com/office/drawing/2014/main" id="{8F8BE2F0-6161-453E-A2B5-7E1A97768DF7}"/>
              </a:ext>
            </a:extLst>
          </p:cNvPr>
          <p:cNvCxnSpPr>
            <a:cxnSpLocks/>
            <a:endCxn id="67" idx="0"/>
          </p:cNvCxnSpPr>
          <p:nvPr/>
        </p:nvCxnSpPr>
        <p:spPr bwMode="auto">
          <a:xfrm flipH="1">
            <a:off x="6120505" y="4407913"/>
            <a:ext cx="123616" cy="229822"/>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82" name="TextBox 21">
            <a:extLst>
              <a:ext uri="{FF2B5EF4-FFF2-40B4-BE49-F238E27FC236}">
                <a16:creationId xmlns:a16="http://schemas.microsoft.com/office/drawing/2014/main" id="{857B4F68-9A5C-441C-9F6D-579CDF5A9A7B}"/>
              </a:ext>
            </a:extLst>
          </p:cNvPr>
          <p:cNvSpPr txBox="1"/>
          <p:nvPr/>
        </p:nvSpPr>
        <p:spPr>
          <a:xfrm>
            <a:off x="5838587" y="4001817"/>
            <a:ext cx="1071127" cy="276999"/>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non- AP STA2</a:t>
            </a:r>
          </a:p>
        </p:txBody>
      </p:sp>
      <p:sp>
        <p:nvSpPr>
          <p:cNvPr id="83" name="TextBox 21">
            <a:extLst>
              <a:ext uri="{FF2B5EF4-FFF2-40B4-BE49-F238E27FC236}">
                <a16:creationId xmlns:a16="http://schemas.microsoft.com/office/drawing/2014/main" id="{9F53ADA6-5C60-4513-AB73-AF744091CD29}"/>
              </a:ext>
            </a:extLst>
          </p:cNvPr>
          <p:cNvSpPr txBox="1"/>
          <p:nvPr/>
        </p:nvSpPr>
        <p:spPr>
          <a:xfrm>
            <a:off x="7913253" y="4316171"/>
            <a:ext cx="1071127" cy="276999"/>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latin typeface="Intel Clear" panose="020B0604020203020204" pitchFamily="34" charset="0"/>
                <a:cs typeface="Neo Sans Intel"/>
              </a:rPr>
              <a:t>non- AP STA3</a:t>
            </a:r>
          </a:p>
        </p:txBody>
      </p:sp>
    </p:spTree>
    <p:extLst>
      <p:ext uri="{BB962C8B-B14F-4D97-AF65-F5344CB8AC3E}">
        <p14:creationId xmlns:p14="http://schemas.microsoft.com/office/powerpoint/2010/main" val="264102530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7355</TotalTime>
  <Words>1048</Words>
  <Application>Microsoft Office PowerPoint</Application>
  <PresentationFormat>On-screen Show (4:3)</PresentationFormat>
  <Paragraphs>181</Paragraphs>
  <Slides>13</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Intel Clear</vt:lpstr>
      <vt:lpstr>Neo Sans Intel</vt:lpstr>
      <vt:lpstr>Arial</vt:lpstr>
      <vt:lpstr>Times New Roman</vt:lpstr>
      <vt:lpstr>802-11-Submission</vt:lpstr>
      <vt:lpstr>Document</vt:lpstr>
      <vt:lpstr>Spatial Reuse triggered NPCA</vt:lpstr>
      <vt:lpstr>Abstract</vt:lpstr>
      <vt:lpstr>Introduction</vt:lpstr>
      <vt:lpstr>Recap: NPCA Goal [1]</vt:lpstr>
      <vt:lpstr>Recap: OBSS hidden node problem for NPCA</vt:lpstr>
      <vt:lpstr>Recap: Spatial Reuse</vt:lpstr>
      <vt:lpstr>Proposal: Spatial Reuse triggered NPCA</vt:lpstr>
      <vt:lpstr>Spatial Reuse triggered NPCA (Case 1)</vt:lpstr>
      <vt:lpstr>Spatial Reuse triggered NPCA (Case 2)</vt:lpstr>
      <vt:lpstr>Consideration on CS-ICF</vt:lpstr>
      <vt:lpstr>Summary</vt:lpstr>
      <vt:lpstr>Straw Poll</vt:lpstr>
      <vt:lpstr>References</vt:lpstr>
    </vt:vector>
  </TitlesOfParts>
  <Company>Canon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FUJIMORI Yuki</dc:creator>
  <cp:lastModifiedBy>FUJIMORI Yuki</cp:lastModifiedBy>
  <cp:revision>118</cp:revision>
  <cp:lastPrinted>1998-02-10T13:28:06Z</cp:lastPrinted>
  <dcterms:created xsi:type="dcterms:W3CDTF">2024-11-14T17:37:09Z</dcterms:created>
  <dcterms:modified xsi:type="dcterms:W3CDTF">2025-04-29T14:44:19Z</dcterms:modified>
</cp:coreProperties>
</file>