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718" r:id="rId3"/>
    <p:sldId id="719" r:id="rId4"/>
    <p:sldId id="722" r:id="rId5"/>
    <p:sldId id="723" r:id="rId6"/>
    <p:sldId id="717" r:id="rId7"/>
    <p:sldId id="724" r:id="rId8"/>
    <p:sldId id="71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690CE00C-35E4-4EF3-A08F-36E08180CA2D}">
          <p14:sldIdLst>
            <p14:sldId id="269"/>
            <p14:sldId id="718"/>
            <p14:sldId id="719"/>
            <p14:sldId id="722"/>
            <p14:sldId id="723"/>
            <p14:sldId id="717"/>
            <p14:sldId id="724"/>
            <p14:sldId id="712"/>
          </p14:sldIdLst>
        </p14:section>
      </p14:sectionLst>
    </p:ex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hnu Vardhan Ratnam" initials="VVR" lastIdx="3" clrIdx="0">
    <p:extLst>
      <p:ext uri="{19B8F6BF-5375-455C-9EA6-DF929625EA0E}">
        <p15:presenceInfo xmlns:p15="http://schemas.microsoft.com/office/powerpoint/2012/main" userId="S-1-5-21-1569490900-2152479555-3239727262-5870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B"/>
    <a:srgbClr val="FF3300"/>
    <a:srgbClr val="8BE1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61" autoAdjust="0"/>
    <p:restoredTop sz="95801" autoAdjust="0"/>
  </p:normalViewPr>
  <p:slideViewPr>
    <p:cSldViewPr>
      <p:cViewPr>
        <p:scale>
          <a:sx n="93" d="100"/>
          <a:sy n="93" d="100"/>
        </p:scale>
        <p:origin x="1358" y="82"/>
      </p:cViewPr>
      <p:guideLst>
        <p:guide orient="horz" pos="2160"/>
        <p:guide pos="2853"/>
      </p:guideLst>
    </p:cSldViewPr>
  </p:slideViewPr>
  <p:outlineViewPr>
    <p:cViewPr>
      <p:scale>
        <a:sx n="50" d="100"/>
        <a:sy n="50" d="100"/>
      </p:scale>
      <p:origin x="0" y="0"/>
    </p:cViewPr>
  </p:outlineViewPr>
  <p:notesTextViewPr>
    <p:cViewPr>
      <p:scale>
        <a:sx n="125" d="100"/>
        <a:sy n="125"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75FF9872-BB9C-4656-86EE-80A78B9C07AE}" type="datetime1">
              <a:rPr lang="en-US" smtClean="0"/>
              <a:t>6/17/2025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Vishnu Ratnam (SRA)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802.11-xx/xxxxr0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0E993158-FF21-4BB0-B87F-C47A4E4BFBE2}" type="datetime1">
              <a:rPr lang="en-US" smtClean="0"/>
              <a:t>6/17/2025</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Vishnu Ratnam (SRA)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802.11-xx/xxxxr0</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8EBBEF0-5E6F-4FCB-B57D-AD661FBE03D6}" type="datetime1">
              <a:rPr lang="en-US" altLang="en-US" sz="1400" smtClean="0"/>
              <a:t>6/17/2025</a:t>
            </a:fld>
            <a:endParaRPr lang="en-US" altLang="en-US" sz="1400"/>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Vishnu Ratnam (SRA)</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39820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419547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4</a:t>
            </a:fld>
            <a:endParaRPr lang="en-US" altLang="en-US"/>
          </a:p>
        </p:txBody>
      </p:sp>
    </p:spTree>
    <p:extLst>
      <p:ext uri="{BB962C8B-B14F-4D97-AF65-F5344CB8AC3E}">
        <p14:creationId xmlns:p14="http://schemas.microsoft.com/office/powerpoint/2010/main" val="1351122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359791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3507540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269455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6/17/2025</a:t>
            </a:fld>
            <a:endParaRPr lang="en-US"/>
          </a:p>
        </p:txBody>
      </p:sp>
      <p:sp>
        <p:nvSpPr>
          <p:cNvPr id="6" name="Footer Placeholder 5"/>
          <p:cNvSpPr>
            <a:spLocks noGrp="1"/>
          </p:cNvSpPr>
          <p:nvPr>
            <p:ph type="ftr" sz="quarter" idx="4"/>
          </p:nvPr>
        </p:nvSpPr>
        <p:spPr/>
        <p:txBody>
          <a:bodyPr/>
          <a:lstStyle/>
          <a:p>
            <a:pPr lvl="4">
              <a:defRPr/>
            </a:pPr>
            <a:r>
              <a:rPr lang="en-US"/>
              <a:t>Vishnu Ratnam (SRA)</a:t>
            </a:r>
          </a:p>
        </p:txBody>
      </p:sp>
      <p:sp>
        <p:nvSpPr>
          <p:cNvPr id="7" name="Slide Number Placeholder 6"/>
          <p:cNvSpPr>
            <a:spLocks noGrp="1"/>
          </p:cNvSpPr>
          <p:nvPr>
            <p:ph type="sldNum" sz="quarter" idx="5"/>
          </p:nvPr>
        </p:nvSpPr>
        <p:spPr/>
        <p:txBody>
          <a:bodyPr/>
          <a:lstStyle/>
          <a:p>
            <a:r>
              <a:rPr lang="en-US" altLang="en-US"/>
              <a:t>Page </a:t>
            </a:r>
            <a:fld id="{A4C469B6-0354-4D64-BCEB-6541BE9EF06F}" type="slidenum">
              <a:rPr lang="en-US" altLang="en-US" smtClean="0"/>
              <a:t>8</a:t>
            </a:fld>
            <a:endParaRPr lang="en-US" altLang="en-US"/>
          </a:p>
        </p:txBody>
      </p:sp>
    </p:spTree>
    <p:extLst>
      <p:ext uri="{BB962C8B-B14F-4D97-AF65-F5344CB8AC3E}">
        <p14:creationId xmlns:p14="http://schemas.microsoft.com/office/powerpoint/2010/main" val="254137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Vishnu Ratnam (SRA)</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Vishnu Ratnam (SRA)</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Vishnu Ratnam (SRA)</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802.11-25/0495r1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Mar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685800" y="609600"/>
            <a:ext cx="7772400" cy="1066800"/>
          </a:xfrm>
        </p:spPr>
        <p:txBody>
          <a:bodyPr/>
          <a:lstStyle/>
          <a:p>
            <a:r>
              <a:rPr lang="en-US" altLang="zh-CN">
                <a:latin typeface="Arial" panose="020B0604020202020204" pitchFamily="34" charset="0"/>
                <a:cs typeface="Arial" panose="020B0604020202020204" pitchFamily="34" charset="0"/>
              </a:rPr>
              <a:t>Considerations </a:t>
            </a:r>
            <a:r>
              <a:rPr lang="en-US" altLang="zh-CN" dirty="0">
                <a:latin typeface="Arial" panose="020B0604020202020204" pitchFamily="34" charset="0"/>
                <a:cs typeface="Arial" panose="020B0604020202020204" pitchFamily="34" charset="0"/>
              </a:rPr>
              <a:t>on low latency indication</a:t>
            </a:r>
          </a:p>
        </p:txBody>
      </p:sp>
      <p:sp>
        <p:nvSpPr>
          <p:cNvPr id="13318" name="Rectangle 6"/>
          <p:cNvSpPr>
            <a:spLocks noGrp="1" noChangeArrowheads="1"/>
          </p:cNvSpPr>
          <p:nvPr>
            <p:ph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2025-3-9</a:t>
            </a:r>
          </a:p>
        </p:txBody>
      </p:sp>
      <p:sp>
        <p:nvSpPr>
          <p:cNvPr id="5" name="Footer Placeholder 4"/>
          <p:cNvSpPr>
            <a:spLocks noGrp="1"/>
          </p:cNvSpPr>
          <p:nvPr>
            <p:ph type="ftr" sz="quarter" idx="11"/>
          </p:nvPr>
        </p:nvSpPr>
        <p:spPr/>
        <p:txBody>
          <a:bodyPr/>
          <a:lstStyle/>
          <a:p>
            <a:pPr>
              <a:defRPr/>
            </a:pPr>
            <a:r>
              <a:rPr lang="en-US" altLang="ko-KR" dirty="0">
                <a:sym typeface="+mn-ea"/>
              </a:rPr>
              <a:t>Yue Qi, Samsung Research America</a:t>
            </a:r>
            <a:endParaRPr lang="en-US" dirty="0"/>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graphicFrame>
        <p:nvGraphicFramePr>
          <p:cNvPr id="7" name="Object 3">
            <a:extLst>
              <a:ext uri="{FF2B5EF4-FFF2-40B4-BE49-F238E27FC236}">
                <a16:creationId xmlns:a16="http://schemas.microsoft.com/office/drawing/2014/main" id="{87D7BA45-E74A-4031-A034-F8DE705C8A01}"/>
              </a:ext>
            </a:extLst>
          </p:cNvPr>
          <p:cNvGraphicFramePr>
            <a:graphicFrameLocks noChangeAspect="1"/>
          </p:cNvGraphicFramePr>
          <p:nvPr>
            <p:extLst>
              <p:ext uri="{D42A27DB-BD31-4B8C-83A1-F6EECF244321}">
                <p14:modId xmlns:p14="http://schemas.microsoft.com/office/powerpoint/2010/main" val="2128009385"/>
              </p:ext>
            </p:extLst>
          </p:nvPr>
        </p:nvGraphicFramePr>
        <p:xfrm>
          <a:off x="838200" y="2925287"/>
          <a:ext cx="7620000" cy="2398712"/>
        </p:xfrm>
        <a:graphic>
          <a:graphicData uri="http://schemas.openxmlformats.org/presentationml/2006/ole">
            <mc:AlternateContent xmlns:mc="http://schemas.openxmlformats.org/markup-compatibility/2006">
              <mc:Choice xmlns:v="urn:schemas-microsoft-com:vml" Requires="v">
                <p:oleObj spid="_x0000_s1038" name="Document" r:id="rId4" imgW="10850774" imgH="3430671" progId="Word.Document.8">
                  <p:embed/>
                </p:oleObj>
              </mc:Choice>
              <mc:Fallback>
                <p:oleObj name="Document" r:id="rId4" imgW="10850774" imgH="3430671" progId="Word.Document.8">
                  <p:embed/>
                  <p:pic>
                    <p:nvPicPr>
                      <p:cNvPr id="7" name="Object 3">
                        <a:extLst>
                          <a:ext uri="{FF2B5EF4-FFF2-40B4-BE49-F238E27FC236}">
                            <a16:creationId xmlns:a16="http://schemas.microsoft.com/office/drawing/2014/main" id="{BC61D398-725E-48C4-9B26-794A108E3661}"/>
                          </a:ext>
                        </a:extLst>
                      </p:cNvPr>
                      <p:cNvPicPr>
                        <a:picLocks noChangeAspect="1" noChangeArrowheads="1"/>
                      </p:cNvPicPr>
                      <p:nvPr/>
                    </p:nvPicPr>
                    <p:blipFill>
                      <a:blip r:embed="rId5"/>
                      <a:srcRect/>
                      <a:stretch>
                        <a:fillRect/>
                      </a:stretch>
                    </p:blipFill>
                    <p:spPr bwMode="auto">
                      <a:xfrm>
                        <a:off x="838200" y="2925287"/>
                        <a:ext cx="7620000" cy="2398712"/>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Issues on the current LLI (1/2)</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 name="Rectangle 2">
            <a:extLst>
              <a:ext uri="{FF2B5EF4-FFF2-40B4-BE49-F238E27FC236}">
                <a16:creationId xmlns:a16="http://schemas.microsoft.com/office/drawing/2014/main" id="{08230410-C8F4-4BED-BA38-428EFD26E3EB}"/>
              </a:ext>
            </a:extLst>
          </p:cNvPr>
          <p:cNvSpPr/>
          <p:nvPr/>
        </p:nvSpPr>
        <p:spPr>
          <a:xfrm>
            <a:off x="685800" y="1676400"/>
            <a:ext cx="7696200" cy="3785652"/>
          </a:xfrm>
          <a:prstGeom prst="rect">
            <a:avLst/>
          </a:prstGeom>
        </p:spPr>
        <p:txBody>
          <a:bodyPr wrap="square">
            <a:spAutoFit/>
          </a:bodyPr>
          <a:lstStyle/>
          <a:p>
            <a:pPr algn="just"/>
            <a:r>
              <a:rPr lang="en-US" sz="1600" dirty="0"/>
              <a:t>After the TXOP responder indicating its low latency traffic, the TXOP holder should consider the indication in determining subsequent actions within the current TXOP or subsequent TXOPs. </a:t>
            </a:r>
          </a:p>
          <a:p>
            <a:pPr algn="just"/>
            <a:r>
              <a:rPr lang="en-US" sz="1600" dirty="0"/>
              <a:t>However, there is no way for the TXOP responder to know if the TXOP holder considers the indication or not. In addition, there is no way for the TXOP responder to know the actions from TXOP holder.</a:t>
            </a:r>
          </a:p>
          <a:p>
            <a:pPr algn="just"/>
            <a:endParaRPr lang="en-US" sz="1600" dirty="0"/>
          </a:p>
          <a:p>
            <a:pPr marL="228600" indent="-228600" algn="just">
              <a:buFontTx/>
              <a:buAutoNum type="arabicParenR"/>
            </a:pPr>
            <a:r>
              <a:rPr lang="en-US" sz="1600" b="1" dirty="0"/>
              <a:t>Uncertainty in scheduling. </a:t>
            </a:r>
            <a:r>
              <a:rPr lang="en-US" sz="1600" dirty="0"/>
              <a:t>The TXOP responder has no visibility into how or when the TXOP initiator will schedule traffic based on its LLI. There is no assurance that the LLI will be honored or reflected in scheduling decisions during subsequent TXOPs. </a:t>
            </a:r>
          </a:p>
          <a:p>
            <a:pPr marL="228600" indent="-228600" algn="just">
              <a:buFontTx/>
              <a:buAutoNum type="arabicParenR"/>
            </a:pPr>
            <a:r>
              <a:rPr lang="en-US" sz="1600" b="1" dirty="0"/>
              <a:t>Lack of feedback mechanism. </a:t>
            </a:r>
            <a:r>
              <a:rPr lang="en-US" sz="1600" dirty="0"/>
              <a:t>The TXOP responder does not know whether the TXOP holder actually considered its low latency indication. This leads to a potential problem where LLT may not get prioritized as intended across multiple TXOPs. </a:t>
            </a:r>
            <a:endParaRPr lang="en-US" sz="1600" b="1" dirty="0"/>
          </a:p>
          <a:p>
            <a:pPr marL="228600" indent="-228600" algn="just">
              <a:buFontTx/>
              <a:buAutoNum type="arabicParenR"/>
            </a:pPr>
            <a:endParaRPr lang="en-US" sz="1600" dirty="0"/>
          </a:p>
          <a:p>
            <a:pPr algn="just"/>
            <a:endParaRPr lang="en-US" sz="1600" dirty="0"/>
          </a:p>
        </p:txBody>
      </p:sp>
    </p:spTree>
    <p:extLst>
      <p:ext uri="{BB962C8B-B14F-4D97-AF65-F5344CB8AC3E}">
        <p14:creationId xmlns:p14="http://schemas.microsoft.com/office/powerpoint/2010/main" val="412952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7" name="Title 1">
            <a:extLst>
              <a:ext uri="{FF2B5EF4-FFF2-40B4-BE49-F238E27FC236}">
                <a16:creationId xmlns:a16="http://schemas.microsoft.com/office/drawing/2014/main" id="{5BA4C873-819F-4127-B7AF-C74F7BB09FF6}"/>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Issues on the current LLI (2/2)</a:t>
            </a:r>
          </a:p>
        </p:txBody>
      </p:sp>
      <p:sp>
        <p:nvSpPr>
          <p:cNvPr id="2" name="Rectangle 1">
            <a:extLst>
              <a:ext uri="{FF2B5EF4-FFF2-40B4-BE49-F238E27FC236}">
                <a16:creationId xmlns:a16="http://schemas.microsoft.com/office/drawing/2014/main" id="{D74F8BC7-2D61-44AB-9887-C10AB249BA82}"/>
              </a:ext>
            </a:extLst>
          </p:cNvPr>
          <p:cNvSpPr/>
          <p:nvPr/>
        </p:nvSpPr>
        <p:spPr>
          <a:xfrm>
            <a:off x="723900" y="1447800"/>
            <a:ext cx="7734299" cy="4524315"/>
          </a:xfrm>
          <a:prstGeom prst="rect">
            <a:avLst/>
          </a:prstGeom>
        </p:spPr>
        <p:txBody>
          <a:bodyPr wrap="square">
            <a:spAutoFit/>
          </a:bodyPr>
          <a:lstStyle/>
          <a:p>
            <a:pPr algn="just"/>
            <a:r>
              <a:rPr lang="en-US" sz="1600" b="1" dirty="0"/>
              <a:t>Limitations of current LLI negotiation via SCS directly.</a:t>
            </a:r>
            <a:endParaRPr lang="en-US" sz="1600" dirty="0"/>
          </a:p>
          <a:p>
            <a:pPr algn="just"/>
            <a:r>
              <a:rPr lang="en-US" sz="1600" b="1" dirty="0"/>
              <a:t>1) Ambiguity in LLI enablement when using SCS</a:t>
            </a:r>
          </a:p>
          <a:p>
            <a:pPr marL="285750" indent="-285750" algn="just">
              <a:buFont typeface="Arial" panose="020B0604020202020204" pitchFamily="34" charset="0"/>
              <a:buChar char="•"/>
            </a:pPr>
            <a:r>
              <a:rPr lang="en-US" sz="1600" dirty="0"/>
              <a:t>LLI is designed for handling urgent, un-predictable low latency traffic, often triggered spontaneously. In contrast, SCS assumes some detailed traffic is known and is enabled during explicit negotiation and acceptance. Therefore using SCS for LLI may cause ambiguity since it is unclear when and how LLI should be enabled if tied to SCS. This may lead to inefficient or unnecessary enablement of SCS where it does not match the application’s behavior. </a:t>
            </a:r>
          </a:p>
          <a:p>
            <a:pPr algn="just"/>
            <a:r>
              <a:rPr lang="en-US" sz="1600" b="1" dirty="0"/>
              <a:t>2) Risk of inefficient resource use with advance LLI enablement	</a:t>
            </a:r>
          </a:p>
          <a:p>
            <a:pPr marL="285750" indent="-285750" algn="just">
              <a:buFont typeface="Arial" panose="020B0604020202020204" pitchFamily="34" charset="0"/>
              <a:buChar char="•"/>
            </a:pPr>
            <a:r>
              <a:rPr lang="en-US" sz="1600" dirty="0"/>
              <a:t>If LLI is enabled in advance (e.g., through SCS) but never used, system resources may be wasted. This is especially problematic for resource-constrained or high-density environments. </a:t>
            </a:r>
          </a:p>
          <a:p>
            <a:pPr algn="just"/>
            <a:r>
              <a:rPr lang="en-US" sz="1600" b="1" dirty="0"/>
              <a:t>3) Inefficiencies in current LLI field usage within Control Info</a:t>
            </a:r>
            <a:r>
              <a:rPr lang="en-US" sz="1600" dirty="0"/>
              <a:t> </a:t>
            </a:r>
            <a:r>
              <a:rPr lang="en-US" sz="1600" b="1" dirty="0"/>
              <a:t>field </a:t>
            </a:r>
          </a:p>
          <a:p>
            <a:pPr marL="285750" indent="-285750" algn="just">
              <a:buFont typeface="Arial" panose="020B0604020202020204" pitchFamily="34" charset="0"/>
              <a:buChar char="•"/>
            </a:pPr>
            <a:r>
              <a:rPr lang="en-US" sz="1600" dirty="0"/>
              <a:t>LLI parameters are included in the Control Info field, while many parameters like SCSID, TID, delay bound, or data rate may be difficult to determine ahead of time. </a:t>
            </a:r>
          </a:p>
          <a:p>
            <a:pPr marL="285750" indent="-285750" algn="just">
              <a:buFont typeface="Arial" panose="020B0604020202020204" pitchFamily="34" charset="0"/>
              <a:buChar char="•"/>
            </a:pPr>
            <a:r>
              <a:rPr lang="en-US" sz="1600" dirty="0"/>
              <a:t>As a result, many fields become either left unspecified or set to placeholder/default values (e.g., 0). E.g., although setting Minimum/Maximum Service Interval = 0 can be used to trigger LLI activation, resulting in suboptimal signaling efficiency.</a:t>
            </a:r>
          </a:p>
        </p:txBody>
      </p:sp>
    </p:spTree>
    <p:extLst>
      <p:ext uri="{BB962C8B-B14F-4D97-AF65-F5344CB8AC3E}">
        <p14:creationId xmlns:p14="http://schemas.microsoft.com/office/powerpoint/2010/main" val="128869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28" name="Title 1">
            <a:extLst>
              <a:ext uri="{FF2B5EF4-FFF2-40B4-BE49-F238E27FC236}">
                <a16:creationId xmlns:a16="http://schemas.microsoft.com/office/drawing/2014/main" id="{E84842F1-0ADA-480D-A1B8-96C48FC9FF75}"/>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Proposal: LLI negotiation request and response frame (1/2)</a:t>
            </a:r>
          </a:p>
        </p:txBody>
      </p:sp>
      <p:sp>
        <p:nvSpPr>
          <p:cNvPr id="7" name="Rectangle 6">
            <a:extLst>
              <a:ext uri="{FF2B5EF4-FFF2-40B4-BE49-F238E27FC236}">
                <a16:creationId xmlns:a16="http://schemas.microsoft.com/office/drawing/2014/main" id="{26D64897-33A5-4E2F-8F16-8BBB478359FE}"/>
              </a:ext>
            </a:extLst>
          </p:cNvPr>
          <p:cNvSpPr/>
          <p:nvPr/>
        </p:nvSpPr>
        <p:spPr>
          <a:xfrm>
            <a:off x="642132" y="1301452"/>
            <a:ext cx="8044668" cy="3046988"/>
          </a:xfrm>
          <a:prstGeom prst="rect">
            <a:avLst/>
          </a:prstGeom>
        </p:spPr>
        <p:txBody>
          <a:bodyPr wrap="square">
            <a:spAutoFit/>
          </a:bodyPr>
          <a:lstStyle/>
          <a:p>
            <a:pPr algn="just"/>
            <a:r>
              <a:rPr lang="en-US" sz="1600" b="1" dirty="0"/>
              <a:t>Considerations: </a:t>
            </a:r>
          </a:p>
          <a:p>
            <a:pPr marL="285750" indent="-285750" algn="just">
              <a:buFont typeface="Arial" panose="020B0604020202020204" pitchFamily="34" charset="0"/>
              <a:buChar char="•"/>
            </a:pPr>
            <a:r>
              <a:rPr lang="en-US" sz="1600" dirty="0"/>
              <a:t>Reducing the frame overhead over full SCS where those unspecified fields can be removed. </a:t>
            </a:r>
          </a:p>
          <a:p>
            <a:pPr marL="285750" indent="-285750" algn="just">
              <a:buFont typeface="Arial" panose="020B0604020202020204" pitchFamily="34" charset="0"/>
              <a:buChar char="•"/>
            </a:pPr>
            <a:r>
              <a:rPr lang="en-US" sz="1600" dirty="0"/>
              <a:t>Repurposing the Control Info field and introducing actions that TXOP responder may request and the TXOP holder may response with, so that LL traffic can be reliably and consistently prioritized with improved response determinism across TXOPs. </a:t>
            </a:r>
          </a:p>
          <a:p>
            <a:pPr algn="just"/>
            <a:r>
              <a:rPr lang="en-US" sz="1600" b="1" dirty="0"/>
              <a:t>Enablement:</a:t>
            </a:r>
          </a:p>
          <a:p>
            <a:pPr marL="285750" indent="-285750" algn="just">
              <a:buFont typeface="Arial" panose="020B0604020202020204" pitchFamily="34" charset="0"/>
              <a:buChar char="•"/>
            </a:pPr>
            <a:r>
              <a:rPr lang="en-US" sz="1600" dirty="0"/>
              <a:t>the STA sends an LLI Setup Request frame to its associated AP. </a:t>
            </a:r>
          </a:p>
          <a:p>
            <a:pPr marL="285750" indent="-285750" algn="just">
              <a:buFont typeface="Arial" panose="020B0604020202020204" pitchFamily="34" charset="0"/>
              <a:buChar char="•"/>
            </a:pPr>
            <a:r>
              <a:rPr lang="en-US" sz="1600" dirty="0"/>
              <a:t>The AP may response with an LLI Setup response frame by accept or reject the request. </a:t>
            </a:r>
          </a:p>
          <a:p>
            <a:pPr algn="just"/>
            <a:r>
              <a:rPr lang="en-US" sz="1600" b="1" dirty="0"/>
              <a:t>Indication: </a:t>
            </a:r>
          </a:p>
          <a:p>
            <a:pPr marL="285750" indent="-285750" algn="just">
              <a:buFont typeface="Arial" panose="020B0604020202020204" pitchFamily="34" charset="0"/>
              <a:buChar char="•"/>
            </a:pPr>
            <a:r>
              <a:rPr lang="en-US" sz="1600" dirty="0"/>
              <a:t>During the LL session, an indication frame (e.g., Multi-STA BA) is transmitted such that AP may process the request within the current TXOP or subsequent TXOPs. </a:t>
            </a:r>
          </a:p>
          <a:p>
            <a:pPr marL="285750" indent="-285750" algn="just">
              <a:buFont typeface="Arial" panose="020B0604020202020204" pitchFamily="34" charset="0"/>
              <a:buChar char="•"/>
            </a:pPr>
            <a:r>
              <a:rPr lang="en-US" sz="1600" dirty="0"/>
              <a:t>The STAs may end the LL session (e.g., inactivity timeout, explicit teardown, etc.)</a:t>
            </a:r>
          </a:p>
        </p:txBody>
      </p:sp>
      <p:pic>
        <p:nvPicPr>
          <p:cNvPr id="2" name="Picture 1">
            <a:extLst>
              <a:ext uri="{FF2B5EF4-FFF2-40B4-BE49-F238E27FC236}">
                <a16:creationId xmlns:a16="http://schemas.microsoft.com/office/drawing/2014/main" id="{B588AD19-DA33-4954-B45F-553FFCABFC0F}"/>
              </a:ext>
            </a:extLst>
          </p:cNvPr>
          <p:cNvPicPr>
            <a:picLocks noChangeAspect="1"/>
          </p:cNvPicPr>
          <p:nvPr/>
        </p:nvPicPr>
        <p:blipFill rotWithShape="1">
          <a:blip r:embed="rId3"/>
          <a:srcRect t="7215"/>
          <a:stretch/>
        </p:blipFill>
        <p:spPr>
          <a:xfrm>
            <a:off x="1143000" y="4278291"/>
            <a:ext cx="6629400" cy="2102426"/>
          </a:xfrm>
          <a:prstGeom prst="rect">
            <a:avLst/>
          </a:prstGeom>
        </p:spPr>
      </p:pic>
    </p:spTree>
    <p:extLst>
      <p:ext uri="{BB962C8B-B14F-4D97-AF65-F5344CB8AC3E}">
        <p14:creationId xmlns:p14="http://schemas.microsoft.com/office/powerpoint/2010/main" val="2486465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28" name="Title 1">
            <a:extLst>
              <a:ext uri="{FF2B5EF4-FFF2-40B4-BE49-F238E27FC236}">
                <a16:creationId xmlns:a16="http://schemas.microsoft.com/office/drawing/2014/main" id="{E84842F1-0ADA-480D-A1B8-96C48FC9FF75}"/>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Proposal: LLI negotiation request and response frame (2/2)</a:t>
            </a:r>
          </a:p>
        </p:txBody>
      </p:sp>
      <p:sp>
        <p:nvSpPr>
          <p:cNvPr id="7" name="Rectangle 6">
            <a:extLst>
              <a:ext uri="{FF2B5EF4-FFF2-40B4-BE49-F238E27FC236}">
                <a16:creationId xmlns:a16="http://schemas.microsoft.com/office/drawing/2014/main" id="{26D64897-33A5-4E2F-8F16-8BBB478359FE}"/>
              </a:ext>
            </a:extLst>
          </p:cNvPr>
          <p:cNvSpPr/>
          <p:nvPr/>
        </p:nvSpPr>
        <p:spPr>
          <a:xfrm>
            <a:off x="642133" y="1861403"/>
            <a:ext cx="8044667" cy="3139321"/>
          </a:xfrm>
          <a:prstGeom prst="rect">
            <a:avLst/>
          </a:prstGeom>
        </p:spPr>
        <p:txBody>
          <a:bodyPr wrap="square">
            <a:spAutoFit/>
          </a:bodyPr>
          <a:lstStyle/>
          <a:p>
            <a:r>
              <a:rPr lang="en-US" sz="1800" b="1" dirty="0"/>
              <a:t>LLI Setup frames: </a:t>
            </a:r>
          </a:p>
          <a:p>
            <a:pPr marL="285750" indent="-285750">
              <a:buFont typeface="Arial" panose="020B0604020202020204" pitchFamily="34" charset="0"/>
              <a:buChar char="•"/>
            </a:pPr>
            <a:r>
              <a:rPr lang="en-US" sz="1800" dirty="0"/>
              <a:t>Is designed to carry only minimal QoS-related indicators needed for LLI activation, minimizing unnecessary control overhead compared to full SCS QoS info.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Variation of a QoS frames, repurposing and simplifying the Control Info field. </a:t>
            </a:r>
          </a:p>
          <a:p>
            <a:pPr marL="742950" lvl="1" indent="-285750">
              <a:buFont typeface="Arial" panose="020B0604020202020204" pitchFamily="34" charset="0"/>
              <a:buChar char="•"/>
            </a:pPr>
            <a:r>
              <a:rPr lang="en-US" sz="1800" dirty="0"/>
              <a:t>LLI enablement may be positioned earlier before checking other fields such as TID, UP, and other info in the QoS Char. elements. </a:t>
            </a:r>
          </a:p>
          <a:p>
            <a:pPr marL="742950" lvl="1" indent="-285750">
              <a:buFont typeface="Arial" panose="020B0604020202020204" pitchFamily="34" charset="0"/>
              <a:buChar char="•"/>
            </a:pPr>
            <a:r>
              <a:rPr lang="en-US" sz="1800" dirty="0"/>
              <a:t>Most of the fields that require the details of the LLT may be removed because the characteristics of the traffic maybe inherently unpredictable at the time of negotiation. </a:t>
            </a:r>
          </a:p>
        </p:txBody>
      </p:sp>
    </p:spTree>
    <p:extLst>
      <p:ext uri="{BB962C8B-B14F-4D97-AF65-F5344CB8AC3E}">
        <p14:creationId xmlns:p14="http://schemas.microsoft.com/office/powerpoint/2010/main" val="307649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Proposal: LLI negotiation with Action Policy negotiation</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8" name="Rectangle 7">
            <a:extLst>
              <a:ext uri="{FF2B5EF4-FFF2-40B4-BE49-F238E27FC236}">
                <a16:creationId xmlns:a16="http://schemas.microsoft.com/office/drawing/2014/main" id="{B26106EE-17BD-47CA-800E-04C19E1B363D}"/>
              </a:ext>
            </a:extLst>
          </p:cNvPr>
          <p:cNvSpPr/>
          <p:nvPr/>
        </p:nvSpPr>
        <p:spPr>
          <a:xfrm>
            <a:off x="868311" y="1505536"/>
            <a:ext cx="7361289" cy="3539430"/>
          </a:xfrm>
          <a:prstGeom prst="rect">
            <a:avLst/>
          </a:prstGeom>
        </p:spPr>
        <p:txBody>
          <a:bodyPr wrap="square">
            <a:spAutoFit/>
          </a:bodyPr>
          <a:lstStyle/>
          <a:p>
            <a:pPr algn="just"/>
            <a:r>
              <a:rPr lang="en-US" sz="1600" b="1" dirty="0"/>
              <a:t>Motivation for Action Policy</a:t>
            </a:r>
          </a:p>
          <a:p>
            <a:pPr algn="just"/>
            <a:r>
              <a:rPr lang="en-US" sz="1600" dirty="0"/>
              <a:t>LLI requests alone may not be sufficient—TXOP responder needs to indicate desired AP behavior.	</a:t>
            </a:r>
          </a:p>
          <a:p>
            <a:pPr algn="just"/>
            <a:r>
              <a:rPr lang="en-US" sz="1600" dirty="0"/>
              <a:t>Current ambiguity in response handling (e.g., RDG vs. MU-RTS sharing) can delay or misalign LLI processing.</a:t>
            </a:r>
          </a:p>
          <a:p>
            <a:pPr algn="just"/>
            <a:endParaRPr lang="en-US" sz="1600" dirty="0"/>
          </a:p>
          <a:p>
            <a:pPr algn="just"/>
            <a:r>
              <a:rPr lang="en-US" sz="1600" b="1" dirty="0"/>
              <a:t>Design options:</a:t>
            </a:r>
            <a:r>
              <a:rPr lang="en-US" sz="1600" dirty="0"/>
              <a:t>	</a:t>
            </a:r>
          </a:p>
          <a:p>
            <a:pPr marL="285750" indent="-285750" algn="just">
              <a:buFont typeface="Arial" panose="020B0604020202020204" pitchFamily="34" charset="0"/>
              <a:buChar char="•"/>
            </a:pPr>
            <a:r>
              <a:rPr lang="en-US" sz="1600" i="1" dirty="0"/>
              <a:t>Explicit Negotiation Semantics: </a:t>
            </a:r>
            <a:r>
              <a:rPr lang="en-US" sz="1600" dirty="0"/>
              <a:t>Define how the AP should act when receiving LLI. </a:t>
            </a:r>
          </a:p>
          <a:p>
            <a:pPr marL="285750" indent="-285750" algn="just">
              <a:buFont typeface="Arial" panose="020B0604020202020204" pitchFamily="34" charset="0"/>
              <a:buChar char="•"/>
            </a:pPr>
            <a:r>
              <a:rPr lang="en-US" sz="1600" i="1" dirty="0"/>
              <a:t>Lightweight Signaling: </a:t>
            </a:r>
            <a:r>
              <a:rPr lang="en-US" sz="1600" dirty="0"/>
              <a:t>Use minimal bits in Control Info to enable behavior differentiation, e.g., Action Policy field. </a:t>
            </a:r>
          </a:p>
          <a:p>
            <a:pPr marL="285750" indent="-285750" algn="just">
              <a:buFont typeface="Arial" panose="020B0604020202020204" pitchFamily="34" charset="0"/>
              <a:buChar char="•"/>
            </a:pPr>
            <a:r>
              <a:rPr lang="en-US" sz="1600" i="1" dirty="0"/>
              <a:t>Optional Field: </a:t>
            </a:r>
            <a:r>
              <a:rPr lang="en-US" sz="1600" dirty="0"/>
              <a:t>Action Policy can be unset if response behavior is not required. </a:t>
            </a:r>
          </a:p>
          <a:p>
            <a:pPr marL="285750" indent="-285750" algn="just">
              <a:buFont typeface="Arial" panose="020B0604020202020204" pitchFamily="34" charset="0"/>
              <a:buChar char="•"/>
            </a:pPr>
            <a:r>
              <a:rPr lang="en-US" sz="1600" i="1" dirty="0"/>
              <a:t>Extendibility: </a:t>
            </a:r>
            <a:r>
              <a:rPr lang="en-US" sz="1600" dirty="0"/>
              <a:t>Design allows future direction/action values for new traffic types (e.g., DL, P2P, multicast). </a:t>
            </a:r>
          </a:p>
          <a:p>
            <a:pPr marL="285750" indent="-285750" algn="just">
              <a:buFont typeface="Arial" panose="020B0604020202020204" pitchFamily="34" charset="0"/>
              <a:buChar char="•"/>
            </a:pPr>
            <a:endParaRPr lang="en-US" sz="1600" dirty="0"/>
          </a:p>
        </p:txBody>
      </p:sp>
    </p:spTree>
    <p:extLst>
      <p:ext uri="{BB962C8B-B14F-4D97-AF65-F5344CB8AC3E}">
        <p14:creationId xmlns:p14="http://schemas.microsoft.com/office/powerpoint/2010/main" val="339466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457200" y="685800"/>
            <a:ext cx="8229600" cy="685800"/>
          </a:xfrm>
        </p:spPr>
        <p:txBody>
          <a:bodyPr/>
          <a:lstStyle/>
          <a:p>
            <a:r>
              <a:rPr lang="en-US" sz="2400" dirty="0"/>
              <a:t>Proposal: LLI negotiation with Action Policy negotiation</a:t>
            </a:r>
          </a:p>
        </p:txBody>
      </p:sp>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graphicFrame>
        <p:nvGraphicFramePr>
          <p:cNvPr id="7" name="Table 6">
            <a:extLst>
              <a:ext uri="{FF2B5EF4-FFF2-40B4-BE49-F238E27FC236}">
                <a16:creationId xmlns:a16="http://schemas.microsoft.com/office/drawing/2014/main" id="{7A0FADF0-9FFD-4B8D-B292-C2BCEFE88962}"/>
              </a:ext>
            </a:extLst>
          </p:cNvPr>
          <p:cNvGraphicFramePr>
            <a:graphicFrameLocks noGrp="1"/>
          </p:cNvGraphicFramePr>
          <p:nvPr>
            <p:extLst>
              <p:ext uri="{D42A27DB-BD31-4B8C-83A1-F6EECF244321}">
                <p14:modId xmlns:p14="http://schemas.microsoft.com/office/powerpoint/2010/main" val="2471903767"/>
              </p:ext>
            </p:extLst>
          </p:nvPr>
        </p:nvGraphicFramePr>
        <p:xfrm>
          <a:off x="891356" y="3020323"/>
          <a:ext cx="7495400" cy="3017520"/>
        </p:xfrm>
        <a:graphic>
          <a:graphicData uri="http://schemas.openxmlformats.org/drawingml/2006/table">
            <a:tbl>
              <a:tblPr firstRow="1" bandRow="1">
                <a:tableStyleId>{5C22544A-7EE6-4342-B048-85BDC9FD1C3A}</a:tableStyleId>
              </a:tblPr>
              <a:tblGrid>
                <a:gridCol w="856475">
                  <a:extLst>
                    <a:ext uri="{9D8B030D-6E8A-4147-A177-3AD203B41FA5}">
                      <a16:colId xmlns:a16="http://schemas.microsoft.com/office/drawing/2014/main" val="1803779722"/>
                    </a:ext>
                  </a:extLst>
                </a:gridCol>
                <a:gridCol w="838200">
                  <a:extLst>
                    <a:ext uri="{9D8B030D-6E8A-4147-A177-3AD203B41FA5}">
                      <a16:colId xmlns:a16="http://schemas.microsoft.com/office/drawing/2014/main" val="3154626410"/>
                    </a:ext>
                  </a:extLst>
                </a:gridCol>
                <a:gridCol w="1914525">
                  <a:extLst>
                    <a:ext uri="{9D8B030D-6E8A-4147-A177-3AD203B41FA5}">
                      <a16:colId xmlns:a16="http://schemas.microsoft.com/office/drawing/2014/main" val="2868585147"/>
                    </a:ext>
                  </a:extLst>
                </a:gridCol>
                <a:gridCol w="752475">
                  <a:extLst>
                    <a:ext uri="{9D8B030D-6E8A-4147-A177-3AD203B41FA5}">
                      <a16:colId xmlns:a16="http://schemas.microsoft.com/office/drawing/2014/main" val="555542222"/>
                    </a:ext>
                  </a:extLst>
                </a:gridCol>
                <a:gridCol w="3133725">
                  <a:extLst>
                    <a:ext uri="{9D8B030D-6E8A-4147-A177-3AD203B41FA5}">
                      <a16:colId xmlns:a16="http://schemas.microsoft.com/office/drawing/2014/main" val="2699887554"/>
                    </a:ext>
                  </a:extLst>
                </a:gridCol>
              </a:tblGrid>
              <a:tr h="307508">
                <a:tc>
                  <a:txBody>
                    <a:bodyPr/>
                    <a:lstStyle/>
                    <a:p>
                      <a:r>
                        <a:rPr lang="en-US" sz="1200" dirty="0"/>
                        <a:t>Direction</a:t>
                      </a:r>
                    </a:p>
                  </a:txBody>
                  <a:tcPr/>
                </a:tc>
                <a:tc>
                  <a:txBody>
                    <a:bodyPr/>
                    <a:lstStyle/>
                    <a:p>
                      <a:r>
                        <a:rPr lang="en-US" sz="1200" dirty="0"/>
                        <a:t>Feedback</a:t>
                      </a:r>
                    </a:p>
                  </a:txBody>
                  <a:tcPr/>
                </a:tc>
                <a:tc>
                  <a:txBody>
                    <a:bodyPr/>
                    <a:lstStyle/>
                    <a:p>
                      <a:r>
                        <a:rPr lang="en-US" sz="1200" dirty="0"/>
                        <a:t>TXOP responder’s needs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Action policy</a:t>
                      </a:r>
                    </a:p>
                  </a:txBody>
                  <a:tcPr/>
                </a:tc>
                <a:tc>
                  <a:txBody>
                    <a:bodyPr/>
                    <a:lstStyle/>
                    <a:p>
                      <a:r>
                        <a:rPr lang="en-US" sz="1200" dirty="0">
                          <a:solidFill>
                            <a:schemeClr val="bg1"/>
                          </a:solidFill>
                        </a:rPr>
                        <a:t>TXOP responder’s request actions &amp; TXOP holder’s response actions</a:t>
                      </a:r>
                    </a:p>
                  </a:txBody>
                  <a:tcPr/>
                </a:tc>
                <a:extLst>
                  <a:ext uri="{0D108BD9-81ED-4DB2-BD59-A6C34878D82A}">
                    <a16:rowId xmlns:a16="http://schemas.microsoft.com/office/drawing/2014/main" val="3978060186"/>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0 UL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accent2"/>
                          </a:solidFill>
                          <a:effectLst/>
                          <a:latin typeface="+mn-lt"/>
                          <a:ea typeface="+mn-ea"/>
                          <a:cs typeface="+mn-cs"/>
                        </a:rPr>
                        <a:t>Buffered low latency traffic. (existing)</a:t>
                      </a:r>
                      <a:endParaRPr lang="en-US" sz="1200"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TXOP sharing: TXOP responder requests MU-RTS TXS mode 1. </a:t>
                      </a:r>
                      <a:endParaRPr lang="en-US" sz="1200" kern="1200" dirty="0">
                        <a:solidFill>
                          <a:srgbClr val="C00000"/>
                        </a:solidFill>
                        <a:effectLst/>
                        <a:latin typeface="+mn-lt"/>
                        <a:ea typeface="+mn-ea"/>
                        <a:cs typeface="+mn-cs"/>
                      </a:endParaRPr>
                    </a:p>
                  </a:txBody>
                  <a:tcPr/>
                </a:tc>
                <a:extLst>
                  <a:ext uri="{0D108BD9-81ED-4DB2-BD59-A6C34878D82A}">
                    <a16:rowId xmlns:a16="http://schemas.microsoft.com/office/drawing/2014/main" val="3431977077"/>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0 UL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accent2"/>
                          </a:solidFill>
                          <a:effectLst/>
                          <a:latin typeface="+mn-lt"/>
                          <a:ea typeface="+mn-ea"/>
                          <a:cs typeface="+mn-cs"/>
                        </a:rPr>
                        <a:t>Buffered low latency traffic. (existing)</a:t>
                      </a:r>
                      <a:endParaRPr lang="en-US" sz="1200"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rPr>
                        <a:t>1</a:t>
                      </a:r>
                    </a:p>
                  </a:txBody>
                  <a:tcPr/>
                </a:tc>
                <a:tc>
                  <a:txBody>
                    <a:bodyPr/>
                    <a:lstStyle/>
                    <a:p>
                      <a:r>
                        <a:rPr lang="en-US" sz="1200" kern="1200" dirty="0">
                          <a:solidFill>
                            <a:srgbClr val="C00000"/>
                          </a:solidFill>
                          <a:effectLst/>
                          <a:latin typeface="+mn-lt"/>
                          <a:ea typeface="+mn-ea"/>
                          <a:cs typeface="+mn-cs"/>
                        </a:rPr>
                        <a:t>RDG: grant RDG by setting RDG/More PPDU to 1. </a:t>
                      </a:r>
                      <a:endParaRPr lang="en-US" sz="1200" dirty="0">
                        <a:solidFill>
                          <a:srgbClr val="C00000"/>
                        </a:solidFill>
                      </a:endParaRPr>
                    </a:p>
                  </a:txBody>
                  <a:tcPr/>
                </a:tc>
                <a:extLst>
                  <a:ext uri="{0D108BD9-81ED-4DB2-BD59-A6C34878D82A}">
                    <a16:rowId xmlns:a16="http://schemas.microsoft.com/office/drawing/2014/main" val="2920418280"/>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 DL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Buffered LLT when TXOP responder is AP. </a:t>
                      </a:r>
                      <a:endParaRPr lang="en-US" sz="1200" dirty="0">
                        <a:solidFill>
                          <a:schemeClr val="bg2">
                            <a:lumMod val="7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TXOP sharing: TXOP responder requests TXOP sharing from the TXOP holder.  </a:t>
                      </a:r>
                    </a:p>
                  </a:txBody>
                  <a:tcPr/>
                </a:tc>
                <a:extLst>
                  <a:ext uri="{0D108BD9-81ED-4DB2-BD59-A6C34878D82A}">
                    <a16:rowId xmlns:a16="http://schemas.microsoft.com/office/drawing/2014/main" val="2212515446"/>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 DL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Buffered LLT when TXOP responder is AP. </a:t>
                      </a:r>
                      <a:endParaRPr lang="en-US" sz="1200" dirty="0">
                        <a:solidFill>
                          <a:schemeClr val="bg2">
                            <a:lumMod val="7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bg2">
                              <a:lumMod val="75000"/>
                            </a:schemeClr>
                          </a:solidFill>
                          <a:effectLst/>
                          <a:latin typeface="+mn-lt"/>
                          <a:ea typeface="+mn-ea"/>
                          <a:cs typeface="+mn-cs"/>
                        </a:rPr>
                        <a:t>RDG: grant RDG by setting RDG/More PPDU to 1. </a:t>
                      </a:r>
                      <a:endParaRPr lang="en-US" sz="1200" dirty="0">
                        <a:solidFill>
                          <a:schemeClr val="bg2">
                            <a:lumMod val="75000"/>
                          </a:schemeClr>
                        </a:solidFill>
                      </a:endParaRPr>
                    </a:p>
                  </a:txBody>
                  <a:tcPr/>
                </a:tc>
                <a:extLst>
                  <a:ext uri="{0D108BD9-81ED-4DB2-BD59-A6C34878D82A}">
                    <a16:rowId xmlns:a16="http://schemas.microsoft.com/office/drawing/2014/main" val="2848970673"/>
                  </a:ext>
                </a:extLst>
              </a:tr>
              <a:tr h="3075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Request for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TXOP sharing: TXOP responder requests MU-RTS TXS mode 2.  </a:t>
                      </a:r>
                    </a:p>
                  </a:txBody>
                  <a:tcPr/>
                </a:tc>
                <a:extLst>
                  <a:ext uri="{0D108BD9-81ED-4DB2-BD59-A6C34878D82A}">
                    <a16:rowId xmlns:a16="http://schemas.microsoft.com/office/drawing/2014/main" val="1731033423"/>
                  </a:ext>
                </a:extLst>
              </a:tr>
              <a:tr h="1845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 P2P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reserved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2">
                              <a:lumMod val="75000"/>
                            </a:schemeClr>
                          </a:solidFill>
                        </a:rPr>
                        <a:t>reserved</a:t>
                      </a:r>
                    </a:p>
                  </a:txBody>
                  <a:tcPr/>
                </a:tc>
                <a:extLst>
                  <a:ext uri="{0D108BD9-81ED-4DB2-BD59-A6C34878D82A}">
                    <a16:rowId xmlns:a16="http://schemas.microsoft.com/office/drawing/2014/main" val="2147290874"/>
                  </a:ext>
                </a:extLst>
              </a:tr>
            </a:tbl>
          </a:graphicData>
        </a:graphic>
      </p:graphicFrame>
      <p:sp>
        <p:nvSpPr>
          <p:cNvPr id="2" name="Rectangle 1">
            <a:extLst>
              <a:ext uri="{FF2B5EF4-FFF2-40B4-BE49-F238E27FC236}">
                <a16:creationId xmlns:a16="http://schemas.microsoft.com/office/drawing/2014/main" id="{A397E69A-9C28-4459-BE1A-1B2D172E79A8}"/>
              </a:ext>
            </a:extLst>
          </p:cNvPr>
          <p:cNvSpPr/>
          <p:nvPr/>
        </p:nvSpPr>
        <p:spPr>
          <a:xfrm rot="16200000">
            <a:off x="-884209" y="4121556"/>
            <a:ext cx="2728910" cy="276999"/>
          </a:xfrm>
          <a:prstGeom prst="rect">
            <a:avLst/>
          </a:prstGeom>
        </p:spPr>
        <p:txBody>
          <a:bodyPr wrap="square">
            <a:spAutoFit/>
          </a:bodyPr>
          <a:lstStyle/>
          <a:p>
            <a:r>
              <a:rPr lang="en-US" dirty="0"/>
              <a:t>Extendable</a:t>
            </a:r>
          </a:p>
        </p:txBody>
      </p:sp>
      <p:cxnSp>
        <p:nvCxnSpPr>
          <p:cNvPr id="4" name="Straight Arrow Connector 3">
            <a:extLst>
              <a:ext uri="{FF2B5EF4-FFF2-40B4-BE49-F238E27FC236}">
                <a16:creationId xmlns:a16="http://schemas.microsoft.com/office/drawing/2014/main" id="{D9A27603-43E1-43D2-B3BE-8EFA1A1BCEB0}"/>
              </a:ext>
            </a:extLst>
          </p:cNvPr>
          <p:cNvCxnSpPr>
            <a:cxnSpLocks/>
          </p:cNvCxnSpPr>
          <p:nvPr/>
        </p:nvCxnSpPr>
        <p:spPr bwMode="auto">
          <a:xfrm>
            <a:off x="685800" y="4343400"/>
            <a:ext cx="0" cy="1589690"/>
          </a:xfrm>
          <a:prstGeom prst="straightConnector1">
            <a:avLst/>
          </a:prstGeom>
          <a:solidFill>
            <a:schemeClr val="accent1"/>
          </a:solidFill>
          <a:ln w="28575" cap="flat" cmpd="sng" algn="ctr">
            <a:solidFill>
              <a:schemeClr val="tx1"/>
            </a:solidFill>
            <a:prstDash val="solid"/>
            <a:round/>
            <a:headEnd type="triangle"/>
            <a:tailEnd type="triangle"/>
          </a:ln>
        </p:spPr>
      </p:cxnSp>
      <p:sp>
        <p:nvSpPr>
          <p:cNvPr id="8" name="Rectangle 7">
            <a:extLst>
              <a:ext uri="{FF2B5EF4-FFF2-40B4-BE49-F238E27FC236}">
                <a16:creationId xmlns:a16="http://schemas.microsoft.com/office/drawing/2014/main" id="{B26106EE-17BD-47CA-800E-04C19E1B363D}"/>
              </a:ext>
            </a:extLst>
          </p:cNvPr>
          <p:cNvSpPr/>
          <p:nvPr/>
        </p:nvSpPr>
        <p:spPr>
          <a:xfrm>
            <a:off x="868312" y="1505536"/>
            <a:ext cx="7518444" cy="1077218"/>
          </a:xfrm>
          <a:prstGeom prst="rect">
            <a:avLst/>
          </a:prstGeom>
        </p:spPr>
        <p:txBody>
          <a:bodyPr wrap="square">
            <a:spAutoFit/>
          </a:bodyPr>
          <a:lstStyle/>
          <a:p>
            <a:r>
              <a:rPr lang="en-US" sz="1600" b="1" dirty="0"/>
              <a:t>Encoding example:	</a:t>
            </a:r>
          </a:p>
          <a:p>
            <a:r>
              <a:rPr lang="en-US" sz="1600" dirty="0"/>
              <a:t>Action Policy = 0: TXOP responder requests TXOP sharing (e.g., MU-RTS TXS mode).	</a:t>
            </a:r>
          </a:p>
          <a:p>
            <a:r>
              <a:rPr lang="en-US" sz="1600" dirty="0"/>
              <a:t>Action Policy = 1: TXOP responder requests RDG support; AP should respond by setting RDG/More PPDU field.	</a:t>
            </a:r>
          </a:p>
        </p:txBody>
      </p:sp>
    </p:spTree>
    <p:extLst>
      <p:ext uri="{BB962C8B-B14F-4D97-AF65-F5344CB8AC3E}">
        <p14:creationId xmlns:p14="http://schemas.microsoft.com/office/powerpoint/2010/main" val="2534895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B7C407C2-6A4C-4442-BDFE-E7C49801DB37}"/>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7" name="Title 1">
            <a:extLst>
              <a:ext uri="{FF2B5EF4-FFF2-40B4-BE49-F238E27FC236}">
                <a16:creationId xmlns:a16="http://schemas.microsoft.com/office/drawing/2014/main" id="{5BA4C873-819F-4127-B7AF-C74F7BB09FF6}"/>
              </a:ext>
            </a:extLst>
          </p:cNvPr>
          <p:cNvSpPr txBox="1">
            <a:spLocks/>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2400" kern="0" dirty="0"/>
              <a:t>Conclusion</a:t>
            </a:r>
          </a:p>
        </p:txBody>
      </p:sp>
      <p:sp>
        <p:nvSpPr>
          <p:cNvPr id="2" name="Rectangle 1">
            <a:extLst>
              <a:ext uri="{FF2B5EF4-FFF2-40B4-BE49-F238E27FC236}">
                <a16:creationId xmlns:a16="http://schemas.microsoft.com/office/drawing/2014/main" id="{D74F8BC7-2D61-44AB-9887-C10AB249BA82}"/>
              </a:ext>
            </a:extLst>
          </p:cNvPr>
          <p:cNvSpPr/>
          <p:nvPr/>
        </p:nvSpPr>
        <p:spPr>
          <a:xfrm>
            <a:off x="1219200" y="1938348"/>
            <a:ext cx="7010400" cy="2308324"/>
          </a:xfrm>
          <a:prstGeom prst="rect">
            <a:avLst/>
          </a:prstGeom>
        </p:spPr>
        <p:txBody>
          <a:bodyPr wrap="square">
            <a:spAutoFit/>
          </a:bodyPr>
          <a:lstStyle/>
          <a:p>
            <a:pPr marL="285750" indent="-285750">
              <a:buFont typeface="Arial" panose="020B0604020202020204" pitchFamily="34" charset="0"/>
              <a:buChar char="•"/>
            </a:pPr>
            <a:r>
              <a:rPr lang="en-US" sz="1800" dirty="0"/>
              <a:t>The current LLI design lacks feedback and deterministic behavior across TXOPs.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Design new lightweight signaling for LLI setup frames which may enable efficient targeted LLI negotiation with flexible Action Policies.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 proposal introduces a negotiation framework that is scalable and low-overhead.</a:t>
            </a:r>
          </a:p>
        </p:txBody>
      </p:sp>
    </p:spTree>
    <p:extLst>
      <p:ext uri="{BB962C8B-B14F-4D97-AF65-F5344CB8AC3E}">
        <p14:creationId xmlns:p14="http://schemas.microsoft.com/office/powerpoint/2010/main" val="239136742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91752</TotalTime>
  <Words>1211</Words>
  <Application>Microsoft Office PowerPoint</Application>
  <PresentationFormat>On-screen Show (4:3)</PresentationFormat>
  <Paragraphs>131</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MS PGothic</vt:lpstr>
      <vt:lpstr>Arial</vt:lpstr>
      <vt:lpstr>Times New Roman</vt:lpstr>
      <vt:lpstr>802-11-Submission</vt:lpstr>
      <vt:lpstr>Document</vt:lpstr>
      <vt:lpstr>Considerations on low latency indication</vt:lpstr>
      <vt:lpstr>Issues on the current LLI (1/2)</vt:lpstr>
      <vt:lpstr>PowerPoint Presentation</vt:lpstr>
      <vt:lpstr>PowerPoint Presentation</vt:lpstr>
      <vt:lpstr>PowerPoint Presentation</vt:lpstr>
      <vt:lpstr>Proposal: LLI negotiation with Action Policy negotiation</vt:lpstr>
      <vt:lpstr>Proposal: LLI negotiation with Action Policy negotiation</vt:lpstr>
      <vt:lpstr>PowerPoint Presentation</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Yue Qi</cp:lastModifiedBy>
  <cp:revision>4439</cp:revision>
  <cp:lastPrinted>2014-11-04T15:04:00Z</cp:lastPrinted>
  <dcterms:created xsi:type="dcterms:W3CDTF">2007-04-17T18:10:00Z</dcterms:created>
  <dcterms:modified xsi:type="dcterms:W3CDTF">2025-06-18T03:24:38Z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