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573" r:id="rId3"/>
    <p:sldId id="581" r:id="rId4"/>
    <p:sldId id="586" r:id="rId5"/>
    <p:sldId id="584" r:id="rId6"/>
    <p:sldId id="589" r:id="rId7"/>
    <p:sldId id="590" r:id="rId8"/>
    <p:sldId id="595" r:id="rId9"/>
    <p:sldId id="598" r:id="rId10"/>
    <p:sldId id="585" r:id="rId11"/>
    <p:sldId id="592" r:id="rId12"/>
    <p:sldId id="591" r:id="rId13"/>
    <p:sldId id="599" r:id="rId14"/>
    <p:sldId id="577" r:id="rId15"/>
    <p:sldId id="594" r:id="rId16"/>
    <p:sldId id="580" r:id="rId17"/>
    <p:sldId id="597"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7182" autoAdjust="0"/>
  </p:normalViewPr>
  <p:slideViewPr>
    <p:cSldViewPr>
      <p:cViewPr varScale="1">
        <p:scale>
          <a:sx n="85" d="100"/>
          <a:sy n="85" d="100"/>
        </p:scale>
        <p:origin x="427" y="4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2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A8B9CF26-8FC1-4244-A4C2-7BD575204F1F}" type="datetime1">
              <a:rPr lang="en-US" smtClean="0"/>
              <a:t>9/12/2025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Samsung Research America</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fld id="{5AF21B2E-59E6-4ABB-B398-2F7D4E268706}" type="datetime1">
              <a:rPr lang="en-US" smtClean="0"/>
              <a:t>9/12/2025</a:t>
            </a:fld>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Samsung Research America</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ftr"/>
          </p:nvPr>
        </p:nvSpPr>
        <p:spPr>
          <a:ln/>
        </p:spPr>
        <p:txBody>
          <a:bodyPr/>
          <a:lstStyle/>
          <a:p>
            <a:r>
              <a:rPr lang="en-US"/>
              <a:t>Samsung Research America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10</a:t>
            </a:fld>
            <a:endParaRPr lang="en-US"/>
          </a:p>
        </p:txBody>
      </p:sp>
    </p:spTree>
    <p:extLst>
      <p:ext uri="{BB962C8B-B14F-4D97-AF65-F5344CB8AC3E}">
        <p14:creationId xmlns:p14="http://schemas.microsoft.com/office/powerpoint/2010/main" val="409050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11</a:t>
            </a:fld>
            <a:endParaRPr lang="en-US"/>
          </a:p>
        </p:txBody>
      </p:sp>
    </p:spTree>
    <p:extLst>
      <p:ext uri="{BB962C8B-B14F-4D97-AF65-F5344CB8AC3E}">
        <p14:creationId xmlns:p14="http://schemas.microsoft.com/office/powerpoint/2010/main" val="332275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12</a:t>
            </a:fld>
            <a:endParaRPr lang="en-US"/>
          </a:p>
        </p:txBody>
      </p:sp>
    </p:spTree>
    <p:extLst>
      <p:ext uri="{BB962C8B-B14F-4D97-AF65-F5344CB8AC3E}">
        <p14:creationId xmlns:p14="http://schemas.microsoft.com/office/powerpoint/2010/main" val="3727668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13</a:t>
            </a:fld>
            <a:endParaRPr lang="en-US"/>
          </a:p>
        </p:txBody>
      </p:sp>
    </p:spTree>
    <p:extLst>
      <p:ext uri="{BB962C8B-B14F-4D97-AF65-F5344CB8AC3E}">
        <p14:creationId xmlns:p14="http://schemas.microsoft.com/office/powerpoint/2010/main" val="289815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14</a:t>
            </a:fld>
            <a:endParaRPr lang="en-US"/>
          </a:p>
        </p:txBody>
      </p:sp>
    </p:spTree>
    <p:extLst>
      <p:ext uri="{BB962C8B-B14F-4D97-AF65-F5344CB8AC3E}">
        <p14:creationId xmlns:p14="http://schemas.microsoft.com/office/powerpoint/2010/main" val="121000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16</a:t>
            </a:fld>
            <a:endParaRPr lang="en-US"/>
          </a:p>
        </p:txBody>
      </p:sp>
    </p:spTree>
    <p:extLst>
      <p:ext uri="{BB962C8B-B14F-4D97-AF65-F5344CB8AC3E}">
        <p14:creationId xmlns:p14="http://schemas.microsoft.com/office/powerpoint/2010/main" val="83478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17</a:t>
            </a:fld>
            <a:endParaRPr lang="en-US"/>
          </a:p>
        </p:txBody>
      </p:sp>
    </p:spTree>
    <p:extLst>
      <p:ext uri="{BB962C8B-B14F-4D97-AF65-F5344CB8AC3E}">
        <p14:creationId xmlns:p14="http://schemas.microsoft.com/office/powerpoint/2010/main" val="328848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2</a:t>
            </a:fld>
            <a:endParaRPr lang="en-US"/>
          </a:p>
        </p:txBody>
      </p:sp>
    </p:spTree>
    <p:extLst>
      <p:ext uri="{BB962C8B-B14F-4D97-AF65-F5344CB8AC3E}">
        <p14:creationId xmlns:p14="http://schemas.microsoft.com/office/powerpoint/2010/main" val="290986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3</a:t>
            </a:fld>
            <a:endParaRPr lang="en-US"/>
          </a:p>
        </p:txBody>
      </p:sp>
    </p:spTree>
    <p:extLst>
      <p:ext uri="{BB962C8B-B14F-4D97-AF65-F5344CB8AC3E}">
        <p14:creationId xmlns:p14="http://schemas.microsoft.com/office/powerpoint/2010/main" val="158907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4</a:t>
            </a:fld>
            <a:endParaRPr lang="en-US"/>
          </a:p>
        </p:txBody>
      </p:sp>
    </p:spTree>
    <p:extLst>
      <p:ext uri="{BB962C8B-B14F-4D97-AF65-F5344CB8AC3E}">
        <p14:creationId xmlns:p14="http://schemas.microsoft.com/office/powerpoint/2010/main" val="6070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enlo"/>
              </a:rPr>
              <a:t>COD: 20240419_IP.csv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2062:2535, 2536:3010</a:t>
            </a:r>
            <a:endParaRPr lang="en-US" sz="1200" dirty="0">
              <a:solidFill>
                <a:schemeClr val="tx1"/>
              </a:solidFill>
              <a:latin typeface="Menlo"/>
            </a:endParaRPr>
          </a:p>
          <a:p>
            <a:r>
              <a:rPr lang="en-US" sz="1200" dirty="0">
                <a:solidFill>
                  <a:schemeClr val="tx1"/>
                </a:solidFill>
                <a:latin typeface="Menlo"/>
              </a:rPr>
              <a:t>Frequency: 2G &amp; 5G</a:t>
            </a:r>
          </a:p>
          <a:p>
            <a:r>
              <a:rPr lang="en-US" dirty="0"/>
              <a:t>Normal gameplay no operations. </a:t>
            </a:r>
          </a:p>
        </p:txBody>
      </p:sp>
      <p:sp>
        <p:nvSpPr>
          <p:cNvPr id="4" name="Slide Number Placeholder 3"/>
          <p:cNvSpPr>
            <a:spLocks noGrp="1"/>
          </p:cNvSpPr>
          <p:nvPr>
            <p:ph type="sldNum" sz="quarter" idx="5"/>
          </p:nvPr>
        </p:nvSpPr>
        <p:spPr/>
        <p:txBody>
          <a:bodyPr/>
          <a:lstStyle/>
          <a:p>
            <a:fld id="{5BB96029-D741-4663-A410-2D62E41593D3}" type="slidenum">
              <a:rPr lang="en-US" smtClean="0"/>
              <a:t>5</a:t>
            </a:fld>
            <a:endParaRPr lang="en-US"/>
          </a:p>
        </p:txBody>
      </p:sp>
    </p:spTree>
    <p:extLst>
      <p:ext uri="{BB962C8B-B14F-4D97-AF65-F5344CB8AC3E}">
        <p14:creationId xmlns:p14="http://schemas.microsoft.com/office/powerpoint/2010/main" val="346755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enlo"/>
              </a:rPr>
              <a:t>PUBG: 20240416_IP.csv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2071: 2544</a:t>
            </a:r>
            <a:endParaRPr lang="en-US" sz="1200" dirty="0">
              <a:solidFill>
                <a:schemeClr val="tx1"/>
              </a:solidFill>
              <a:latin typeface="Menlo"/>
            </a:endParaRPr>
          </a:p>
          <a:p>
            <a:r>
              <a:rPr lang="en-US" sz="1200" dirty="0">
                <a:solidFill>
                  <a:schemeClr val="tx1"/>
                </a:solidFill>
                <a:latin typeface="Menlo"/>
              </a:rPr>
              <a:t>Frequency: 5G</a:t>
            </a:r>
          </a:p>
          <a:p>
            <a:endParaRPr lang="en-US" dirty="0"/>
          </a:p>
          <a:p>
            <a:r>
              <a:rPr lang="en-US" sz="1200" dirty="0">
                <a:solidFill>
                  <a:schemeClr val="tx1"/>
                </a:solidFill>
                <a:latin typeface="Menlo"/>
              </a:rPr>
              <a:t>PUBG: 20240419_IP.csv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3010: 3486</a:t>
            </a:r>
            <a:endParaRPr lang="en-US" sz="1200" dirty="0">
              <a:solidFill>
                <a:schemeClr val="tx1"/>
              </a:solidFill>
              <a:latin typeface="Menlo"/>
            </a:endParaRPr>
          </a:p>
          <a:p>
            <a:r>
              <a:rPr lang="en-US" sz="1200" dirty="0">
                <a:solidFill>
                  <a:schemeClr val="tx1"/>
                </a:solidFill>
                <a:latin typeface="Menlo"/>
              </a:rPr>
              <a:t>Frequency: 2G</a:t>
            </a:r>
          </a:p>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6</a:t>
            </a:fld>
            <a:endParaRPr lang="en-US"/>
          </a:p>
        </p:txBody>
      </p:sp>
    </p:spTree>
    <p:extLst>
      <p:ext uri="{BB962C8B-B14F-4D97-AF65-F5344CB8AC3E}">
        <p14:creationId xmlns:p14="http://schemas.microsoft.com/office/powerpoint/2010/main" val="116543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7</a:t>
            </a:fld>
            <a:endParaRPr lang="en-US"/>
          </a:p>
        </p:txBody>
      </p:sp>
    </p:spTree>
    <p:extLst>
      <p:ext uri="{BB962C8B-B14F-4D97-AF65-F5344CB8AC3E}">
        <p14:creationId xmlns:p14="http://schemas.microsoft.com/office/powerpoint/2010/main" val="363485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0305 Forza </a:t>
            </a:r>
            <a:r>
              <a:rPr lang="it-IT" dirty="0"/>
              <a:t>forza_5G_80mhz_logcat_6111014fe6c1448e</a:t>
            </a:r>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8</a:t>
            </a:fld>
            <a:endParaRPr lang="en-US"/>
          </a:p>
        </p:txBody>
      </p:sp>
    </p:spTree>
    <p:extLst>
      <p:ext uri="{BB962C8B-B14F-4D97-AF65-F5344CB8AC3E}">
        <p14:creationId xmlns:p14="http://schemas.microsoft.com/office/powerpoint/2010/main" val="354146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9</a:t>
            </a:fld>
            <a:endParaRPr lang="en-US"/>
          </a:p>
        </p:txBody>
      </p:sp>
    </p:spTree>
    <p:extLst>
      <p:ext uri="{BB962C8B-B14F-4D97-AF65-F5344CB8AC3E}">
        <p14:creationId xmlns:p14="http://schemas.microsoft.com/office/powerpoint/2010/main" val="147006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July 2024</a:t>
            </a:r>
            <a:endParaRPr lang="en-GB" dirty="0"/>
          </a:p>
        </p:txBody>
      </p:sp>
      <p:sp>
        <p:nvSpPr>
          <p:cNvPr id="5" name="Footer Placeholder 4"/>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Yue Qi, Samsung Electronics</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July 2024</a:t>
            </a:r>
            <a:endParaRPr lang="en-GB" dirty="0"/>
          </a:p>
        </p:txBody>
      </p:sp>
      <p:sp>
        <p:nvSpPr>
          <p:cNvPr id="5" name="Footer Placeholder 4"/>
          <p:cNvSpPr>
            <a:spLocks noGrp="1"/>
          </p:cNvSpPr>
          <p:nvPr>
            <p:ph type="ftr" idx="11"/>
          </p:nvPr>
        </p:nvSpPr>
        <p:spPr/>
        <p:txBody>
          <a:bodyPr/>
          <a:lstStyle>
            <a:lvl1pPr>
              <a:defRPr/>
            </a:lvl1pPr>
          </a:lstStyle>
          <a:p>
            <a:r>
              <a:rPr lang="en-US" dirty="0"/>
              <a:t>Yue Qi, Samsung Electronics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2024</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
        <p:nvSpPr>
          <p:cNvPr id="8" name="Footer Placeholder 4">
            <a:extLst>
              <a:ext uri="{FF2B5EF4-FFF2-40B4-BE49-F238E27FC236}">
                <a16:creationId xmlns:a16="http://schemas.microsoft.com/office/drawing/2014/main" id="{9B27B375-9F9F-49EB-91AB-77570E2C7682}"/>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2024</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Footer Placeholder 4">
            <a:extLst>
              <a:ext uri="{FF2B5EF4-FFF2-40B4-BE49-F238E27FC236}">
                <a16:creationId xmlns:a16="http://schemas.microsoft.com/office/drawing/2014/main" id="{3B8F4C6E-8051-4333-991E-3846B330F590}"/>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2024</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Footer Placeholder 4">
            <a:extLst>
              <a:ext uri="{FF2B5EF4-FFF2-40B4-BE49-F238E27FC236}">
                <a16:creationId xmlns:a16="http://schemas.microsoft.com/office/drawing/2014/main" id="{5305B5E2-E1B1-4052-92E8-828BCAEE569B}"/>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2024</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Footer Placeholder 4">
            <a:extLst>
              <a:ext uri="{FF2B5EF4-FFF2-40B4-BE49-F238E27FC236}">
                <a16:creationId xmlns:a16="http://schemas.microsoft.com/office/drawing/2014/main" id="{44578EFB-9604-443F-8735-CF2C0B686288}"/>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Footer Placeholder 4">
            <a:extLst>
              <a:ext uri="{FF2B5EF4-FFF2-40B4-BE49-F238E27FC236}">
                <a16:creationId xmlns:a16="http://schemas.microsoft.com/office/drawing/2014/main" id="{7C59DE25-09F5-46F2-A097-93D106CB47CB}"/>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Footer Placeholder 4">
            <a:extLst>
              <a:ext uri="{FF2B5EF4-FFF2-40B4-BE49-F238E27FC236}">
                <a16:creationId xmlns:a16="http://schemas.microsoft.com/office/drawing/2014/main" id="{2338DAAD-FA74-4D4E-A922-1611DF9020CF}"/>
              </a:ext>
            </a:extLst>
          </p:cNvPr>
          <p:cNvSpPr>
            <a:spLocks noGrp="1"/>
          </p:cNvSpPr>
          <p:nvPr>
            <p:ph type="ftr" idx="11"/>
          </p:nvPr>
        </p:nvSpPr>
        <p:spPr>
          <a:xfrm>
            <a:off x="7143757" y="6505622"/>
            <a:ext cx="4246027" cy="218980"/>
          </a:xfrm>
        </p:spPr>
        <p:txBody>
          <a:bodyPr/>
          <a:lstStyle>
            <a:lvl1pPr>
              <a:defRPr/>
            </a:lvl1pPr>
          </a:lstStyle>
          <a:p>
            <a:r>
              <a:rPr lang="en-US" dirty="0"/>
              <a:t>Yue Qi, Samsung Electronics</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703556"/>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 2025</a:t>
            </a:r>
            <a:endParaRPr lang="en-GB" dirty="0"/>
          </a:p>
        </p:txBody>
      </p:sp>
      <p:sp>
        <p:nvSpPr>
          <p:cNvPr id="1028" name="Rectangle 4"/>
          <p:cNvSpPr>
            <a:spLocks noGrp="1" noChangeArrowheads="1"/>
          </p:cNvSpPr>
          <p:nvPr>
            <p:ph type="ftr"/>
          </p:nvPr>
        </p:nvSpPr>
        <p:spPr bwMode="auto">
          <a:xfrm>
            <a:off x="7143757" y="6505622"/>
            <a:ext cx="4246027" cy="21898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Yue Qi, Samsung Electronics</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599493" y="333375"/>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802.11-24/0494r2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Visio_Drawing.vsd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415016" cy="1333500"/>
          </a:xfrm>
          <a:ln/>
        </p:spPr>
        <p:txBody>
          <a:bodyPr/>
          <a:lstStyle/>
          <a:p>
            <a:r>
              <a:rPr lang="en-US" dirty="0"/>
              <a:t>Dynamic SCS – follow up</a:t>
            </a:r>
          </a:p>
        </p:txBody>
      </p:sp>
      <p:sp>
        <p:nvSpPr>
          <p:cNvPr id="3074" name="Rectangle 2"/>
          <p:cNvSpPr>
            <a:spLocks noGrp="1" noChangeArrowheads="1"/>
          </p:cNvSpPr>
          <p:nvPr>
            <p:ph type="subTitle" idx="1"/>
          </p:nvPr>
        </p:nvSpPr>
        <p:spPr>
          <a:xfrm>
            <a:off x="1828800" y="1656807"/>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02-24-2025</a:t>
            </a:r>
          </a:p>
        </p:txBody>
      </p:sp>
      <p:sp>
        <p:nvSpPr>
          <p:cNvPr id="6" name="Date Placeholder 3"/>
          <p:cNvSpPr>
            <a:spLocks noGrp="1"/>
          </p:cNvSpPr>
          <p:nvPr>
            <p:ph type="dt" idx="10"/>
          </p:nvPr>
        </p:nvSpPr>
        <p:spPr/>
        <p:txBody>
          <a:bodyPr/>
          <a:lstStyle/>
          <a:p>
            <a:r>
              <a:rPr lang="en-US" dirty="0"/>
              <a:t>Sept 2025</a:t>
            </a:r>
            <a:endParaRPr lang="en-GB" dirty="0"/>
          </a:p>
        </p:txBody>
      </p:sp>
      <p:sp>
        <p:nvSpPr>
          <p:cNvPr id="7" name="Footer Placeholder 4"/>
          <p:cNvSpPr>
            <a:spLocks noGrp="1"/>
          </p:cNvSpPr>
          <p:nvPr>
            <p:ph type="ftr" idx="11"/>
          </p:nvPr>
        </p:nvSpPr>
        <p:spPr/>
        <p:txBody>
          <a:bodyPr/>
          <a:lstStyle/>
          <a:p>
            <a:r>
              <a:rPr lang="en-US" dirty="0"/>
              <a:t>Yue Qi, Samsung Electronics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890308924"/>
              </p:ext>
            </p:extLst>
          </p:nvPr>
        </p:nvGraphicFramePr>
        <p:xfrm>
          <a:off x="842963" y="2176463"/>
          <a:ext cx="11242675" cy="3498850"/>
        </p:xfrm>
        <a:graphic>
          <a:graphicData uri="http://schemas.openxmlformats.org/presentationml/2006/ole">
            <mc:AlternateContent xmlns:mc="http://schemas.openxmlformats.org/markup-compatibility/2006">
              <mc:Choice xmlns:v="urn:schemas-microsoft-com:vml" Requires="v">
                <p:oleObj spid="_x0000_s3818" name="Document" r:id="rId4" imgW="10830624" imgH="3388131" progId="Word.Document.8">
                  <p:embed/>
                </p:oleObj>
              </mc:Choice>
              <mc:Fallback>
                <p:oleObj name="Document" r:id="rId4" imgW="10830624" imgH="3388131" progId="Word.Document.8">
                  <p:embed/>
                  <p:pic>
                    <p:nvPicPr>
                      <p:cNvPr id="0" name="Picture 3"/>
                      <p:cNvPicPr>
                        <a:picLocks noChangeAspect="1" noChangeArrowheads="1"/>
                      </p:cNvPicPr>
                      <p:nvPr/>
                    </p:nvPicPr>
                    <p:blipFill>
                      <a:blip r:embed="rId5"/>
                      <a:srcRect/>
                      <a:stretch>
                        <a:fillRect/>
                      </a:stretch>
                    </p:blipFill>
                    <p:spPr bwMode="auto">
                      <a:xfrm>
                        <a:off x="842963" y="2176463"/>
                        <a:ext cx="11242675" cy="3498850"/>
                      </a:xfrm>
                      <a:prstGeom prst="rect">
                        <a:avLst/>
                      </a:prstGeom>
                      <a:noFill/>
                      <a:extLst/>
                    </p:spPr>
                  </p:pic>
                </p:oleObj>
              </mc:Fallback>
            </mc:AlternateContent>
          </a:graphicData>
        </a:graphic>
      </p:graphicFrame>
      <p:sp>
        <p:nvSpPr>
          <p:cNvPr id="3076" name="Rectangle 4"/>
          <p:cNvSpPr>
            <a:spLocks noChangeArrowheads="1"/>
          </p:cNvSpPr>
          <p:nvPr/>
        </p:nvSpPr>
        <p:spPr bwMode="auto">
          <a:xfrm>
            <a:off x="881341" y="173657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F2E624-85BC-48DE-A8A3-EB235D54875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Conclusion</a:t>
            </a:r>
          </a:p>
        </p:txBody>
      </p:sp>
      <p:sp>
        <p:nvSpPr>
          <p:cNvPr id="2" name="Rectangle 1">
            <a:extLst>
              <a:ext uri="{FF2B5EF4-FFF2-40B4-BE49-F238E27FC236}">
                <a16:creationId xmlns:a16="http://schemas.microsoft.com/office/drawing/2014/main" id="{794B9E5D-0FA6-4787-A1D3-9A52F4221DF2}"/>
              </a:ext>
            </a:extLst>
          </p:cNvPr>
          <p:cNvSpPr/>
          <p:nvPr/>
        </p:nvSpPr>
        <p:spPr>
          <a:xfrm>
            <a:off x="1143000" y="1295400"/>
            <a:ext cx="9982200" cy="3693319"/>
          </a:xfrm>
          <a:prstGeom prst="rect">
            <a:avLst/>
          </a:prstGeom>
        </p:spPr>
        <p:txBody>
          <a:bodyPr wrap="square">
            <a:spAutoFit/>
          </a:bodyPr>
          <a:lstStyle/>
          <a:p>
            <a:pPr algn="just"/>
            <a:r>
              <a:rPr lang="en-US" sz="1800" b="1" dirty="0">
                <a:solidFill>
                  <a:schemeClr val="tx1"/>
                </a:solidFill>
              </a:rPr>
              <a:t>Clear traffic patterns across games</a:t>
            </a:r>
          </a:p>
          <a:p>
            <a:pPr algn="just"/>
            <a:endParaRPr lang="en-US" sz="1800" dirty="0">
              <a:solidFill>
                <a:schemeClr val="tx1"/>
              </a:solidFill>
            </a:endParaRPr>
          </a:p>
          <a:p>
            <a:pPr algn="just"/>
            <a:r>
              <a:rPr lang="en-US" sz="1800" b="1" dirty="0">
                <a:solidFill>
                  <a:schemeClr val="tx1"/>
                </a:solidFill>
              </a:rPr>
              <a:t>Need for Dynamic SCS</a:t>
            </a:r>
          </a:p>
          <a:p>
            <a:pPr marL="285750" indent="-285750" algn="just">
              <a:buFont typeface="Arial" panose="020B0604020202020204" pitchFamily="34" charset="0"/>
              <a:buChar char="•"/>
            </a:pPr>
            <a:r>
              <a:rPr lang="en-US" sz="1800" dirty="0">
                <a:solidFill>
                  <a:schemeClr val="tx1"/>
                </a:solidFill>
              </a:rPr>
              <a:t>Static SCS struggles with rapid, short-lived transitions in network demand. </a:t>
            </a:r>
          </a:p>
          <a:p>
            <a:pPr marL="285750" indent="-285750" algn="just">
              <a:buFont typeface="Arial" panose="020B0604020202020204" pitchFamily="34" charset="0"/>
              <a:buChar char="•"/>
            </a:pPr>
            <a:r>
              <a:rPr lang="en-US" sz="1800" dirty="0">
                <a:solidFill>
                  <a:schemeClr val="tx1"/>
                </a:solidFill>
              </a:rPr>
              <a:t>D-SCS pre-negotiates QoS profiles and dynamically switches between different QoS profiles without frequent resets.</a:t>
            </a:r>
          </a:p>
          <a:p>
            <a:pPr marL="285750" indent="-285750" algn="just">
              <a:buFont typeface="Arial" panose="020B0604020202020204" pitchFamily="34" charset="0"/>
              <a:buChar char="•"/>
            </a:pPr>
            <a:r>
              <a:rPr lang="en-US" sz="1800" dirty="0">
                <a:solidFill>
                  <a:schemeClr val="tx1"/>
                </a:solidFill>
              </a:rPr>
              <a:t>Benefits for scheduler: even if all gamers require high-priority traffic simultaneously, the AP can still differentiate their needs based on pre-negotiated QoS profiles, and thus helps distributed network resources efficiently. </a:t>
            </a:r>
          </a:p>
          <a:p>
            <a:pPr algn="just"/>
            <a:endParaRPr lang="en-US" sz="1800" dirty="0">
              <a:solidFill>
                <a:schemeClr val="tx1"/>
              </a:solidFill>
            </a:endParaRPr>
          </a:p>
          <a:p>
            <a:pPr algn="just"/>
            <a:r>
              <a:rPr lang="en-US" sz="1800" b="1" dirty="0">
                <a:solidFill>
                  <a:schemeClr val="tx1"/>
                </a:solidFill>
              </a:rPr>
              <a:t>Future Implications</a:t>
            </a:r>
          </a:p>
          <a:p>
            <a:pPr algn="just"/>
            <a:r>
              <a:rPr lang="en-US" sz="1800" dirty="0">
                <a:solidFill>
                  <a:schemeClr val="tx1"/>
                </a:solidFill>
              </a:rPr>
              <a:t>D-SCS can be generalized across multiple traffic types to enhance real-time responsiveness. As games evolve (VR, cloud gaming), adaptive QoS management will be critical for seamless performance.</a:t>
            </a:r>
          </a:p>
        </p:txBody>
      </p:sp>
      <p:sp>
        <p:nvSpPr>
          <p:cNvPr id="4" name="Footer Placeholder 4">
            <a:extLst>
              <a:ext uri="{FF2B5EF4-FFF2-40B4-BE49-F238E27FC236}">
                <a16:creationId xmlns:a16="http://schemas.microsoft.com/office/drawing/2014/main" id="{2F4ACC68-677A-4A9A-A261-67CF903511EB}"/>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18438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F2E624-85BC-48DE-A8A3-EB235D54875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Q&amp;A (1/3)</a:t>
            </a:r>
          </a:p>
        </p:txBody>
      </p:sp>
      <p:sp>
        <p:nvSpPr>
          <p:cNvPr id="2" name="Rectangle 1">
            <a:extLst>
              <a:ext uri="{FF2B5EF4-FFF2-40B4-BE49-F238E27FC236}">
                <a16:creationId xmlns:a16="http://schemas.microsoft.com/office/drawing/2014/main" id="{794B9E5D-0FA6-4787-A1D3-9A52F4221DF2}"/>
              </a:ext>
            </a:extLst>
          </p:cNvPr>
          <p:cNvSpPr/>
          <p:nvPr/>
        </p:nvSpPr>
        <p:spPr>
          <a:xfrm>
            <a:off x="1143000" y="1295400"/>
            <a:ext cx="10058400" cy="2308324"/>
          </a:xfrm>
          <a:prstGeom prst="rect">
            <a:avLst/>
          </a:prstGeom>
        </p:spPr>
        <p:txBody>
          <a:bodyPr wrap="square">
            <a:spAutoFit/>
          </a:bodyPr>
          <a:lstStyle/>
          <a:p>
            <a:pPr algn="just"/>
            <a:r>
              <a:rPr lang="en-US" sz="1800" b="1" dirty="0">
                <a:solidFill>
                  <a:schemeClr val="tx1"/>
                </a:solidFill>
              </a:rPr>
              <a:t>Why “change” in SCS is not enough? </a:t>
            </a:r>
            <a:endParaRPr lang="en-US" sz="1800" dirty="0">
              <a:solidFill>
                <a:schemeClr val="tx1"/>
              </a:solidFill>
            </a:endParaRPr>
          </a:p>
          <a:p>
            <a:pPr marL="342900" indent="-342900" algn="just">
              <a:buAutoNum type="arabicPeriod"/>
            </a:pPr>
            <a:r>
              <a:rPr lang="en-US" sz="1800" b="1" dirty="0">
                <a:solidFill>
                  <a:schemeClr val="tx1"/>
                </a:solidFill>
              </a:rPr>
              <a:t>Requires re-negotiation. </a:t>
            </a:r>
            <a:r>
              <a:rPr lang="en-US" sz="1800" dirty="0">
                <a:solidFill>
                  <a:schemeClr val="tx1"/>
                </a:solidFill>
              </a:rPr>
              <a:t>The STA cannot guarantee that the AP will accept the new parameters in the re-negotiation phase, especially under high network load. Frequent renegotiations introduce delays and uncertainty.</a:t>
            </a:r>
          </a:p>
          <a:p>
            <a:pPr marL="342900" indent="-342900" algn="just">
              <a:buAutoNum type="arabicPeriod"/>
            </a:pPr>
            <a:r>
              <a:rPr lang="en-US" sz="1800" b="1" dirty="0">
                <a:solidFill>
                  <a:schemeClr val="tx1"/>
                </a:solidFill>
              </a:rPr>
              <a:t>Such pre-negotiated profile information benefits the scheduler. </a:t>
            </a:r>
            <a:r>
              <a:rPr lang="en-US" sz="1800" dirty="0">
                <a:solidFill>
                  <a:schemeClr val="tx1"/>
                </a:solidFill>
              </a:rPr>
              <a:t>The AP can use the QoS information ahead of time to efficiently allocate resources without constantly re-evaluating the network and QoS parameters, leading to a more predictable and optimized scheduling process. Otherwise, the STA does not know if the AP will accept the new QoS, which add unpredictability. </a:t>
            </a:r>
          </a:p>
        </p:txBody>
      </p:sp>
      <p:sp>
        <p:nvSpPr>
          <p:cNvPr id="4" name="Footer Placeholder 4">
            <a:extLst>
              <a:ext uri="{FF2B5EF4-FFF2-40B4-BE49-F238E27FC236}">
                <a16:creationId xmlns:a16="http://schemas.microsoft.com/office/drawing/2014/main" id="{3D88BE7B-03A7-4E85-B6BB-87643B0EA5B9}"/>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6540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B9E5D-0FA6-4787-A1D3-9A52F4221DF2}"/>
              </a:ext>
            </a:extLst>
          </p:cNvPr>
          <p:cNvSpPr/>
          <p:nvPr/>
        </p:nvSpPr>
        <p:spPr>
          <a:xfrm>
            <a:off x="1143000" y="1295400"/>
            <a:ext cx="9982200" cy="3139321"/>
          </a:xfrm>
          <a:prstGeom prst="rect">
            <a:avLst/>
          </a:prstGeom>
        </p:spPr>
        <p:txBody>
          <a:bodyPr wrap="square">
            <a:spAutoFit/>
          </a:bodyPr>
          <a:lstStyle/>
          <a:p>
            <a:r>
              <a:rPr lang="en-US" sz="1800" b="1" dirty="0">
                <a:solidFill>
                  <a:schemeClr val="tx1"/>
                </a:solidFill>
              </a:rPr>
              <a:t>Why not always request for the highest QoS profile? </a:t>
            </a:r>
          </a:p>
          <a:p>
            <a:endParaRPr lang="en-US" sz="1800" dirty="0">
              <a:solidFill>
                <a:schemeClr val="tx1"/>
              </a:solidFill>
            </a:endParaRPr>
          </a:p>
          <a:p>
            <a:pPr marL="342900" indent="-342900">
              <a:buFont typeface="Times New Roman" pitchFamily="16" charset="0"/>
              <a:buAutoNum type="arabicPeriod"/>
            </a:pPr>
            <a:r>
              <a:rPr lang="en-US" sz="1800" b="1" dirty="0">
                <a:solidFill>
                  <a:schemeClr val="tx1"/>
                </a:solidFill>
              </a:rPr>
              <a:t>Inefficient resource utilization. </a:t>
            </a:r>
            <a:r>
              <a:rPr lang="en-US" sz="1800" dirty="0">
                <a:solidFill>
                  <a:schemeClr val="tx1"/>
                </a:solidFill>
              </a:rPr>
              <a:t>Not all STAs require the highest-priority profile at all times. Allocating maximum resources to every STA would waste resources. </a:t>
            </a:r>
          </a:p>
          <a:p>
            <a:pPr marL="342900" indent="-342900">
              <a:buFont typeface="Times New Roman" pitchFamily="16" charset="0"/>
              <a:buAutoNum type="arabicPeriod"/>
            </a:pPr>
            <a:r>
              <a:rPr lang="en-US" sz="1800" b="1" dirty="0">
                <a:solidFill>
                  <a:schemeClr val="tx1"/>
                </a:solidFill>
              </a:rPr>
              <a:t>Reduces unnecessary AP overhead. </a:t>
            </a:r>
            <a:r>
              <a:rPr lang="en-US" sz="1800" dirty="0">
                <a:solidFill>
                  <a:schemeClr val="tx1"/>
                </a:solidFill>
              </a:rPr>
              <a:t>If a STA is using a lower QoS profile, the AP does not need to send trigger frames as frequently, leading to lower signaling overhead and better efficiency. </a:t>
            </a:r>
          </a:p>
          <a:p>
            <a:pPr marL="342900" indent="-342900">
              <a:buFont typeface="Times New Roman" pitchFamily="16" charset="0"/>
              <a:buAutoNum type="arabicPeriod"/>
            </a:pPr>
            <a:r>
              <a:rPr lang="en-US" sz="1800" b="1" dirty="0">
                <a:solidFill>
                  <a:schemeClr val="tx1"/>
                </a:solidFill>
              </a:rPr>
              <a:t>Minimizes unnecessary packet drops. </a:t>
            </a:r>
            <a:r>
              <a:rPr lang="en-US" sz="1800" dirty="0">
                <a:solidFill>
                  <a:schemeClr val="tx1"/>
                </a:solidFill>
              </a:rPr>
              <a:t>If the AP is forced to meet stringent delay constraints of the highest profile (using highest QoS for all packets) but cannot do so, it may make trade-offs such as discard packets. However, if the STA had dynamically downgraded its QoS profile with a more relaxed delay bound, the AP could have adjusted scheduling instead of dropping packets, improving overall service reliability. </a:t>
            </a:r>
          </a:p>
        </p:txBody>
      </p:sp>
      <p:sp>
        <p:nvSpPr>
          <p:cNvPr id="4" name="Title 1">
            <a:extLst>
              <a:ext uri="{FF2B5EF4-FFF2-40B4-BE49-F238E27FC236}">
                <a16:creationId xmlns:a16="http://schemas.microsoft.com/office/drawing/2014/main" id="{0752F915-9A05-4EB7-A975-3C822FBCD69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Q&amp;A (2/3)</a:t>
            </a:r>
          </a:p>
        </p:txBody>
      </p:sp>
      <p:sp>
        <p:nvSpPr>
          <p:cNvPr id="5" name="Footer Placeholder 4">
            <a:extLst>
              <a:ext uri="{FF2B5EF4-FFF2-40B4-BE49-F238E27FC236}">
                <a16:creationId xmlns:a16="http://schemas.microsoft.com/office/drawing/2014/main" id="{22535943-7AE8-4D3F-B22F-F645EC7B085E}"/>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66120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F2E624-85BC-48DE-A8A3-EB235D54875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Q&amp;A (3/3)</a:t>
            </a:r>
          </a:p>
        </p:txBody>
      </p:sp>
      <p:sp>
        <p:nvSpPr>
          <p:cNvPr id="2" name="Rectangle 1">
            <a:extLst>
              <a:ext uri="{FF2B5EF4-FFF2-40B4-BE49-F238E27FC236}">
                <a16:creationId xmlns:a16="http://schemas.microsoft.com/office/drawing/2014/main" id="{794B9E5D-0FA6-4787-A1D3-9A52F4221DF2}"/>
              </a:ext>
            </a:extLst>
          </p:cNvPr>
          <p:cNvSpPr/>
          <p:nvPr/>
        </p:nvSpPr>
        <p:spPr>
          <a:xfrm>
            <a:off x="1143000" y="1295400"/>
            <a:ext cx="10058400" cy="3693319"/>
          </a:xfrm>
          <a:prstGeom prst="rect">
            <a:avLst/>
          </a:prstGeom>
        </p:spPr>
        <p:txBody>
          <a:bodyPr wrap="square">
            <a:spAutoFit/>
          </a:bodyPr>
          <a:lstStyle/>
          <a:p>
            <a:pPr algn="just"/>
            <a:r>
              <a:rPr lang="en-US" sz="1800" b="1" dirty="0">
                <a:solidFill>
                  <a:schemeClr val="tx1"/>
                </a:solidFill>
              </a:rPr>
              <a:t>Why not using BSR instead?  </a:t>
            </a:r>
          </a:p>
          <a:p>
            <a:pPr algn="just"/>
            <a:endParaRPr lang="en-US" sz="1800" b="1" dirty="0">
              <a:solidFill>
                <a:schemeClr val="tx1"/>
              </a:solidFill>
            </a:endParaRPr>
          </a:p>
          <a:p>
            <a:pPr marL="342900" indent="-342900" algn="just">
              <a:buFont typeface="Times New Roman" pitchFamily="16" charset="0"/>
              <a:buAutoNum type="arabicPeriod"/>
            </a:pPr>
            <a:r>
              <a:rPr lang="en-US" sz="1800" b="1" dirty="0">
                <a:solidFill>
                  <a:schemeClr val="tx1"/>
                </a:solidFill>
              </a:rPr>
              <a:t>BSR alone may be too late. </a:t>
            </a:r>
            <a:r>
              <a:rPr lang="en-US" sz="1800" dirty="0">
                <a:solidFill>
                  <a:schemeClr val="tx1"/>
                </a:solidFill>
              </a:rPr>
              <a:t>BSR is triggered based on the AP’s approaching, by then, it may be too late to meet the latency needs. E.g., a if the game is about to enter a battle, DSCS can pre-alert the AP (e.g., at the app/game or middle layer) to reallocate resources before the burst begins. </a:t>
            </a:r>
          </a:p>
          <a:p>
            <a:pPr marL="342900" indent="-342900" algn="just">
              <a:buAutoNum type="arabicPeriod"/>
            </a:pPr>
            <a:r>
              <a:rPr lang="en-US" sz="1800" b="1" dirty="0">
                <a:solidFill>
                  <a:schemeClr val="tx1"/>
                </a:solidFill>
              </a:rPr>
              <a:t>Reduce AP overhead. </a:t>
            </a:r>
            <a:r>
              <a:rPr lang="en-US" sz="1800" dirty="0">
                <a:solidFill>
                  <a:schemeClr val="tx1"/>
                </a:solidFill>
              </a:rPr>
              <a:t>By having DSCS, the STA will report the QoS ahead of time such that the AP does not have to constantly perform BSRP/BSR, which can be efficient for low latency traffic with semi-predictable bursts (e.g., predictable by app). </a:t>
            </a:r>
          </a:p>
          <a:p>
            <a:pPr marL="342900" indent="-342900" algn="just">
              <a:buFont typeface="Times New Roman" pitchFamily="16" charset="0"/>
              <a:buAutoNum type="arabicPeriod"/>
            </a:pPr>
            <a:r>
              <a:rPr lang="en-US" sz="1800" b="1" dirty="0">
                <a:solidFill>
                  <a:schemeClr val="tx1"/>
                </a:solidFill>
              </a:rPr>
              <a:t>Improving scheduling assurance. </a:t>
            </a:r>
            <a:r>
              <a:rPr lang="en-US" sz="1800" dirty="0">
                <a:solidFill>
                  <a:schemeClr val="tx1"/>
                </a:solidFill>
              </a:rPr>
              <a:t>With DSCS, the AP receives advance negotiation and can pre-allocate resources, which provide STAs with higher assurance that the data will be served as agreed.</a:t>
            </a:r>
          </a:p>
          <a:p>
            <a:pPr marL="342900" indent="-342900" algn="just">
              <a:buAutoNum type="arabicPeriod"/>
            </a:pPr>
            <a:endParaRPr lang="en-US" sz="1800" dirty="0">
              <a:solidFill>
                <a:schemeClr val="tx1"/>
              </a:solidFill>
            </a:endParaRPr>
          </a:p>
          <a:p>
            <a:pPr algn="just"/>
            <a:r>
              <a:rPr lang="en-US" sz="1800" dirty="0">
                <a:solidFill>
                  <a:schemeClr val="tx1"/>
                </a:solidFill>
              </a:rPr>
              <a:t>These two are complementary and target on different focus. DSCS is targeting on the low latency sensitive traffic.  </a:t>
            </a:r>
          </a:p>
        </p:txBody>
      </p:sp>
      <p:sp>
        <p:nvSpPr>
          <p:cNvPr id="4" name="Footer Placeholder 4">
            <a:extLst>
              <a:ext uri="{FF2B5EF4-FFF2-40B4-BE49-F238E27FC236}">
                <a16:creationId xmlns:a16="http://schemas.microsoft.com/office/drawing/2014/main" id="{9AE2BB83-EF24-4E7F-85DB-1ADB2D1FE85E}"/>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48016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F2F6B6-FF9B-4EA2-84EC-BB86D5347393}"/>
              </a:ext>
            </a:extLst>
          </p:cNvPr>
          <p:cNvSpPr/>
          <p:nvPr/>
        </p:nvSpPr>
        <p:spPr>
          <a:xfrm>
            <a:off x="457199" y="1371600"/>
            <a:ext cx="10952593" cy="3227102"/>
          </a:xfrm>
          <a:prstGeom prst="rect">
            <a:avLst/>
          </a:prstGeom>
        </p:spPr>
        <p:txBody>
          <a:bodyPr wrap="square">
            <a:spAutoFit/>
          </a:bodyPr>
          <a:lstStyle/>
          <a:p>
            <a:pPr marL="457200" lvl="1" indent="0">
              <a:lnSpc>
                <a:spcPct val="107000"/>
              </a:lnSpc>
            </a:pPr>
            <a:r>
              <a:rPr lang="en-US" b="1" dirty="0">
                <a:solidFill>
                  <a:schemeClr val="tx1"/>
                </a:solidFill>
                <a:latin typeface="Times New Roman" panose="02020603050405020304" pitchFamily="18" charset="0"/>
                <a:cs typeface="Times New Roman" panose="02020603050405020304" pitchFamily="18" charset="0"/>
              </a:rPr>
              <a:t>Do you agree to enhance the existing SCS framework in 11bn to enable a non-AP STA to dynamically switch from one QoS profile to another QoS profile for an SCS stream?</a:t>
            </a:r>
          </a:p>
          <a:p>
            <a:pPr marL="457200" lvl="1" indent="0">
              <a:lnSpc>
                <a:spcPct val="107000"/>
              </a:lnSpc>
            </a:pPr>
            <a:r>
              <a:rPr lang="en-US" b="1" dirty="0">
                <a:solidFill>
                  <a:schemeClr val="tx1"/>
                </a:solidFill>
                <a:latin typeface="Times New Roman" panose="02020603050405020304" pitchFamily="18" charset="0"/>
                <a:cs typeface="Times New Roman" panose="02020603050405020304" pitchFamily="18" charset="0"/>
              </a:rPr>
              <a:t>•	The new QoS profile is selected from one of the previously accepted QoS profiles for that SCS stream.</a:t>
            </a:r>
          </a:p>
          <a:p>
            <a:pPr marL="457200" lvl="1" indent="0">
              <a:lnSpc>
                <a:spcPct val="107000"/>
              </a:lnSpc>
            </a:pPr>
            <a:r>
              <a:rPr lang="en-US" b="1" dirty="0">
                <a:solidFill>
                  <a:schemeClr val="tx1"/>
                </a:solidFill>
                <a:latin typeface="Times New Roman" panose="02020603050405020304" pitchFamily="18" charset="0"/>
                <a:cs typeface="Times New Roman" panose="02020603050405020304" pitchFamily="18" charset="0"/>
              </a:rPr>
              <a:t>•	TBD on the mechanism for QoS profile switch indication which may include STA-driven triggers (e.g., application state changes or power mode transitions). </a:t>
            </a:r>
          </a:p>
        </p:txBody>
      </p:sp>
      <p:sp>
        <p:nvSpPr>
          <p:cNvPr id="7" name="Title 1">
            <a:extLst>
              <a:ext uri="{FF2B5EF4-FFF2-40B4-BE49-F238E27FC236}">
                <a16:creationId xmlns:a16="http://schemas.microsoft.com/office/drawing/2014/main" id="{38B321AF-7F8C-4989-9897-CE1CE165B00D}"/>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SP</a:t>
            </a:r>
          </a:p>
        </p:txBody>
      </p:sp>
      <p:sp>
        <p:nvSpPr>
          <p:cNvPr id="4" name="Footer Placeholder 4">
            <a:extLst>
              <a:ext uri="{FF2B5EF4-FFF2-40B4-BE49-F238E27FC236}">
                <a16:creationId xmlns:a16="http://schemas.microsoft.com/office/drawing/2014/main" id="{923C385B-7DFE-4456-B679-B37F10597748}"/>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2119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D702-CA4D-411A-83EF-5DE4882444C3}"/>
              </a:ext>
            </a:extLst>
          </p:cNvPr>
          <p:cNvSpPr>
            <a:spLocks noGrp="1"/>
          </p:cNvSpPr>
          <p:nvPr>
            <p:ph type="title"/>
          </p:nvPr>
        </p:nvSpPr>
        <p:spPr>
          <a:xfrm>
            <a:off x="612776" y="2896393"/>
            <a:ext cx="10361084" cy="1065213"/>
          </a:xfrm>
        </p:spPr>
        <p:txBody>
          <a:bodyPr/>
          <a:lstStyle/>
          <a:p>
            <a:r>
              <a:rPr lang="en-US" dirty="0"/>
              <a:t>Appendix</a:t>
            </a:r>
          </a:p>
        </p:txBody>
      </p:sp>
      <p:sp>
        <p:nvSpPr>
          <p:cNvPr id="4" name="Slide Number Placeholder 3">
            <a:extLst>
              <a:ext uri="{FF2B5EF4-FFF2-40B4-BE49-F238E27FC236}">
                <a16:creationId xmlns:a16="http://schemas.microsoft.com/office/drawing/2014/main" id="{CB67DB19-1FA4-411E-8B73-D093168BDC9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a:extLst>
              <a:ext uri="{FF2B5EF4-FFF2-40B4-BE49-F238E27FC236}">
                <a16:creationId xmlns:a16="http://schemas.microsoft.com/office/drawing/2014/main" id="{69081F93-EABD-4DFD-ABC3-7A318353DFB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7026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E536AED-448C-4E91-BF05-8BD11A5828C6}"/>
              </a:ext>
            </a:extLst>
          </p:cNvPr>
          <p:cNvPicPr>
            <a:picLocks noChangeAspect="1"/>
          </p:cNvPicPr>
          <p:nvPr/>
        </p:nvPicPr>
        <p:blipFill>
          <a:blip r:embed="rId3"/>
          <a:stretch>
            <a:fillRect/>
          </a:stretch>
        </p:blipFill>
        <p:spPr>
          <a:xfrm>
            <a:off x="2743200" y="2514600"/>
            <a:ext cx="10020300" cy="4000500"/>
          </a:xfrm>
          <a:prstGeom prst="rect">
            <a:avLst/>
          </a:prstGeom>
        </p:spPr>
      </p:pic>
      <p:sp>
        <p:nvSpPr>
          <p:cNvPr id="2" name="Title 1"/>
          <p:cNvSpPr>
            <a:spLocks noGrp="1"/>
          </p:cNvSpPr>
          <p:nvPr>
            <p:ph type="title"/>
          </p:nvPr>
        </p:nvSpPr>
        <p:spPr>
          <a:xfrm>
            <a:off x="233793" y="698033"/>
            <a:ext cx="11176000" cy="451098"/>
          </a:xfrm>
        </p:spPr>
        <p:txBody>
          <a:bodyPr/>
          <a:lstStyle/>
          <a:p>
            <a:r>
              <a:rPr lang="en-US" sz="2400" dirty="0"/>
              <a:t>Other use case: Online gaming </a:t>
            </a:r>
            <a:r>
              <a:rPr lang="en-US" sz="2400" dirty="0" err="1"/>
              <a:t>BrawlStars</a:t>
            </a:r>
            <a:endParaRPr lang="en-US" sz="2400" dirty="0"/>
          </a:p>
        </p:txBody>
      </p:sp>
      <p:sp>
        <p:nvSpPr>
          <p:cNvPr id="4" name="Rectangle 3">
            <a:extLst>
              <a:ext uri="{FF2B5EF4-FFF2-40B4-BE49-F238E27FC236}">
                <a16:creationId xmlns:a16="http://schemas.microsoft.com/office/drawing/2014/main" id="{7B670A3E-5A19-4CA5-A745-5CA8CBB0BC29}"/>
              </a:ext>
            </a:extLst>
          </p:cNvPr>
          <p:cNvSpPr/>
          <p:nvPr/>
        </p:nvSpPr>
        <p:spPr>
          <a:xfrm>
            <a:off x="224928" y="1790404"/>
            <a:ext cx="2538644" cy="1569660"/>
          </a:xfrm>
          <a:prstGeom prst="rect">
            <a:avLst/>
          </a:prstGeom>
        </p:spPr>
        <p:txBody>
          <a:bodyPr wrap="none">
            <a:spAutoFit/>
          </a:bodyPr>
          <a:lstStyle/>
          <a:p>
            <a:r>
              <a:rPr lang="en-US" sz="1600" dirty="0" err="1">
                <a:solidFill>
                  <a:schemeClr val="tx1"/>
                </a:solidFill>
                <a:latin typeface="Menlo"/>
              </a:rPr>
              <a:t>BrawlStars</a:t>
            </a:r>
            <a:r>
              <a:rPr lang="en-US" sz="1600" dirty="0">
                <a:solidFill>
                  <a:schemeClr val="tx1"/>
                </a:solidFill>
                <a:latin typeface="Menlo"/>
              </a:rPr>
              <a:t>: 20240416_IP.csv</a:t>
            </a:r>
          </a:p>
          <a:p>
            <a:r>
              <a:rPr lang="en-US" sz="1600" dirty="0">
                <a:solidFill>
                  <a:schemeClr val="tx1"/>
                </a:solidFill>
                <a:latin typeface="Menlo"/>
              </a:rPr>
              <a:t>Data points: 1: 692</a:t>
            </a:r>
          </a:p>
          <a:p>
            <a:r>
              <a:rPr lang="en-US" sz="1600" dirty="0">
                <a:solidFill>
                  <a:schemeClr val="tx1"/>
                </a:solidFill>
                <a:latin typeface="Menlo"/>
              </a:rPr>
              <a:t>Frequency: 5G</a:t>
            </a:r>
          </a:p>
          <a:p>
            <a:r>
              <a:rPr lang="en-US" sz="1600" dirty="0">
                <a:solidFill>
                  <a:schemeClr val="tx1"/>
                </a:solidFill>
                <a:latin typeface="Menlo"/>
              </a:rPr>
              <a:t>Two games. ~1.5min each</a:t>
            </a:r>
          </a:p>
          <a:p>
            <a:endParaRPr lang="en-US" sz="1600" dirty="0">
              <a:solidFill>
                <a:schemeClr val="tx1"/>
              </a:solidFill>
              <a:latin typeface="Menlo"/>
            </a:endParaRPr>
          </a:p>
          <a:p>
            <a:endParaRPr lang="en-US" sz="1600" dirty="0">
              <a:solidFill>
                <a:schemeClr val="tx1"/>
              </a:solidFill>
              <a:latin typeface="Menlo"/>
            </a:endParaRPr>
          </a:p>
        </p:txBody>
      </p:sp>
      <p:pic>
        <p:nvPicPr>
          <p:cNvPr id="18" name="Picture 17">
            <a:extLst>
              <a:ext uri="{FF2B5EF4-FFF2-40B4-BE49-F238E27FC236}">
                <a16:creationId xmlns:a16="http://schemas.microsoft.com/office/drawing/2014/main" id="{C04B8054-6BB9-4FAC-A5DD-0A9F49A2D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462" y="1208756"/>
            <a:ext cx="2721545" cy="1816565"/>
          </a:xfrm>
          <a:prstGeom prst="rect">
            <a:avLst/>
          </a:prstGeom>
        </p:spPr>
      </p:pic>
      <p:pic>
        <p:nvPicPr>
          <p:cNvPr id="23" name="Picture 22">
            <a:extLst>
              <a:ext uri="{FF2B5EF4-FFF2-40B4-BE49-F238E27FC236}">
                <a16:creationId xmlns:a16="http://schemas.microsoft.com/office/drawing/2014/main" id="{9E638757-61CB-4998-A6D1-701D009C6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633" y="1219399"/>
            <a:ext cx="2721545" cy="1795277"/>
          </a:xfrm>
          <a:prstGeom prst="rect">
            <a:avLst/>
          </a:prstGeom>
        </p:spPr>
      </p:pic>
      <p:sp>
        <p:nvSpPr>
          <p:cNvPr id="26" name="Arrow: Right 25">
            <a:extLst>
              <a:ext uri="{FF2B5EF4-FFF2-40B4-BE49-F238E27FC236}">
                <a16:creationId xmlns:a16="http://schemas.microsoft.com/office/drawing/2014/main" id="{3FC35D2A-E139-428D-9176-1A4A149A48A5}"/>
              </a:ext>
            </a:extLst>
          </p:cNvPr>
          <p:cNvSpPr/>
          <p:nvPr/>
        </p:nvSpPr>
        <p:spPr bwMode="auto">
          <a:xfrm rot="12115412">
            <a:off x="4931291" y="3611835"/>
            <a:ext cx="1009219" cy="154022"/>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Arrow: Right 26">
            <a:extLst>
              <a:ext uri="{FF2B5EF4-FFF2-40B4-BE49-F238E27FC236}">
                <a16:creationId xmlns:a16="http://schemas.microsoft.com/office/drawing/2014/main" id="{EDE7344D-A6A6-4B2C-8E92-04C96247687F}"/>
              </a:ext>
            </a:extLst>
          </p:cNvPr>
          <p:cNvSpPr/>
          <p:nvPr/>
        </p:nvSpPr>
        <p:spPr bwMode="auto">
          <a:xfrm rot="16200000">
            <a:off x="6238729" y="3599089"/>
            <a:ext cx="480573" cy="140390"/>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Rectangle 27">
            <a:extLst>
              <a:ext uri="{FF2B5EF4-FFF2-40B4-BE49-F238E27FC236}">
                <a16:creationId xmlns:a16="http://schemas.microsoft.com/office/drawing/2014/main" id="{25095889-7D51-4432-9087-21D093B06CF0}"/>
              </a:ext>
            </a:extLst>
          </p:cNvPr>
          <p:cNvSpPr/>
          <p:nvPr/>
        </p:nvSpPr>
        <p:spPr>
          <a:xfrm>
            <a:off x="210895" y="2787458"/>
            <a:ext cx="3283345" cy="1569660"/>
          </a:xfrm>
          <a:prstGeom prst="rect">
            <a:avLst/>
          </a:prstGeom>
        </p:spPr>
        <p:txBody>
          <a:bodyPr wrap="square">
            <a:spAutoFit/>
          </a:bodyPr>
          <a:lstStyle/>
          <a:p>
            <a:pPr algn="just"/>
            <a:r>
              <a:rPr lang="en-US" sz="1600" b="1" dirty="0">
                <a:solidFill>
                  <a:schemeClr val="tx1"/>
                </a:solidFill>
                <a:latin typeface="Menlo"/>
              </a:rPr>
              <a:t>Observations</a:t>
            </a:r>
            <a:r>
              <a:rPr lang="en-US" sz="1600" dirty="0">
                <a:solidFill>
                  <a:schemeClr val="tx1"/>
                </a:solidFill>
                <a:latin typeface="Menlo"/>
              </a:rPr>
              <a:t>: </a:t>
            </a:r>
            <a:endParaRPr lang="en-US" sz="1600" b="1" dirty="0">
              <a:solidFill>
                <a:schemeClr val="tx1"/>
              </a:solidFill>
              <a:latin typeface="Menlo"/>
            </a:endParaRPr>
          </a:p>
          <a:p>
            <a:pPr algn="just"/>
            <a:r>
              <a:rPr lang="en-US" sz="1600" b="1" dirty="0">
                <a:solidFill>
                  <a:schemeClr val="tx1"/>
                </a:solidFill>
                <a:latin typeface="Menlo"/>
              </a:rPr>
              <a:t>Normal throughput with small range fluctuation: </a:t>
            </a:r>
            <a:r>
              <a:rPr lang="en-US" sz="1600" dirty="0">
                <a:solidFill>
                  <a:schemeClr val="tx1"/>
                </a:solidFill>
                <a:latin typeface="Menlo"/>
              </a:rPr>
              <a:t>wanders, explore maps.  </a:t>
            </a:r>
          </a:p>
          <a:p>
            <a:pPr algn="just"/>
            <a:r>
              <a:rPr lang="en-US" sz="1600" b="1" dirty="0">
                <a:solidFill>
                  <a:schemeClr val="tx1"/>
                </a:solidFill>
                <a:latin typeface="Menlo"/>
              </a:rPr>
              <a:t>higher throughputs: </a:t>
            </a:r>
            <a:r>
              <a:rPr lang="en-US" sz="1600" dirty="0">
                <a:solidFill>
                  <a:schemeClr val="tx1"/>
                </a:solidFill>
                <a:latin typeface="Menlo"/>
              </a:rPr>
              <a:t>multiple gamers with intense requests/operations, high demand of map refresh. </a:t>
            </a:r>
          </a:p>
        </p:txBody>
      </p:sp>
      <p:cxnSp>
        <p:nvCxnSpPr>
          <p:cNvPr id="31" name="Straight Arrow Connector 30">
            <a:extLst>
              <a:ext uri="{FF2B5EF4-FFF2-40B4-BE49-F238E27FC236}">
                <a16:creationId xmlns:a16="http://schemas.microsoft.com/office/drawing/2014/main" id="{1075E38C-2292-40C5-A244-8411BEB818B2}"/>
              </a:ext>
            </a:extLst>
          </p:cNvPr>
          <p:cNvCxnSpPr/>
          <p:nvPr/>
        </p:nvCxnSpPr>
        <p:spPr bwMode="auto">
          <a:xfrm>
            <a:off x="9630391" y="5867400"/>
            <a:ext cx="685800" cy="0"/>
          </a:xfrm>
          <a:prstGeom prst="straightConnector1">
            <a:avLst/>
          </a:prstGeom>
          <a:solidFill>
            <a:srgbClr val="00B8FF"/>
          </a:solidFill>
          <a:ln w="19050" cap="flat" cmpd="sng" algn="ctr">
            <a:solidFill>
              <a:schemeClr val="tx1"/>
            </a:solidFill>
            <a:prstDash val="solid"/>
            <a:round/>
            <a:headEnd type="triangle"/>
            <a:tailEnd type="triangle"/>
          </a:ln>
          <a:effectLst/>
        </p:spPr>
      </p:cxnSp>
      <p:sp>
        <p:nvSpPr>
          <p:cNvPr id="33" name="Rectangle 32">
            <a:extLst>
              <a:ext uri="{FF2B5EF4-FFF2-40B4-BE49-F238E27FC236}">
                <a16:creationId xmlns:a16="http://schemas.microsoft.com/office/drawing/2014/main" id="{C1D809B7-84D7-41CF-9A8E-0BF7A63BBC9B}"/>
              </a:ext>
            </a:extLst>
          </p:cNvPr>
          <p:cNvSpPr/>
          <p:nvPr/>
        </p:nvSpPr>
        <p:spPr>
          <a:xfrm>
            <a:off x="7927013" y="5423287"/>
            <a:ext cx="3261277" cy="338554"/>
          </a:xfrm>
          <a:prstGeom prst="rect">
            <a:avLst/>
          </a:prstGeom>
        </p:spPr>
        <p:txBody>
          <a:bodyPr wrap="none">
            <a:spAutoFit/>
          </a:bodyPr>
          <a:lstStyle/>
          <a:p>
            <a:r>
              <a:rPr lang="en-US" sz="1600" dirty="0">
                <a:solidFill>
                  <a:schemeClr val="tx1"/>
                </a:solidFill>
                <a:latin typeface="Menlo"/>
              </a:rPr>
              <a:t>User respawn, countdown pauses UL</a:t>
            </a:r>
          </a:p>
        </p:txBody>
      </p:sp>
      <p:pic>
        <p:nvPicPr>
          <p:cNvPr id="39" name="Picture 38">
            <a:extLst>
              <a:ext uri="{FF2B5EF4-FFF2-40B4-BE49-F238E27FC236}">
                <a16:creationId xmlns:a16="http://schemas.microsoft.com/office/drawing/2014/main" id="{17A8A3DD-CF09-4807-866E-C5F071AC23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619"/>
          <a:stretch/>
        </p:blipFill>
        <p:spPr>
          <a:xfrm>
            <a:off x="9192074" y="1206467"/>
            <a:ext cx="2217719" cy="1816565"/>
          </a:xfrm>
          <a:prstGeom prst="rect">
            <a:avLst/>
          </a:prstGeom>
        </p:spPr>
      </p:pic>
      <p:sp>
        <p:nvSpPr>
          <p:cNvPr id="47" name="Oval 46">
            <a:extLst>
              <a:ext uri="{FF2B5EF4-FFF2-40B4-BE49-F238E27FC236}">
                <a16:creationId xmlns:a16="http://schemas.microsoft.com/office/drawing/2014/main" id="{CA6CBAAF-8F6D-46F4-AAEE-8C73760E3AB3}"/>
              </a:ext>
            </a:extLst>
          </p:cNvPr>
          <p:cNvSpPr/>
          <p:nvPr/>
        </p:nvSpPr>
        <p:spPr bwMode="auto">
          <a:xfrm>
            <a:off x="10410544" y="2730049"/>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48" name="Oval 47">
            <a:extLst>
              <a:ext uri="{FF2B5EF4-FFF2-40B4-BE49-F238E27FC236}">
                <a16:creationId xmlns:a16="http://schemas.microsoft.com/office/drawing/2014/main" id="{08158F41-907E-4EDE-B93A-D0F19CBB895D}"/>
              </a:ext>
            </a:extLst>
          </p:cNvPr>
          <p:cNvSpPr/>
          <p:nvPr/>
        </p:nvSpPr>
        <p:spPr bwMode="auto">
          <a:xfrm>
            <a:off x="5632778" y="3540369"/>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9" name="Oval 48">
            <a:extLst>
              <a:ext uri="{FF2B5EF4-FFF2-40B4-BE49-F238E27FC236}">
                <a16:creationId xmlns:a16="http://schemas.microsoft.com/office/drawing/2014/main" id="{E29551F5-5DA8-4D0B-908F-456D01086D0C}"/>
              </a:ext>
            </a:extLst>
          </p:cNvPr>
          <p:cNvSpPr/>
          <p:nvPr/>
        </p:nvSpPr>
        <p:spPr bwMode="auto">
          <a:xfrm>
            <a:off x="6248323" y="3572288"/>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 name="Rectangle 50">
            <a:extLst>
              <a:ext uri="{FF2B5EF4-FFF2-40B4-BE49-F238E27FC236}">
                <a16:creationId xmlns:a16="http://schemas.microsoft.com/office/drawing/2014/main" id="{E1C0CF4A-9901-43E5-8CAD-503909CE5EA3}"/>
              </a:ext>
            </a:extLst>
          </p:cNvPr>
          <p:cNvSpPr/>
          <p:nvPr/>
        </p:nvSpPr>
        <p:spPr>
          <a:xfrm>
            <a:off x="198276" y="4357118"/>
            <a:ext cx="3236972" cy="2062103"/>
          </a:xfrm>
          <a:prstGeom prst="rect">
            <a:avLst/>
          </a:prstGeom>
        </p:spPr>
        <p:txBody>
          <a:bodyPr wrap="square">
            <a:spAutoFit/>
          </a:bodyPr>
          <a:lstStyle/>
          <a:p>
            <a:pPr algn="just"/>
            <a:r>
              <a:rPr lang="en-US" sz="1600" b="1" dirty="0">
                <a:solidFill>
                  <a:schemeClr val="tx1"/>
                </a:solidFill>
                <a:latin typeface="Menlo"/>
              </a:rPr>
              <a:t>Considerations: </a:t>
            </a:r>
            <a:endParaRPr lang="en-US" sz="1600" dirty="0">
              <a:solidFill>
                <a:schemeClr val="tx1"/>
              </a:solidFill>
              <a:latin typeface="Menlo"/>
            </a:endParaRPr>
          </a:p>
          <a:p>
            <a:pPr algn="just"/>
            <a:r>
              <a:rPr lang="en-US" sz="1600" dirty="0">
                <a:solidFill>
                  <a:schemeClr val="tx1"/>
                </a:solidFill>
                <a:latin typeface="Menlo"/>
              </a:rPr>
              <a:t>multiplayer online battle arena (MOBA) game is more stable compared to first-person shooter games like COD. While fluctuations are smaller, they still reflect distinct gameplay phases (wondering vs. combat phase.)</a:t>
            </a:r>
          </a:p>
        </p:txBody>
      </p:sp>
      <p:cxnSp>
        <p:nvCxnSpPr>
          <p:cNvPr id="52" name="Straight Arrow Connector 51">
            <a:extLst>
              <a:ext uri="{FF2B5EF4-FFF2-40B4-BE49-F238E27FC236}">
                <a16:creationId xmlns:a16="http://schemas.microsoft.com/office/drawing/2014/main" id="{2F4BC99B-5F02-4789-9902-910058603768}"/>
              </a:ext>
            </a:extLst>
          </p:cNvPr>
          <p:cNvCxnSpPr/>
          <p:nvPr/>
        </p:nvCxnSpPr>
        <p:spPr bwMode="auto">
          <a:xfrm>
            <a:off x="8636469" y="5867400"/>
            <a:ext cx="685800" cy="0"/>
          </a:xfrm>
          <a:prstGeom prst="straightConnector1">
            <a:avLst/>
          </a:prstGeom>
          <a:solidFill>
            <a:srgbClr val="00B8FF"/>
          </a:solidFill>
          <a:ln w="19050" cap="flat" cmpd="sng" algn="ctr">
            <a:solidFill>
              <a:schemeClr val="tx1"/>
            </a:solidFill>
            <a:prstDash val="solid"/>
            <a:round/>
            <a:headEnd type="triangle"/>
            <a:tailEnd type="triangle"/>
          </a:ln>
          <a:effectLst/>
        </p:spPr>
      </p:cxnSp>
      <p:sp>
        <p:nvSpPr>
          <p:cNvPr id="53" name="Rectangle 52">
            <a:extLst>
              <a:ext uri="{FF2B5EF4-FFF2-40B4-BE49-F238E27FC236}">
                <a16:creationId xmlns:a16="http://schemas.microsoft.com/office/drawing/2014/main" id="{F5750DA9-6D6D-4D7A-B919-EFE8E3D46F59}"/>
              </a:ext>
            </a:extLst>
          </p:cNvPr>
          <p:cNvSpPr/>
          <p:nvPr/>
        </p:nvSpPr>
        <p:spPr>
          <a:xfrm>
            <a:off x="4186136" y="3084732"/>
            <a:ext cx="2975558" cy="307777"/>
          </a:xfrm>
          <a:prstGeom prst="rect">
            <a:avLst/>
          </a:prstGeom>
        </p:spPr>
        <p:txBody>
          <a:bodyPr wrap="none">
            <a:spAutoFit/>
          </a:bodyPr>
          <a:lstStyle/>
          <a:p>
            <a:r>
              <a:rPr lang="en-US" sz="1400" dirty="0">
                <a:solidFill>
                  <a:schemeClr val="tx1"/>
                </a:solidFill>
                <a:latin typeface="Menlo"/>
              </a:rPr>
              <a:t>multiple gamers with intense requests</a:t>
            </a:r>
          </a:p>
        </p:txBody>
      </p:sp>
    </p:spTree>
    <p:extLst>
      <p:ext uri="{BB962C8B-B14F-4D97-AF65-F5344CB8AC3E}">
        <p14:creationId xmlns:p14="http://schemas.microsoft.com/office/powerpoint/2010/main" val="336945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Other use cases: Cloud gaming Short Hike and Tomb Raider</a:t>
            </a:r>
          </a:p>
        </p:txBody>
      </p:sp>
      <p:pic>
        <p:nvPicPr>
          <p:cNvPr id="4" name="Picture 3">
            <a:extLst>
              <a:ext uri="{FF2B5EF4-FFF2-40B4-BE49-F238E27FC236}">
                <a16:creationId xmlns:a16="http://schemas.microsoft.com/office/drawing/2014/main" id="{057D98E5-0678-4930-8A46-7784DFEDB2B7}"/>
              </a:ext>
            </a:extLst>
          </p:cNvPr>
          <p:cNvPicPr>
            <a:picLocks noChangeAspect="1"/>
          </p:cNvPicPr>
          <p:nvPr/>
        </p:nvPicPr>
        <p:blipFill>
          <a:blip r:embed="rId3"/>
          <a:stretch>
            <a:fillRect/>
          </a:stretch>
        </p:blipFill>
        <p:spPr>
          <a:xfrm>
            <a:off x="5715000" y="1090790"/>
            <a:ext cx="6152923" cy="3116580"/>
          </a:xfrm>
          <a:prstGeom prst="rect">
            <a:avLst/>
          </a:prstGeom>
        </p:spPr>
      </p:pic>
      <p:pic>
        <p:nvPicPr>
          <p:cNvPr id="6" name="Picture 5">
            <a:extLst>
              <a:ext uri="{FF2B5EF4-FFF2-40B4-BE49-F238E27FC236}">
                <a16:creationId xmlns:a16="http://schemas.microsoft.com/office/drawing/2014/main" id="{CB7BFE3A-68F0-4F3C-90BA-E644B35E2E4F}"/>
              </a:ext>
            </a:extLst>
          </p:cNvPr>
          <p:cNvPicPr>
            <a:picLocks noChangeAspect="1"/>
          </p:cNvPicPr>
          <p:nvPr/>
        </p:nvPicPr>
        <p:blipFill>
          <a:blip r:embed="rId4"/>
          <a:stretch>
            <a:fillRect/>
          </a:stretch>
        </p:blipFill>
        <p:spPr>
          <a:xfrm>
            <a:off x="5787703" y="4038600"/>
            <a:ext cx="6175238" cy="2618740"/>
          </a:xfrm>
          <a:prstGeom prst="rect">
            <a:avLst/>
          </a:prstGeom>
        </p:spPr>
      </p:pic>
      <p:pic>
        <p:nvPicPr>
          <p:cNvPr id="3" name="Picture 2">
            <a:extLst>
              <a:ext uri="{FF2B5EF4-FFF2-40B4-BE49-F238E27FC236}">
                <a16:creationId xmlns:a16="http://schemas.microsoft.com/office/drawing/2014/main" id="{BF0B3F16-983A-45DC-BAEA-497DE171E6F3}"/>
              </a:ext>
            </a:extLst>
          </p:cNvPr>
          <p:cNvPicPr>
            <a:picLocks noChangeAspect="1"/>
          </p:cNvPicPr>
          <p:nvPr/>
        </p:nvPicPr>
        <p:blipFill>
          <a:blip r:embed="rId5"/>
          <a:stretch>
            <a:fillRect/>
          </a:stretch>
        </p:blipFill>
        <p:spPr>
          <a:xfrm>
            <a:off x="386539" y="1037864"/>
            <a:ext cx="5709461" cy="3227816"/>
          </a:xfrm>
          <a:prstGeom prst="rect">
            <a:avLst/>
          </a:prstGeom>
        </p:spPr>
      </p:pic>
      <p:pic>
        <p:nvPicPr>
          <p:cNvPr id="5" name="Picture 4">
            <a:extLst>
              <a:ext uri="{FF2B5EF4-FFF2-40B4-BE49-F238E27FC236}">
                <a16:creationId xmlns:a16="http://schemas.microsoft.com/office/drawing/2014/main" id="{9BF41494-941C-47EE-9327-E92B727E8EDC}"/>
              </a:ext>
            </a:extLst>
          </p:cNvPr>
          <p:cNvPicPr>
            <a:picLocks noChangeAspect="1"/>
          </p:cNvPicPr>
          <p:nvPr/>
        </p:nvPicPr>
        <p:blipFill>
          <a:blip r:embed="rId6"/>
          <a:stretch>
            <a:fillRect/>
          </a:stretch>
        </p:blipFill>
        <p:spPr>
          <a:xfrm>
            <a:off x="422796" y="4012565"/>
            <a:ext cx="5695950" cy="2670810"/>
          </a:xfrm>
          <a:prstGeom prst="rect">
            <a:avLst/>
          </a:prstGeom>
        </p:spPr>
      </p:pic>
    </p:spTree>
    <p:extLst>
      <p:ext uri="{BB962C8B-B14F-4D97-AF65-F5344CB8AC3E}">
        <p14:creationId xmlns:p14="http://schemas.microsoft.com/office/powerpoint/2010/main" val="322822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893"/>
            <a:ext cx="11176000" cy="451098"/>
          </a:xfrm>
        </p:spPr>
        <p:txBody>
          <a:bodyPr/>
          <a:lstStyle/>
          <a:p>
            <a:r>
              <a:rPr lang="en-US" sz="2800" dirty="0"/>
              <a:t>Recap: Fast QoS Switch (Dynamic SCS)</a:t>
            </a:r>
          </a:p>
        </p:txBody>
      </p:sp>
      <p:sp>
        <p:nvSpPr>
          <p:cNvPr id="9" name="Rectangle 8">
            <a:extLst>
              <a:ext uri="{FF2B5EF4-FFF2-40B4-BE49-F238E27FC236}">
                <a16:creationId xmlns:a16="http://schemas.microsoft.com/office/drawing/2014/main" id="{3DDB6375-819D-4561-9606-D7333F9D8E68}"/>
              </a:ext>
            </a:extLst>
          </p:cNvPr>
          <p:cNvSpPr/>
          <p:nvPr/>
        </p:nvSpPr>
        <p:spPr>
          <a:xfrm>
            <a:off x="228600" y="900977"/>
            <a:ext cx="11125200" cy="2739661"/>
          </a:xfrm>
          <a:prstGeom prst="rect">
            <a:avLst/>
          </a:prstGeom>
        </p:spPr>
        <p:txBody>
          <a:bodyPr wrap="square">
            <a:spAutoFit/>
          </a:bodyPr>
          <a:lstStyle/>
          <a:p>
            <a:pPr marL="742950" lvl="1" indent="-285750" algn="just">
              <a:lnSpc>
                <a:spcPct val="107000"/>
              </a:lnSpc>
              <a:buFont typeface="Arial" panose="020B0604020202020204" pitchFamily="34" charset="0"/>
              <a:buChar char="•"/>
            </a:pPr>
            <a:endParaRPr lang="en-US" sz="1800" b="1" dirty="0">
              <a:solidFill>
                <a:srgbClr val="000000"/>
              </a:solidFill>
              <a:latin typeface="Times New Roman" panose="02020603050405020304" pitchFamily="18" charset="0"/>
              <a:cs typeface="Times New Roman" panose="02020603050405020304" pitchFamily="18" charset="0"/>
            </a:endParaRPr>
          </a:p>
          <a:p>
            <a:pPr lvl="1"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The SCS with QoS Characteristics procedure defined in IEEE 802.11be is for Quasi-static traffic flow, i.e., the underlying assumption is that the traffic characteristics do not change very frequently. However, there are many scenarios where the users’ traffic patterns change much more frequently. </a:t>
            </a:r>
          </a:p>
          <a:p>
            <a:pPr lvl="1"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We propose to enhance the current SCS mechanism which may allow for a non-AP STA to dynamically change QoS expectation or QoS flow with the associated AP. </a:t>
            </a:r>
          </a:p>
          <a:p>
            <a:pPr marL="742950" lvl="1" indent="-285750"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For the scenario where a non-AP STA sends to an AP a D-SCS request, where the D-SCS request contains X number of SCS or QoS profiles corresponding to the request, if the AP accepts the request, then it would indicate that the non-AP STA can request to dynamically switch from one QoS profile to another.</a:t>
            </a:r>
          </a:p>
        </p:txBody>
      </p:sp>
      <p:graphicFrame>
        <p:nvGraphicFramePr>
          <p:cNvPr id="5" name="Object 4">
            <a:extLst>
              <a:ext uri="{FF2B5EF4-FFF2-40B4-BE49-F238E27FC236}">
                <a16:creationId xmlns:a16="http://schemas.microsoft.com/office/drawing/2014/main" id="{0CFF2774-8673-447F-8235-98C10ADC14F9}"/>
              </a:ext>
            </a:extLst>
          </p:cNvPr>
          <p:cNvGraphicFramePr>
            <a:graphicFrameLocks noChangeAspect="1"/>
          </p:cNvGraphicFramePr>
          <p:nvPr>
            <p:extLst>
              <p:ext uri="{D42A27DB-BD31-4B8C-83A1-F6EECF244321}">
                <p14:modId xmlns:p14="http://schemas.microsoft.com/office/powerpoint/2010/main" val="888469786"/>
              </p:ext>
            </p:extLst>
          </p:nvPr>
        </p:nvGraphicFramePr>
        <p:xfrm>
          <a:off x="3581400" y="3662409"/>
          <a:ext cx="6531430" cy="4334022"/>
        </p:xfrm>
        <a:graphic>
          <a:graphicData uri="http://schemas.openxmlformats.org/presentationml/2006/ole">
            <mc:AlternateContent xmlns:mc="http://schemas.openxmlformats.org/markup-compatibility/2006">
              <mc:Choice xmlns:v="urn:schemas-microsoft-com:vml" Requires="v">
                <p:oleObj spid="_x0000_s14796" name="Visio" r:id="rId4" imgW="7840874" imgH="5196526" progId="Visio.Drawing.15">
                  <p:embed/>
                </p:oleObj>
              </mc:Choice>
              <mc:Fallback>
                <p:oleObj name="Visio" r:id="rId4" imgW="7840874" imgH="5196526" progId="Visio.Drawing.15">
                  <p:embed/>
                  <p:pic>
                    <p:nvPicPr>
                      <p:cNvPr id="4" name="Object 3">
                        <a:extLst>
                          <a:ext uri="{FF2B5EF4-FFF2-40B4-BE49-F238E27FC236}">
                            <a16:creationId xmlns:a16="http://schemas.microsoft.com/office/drawing/2014/main" id="{69FF07F1-BB59-4350-95C1-2A8D3BFB6188}"/>
                          </a:ext>
                        </a:extLst>
                      </p:cNvPr>
                      <p:cNvPicPr>
                        <a:picLocks noChangeAspect="1" noChangeArrowheads="1"/>
                      </p:cNvPicPr>
                      <p:nvPr/>
                    </p:nvPicPr>
                    <p:blipFill>
                      <a:blip r:embed="rId5"/>
                      <a:srcRect/>
                      <a:stretch>
                        <a:fillRect/>
                      </a:stretch>
                    </p:blipFill>
                    <p:spPr bwMode="auto">
                      <a:xfrm>
                        <a:off x="3581400" y="3662409"/>
                        <a:ext cx="6531430" cy="4334022"/>
                      </a:xfrm>
                      <a:prstGeom prst="rect">
                        <a:avLst/>
                      </a:prstGeom>
                      <a:noFill/>
                    </p:spPr>
                  </p:pic>
                </p:oleObj>
              </mc:Fallback>
            </mc:AlternateContent>
          </a:graphicData>
        </a:graphic>
      </p:graphicFrame>
      <p:sp>
        <p:nvSpPr>
          <p:cNvPr id="7" name="Footer Placeholder 4">
            <a:extLst>
              <a:ext uri="{FF2B5EF4-FFF2-40B4-BE49-F238E27FC236}">
                <a16:creationId xmlns:a16="http://schemas.microsoft.com/office/drawing/2014/main" id="{6CF7E274-6E51-425A-92D7-0FF9E3586B91}"/>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89051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11176000" cy="451098"/>
          </a:xfrm>
        </p:spPr>
        <p:txBody>
          <a:bodyPr/>
          <a:lstStyle/>
          <a:p>
            <a:r>
              <a:rPr lang="en-US" dirty="0"/>
              <a:t>Abstraction</a:t>
            </a:r>
          </a:p>
        </p:txBody>
      </p:sp>
      <p:sp>
        <p:nvSpPr>
          <p:cNvPr id="9" name="Rectangle 8">
            <a:extLst>
              <a:ext uri="{FF2B5EF4-FFF2-40B4-BE49-F238E27FC236}">
                <a16:creationId xmlns:a16="http://schemas.microsoft.com/office/drawing/2014/main" id="{3DDB6375-819D-4561-9606-D7333F9D8E68}"/>
              </a:ext>
            </a:extLst>
          </p:cNvPr>
          <p:cNvSpPr/>
          <p:nvPr/>
        </p:nvSpPr>
        <p:spPr>
          <a:xfrm>
            <a:off x="504412" y="1600200"/>
            <a:ext cx="10624376" cy="1185389"/>
          </a:xfrm>
          <a:prstGeom prst="rect">
            <a:avLst/>
          </a:prstGeom>
        </p:spPr>
        <p:txBody>
          <a:bodyPr wrap="square">
            <a:spAutoFit/>
          </a:bodyPr>
          <a:lstStyle/>
          <a:p>
            <a:pPr marL="742950" lvl="1" indent="-285750">
              <a:lnSpc>
                <a:spcPct val="107000"/>
              </a:lnSpc>
              <a:buFont typeface="Arial" panose="020B0604020202020204" pitchFamily="34" charset="0"/>
              <a:buChar char="•"/>
            </a:pPr>
            <a:endParaRPr lang="en-US" sz="2000" b="1" dirty="0">
              <a:solidFill>
                <a:srgbClr val="000000"/>
              </a:solidFill>
              <a:latin typeface="Times New Roman" panose="02020603050405020304" pitchFamily="18" charset="0"/>
              <a:cs typeface="Times New Roman" panose="02020603050405020304" pitchFamily="18" charset="0"/>
            </a:endParaRPr>
          </a:p>
          <a:p>
            <a:pPr marL="742950" lvl="1" indent="-285750">
              <a:lnSpc>
                <a:spcPct val="107000"/>
              </a:lnSpc>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We received some questions on the use case and motivation of the dynamic QoS, in this contribution, we provide some use cases with measured data. </a:t>
            </a:r>
          </a:p>
        </p:txBody>
      </p:sp>
      <p:sp>
        <p:nvSpPr>
          <p:cNvPr id="4" name="Footer Placeholder 4">
            <a:extLst>
              <a:ext uri="{FF2B5EF4-FFF2-40B4-BE49-F238E27FC236}">
                <a16:creationId xmlns:a16="http://schemas.microsoft.com/office/drawing/2014/main" id="{107A3825-B008-498B-987C-B9A0215BCB85}"/>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003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1: online gaming COD (1/2)</a:t>
            </a:r>
          </a:p>
        </p:txBody>
      </p:sp>
      <p:pic>
        <p:nvPicPr>
          <p:cNvPr id="4" name="Picture 3">
            <a:extLst>
              <a:ext uri="{FF2B5EF4-FFF2-40B4-BE49-F238E27FC236}">
                <a16:creationId xmlns:a16="http://schemas.microsoft.com/office/drawing/2014/main" id="{6D47284F-85EE-4E9E-A707-0113C60713B1}"/>
              </a:ext>
            </a:extLst>
          </p:cNvPr>
          <p:cNvPicPr>
            <a:picLocks noChangeAspect="1"/>
          </p:cNvPicPr>
          <p:nvPr/>
        </p:nvPicPr>
        <p:blipFill>
          <a:blip r:embed="rId3"/>
          <a:stretch>
            <a:fillRect/>
          </a:stretch>
        </p:blipFill>
        <p:spPr>
          <a:xfrm>
            <a:off x="1064150" y="3288891"/>
            <a:ext cx="9872456" cy="2863558"/>
          </a:xfrm>
          <a:prstGeom prst="rect">
            <a:avLst/>
          </a:prstGeom>
        </p:spPr>
      </p:pic>
      <p:sp>
        <p:nvSpPr>
          <p:cNvPr id="42" name="Oval 41">
            <a:extLst>
              <a:ext uri="{FF2B5EF4-FFF2-40B4-BE49-F238E27FC236}">
                <a16:creationId xmlns:a16="http://schemas.microsoft.com/office/drawing/2014/main" id="{A02D8328-A5BD-4EA2-B817-089980DD63E1}"/>
              </a:ext>
            </a:extLst>
          </p:cNvPr>
          <p:cNvSpPr/>
          <p:nvPr/>
        </p:nvSpPr>
        <p:spPr bwMode="auto">
          <a:xfrm>
            <a:off x="4775090" y="5270090"/>
            <a:ext cx="708660" cy="685801"/>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Rectangle 43">
            <a:extLst>
              <a:ext uri="{FF2B5EF4-FFF2-40B4-BE49-F238E27FC236}">
                <a16:creationId xmlns:a16="http://schemas.microsoft.com/office/drawing/2014/main" id="{07C05C15-EF6F-448D-BCA0-9004F761C137}"/>
              </a:ext>
            </a:extLst>
          </p:cNvPr>
          <p:cNvSpPr/>
          <p:nvPr/>
        </p:nvSpPr>
        <p:spPr bwMode="auto">
          <a:xfrm>
            <a:off x="5483750" y="4774789"/>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7" name="Rectangle 46">
            <a:extLst>
              <a:ext uri="{FF2B5EF4-FFF2-40B4-BE49-F238E27FC236}">
                <a16:creationId xmlns:a16="http://schemas.microsoft.com/office/drawing/2014/main" id="{5139A7FD-B39B-4C39-9CE6-3AA50021E00B}"/>
              </a:ext>
            </a:extLst>
          </p:cNvPr>
          <p:cNvSpPr/>
          <p:nvPr/>
        </p:nvSpPr>
        <p:spPr bwMode="auto">
          <a:xfrm>
            <a:off x="6626750" y="4720670"/>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9" name="Rectangle 48">
            <a:extLst>
              <a:ext uri="{FF2B5EF4-FFF2-40B4-BE49-F238E27FC236}">
                <a16:creationId xmlns:a16="http://schemas.microsoft.com/office/drawing/2014/main" id="{7C1B75B6-05C1-47AD-98E0-2416E0194199}"/>
              </a:ext>
            </a:extLst>
          </p:cNvPr>
          <p:cNvSpPr/>
          <p:nvPr/>
        </p:nvSpPr>
        <p:spPr bwMode="auto">
          <a:xfrm>
            <a:off x="7769750" y="4720669"/>
            <a:ext cx="457200"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 name="Oval 50">
            <a:extLst>
              <a:ext uri="{FF2B5EF4-FFF2-40B4-BE49-F238E27FC236}">
                <a16:creationId xmlns:a16="http://schemas.microsoft.com/office/drawing/2014/main" id="{D7A82828-8546-44C9-A49F-98FD6331CBDD}"/>
              </a:ext>
            </a:extLst>
          </p:cNvPr>
          <p:cNvSpPr/>
          <p:nvPr/>
        </p:nvSpPr>
        <p:spPr bwMode="auto">
          <a:xfrm>
            <a:off x="5858776" y="5270089"/>
            <a:ext cx="708660" cy="685801"/>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Oval 54">
            <a:extLst>
              <a:ext uri="{FF2B5EF4-FFF2-40B4-BE49-F238E27FC236}">
                <a16:creationId xmlns:a16="http://schemas.microsoft.com/office/drawing/2014/main" id="{1C468EE9-5DEF-419E-B1DF-4D29CD6E3A24}"/>
              </a:ext>
            </a:extLst>
          </p:cNvPr>
          <p:cNvSpPr/>
          <p:nvPr/>
        </p:nvSpPr>
        <p:spPr bwMode="auto">
          <a:xfrm>
            <a:off x="2630711" y="5244842"/>
            <a:ext cx="280049" cy="73158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Rectangle 60">
            <a:extLst>
              <a:ext uri="{FF2B5EF4-FFF2-40B4-BE49-F238E27FC236}">
                <a16:creationId xmlns:a16="http://schemas.microsoft.com/office/drawing/2014/main" id="{387160B0-760C-4274-843C-AC5FCA1D5ABB}"/>
              </a:ext>
            </a:extLst>
          </p:cNvPr>
          <p:cNvSpPr/>
          <p:nvPr/>
        </p:nvSpPr>
        <p:spPr bwMode="auto">
          <a:xfrm>
            <a:off x="8336694" y="4720668"/>
            <a:ext cx="457200"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Rectangle 61">
            <a:extLst>
              <a:ext uri="{FF2B5EF4-FFF2-40B4-BE49-F238E27FC236}">
                <a16:creationId xmlns:a16="http://schemas.microsoft.com/office/drawing/2014/main" id="{14CD11B1-55EF-4BDC-9BD6-01CE8439D1CD}"/>
              </a:ext>
            </a:extLst>
          </p:cNvPr>
          <p:cNvSpPr/>
          <p:nvPr/>
        </p:nvSpPr>
        <p:spPr>
          <a:xfrm>
            <a:off x="433286" y="1102456"/>
            <a:ext cx="11176000" cy="2492990"/>
          </a:xfrm>
          <a:prstGeom prst="rect">
            <a:avLst/>
          </a:prstGeom>
        </p:spPr>
        <p:txBody>
          <a:bodyPr wrap="square">
            <a:spAutoFit/>
          </a:bodyPr>
          <a:lstStyle/>
          <a:p>
            <a:pPr algn="just"/>
            <a:r>
              <a:rPr lang="en-US" sz="1600" b="1" dirty="0">
                <a:solidFill>
                  <a:schemeClr val="tx1"/>
                </a:solidFill>
                <a:latin typeface="Menlo"/>
              </a:rPr>
              <a:t>Observations on traffic patterns: </a:t>
            </a:r>
          </a:p>
          <a:p>
            <a:pPr algn="just"/>
            <a:r>
              <a:rPr lang="en-US" sz="1400" b="1" dirty="0">
                <a:solidFill>
                  <a:schemeClr val="tx1"/>
                </a:solidFill>
                <a:latin typeface="Menlo"/>
              </a:rPr>
              <a:t>High UL traffic: </a:t>
            </a:r>
          </a:p>
          <a:p>
            <a:pPr marL="285750" indent="-285750" algn="just">
              <a:buFont typeface="Arial" panose="020B0604020202020204" pitchFamily="34" charset="0"/>
              <a:buChar char="•"/>
            </a:pPr>
            <a:r>
              <a:rPr lang="en-US" sz="1400" dirty="0">
                <a:solidFill>
                  <a:schemeClr val="tx1"/>
                </a:solidFill>
                <a:latin typeface="Menlo"/>
              </a:rPr>
              <a:t>Short Shooting Bursts: Quick, isolated shooting actions generate brief UL spikes with minimal sustained impact. </a:t>
            </a:r>
          </a:p>
          <a:p>
            <a:pPr marL="285750" indent="-285750" algn="just">
              <a:buFont typeface="Arial" panose="020B0604020202020204" pitchFamily="34" charset="0"/>
              <a:buChar char="•"/>
            </a:pPr>
            <a:r>
              <a:rPr lang="en-US" sz="1400" dirty="0">
                <a:solidFill>
                  <a:schemeClr val="tx1"/>
                </a:solidFill>
                <a:latin typeface="Menlo"/>
              </a:rPr>
              <a:t>Massive Shooting (Sustained Combat): Prolonged firefights with continuous aiming, shooting, and intense player movements lead to longer UL bursts with high network demand.</a:t>
            </a:r>
          </a:p>
          <a:p>
            <a:pPr algn="just"/>
            <a:r>
              <a:rPr lang="en-US" sz="1400" b="1" dirty="0">
                <a:solidFill>
                  <a:schemeClr val="tx1"/>
                </a:solidFill>
                <a:latin typeface="Menlo"/>
              </a:rPr>
              <a:t>UL Spikes during respawn events: </a:t>
            </a:r>
            <a:r>
              <a:rPr lang="en-US" sz="1400" dirty="0">
                <a:solidFill>
                  <a:schemeClr val="tx1"/>
                </a:solidFill>
                <a:latin typeface="Menlo"/>
              </a:rPr>
              <a:t>When a player respawns, the game client upload assets information, refreshes map-related information, leading to UL spikes.</a:t>
            </a:r>
          </a:p>
          <a:p>
            <a:pPr algn="just"/>
            <a:r>
              <a:rPr lang="en-US" sz="1400" b="1" dirty="0">
                <a:solidFill>
                  <a:schemeClr val="tx1"/>
                </a:solidFill>
                <a:latin typeface="Menlo"/>
              </a:rPr>
              <a:t>Low UL traffic for exploration: </a:t>
            </a:r>
            <a:r>
              <a:rPr lang="en-US" sz="1400" dirty="0">
                <a:solidFill>
                  <a:schemeClr val="tx1"/>
                </a:solidFill>
                <a:latin typeface="Menlo"/>
              </a:rPr>
              <a:t>Passive actions such as walking, wandering, and exploring the map result in low, stable UL throughput since fewer real-time updates are needed.</a:t>
            </a:r>
          </a:p>
          <a:p>
            <a:pPr algn="just"/>
            <a:r>
              <a:rPr lang="en-US" sz="1400" b="1" dirty="0">
                <a:solidFill>
                  <a:schemeClr val="tx1"/>
                </a:solidFill>
                <a:latin typeface="Menlo"/>
              </a:rPr>
              <a:t>High DL spikes for map loading (death &amp; respawn): </a:t>
            </a:r>
            <a:r>
              <a:rPr lang="en-US" sz="1400" dirty="0">
                <a:solidFill>
                  <a:schemeClr val="tx1"/>
                </a:solidFill>
                <a:latin typeface="Menlo"/>
              </a:rPr>
              <a:t>On death and respawn, the server updates the player’s status and environment, triggering large DL spikes due to playback video from the killer, new map loading, and asset refresh.</a:t>
            </a:r>
          </a:p>
        </p:txBody>
      </p:sp>
      <p:sp>
        <p:nvSpPr>
          <p:cNvPr id="63" name="Rectangle 62">
            <a:extLst>
              <a:ext uri="{FF2B5EF4-FFF2-40B4-BE49-F238E27FC236}">
                <a16:creationId xmlns:a16="http://schemas.microsoft.com/office/drawing/2014/main" id="{98B9B7C3-DF11-48CF-9026-D30BEAC2F436}"/>
              </a:ext>
            </a:extLst>
          </p:cNvPr>
          <p:cNvSpPr/>
          <p:nvPr/>
        </p:nvSpPr>
        <p:spPr>
          <a:xfrm>
            <a:off x="9220200" y="593055"/>
            <a:ext cx="3124200" cy="830997"/>
          </a:xfrm>
          <a:prstGeom prst="rect">
            <a:avLst/>
          </a:prstGeom>
        </p:spPr>
        <p:txBody>
          <a:bodyPr wrap="square">
            <a:spAutoFit/>
          </a:bodyPr>
          <a:lstStyle/>
          <a:p>
            <a:r>
              <a:rPr lang="en-US" sz="1200" dirty="0">
                <a:solidFill>
                  <a:schemeClr val="tx1"/>
                </a:solidFill>
                <a:latin typeface="Menlo"/>
              </a:rPr>
              <a:t>COD: 20240417_IP.csv</a:t>
            </a:r>
          </a:p>
          <a:p>
            <a:r>
              <a:rPr lang="en-US" sz="1200" dirty="0">
                <a:solidFill>
                  <a:schemeClr val="tx1"/>
                </a:solidFill>
                <a:latin typeface="Menlo"/>
              </a:rPr>
              <a:t>Data points: 4044:4463, cod-mg_5G_int0</a:t>
            </a:r>
          </a:p>
          <a:p>
            <a:r>
              <a:rPr lang="en-US" sz="1200" dirty="0">
                <a:solidFill>
                  <a:schemeClr val="tx1"/>
                </a:solidFill>
                <a:latin typeface="Menlo"/>
              </a:rPr>
              <a:t>Frequency: 5G</a:t>
            </a:r>
          </a:p>
          <a:p>
            <a:r>
              <a:rPr lang="en-US" sz="1200" dirty="0">
                <a:solidFill>
                  <a:schemeClr val="tx1"/>
                </a:solidFill>
                <a:latin typeface="Menlo"/>
              </a:rPr>
              <a:t>Sampling: every 500ms. </a:t>
            </a:r>
          </a:p>
        </p:txBody>
      </p:sp>
      <p:sp>
        <p:nvSpPr>
          <p:cNvPr id="66" name="Rectangle 65">
            <a:extLst>
              <a:ext uri="{FF2B5EF4-FFF2-40B4-BE49-F238E27FC236}">
                <a16:creationId xmlns:a16="http://schemas.microsoft.com/office/drawing/2014/main" id="{1B759E08-EFE6-45BC-9213-36F44B1812E9}"/>
              </a:ext>
            </a:extLst>
          </p:cNvPr>
          <p:cNvSpPr/>
          <p:nvPr/>
        </p:nvSpPr>
        <p:spPr>
          <a:xfrm>
            <a:off x="3626483" y="3538451"/>
            <a:ext cx="2061162" cy="307777"/>
          </a:xfrm>
          <a:prstGeom prst="rect">
            <a:avLst/>
          </a:prstGeom>
        </p:spPr>
        <p:txBody>
          <a:bodyPr wrap="square">
            <a:spAutoFit/>
          </a:bodyPr>
          <a:lstStyle/>
          <a:p>
            <a:r>
              <a:rPr lang="en-US" sz="1400" dirty="0">
                <a:solidFill>
                  <a:schemeClr val="tx1"/>
                </a:solidFill>
                <a:latin typeface="Menlo"/>
              </a:rPr>
              <a:t>User respawn (real-time)</a:t>
            </a:r>
          </a:p>
        </p:txBody>
      </p:sp>
      <p:sp>
        <p:nvSpPr>
          <p:cNvPr id="72" name="Rectangle 71">
            <a:extLst>
              <a:ext uri="{FF2B5EF4-FFF2-40B4-BE49-F238E27FC236}">
                <a16:creationId xmlns:a16="http://schemas.microsoft.com/office/drawing/2014/main" id="{3C3E40F1-5DD5-46B2-978F-652009418F0B}"/>
              </a:ext>
            </a:extLst>
          </p:cNvPr>
          <p:cNvSpPr/>
          <p:nvPr/>
        </p:nvSpPr>
        <p:spPr bwMode="auto">
          <a:xfrm rot="5400000">
            <a:off x="7379470" y="5499149"/>
            <a:ext cx="309594" cy="364559"/>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3" name="Rectangle 72">
            <a:extLst>
              <a:ext uri="{FF2B5EF4-FFF2-40B4-BE49-F238E27FC236}">
                <a16:creationId xmlns:a16="http://schemas.microsoft.com/office/drawing/2014/main" id="{890BF323-E3E8-427C-AFC6-993ECB7C055A}"/>
              </a:ext>
            </a:extLst>
          </p:cNvPr>
          <p:cNvSpPr/>
          <p:nvPr/>
        </p:nvSpPr>
        <p:spPr bwMode="auto">
          <a:xfrm rot="5400000">
            <a:off x="3031924" y="5459003"/>
            <a:ext cx="309594" cy="364559"/>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Rectangle 78">
            <a:extLst>
              <a:ext uri="{FF2B5EF4-FFF2-40B4-BE49-F238E27FC236}">
                <a16:creationId xmlns:a16="http://schemas.microsoft.com/office/drawing/2014/main" id="{6E606742-0103-4CC4-9B24-7F52670FBDB1}"/>
              </a:ext>
            </a:extLst>
          </p:cNvPr>
          <p:cNvSpPr/>
          <p:nvPr/>
        </p:nvSpPr>
        <p:spPr>
          <a:xfrm>
            <a:off x="2952045" y="6128165"/>
            <a:ext cx="1311251" cy="307777"/>
          </a:xfrm>
          <a:prstGeom prst="rect">
            <a:avLst/>
          </a:prstGeom>
        </p:spPr>
        <p:txBody>
          <a:bodyPr wrap="square">
            <a:spAutoFit/>
          </a:bodyPr>
          <a:lstStyle/>
          <a:p>
            <a:r>
              <a:rPr lang="en-US" sz="1400" dirty="0">
                <a:solidFill>
                  <a:schemeClr val="tx1"/>
                </a:solidFill>
                <a:latin typeface="Menlo"/>
              </a:rPr>
              <a:t>Walking</a:t>
            </a:r>
          </a:p>
        </p:txBody>
      </p:sp>
      <p:cxnSp>
        <p:nvCxnSpPr>
          <p:cNvPr id="81" name="Straight Arrow Connector 80">
            <a:extLst>
              <a:ext uri="{FF2B5EF4-FFF2-40B4-BE49-F238E27FC236}">
                <a16:creationId xmlns:a16="http://schemas.microsoft.com/office/drawing/2014/main" id="{531CDDB0-A21C-4AA9-A82C-9676F77CF70B}"/>
              </a:ext>
            </a:extLst>
          </p:cNvPr>
          <p:cNvCxnSpPr>
            <a:cxnSpLocks/>
          </p:cNvCxnSpPr>
          <p:nvPr/>
        </p:nvCxnSpPr>
        <p:spPr bwMode="auto">
          <a:xfrm>
            <a:off x="3176326" y="5830637"/>
            <a:ext cx="178013" cy="3268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2" name="Straight Arrow Connector 81">
            <a:extLst>
              <a:ext uri="{FF2B5EF4-FFF2-40B4-BE49-F238E27FC236}">
                <a16:creationId xmlns:a16="http://schemas.microsoft.com/office/drawing/2014/main" id="{9D434EA2-0133-4A8B-AC95-2700A402A5CF}"/>
              </a:ext>
            </a:extLst>
          </p:cNvPr>
          <p:cNvCxnSpPr>
            <a:cxnSpLocks/>
          </p:cNvCxnSpPr>
          <p:nvPr/>
        </p:nvCxnSpPr>
        <p:spPr bwMode="auto">
          <a:xfrm flipH="1">
            <a:off x="7451065" y="5836226"/>
            <a:ext cx="116261" cy="3588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84" name="Rectangle 83">
            <a:extLst>
              <a:ext uri="{FF2B5EF4-FFF2-40B4-BE49-F238E27FC236}">
                <a16:creationId xmlns:a16="http://schemas.microsoft.com/office/drawing/2014/main" id="{6E302F1D-3DDC-4063-A22F-F0DE5CAD7918}"/>
              </a:ext>
            </a:extLst>
          </p:cNvPr>
          <p:cNvSpPr/>
          <p:nvPr/>
        </p:nvSpPr>
        <p:spPr>
          <a:xfrm>
            <a:off x="7080416" y="6140929"/>
            <a:ext cx="1311251" cy="307777"/>
          </a:xfrm>
          <a:prstGeom prst="rect">
            <a:avLst/>
          </a:prstGeom>
        </p:spPr>
        <p:txBody>
          <a:bodyPr wrap="square">
            <a:spAutoFit/>
          </a:bodyPr>
          <a:lstStyle/>
          <a:p>
            <a:r>
              <a:rPr lang="en-US" sz="1400" dirty="0">
                <a:solidFill>
                  <a:schemeClr val="tx1"/>
                </a:solidFill>
                <a:latin typeface="Menlo"/>
              </a:rPr>
              <a:t>Walking</a:t>
            </a:r>
          </a:p>
        </p:txBody>
      </p:sp>
      <p:sp>
        <p:nvSpPr>
          <p:cNvPr id="90" name="Rectangle 89">
            <a:extLst>
              <a:ext uri="{FF2B5EF4-FFF2-40B4-BE49-F238E27FC236}">
                <a16:creationId xmlns:a16="http://schemas.microsoft.com/office/drawing/2014/main" id="{634619A3-C2EF-4286-8A14-75A0D85AFF71}"/>
              </a:ext>
            </a:extLst>
          </p:cNvPr>
          <p:cNvSpPr/>
          <p:nvPr/>
        </p:nvSpPr>
        <p:spPr>
          <a:xfrm>
            <a:off x="4881412" y="6249375"/>
            <a:ext cx="1514270" cy="307777"/>
          </a:xfrm>
          <a:prstGeom prst="rect">
            <a:avLst/>
          </a:prstGeom>
        </p:spPr>
        <p:txBody>
          <a:bodyPr wrap="square">
            <a:spAutoFit/>
          </a:bodyPr>
          <a:lstStyle/>
          <a:p>
            <a:r>
              <a:rPr lang="en-US" sz="1400" dirty="0">
                <a:solidFill>
                  <a:schemeClr val="tx1"/>
                </a:solidFill>
                <a:latin typeface="Menlo"/>
              </a:rPr>
              <a:t>Massive shooting</a:t>
            </a:r>
          </a:p>
        </p:txBody>
      </p:sp>
      <p:cxnSp>
        <p:nvCxnSpPr>
          <p:cNvPr id="91" name="Straight Arrow Connector 90">
            <a:extLst>
              <a:ext uri="{FF2B5EF4-FFF2-40B4-BE49-F238E27FC236}">
                <a16:creationId xmlns:a16="http://schemas.microsoft.com/office/drawing/2014/main" id="{8D32431D-B9AD-45D3-8D29-E791F132C0AF}"/>
              </a:ext>
            </a:extLst>
          </p:cNvPr>
          <p:cNvCxnSpPr>
            <a:cxnSpLocks/>
          </p:cNvCxnSpPr>
          <p:nvPr/>
        </p:nvCxnSpPr>
        <p:spPr bwMode="auto">
          <a:xfrm flipH="1" flipV="1">
            <a:off x="5114885" y="5972336"/>
            <a:ext cx="314295" cy="3747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B74D5CA9-E55E-47F4-8D88-846D306A27F6}"/>
              </a:ext>
            </a:extLst>
          </p:cNvPr>
          <p:cNvCxnSpPr>
            <a:cxnSpLocks/>
            <a:endCxn id="51" idx="4"/>
          </p:cNvCxnSpPr>
          <p:nvPr/>
        </p:nvCxnSpPr>
        <p:spPr bwMode="auto">
          <a:xfrm flipV="1">
            <a:off x="5835691" y="5955890"/>
            <a:ext cx="377415" cy="34849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08" name="Rectangle 107">
            <a:extLst>
              <a:ext uri="{FF2B5EF4-FFF2-40B4-BE49-F238E27FC236}">
                <a16:creationId xmlns:a16="http://schemas.microsoft.com/office/drawing/2014/main" id="{58C555BE-7CAB-4B5B-99B1-3360A328035E}"/>
              </a:ext>
            </a:extLst>
          </p:cNvPr>
          <p:cNvSpPr/>
          <p:nvPr/>
        </p:nvSpPr>
        <p:spPr bwMode="auto">
          <a:xfrm>
            <a:off x="3383370" y="4774789"/>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9" name="Oval 108">
            <a:extLst>
              <a:ext uri="{FF2B5EF4-FFF2-40B4-BE49-F238E27FC236}">
                <a16:creationId xmlns:a16="http://schemas.microsoft.com/office/drawing/2014/main" id="{9D70C16C-2AEA-47F2-9821-33EF9DFC6151}"/>
              </a:ext>
            </a:extLst>
          </p:cNvPr>
          <p:cNvSpPr/>
          <p:nvPr/>
        </p:nvSpPr>
        <p:spPr bwMode="auto">
          <a:xfrm>
            <a:off x="4435563" y="5244011"/>
            <a:ext cx="245846" cy="728326"/>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0" name="Oval 109">
            <a:extLst>
              <a:ext uri="{FF2B5EF4-FFF2-40B4-BE49-F238E27FC236}">
                <a16:creationId xmlns:a16="http://schemas.microsoft.com/office/drawing/2014/main" id="{809DC716-6111-4959-8D13-657EA64AA7E1}"/>
              </a:ext>
            </a:extLst>
          </p:cNvPr>
          <p:cNvSpPr/>
          <p:nvPr/>
        </p:nvSpPr>
        <p:spPr bwMode="auto">
          <a:xfrm>
            <a:off x="2658307" y="3994805"/>
            <a:ext cx="280049" cy="731589"/>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1" name="Connector: Elbow 30">
            <a:extLst>
              <a:ext uri="{FF2B5EF4-FFF2-40B4-BE49-F238E27FC236}">
                <a16:creationId xmlns:a16="http://schemas.microsoft.com/office/drawing/2014/main" id="{EC95475A-48A4-44DF-BF1D-4E96CEB79C36}"/>
              </a:ext>
            </a:extLst>
          </p:cNvPr>
          <p:cNvCxnSpPr>
            <a:cxnSpLocks/>
            <a:stCxn id="90" idx="3"/>
          </p:cNvCxnSpPr>
          <p:nvPr/>
        </p:nvCxnSpPr>
        <p:spPr bwMode="auto">
          <a:xfrm flipV="1">
            <a:off x="6395682" y="4479196"/>
            <a:ext cx="4068986" cy="1924068"/>
          </a:xfrm>
          <a:prstGeom prst="bentConnector2">
            <a:avLst/>
          </a:prstGeom>
          <a:solidFill>
            <a:srgbClr val="00B8FF"/>
          </a:solidFill>
          <a:ln w="9525" cap="flat" cmpd="sng" algn="ctr">
            <a:solidFill>
              <a:schemeClr val="tx1"/>
            </a:solidFill>
            <a:prstDash val="solid"/>
            <a:round/>
            <a:headEnd type="none" w="med" len="med"/>
            <a:tailEnd type="triangle"/>
          </a:ln>
          <a:effectLst/>
        </p:spPr>
      </p:cxnSp>
      <p:sp>
        <p:nvSpPr>
          <p:cNvPr id="111" name="Oval 110">
            <a:extLst>
              <a:ext uri="{FF2B5EF4-FFF2-40B4-BE49-F238E27FC236}">
                <a16:creationId xmlns:a16="http://schemas.microsoft.com/office/drawing/2014/main" id="{4FB0EF34-FBBA-4D0D-BE83-9767CC7ACA27}"/>
              </a:ext>
            </a:extLst>
          </p:cNvPr>
          <p:cNvSpPr/>
          <p:nvPr/>
        </p:nvSpPr>
        <p:spPr bwMode="auto">
          <a:xfrm rot="5400000">
            <a:off x="1446270" y="858810"/>
            <a:ext cx="245846" cy="1738413"/>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2" name="Oval 111">
            <a:extLst>
              <a:ext uri="{FF2B5EF4-FFF2-40B4-BE49-F238E27FC236}">
                <a16:creationId xmlns:a16="http://schemas.microsoft.com/office/drawing/2014/main" id="{914745F9-C70A-4608-BECF-CB6CF1888A94}"/>
              </a:ext>
            </a:extLst>
          </p:cNvPr>
          <p:cNvSpPr/>
          <p:nvPr/>
        </p:nvSpPr>
        <p:spPr bwMode="auto">
          <a:xfrm>
            <a:off x="608379" y="1815527"/>
            <a:ext cx="3084585" cy="262166"/>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3" name="Rectangle 112">
            <a:extLst>
              <a:ext uri="{FF2B5EF4-FFF2-40B4-BE49-F238E27FC236}">
                <a16:creationId xmlns:a16="http://schemas.microsoft.com/office/drawing/2014/main" id="{CF495318-CE1E-4527-B60E-9AC6F84E975A}"/>
              </a:ext>
            </a:extLst>
          </p:cNvPr>
          <p:cNvSpPr/>
          <p:nvPr/>
        </p:nvSpPr>
        <p:spPr bwMode="auto">
          <a:xfrm rot="5400000">
            <a:off x="1618742" y="1099188"/>
            <a:ext cx="262168" cy="250923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4" name="Rectangle 113">
            <a:extLst>
              <a:ext uri="{FF2B5EF4-FFF2-40B4-BE49-F238E27FC236}">
                <a16:creationId xmlns:a16="http://schemas.microsoft.com/office/drawing/2014/main" id="{596ADE9E-8074-4AE6-9B83-3CFB39D3738C}"/>
              </a:ext>
            </a:extLst>
          </p:cNvPr>
          <p:cNvSpPr/>
          <p:nvPr/>
        </p:nvSpPr>
        <p:spPr bwMode="auto">
          <a:xfrm rot="5400000">
            <a:off x="1531204" y="1639625"/>
            <a:ext cx="176001" cy="2247991"/>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5" name="Oval 114">
            <a:extLst>
              <a:ext uri="{FF2B5EF4-FFF2-40B4-BE49-F238E27FC236}">
                <a16:creationId xmlns:a16="http://schemas.microsoft.com/office/drawing/2014/main" id="{632D7389-F125-4A7E-9216-D540CB3B29A2}"/>
              </a:ext>
            </a:extLst>
          </p:cNvPr>
          <p:cNvSpPr/>
          <p:nvPr/>
        </p:nvSpPr>
        <p:spPr bwMode="auto">
          <a:xfrm>
            <a:off x="3371117" y="3902255"/>
            <a:ext cx="280049" cy="731589"/>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6" name="Oval 115">
            <a:extLst>
              <a:ext uri="{FF2B5EF4-FFF2-40B4-BE49-F238E27FC236}">
                <a16:creationId xmlns:a16="http://schemas.microsoft.com/office/drawing/2014/main" id="{5F5009F2-29D0-4278-AFE5-53BC972300C6}"/>
              </a:ext>
            </a:extLst>
          </p:cNvPr>
          <p:cNvSpPr/>
          <p:nvPr/>
        </p:nvSpPr>
        <p:spPr bwMode="auto">
          <a:xfrm>
            <a:off x="5478110" y="3460776"/>
            <a:ext cx="280049" cy="1173068"/>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7" name="Oval 116">
            <a:extLst>
              <a:ext uri="{FF2B5EF4-FFF2-40B4-BE49-F238E27FC236}">
                <a16:creationId xmlns:a16="http://schemas.microsoft.com/office/drawing/2014/main" id="{256A4ACA-459E-4A38-91DC-6F923C7B141D}"/>
              </a:ext>
            </a:extLst>
          </p:cNvPr>
          <p:cNvSpPr/>
          <p:nvPr/>
        </p:nvSpPr>
        <p:spPr bwMode="auto">
          <a:xfrm>
            <a:off x="6626750" y="3598258"/>
            <a:ext cx="280049" cy="992943"/>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8" name="Oval 117">
            <a:extLst>
              <a:ext uri="{FF2B5EF4-FFF2-40B4-BE49-F238E27FC236}">
                <a16:creationId xmlns:a16="http://schemas.microsoft.com/office/drawing/2014/main" id="{D5F28025-8779-4FE6-AEE7-C907189B7C41}"/>
              </a:ext>
            </a:extLst>
          </p:cNvPr>
          <p:cNvSpPr/>
          <p:nvPr/>
        </p:nvSpPr>
        <p:spPr bwMode="auto">
          <a:xfrm>
            <a:off x="7858325" y="3497641"/>
            <a:ext cx="280049" cy="1093560"/>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0" name="Oval 119">
            <a:extLst>
              <a:ext uri="{FF2B5EF4-FFF2-40B4-BE49-F238E27FC236}">
                <a16:creationId xmlns:a16="http://schemas.microsoft.com/office/drawing/2014/main" id="{0CB7E9DA-A25D-4E7E-899D-F1028CECB9B5}"/>
              </a:ext>
            </a:extLst>
          </p:cNvPr>
          <p:cNvSpPr/>
          <p:nvPr/>
        </p:nvSpPr>
        <p:spPr bwMode="auto">
          <a:xfrm rot="5400000">
            <a:off x="868738" y="2398983"/>
            <a:ext cx="280049" cy="1182872"/>
          </a:xfrm>
          <a:prstGeom prst="ellipse">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5" name="Picture 4">
            <a:extLst>
              <a:ext uri="{FF2B5EF4-FFF2-40B4-BE49-F238E27FC236}">
                <a16:creationId xmlns:a16="http://schemas.microsoft.com/office/drawing/2014/main" id="{A8A9A62F-8290-42FF-8691-ECDA4F16A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93" y="4464315"/>
            <a:ext cx="1679284" cy="794980"/>
          </a:xfrm>
          <a:prstGeom prst="rect">
            <a:avLst/>
          </a:prstGeom>
        </p:spPr>
      </p:pic>
      <p:sp>
        <p:nvSpPr>
          <p:cNvPr id="45" name="Rectangle 44">
            <a:extLst>
              <a:ext uri="{FF2B5EF4-FFF2-40B4-BE49-F238E27FC236}">
                <a16:creationId xmlns:a16="http://schemas.microsoft.com/office/drawing/2014/main" id="{2C65F34A-618A-4578-B0C9-6BB82AF57C81}"/>
              </a:ext>
            </a:extLst>
          </p:cNvPr>
          <p:cNvSpPr/>
          <p:nvPr/>
        </p:nvSpPr>
        <p:spPr>
          <a:xfrm>
            <a:off x="312076" y="4172199"/>
            <a:ext cx="2124338" cy="307777"/>
          </a:xfrm>
          <a:prstGeom prst="rect">
            <a:avLst/>
          </a:prstGeom>
        </p:spPr>
        <p:txBody>
          <a:bodyPr wrap="square">
            <a:spAutoFit/>
          </a:bodyPr>
          <a:lstStyle/>
          <a:p>
            <a:r>
              <a:rPr lang="en-US" sz="1400" dirty="0">
                <a:solidFill>
                  <a:schemeClr val="tx1"/>
                </a:solidFill>
                <a:latin typeface="Menlo"/>
              </a:rPr>
              <a:t>Death &amp; respawn</a:t>
            </a:r>
          </a:p>
        </p:txBody>
      </p:sp>
      <p:pic>
        <p:nvPicPr>
          <p:cNvPr id="8" name="Picture 7">
            <a:extLst>
              <a:ext uri="{FF2B5EF4-FFF2-40B4-BE49-F238E27FC236}">
                <a16:creationId xmlns:a16="http://schemas.microsoft.com/office/drawing/2014/main" id="{CC4AEFC4-4735-4E8C-87EC-01736BC9FC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3171" y="3399249"/>
            <a:ext cx="1630202" cy="829132"/>
          </a:xfrm>
          <a:prstGeom prst="rect">
            <a:avLst/>
          </a:prstGeom>
        </p:spPr>
      </p:pic>
      <p:sp>
        <p:nvSpPr>
          <p:cNvPr id="39" name="Footer Placeholder 4">
            <a:extLst>
              <a:ext uri="{FF2B5EF4-FFF2-40B4-BE49-F238E27FC236}">
                <a16:creationId xmlns:a16="http://schemas.microsoft.com/office/drawing/2014/main" id="{88C686A0-8438-41BF-9B95-090911B931DE}"/>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38396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1D646E-D436-44F2-9788-F8AB2866BBF3}"/>
              </a:ext>
            </a:extLst>
          </p:cNvPr>
          <p:cNvSpPr/>
          <p:nvPr/>
        </p:nvSpPr>
        <p:spPr>
          <a:xfrm>
            <a:off x="771968" y="1187545"/>
            <a:ext cx="5857432" cy="2308324"/>
          </a:xfrm>
          <a:prstGeom prst="rect">
            <a:avLst/>
          </a:prstGeom>
        </p:spPr>
        <p:txBody>
          <a:bodyPr wrap="square">
            <a:spAutoFit/>
          </a:bodyPr>
          <a:lstStyle/>
          <a:p>
            <a:r>
              <a:rPr lang="en-US" sz="1600" b="1" dirty="0">
                <a:solidFill>
                  <a:schemeClr val="tx1"/>
                </a:solidFill>
                <a:latin typeface="Menlo"/>
              </a:rPr>
              <a:t>Considerations: </a:t>
            </a:r>
          </a:p>
          <a:p>
            <a:pPr marL="285750" indent="-285750">
              <a:buFont typeface="Arial" panose="020B0604020202020204" pitchFamily="34" charset="0"/>
              <a:buChar char="•"/>
            </a:pPr>
            <a:r>
              <a:rPr lang="en-US" sz="1600" dirty="0">
                <a:solidFill>
                  <a:schemeClr val="tx1"/>
                </a:solidFill>
                <a:latin typeface="Menlo"/>
              </a:rPr>
              <a:t>Instead of resetting SCS configuration for every shooting, kill, or respawn event, the Dynamic SCS (D-SCS) approach pre-negotiates multiple QoS priority levels in advance.	</a:t>
            </a:r>
          </a:p>
          <a:p>
            <a:pPr marL="285750" indent="-285750">
              <a:buFont typeface="Arial" panose="020B0604020202020204" pitchFamily="34" charset="0"/>
              <a:buChar char="•"/>
            </a:pPr>
            <a:r>
              <a:rPr lang="en-US" sz="1600" dirty="0">
                <a:solidFill>
                  <a:schemeClr val="tx1"/>
                </a:solidFill>
                <a:latin typeface="Menlo"/>
              </a:rPr>
              <a:t>This enables seamless, real-time QoS switching based on game states. </a:t>
            </a:r>
          </a:p>
          <a:p>
            <a:pPr marL="285750" indent="-285750">
              <a:buFont typeface="Arial" panose="020B0604020202020204" pitchFamily="34" charset="0"/>
              <a:buChar char="•"/>
            </a:pPr>
            <a:r>
              <a:rPr lang="en-US" sz="1600" dirty="0">
                <a:solidFill>
                  <a:schemeClr val="tx1"/>
                </a:solidFill>
                <a:latin typeface="Menlo"/>
              </a:rPr>
              <a:t>D-SCS dynamically adapts between short and massive shooting bursts, ensuring latency-sensitive UL actions are prioritized while avoiding excessive reconfiguration delays.</a:t>
            </a:r>
          </a:p>
        </p:txBody>
      </p:sp>
      <p:sp>
        <p:nvSpPr>
          <p:cNvPr id="94" name="Oval 93">
            <a:extLst>
              <a:ext uri="{FF2B5EF4-FFF2-40B4-BE49-F238E27FC236}">
                <a16:creationId xmlns:a16="http://schemas.microsoft.com/office/drawing/2014/main" id="{1577854D-F686-469E-AE6C-43EC1FEC5EC1}"/>
              </a:ext>
            </a:extLst>
          </p:cNvPr>
          <p:cNvSpPr/>
          <p:nvPr/>
        </p:nvSpPr>
        <p:spPr bwMode="auto">
          <a:xfrm>
            <a:off x="1186195" y="3813748"/>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Rectangle 94">
            <a:extLst>
              <a:ext uri="{FF2B5EF4-FFF2-40B4-BE49-F238E27FC236}">
                <a16:creationId xmlns:a16="http://schemas.microsoft.com/office/drawing/2014/main" id="{C441206B-C7CA-4B54-8B55-47B54F69412B}"/>
              </a:ext>
            </a:extLst>
          </p:cNvPr>
          <p:cNvSpPr/>
          <p:nvPr/>
        </p:nvSpPr>
        <p:spPr>
          <a:xfrm>
            <a:off x="924060" y="3818330"/>
            <a:ext cx="1600200" cy="523220"/>
          </a:xfrm>
          <a:prstGeom prst="rect">
            <a:avLst/>
          </a:prstGeom>
        </p:spPr>
        <p:txBody>
          <a:bodyPr wrap="square">
            <a:spAutoFit/>
          </a:bodyPr>
          <a:lstStyle/>
          <a:p>
            <a:r>
              <a:rPr lang="en-US" sz="1400" dirty="0">
                <a:solidFill>
                  <a:schemeClr val="tx1"/>
                </a:solidFill>
                <a:latin typeface="Menlo"/>
              </a:rPr>
              <a:t>Shooting </a:t>
            </a:r>
          </a:p>
          <a:p>
            <a:r>
              <a:rPr lang="en-US" sz="1400" dirty="0">
                <a:solidFill>
                  <a:schemeClr val="tx1"/>
                </a:solidFill>
                <a:latin typeface="Menlo"/>
              </a:rPr>
              <a:t>(UL high priority)</a:t>
            </a:r>
          </a:p>
        </p:txBody>
      </p:sp>
      <p:sp>
        <p:nvSpPr>
          <p:cNvPr id="96" name="Oval 95">
            <a:extLst>
              <a:ext uri="{FF2B5EF4-FFF2-40B4-BE49-F238E27FC236}">
                <a16:creationId xmlns:a16="http://schemas.microsoft.com/office/drawing/2014/main" id="{B6F25807-490F-4116-9CF9-B07406F22C88}"/>
              </a:ext>
            </a:extLst>
          </p:cNvPr>
          <p:cNvSpPr/>
          <p:nvPr/>
        </p:nvSpPr>
        <p:spPr bwMode="auto">
          <a:xfrm>
            <a:off x="2524260" y="3813748"/>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Rectangle 96">
            <a:extLst>
              <a:ext uri="{FF2B5EF4-FFF2-40B4-BE49-F238E27FC236}">
                <a16:creationId xmlns:a16="http://schemas.microsoft.com/office/drawing/2014/main" id="{1604ECC1-A6A2-42EF-B314-7E59225B833A}"/>
              </a:ext>
            </a:extLst>
          </p:cNvPr>
          <p:cNvSpPr/>
          <p:nvPr/>
        </p:nvSpPr>
        <p:spPr>
          <a:xfrm>
            <a:off x="2432298" y="3855967"/>
            <a:ext cx="1803441" cy="523220"/>
          </a:xfrm>
          <a:prstGeom prst="rect">
            <a:avLst/>
          </a:prstGeom>
        </p:spPr>
        <p:txBody>
          <a:bodyPr wrap="square">
            <a:spAutoFit/>
          </a:bodyPr>
          <a:lstStyle/>
          <a:p>
            <a:r>
              <a:rPr lang="en-US" sz="1400" dirty="0">
                <a:solidFill>
                  <a:schemeClr val="tx1"/>
                </a:solidFill>
                <a:latin typeface="Menlo"/>
              </a:rPr>
              <a:t>Respawn</a:t>
            </a:r>
          </a:p>
          <a:p>
            <a:r>
              <a:rPr lang="en-US" sz="1400" dirty="0">
                <a:solidFill>
                  <a:schemeClr val="tx1"/>
                </a:solidFill>
                <a:latin typeface="Menlo"/>
              </a:rPr>
              <a:t>(DL-heavy)x</a:t>
            </a:r>
          </a:p>
        </p:txBody>
      </p:sp>
      <p:sp>
        <p:nvSpPr>
          <p:cNvPr id="98" name="Oval 97">
            <a:extLst>
              <a:ext uri="{FF2B5EF4-FFF2-40B4-BE49-F238E27FC236}">
                <a16:creationId xmlns:a16="http://schemas.microsoft.com/office/drawing/2014/main" id="{FCD24BCC-13F0-471E-AD28-FDAD74FC2672}"/>
              </a:ext>
            </a:extLst>
          </p:cNvPr>
          <p:cNvSpPr/>
          <p:nvPr/>
        </p:nvSpPr>
        <p:spPr bwMode="auto">
          <a:xfrm>
            <a:off x="4051644" y="3860667"/>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Rectangle 98">
            <a:extLst>
              <a:ext uri="{FF2B5EF4-FFF2-40B4-BE49-F238E27FC236}">
                <a16:creationId xmlns:a16="http://schemas.microsoft.com/office/drawing/2014/main" id="{1537CB10-345F-4F83-9809-201016E0C97F}"/>
              </a:ext>
            </a:extLst>
          </p:cNvPr>
          <p:cNvSpPr/>
          <p:nvPr/>
        </p:nvSpPr>
        <p:spPr>
          <a:xfrm>
            <a:off x="3909496" y="3860667"/>
            <a:ext cx="1803441" cy="523220"/>
          </a:xfrm>
          <a:prstGeom prst="rect">
            <a:avLst/>
          </a:prstGeom>
        </p:spPr>
        <p:txBody>
          <a:bodyPr wrap="square">
            <a:spAutoFit/>
          </a:bodyPr>
          <a:lstStyle/>
          <a:p>
            <a:r>
              <a:rPr lang="en-US" sz="1400" dirty="0">
                <a:solidFill>
                  <a:schemeClr val="tx1"/>
                </a:solidFill>
                <a:latin typeface="Menlo"/>
              </a:rPr>
              <a:t>Wandering </a:t>
            </a:r>
          </a:p>
          <a:p>
            <a:r>
              <a:rPr lang="en-US" sz="1400" dirty="0">
                <a:solidFill>
                  <a:schemeClr val="tx1"/>
                </a:solidFill>
                <a:latin typeface="Menlo"/>
              </a:rPr>
              <a:t>(low-priority)</a:t>
            </a:r>
          </a:p>
        </p:txBody>
      </p:sp>
      <p:sp>
        <p:nvSpPr>
          <p:cNvPr id="100" name="Oval 99">
            <a:extLst>
              <a:ext uri="{FF2B5EF4-FFF2-40B4-BE49-F238E27FC236}">
                <a16:creationId xmlns:a16="http://schemas.microsoft.com/office/drawing/2014/main" id="{C7FE3F58-5C46-4123-AE81-97B6A20E9B34}"/>
              </a:ext>
            </a:extLst>
          </p:cNvPr>
          <p:cNvSpPr/>
          <p:nvPr/>
        </p:nvSpPr>
        <p:spPr bwMode="auto">
          <a:xfrm>
            <a:off x="5402767" y="3836715"/>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Rectangle 100">
            <a:extLst>
              <a:ext uri="{FF2B5EF4-FFF2-40B4-BE49-F238E27FC236}">
                <a16:creationId xmlns:a16="http://schemas.microsoft.com/office/drawing/2014/main" id="{0C9B5248-9897-48D6-AEEC-F97E4E5745A7}"/>
              </a:ext>
            </a:extLst>
          </p:cNvPr>
          <p:cNvSpPr/>
          <p:nvPr/>
        </p:nvSpPr>
        <p:spPr>
          <a:xfrm>
            <a:off x="5402767" y="3836715"/>
            <a:ext cx="1803441" cy="523220"/>
          </a:xfrm>
          <a:prstGeom prst="rect">
            <a:avLst/>
          </a:prstGeom>
        </p:spPr>
        <p:txBody>
          <a:bodyPr wrap="square">
            <a:spAutoFit/>
          </a:bodyPr>
          <a:lstStyle/>
          <a:p>
            <a:r>
              <a:rPr lang="en-US" sz="1400" dirty="0">
                <a:solidFill>
                  <a:schemeClr val="tx1"/>
                </a:solidFill>
                <a:latin typeface="Menlo"/>
              </a:rPr>
              <a:t>Normal</a:t>
            </a:r>
          </a:p>
          <a:p>
            <a:r>
              <a:rPr lang="en-US" sz="1400" dirty="0">
                <a:solidFill>
                  <a:schemeClr val="tx1"/>
                </a:solidFill>
                <a:latin typeface="Menlo"/>
              </a:rPr>
              <a:t>gameplay</a:t>
            </a:r>
          </a:p>
        </p:txBody>
      </p:sp>
      <p:sp>
        <p:nvSpPr>
          <p:cNvPr id="102" name="Arrow: Curved Right 101">
            <a:extLst>
              <a:ext uri="{FF2B5EF4-FFF2-40B4-BE49-F238E27FC236}">
                <a16:creationId xmlns:a16="http://schemas.microsoft.com/office/drawing/2014/main" id="{238D05C3-6590-4BA4-90D2-B5D5498180A7}"/>
              </a:ext>
            </a:extLst>
          </p:cNvPr>
          <p:cNvSpPr/>
          <p:nvPr/>
        </p:nvSpPr>
        <p:spPr bwMode="auto">
          <a:xfrm rot="5400000" flipV="1">
            <a:off x="2109011" y="3181479"/>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3" name="Arrow: Curved Right 102">
            <a:extLst>
              <a:ext uri="{FF2B5EF4-FFF2-40B4-BE49-F238E27FC236}">
                <a16:creationId xmlns:a16="http://schemas.microsoft.com/office/drawing/2014/main" id="{A07D4938-0FE5-4119-B36C-D9E2D439CC1B}"/>
              </a:ext>
            </a:extLst>
          </p:cNvPr>
          <p:cNvSpPr/>
          <p:nvPr/>
        </p:nvSpPr>
        <p:spPr bwMode="auto">
          <a:xfrm rot="5400000" flipV="1">
            <a:off x="3560437" y="3203880"/>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Arrow: Curved Right 103">
            <a:extLst>
              <a:ext uri="{FF2B5EF4-FFF2-40B4-BE49-F238E27FC236}">
                <a16:creationId xmlns:a16="http://schemas.microsoft.com/office/drawing/2014/main" id="{8E60BF02-3DFD-43B5-BFBD-580EB2BBC82F}"/>
              </a:ext>
            </a:extLst>
          </p:cNvPr>
          <p:cNvSpPr/>
          <p:nvPr/>
        </p:nvSpPr>
        <p:spPr bwMode="auto">
          <a:xfrm rot="5400000" flipV="1">
            <a:off x="5003184" y="3194584"/>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19" name="Picture 118">
            <a:extLst>
              <a:ext uri="{FF2B5EF4-FFF2-40B4-BE49-F238E27FC236}">
                <a16:creationId xmlns:a16="http://schemas.microsoft.com/office/drawing/2014/main" id="{0D0D4F2A-6296-42F8-A810-DC6A89F620E6}"/>
              </a:ext>
            </a:extLst>
          </p:cNvPr>
          <p:cNvPicPr>
            <a:picLocks noChangeAspect="1"/>
          </p:cNvPicPr>
          <p:nvPr/>
        </p:nvPicPr>
        <p:blipFill>
          <a:blip r:embed="rId3"/>
          <a:stretch>
            <a:fillRect/>
          </a:stretch>
        </p:blipFill>
        <p:spPr>
          <a:xfrm>
            <a:off x="6130413" y="3741725"/>
            <a:ext cx="6234799" cy="3255028"/>
          </a:xfrm>
          <a:prstGeom prst="rect">
            <a:avLst/>
          </a:prstGeom>
        </p:spPr>
      </p:pic>
      <p:pic>
        <p:nvPicPr>
          <p:cNvPr id="120" name="Picture 119">
            <a:extLst>
              <a:ext uri="{FF2B5EF4-FFF2-40B4-BE49-F238E27FC236}">
                <a16:creationId xmlns:a16="http://schemas.microsoft.com/office/drawing/2014/main" id="{50F9333E-7770-498F-9172-2B65F8868B9A}"/>
              </a:ext>
            </a:extLst>
          </p:cNvPr>
          <p:cNvPicPr>
            <a:picLocks noChangeAspect="1"/>
          </p:cNvPicPr>
          <p:nvPr/>
        </p:nvPicPr>
        <p:blipFill>
          <a:blip r:embed="rId4"/>
          <a:stretch>
            <a:fillRect/>
          </a:stretch>
        </p:blipFill>
        <p:spPr>
          <a:xfrm>
            <a:off x="6172200" y="810976"/>
            <a:ext cx="6134100" cy="3187158"/>
          </a:xfrm>
          <a:prstGeom prst="rect">
            <a:avLst/>
          </a:prstGeom>
        </p:spPr>
      </p:pic>
      <p:sp>
        <p:nvSpPr>
          <p:cNvPr id="122" name="Rectangle 121">
            <a:extLst>
              <a:ext uri="{FF2B5EF4-FFF2-40B4-BE49-F238E27FC236}">
                <a16:creationId xmlns:a16="http://schemas.microsoft.com/office/drawing/2014/main" id="{A0737C7B-A716-4B78-ADC0-8A37B68EF119}"/>
              </a:ext>
            </a:extLst>
          </p:cNvPr>
          <p:cNvSpPr/>
          <p:nvPr/>
        </p:nvSpPr>
        <p:spPr bwMode="auto">
          <a:xfrm>
            <a:off x="8776567" y="1067768"/>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3" name="Rectangle 122">
            <a:extLst>
              <a:ext uri="{FF2B5EF4-FFF2-40B4-BE49-F238E27FC236}">
                <a16:creationId xmlns:a16="http://schemas.microsoft.com/office/drawing/2014/main" id="{816643E7-936C-4C3E-8F95-EC6CABA07FFA}"/>
              </a:ext>
            </a:extLst>
          </p:cNvPr>
          <p:cNvSpPr/>
          <p:nvPr/>
        </p:nvSpPr>
        <p:spPr bwMode="auto">
          <a:xfrm>
            <a:off x="9906000" y="1067768"/>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4" name="Oval 123">
            <a:extLst>
              <a:ext uri="{FF2B5EF4-FFF2-40B4-BE49-F238E27FC236}">
                <a16:creationId xmlns:a16="http://schemas.microsoft.com/office/drawing/2014/main" id="{53FCF937-AA1A-4975-B2D6-4F75081EF76E}"/>
              </a:ext>
            </a:extLst>
          </p:cNvPr>
          <p:cNvSpPr/>
          <p:nvPr/>
        </p:nvSpPr>
        <p:spPr bwMode="auto">
          <a:xfrm>
            <a:off x="8208093" y="2902718"/>
            <a:ext cx="250107"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5" name="Oval 124">
            <a:extLst>
              <a:ext uri="{FF2B5EF4-FFF2-40B4-BE49-F238E27FC236}">
                <a16:creationId xmlns:a16="http://schemas.microsoft.com/office/drawing/2014/main" id="{4CAFE5DE-DFBC-4CBB-AB43-8CBE56CBA775}"/>
              </a:ext>
            </a:extLst>
          </p:cNvPr>
          <p:cNvSpPr/>
          <p:nvPr/>
        </p:nvSpPr>
        <p:spPr bwMode="auto">
          <a:xfrm>
            <a:off x="7480137" y="2902718"/>
            <a:ext cx="289988"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6" name="Oval 125">
            <a:extLst>
              <a:ext uri="{FF2B5EF4-FFF2-40B4-BE49-F238E27FC236}">
                <a16:creationId xmlns:a16="http://schemas.microsoft.com/office/drawing/2014/main" id="{A9A7C166-5639-4B5A-B322-8CECA7258C06}"/>
              </a:ext>
            </a:extLst>
          </p:cNvPr>
          <p:cNvSpPr/>
          <p:nvPr/>
        </p:nvSpPr>
        <p:spPr bwMode="auto">
          <a:xfrm>
            <a:off x="9174654" y="2902718"/>
            <a:ext cx="138833"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7" name="Oval 126">
            <a:extLst>
              <a:ext uri="{FF2B5EF4-FFF2-40B4-BE49-F238E27FC236}">
                <a16:creationId xmlns:a16="http://schemas.microsoft.com/office/drawing/2014/main" id="{C6E11C97-AB32-4466-87C7-98CA391D385C}"/>
              </a:ext>
            </a:extLst>
          </p:cNvPr>
          <p:cNvSpPr/>
          <p:nvPr/>
        </p:nvSpPr>
        <p:spPr bwMode="auto">
          <a:xfrm>
            <a:off x="8981296" y="2902717"/>
            <a:ext cx="138833"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0" name="Oval 129">
            <a:extLst>
              <a:ext uri="{FF2B5EF4-FFF2-40B4-BE49-F238E27FC236}">
                <a16:creationId xmlns:a16="http://schemas.microsoft.com/office/drawing/2014/main" id="{C503F73D-1E48-4A7F-B5F1-30323A33B5AD}"/>
              </a:ext>
            </a:extLst>
          </p:cNvPr>
          <p:cNvSpPr/>
          <p:nvPr/>
        </p:nvSpPr>
        <p:spPr bwMode="auto">
          <a:xfrm>
            <a:off x="8499987" y="2469513"/>
            <a:ext cx="481309"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1" name="Oval 130">
            <a:extLst>
              <a:ext uri="{FF2B5EF4-FFF2-40B4-BE49-F238E27FC236}">
                <a16:creationId xmlns:a16="http://schemas.microsoft.com/office/drawing/2014/main" id="{DB1A08AC-EF55-4352-8A11-F0BF2D1BB59B}"/>
              </a:ext>
            </a:extLst>
          </p:cNvPr>
          <p:cNvSpPr/>
          <p:nvPr/>
        </p:nvSpPr>
        <p:spPr bwMode="auto">
          <a:xfrm>
            <a:off x="9470503" y="2469511"/>
            <a:ext cx="446789" cy="1450058"/>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2" name="Oval 131">
            <a:extLst>
              <a:ext uri="{FF2B5EF4-FFF2-40B4-BE49-F238E27FC236}">
                <a16:creationId xmlns:a16="http://schemas.microsoft.com/office/drawing/2014/main" id="{B1A30B53-5679-4521-B21A-40C54FE0DB51}"/>
              </a:ext>
            </a:extLst>
          </p:cNvPr>
          <p:cNvSpPr/>
          <p:nvPr/>
        </p:nvSpPr>
        <p:spPr bwMode="auto">
          <a:xfrm>
            <a:off x="10402823" y="2469512"/>
            <a:ext cx="505069" cy="145005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3" name="Oval 132">
            <a:extLst>
              <a:ext uri="{FF2B5EF4-FFF2-40B4-BE49-F238E27FC236}">
                <a16:creationId xmlns:a16="http://schemas.microsoft.com/office/drawing/2014/main" id="{FC463DDC-E4EC-4CA1-816B-DAD7D2B0BC8E}"/>
              </a:ext>
            </a:extLst>
          </p:cNvPr>
          <p:cNvSpPr/>
          <p:nvPr/>
        </p:nvSpPr>
        <p:spPr bwMode="auto">
          <a:xfrm>
            <a:off x="11292638" y="2469512"/>
            <a:ext cx="293025" cy="145005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4" name="Oval 133">
            <a:extLst>
              <a:ext uri="{FF2B5EF4-FFF2-40B4-BE49-F238E27FC236}">
                <a16:creationId xmlns:a16="http://schemas.microsoft.com/office/drawing/2014/main" id="{B19A3F42-CBCB-48BE-8590-DF5371093E29}"/>
              </a:ext>
            </a:extLst>
          </p:cNvPr>
          <p:cNvSpPr/>
          <p:nvPr/>
        </p:nvSpPr>
        <p:spPr bwMode="auto">
          <a:xfrm>
            <a:off x="10943738" y="2775036"/>
            <a:ext cx="289988"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5" name="Oval 134">
            <a:extLst>
              <a:ext uri="{FF2B5EF4-FFF2-40B4-BE49-F238E27FC236}">
                <a16:creationId xmlns:a16="http://schemas.microsoft.com/office/drawing/2014/main" id="{3F4E1BF8-0DBE-4E4D-8AAB-F44F77FAE058}"/>
              </a:ext>
            </a:extLst>
          </p:cNvPr>
          <p:cNvSpPr/>
          <p:nvPr/>
        </p:nvSpPr>
        <p:spPr bwMode="auto">
          <a:xfrm>
            <a:off x="7722579" y="5454850"/>
            <a:ext cx="430822"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6" name="Oval 135">
            <a:extLst>
              <a:ext uri="{FF2B5EF4-FFF2-40B4-BE49-F238E27FC236}">
                <a16:creationId xmlns:a16="http://schemas.microsoft.com/office/drawing/2014/main" id="{7E42C8AA-77EC-4BAA-92D9-DE40F5D3B5DE}"/>
              </a:ext>
            </a:extLst>
          </p:cNvPr>
          <p:cNvSpPr/>
          <p:nvPr/>
        </p:nvSpPr>
        <p:spPr bwMode="auto">
          <a:xfrm>
            <a:off x="8365720" y="5407944"/>
            <a:ext cx="549680"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7" name="Rectangle 136">
            <a:extLst>
              <a:ext uri="{FF2B5EF4-FFF2-40B4-BE49-F238E27FC236}">
                <a16:creationId xmlns:a16="http://schemas.microsoft.com/office/drawing/2014/main" id="{D53ACCCF-4F11-4D7F-B09F-0A9709975D27}"/>
              </a:ext>
            </a:extLst>
          </p:cNvPr>
          <p:cNvSpPr/>
          <p:nvPr/>
        </p:nvSpPr>
        <p:spPr bwMode="auto">
          <a:xfrm>
            <a:off x="10263990" y="3919569"/>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8" name="Oval 137">
            <a:extLst>
              <a:ext uri="{FF2B5EF4-FFF2-40B4-BE49-F238E27FC236}">
                <a16:creationId xmlns:a16="http://schemas.microsoft.com/office/drawing/2014/main" id="{DE66B8D0-8746-40EF-AF95-5C3D88AA9E0D}"/>
              </a:ext>
            </a:extLst>
          </p:cNvPr>
          <p:cNvSpPr/>
          <p:nvPr/>
        </p:nvSpPr>
        <p:spPr bwMode="auto">
          <a:xfrm>
            <a:off x="7111569" y="6089877"/>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9" name="Oval 138">
            <a:extLst>
              <a:ext uri="{FF2B5EF4-FFF2-40B4-BE49-F238E27FC236}">
                <a16:creationId xmlns:a16="http://schemas.microsoft.com/office/drawing/2014/main" id="{C3C82AFA-CD5C-483D-8F73-9237953C0CF6}"/>
              </a:ext>
            </a:extLst>
          </p:cNvPr>
          <p:cNvSpPr/>
          <p:nvPr/>
        </p:nvSpPr>
        <p:spPr bwMode="auto">
          <a:xfrm>
            <a:off x="9563399" y="5994757"/>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aphicFrame>
        <p:nvGraphicFramePr>
          <p:cNvPr id="142" name="Table 141">
            <a:extLst>
              <a:ext uri="{FF2B5EF4-FFF2-40B4-BE49-F238E27FC236}">
                <a16:creationId xmlns:a16="http://schemas.microsoft.com/office/drawing/2014/main" id="{FFF41BFA-AA08-4EAF-88EF-60587A530E07}"/>
              </a:ext>
            </a:extLst>
          </p:cNvPr>
          <p:cNvGraphicFramePr>
            <a:graphicFrameLocks noGrp="1"/>
          </p:cNvGraphicFramePr>
          <p:nvPr>
            <p:extLst>
              <p:ext uri="{D42A27DB-BD31-4B8C-83A1-F6EECF244321}">
                <p14:modId xmlns:p14="http://schemas.microsoft.com/office/powerpoint/2010/main" val="2210421651"/>
              </p:ext>
            </p:extLst>
          </p:nvPr>
        </p:nvGraphicFramePr>
        <p:xfrm>
          <a:off x="895928" y="4765831"/>
          <a:ext cx="5399032" cy="1656080"/>
        </p:xfrm>
        <a:graphic>
          <a:graphicData uri="http://schemas.openxmlformats.org/drawingml/2006/table">
            <a:tbl>
              <a:tblPr firstRow="1" bandRow="1">
                <a:tableStyleId>{5C22544A-7EE6-4342-B048-85BDC9FD1C3A}</a:tableStyleId>
              </a:tblPr>
              <a:tblGrid>
                <a:gridCol w="1208032">
                  <a:extLst>
                    <a:ext uri="{9D8B030D-6E8A-4147-A177-3AD203B41FA5}">
                      <a16:colId xmlns:a16="http://schemas.microsoft.com/office/drawing/2014/main" val="1591552332"/>
                    </a:ext>
                  </a:extLst>
                </a:gridCol>
                <a:gridCol w="1905000">
                  <a:extLst>
                    <a:ext uri="{9D8B030D-6E8A-4147-A177-3AD203B41FA5}">
                      <a16:colId xmlns:a16="http://schemas.microsoft.com/office/drawing/2014/main" val="1441099408"/>
                    </a:ext>
                  </a:extLst>
                </a:gridCol>
                <a:gridCol w="2286000">
                  <a:extLst>
                    <a:ext uri="{9D8B030D-6E8A-4147-A177-3AD203B41FA5}">
                      <a16:colId xmlns:a16="http://schemas.microsoft.com/office/drawing/2014/main" val="1617020652"/>
                    </a:ext>
                  </a:extLst>
                </a:gridCol>
              </a:tblGrid>
              <a:tr h="370840">
                <a:tc>
                  <a:txBody>
                    <a:bodyPr/>
                    <a:lstStyle/>
                    <a:p>
                      <a:r>
                        <a:rPr lang="en-US" sz="1200" dirty="0"/>
                        <a:t>Game Phase</a:t>
                      </a:r>
                    </a:p>
                  </a:txBody>
                  <a:tcPr/>
                </a:tc>
                <a:tc>
                  <a:txBody>
                    <a:bodyPr/>
                    <a:lstStyle/>
                    <a:p>
                      <a:r>
                        <a:rPr lang="en-US" sz="1200" dirty="0"/>
                        <a:t>Static SCS</a:t>
                      </a:r>
                    </a:p>
                  </a:txBody>
                  <a:tcPr/>
                </a:tc>
                <a:tc>
                  <a:txBody>
                    <a:bodyPr/>
                    <a:lstStyle/>
                    <a:p>
                      <a:r>
                        <a:rPr lang="en-US" sz="1200" dirty="0"/>
                        <a:t>Dynamic SCS </a:t>
                      </a:r>
                    </a:p>
                  </a:txBody>
                  <a:tcPr/>
                </a:tc>
                <a:extLst>
                  <a:ext uri="{0D108BD9-81ED-4DB2-BD59-A6C34878D82A}">
                    <a16:rowId xmlns:a16="http://schemas.microsoft.com/office/drawing/2014/main" val="3853200788"/>
                  </a:ext>
                </a:extLst>
              </a:tr>
              <a:tr h="370840">
                <a:tc>
                  <a:txBody>
                    <a:bodyPr/>
                    <a:lstStyle/>
                    <a:p>
                      <a:r>
                        <a:rPr lang="en-US" sz="1200" dirty="0"/>
                        <a:t>Wandering</a:t>
                      </a:r>
                    </a:p>
                  </a:txBody>
                  <a:tcPr/>
                </a:tc>
                <a:tc>
                  <a:txBody>
                    <a:bodyPr/>
                    <a:lstStyle/>
                    <a:p>
                      <a:r>
                        <a:rPr lang="en-US" sz="1200" dirty="0"/>
                        <a:t>Wastes priority resources</a:t>
                      </a:r>
                    </a:p>
                  </a:txBody>
                  <a:tcPr/>
                </a:tc>
                <a:tc>
                  <a:txBody>
                    <a:bodyPr/>
                    <a:lstStyle/>
                    <a:p>
                      <a:r>
                        <a:rPr lang="en-US" sz="1200" dirty="0"/>
                        <a:t>Efficiently maintains low-priority mode</a:t>
                      </a:r>
                    </a:p>
                  </a:txBody>
                  <a:tcPr/>
                </a:tc>
                <a:extLst>
                  <a:ext uri="{0D108BD9-81ED-4DB2-BD59-A6C34878D82A}">
                    <a16:rowId xmlns:a16="http://schemas.microsoft.com/office/drawing/2014/main" val="3145074578"/>
                  </a:ext>
                </a:extLst>
              </a:tr>
              <a:tr h="370840">
                <a:tc>
                  <a:txBody>
                    <a:bodyPr/>
                    <a:lstStyle/>
                    <a:p>
                      <a:r>
                        <a:rPr lang="en-US" sz="1200" dirty="0"/>
                        <a:t>Shooting</a:t>
                      </a:r>
                    </a:p>
                  </a:txBody>
                  <a:tcPr/>
                </a:tc>
                <a:tc>
                  <a:txBody>
                    <a:bodyPr/>
                    <a:lstStyle/>
                    <a:p>
                      <a:r>
                        <a:rPr lang="en-US" sz="1200" dirty="0"/>
                        <a:t>Delayed UL prioritization, possible lag</a:t>
                      </a:r>
                    </a:p>
                  </a:txBody>
                  <a:tcPr/>
                </a:tc>
                <a:tc>
                  <a:txBody>
                    <a:bodyPr/>
                    <a:lstStyle/>
                    <a:p>
                      <a:r>
                        <a:rPr lang="en-US" sz="1200" dirty="0"/>
                        <a:t>Immediate UL priority switch, avoids reset</a:t>
                      </a:r>
                    </a:p>
                  </a:txBody>
                  <a:tcPr/>
                </a:tc>
                <a:extLst>
                  <a:ext uri="{0D108BD9-81ED-4DB2-BD59-A6C34878D82A}">
                    <a16:rowId xmlns:a16="http://schemas.microsoft.com/office/drawing/2014/main" val="4041739806"/>
                  </a:ext>
                </a:extLst>
              </a:tr>
              <a:tr h="370840">
                <a:tc>
                  <a:txBody>
                    <a:bodyPr/>
                    <a:lstStyle/>
                    <a:p>
                      <a:r>
                        <a:rPr lang="en-US" sz="1200" dirty="0"/>
                        <a:t>Respawn</a:t>
                      </a:r>
                    </a:p>
                  </a:txBody>
                  <a:tcPr/>
                </a:tc>
                <a:tc>
                  <a:txBody>
                    <a:bodyPr/>
                    <a:lstStyle/>
                    <a:p>
                      <a:r>
                        <a:rPr lang="en-US" sz="1200" dirty="0"/>
                        <a:t>Potential DL congestion</a:t>
                      </a:r>
                    </a:p>
                  </a:txBody>
                  <a:tcPr/>
                </a:tc>
                <a:tc>
                  <a:txBody>
                    <a:bodyPr/>
                    <a:lstStyle/>
                    <a:p>
                      <a:r>
                        <a:rPr lang="en-US" sz="1200" dirty="0"/>
                        <a:t>Pre-negotiated DL-heavy mode</a:t>
                      </a:r>
                    </a:p>
                  </a:txBody>
                  <a:tcPr/>
                </a:tc>
                <a:extLst>
                  <a:ext uri="{0D108BD9-81ED-4DB2-BD59-A6C34878D82A}">
                    <a16:rowId xmlns:a16="http://schemas.microsoft.com/office/drawing/2014/main" val="3473141797"/>
                  </a:ext>
                </a:extLst>
              </a:tr>
            </a:tbl>
          </a:graphicData>
        </a:graphic>
      </p:graphicFrame>
      <p:sp>
        <p:nvSpPr>
          <p:cNvPr id="144" name="Oval 143">
            <a:extLst>
              <a:ext uri="{FF2B5EF4-FFF2-40B4-BE49-F238E27FC236}">
                <a16:creationId xmlns:a16="http://schemas.microsoft.com/office/drawing/2014/main" id="{130B477A-BB6D-4D0A-A531-24AA00EDE506}"/>
              </a:ext>
            </a:extLst>
          </p:cNvPr>
          <p:cNvSpPr/>
          <p:nvPr/>
        </p:nvSpPr>
        <p:spPr bwMode="auto">
          <a:xfrm>
            <a:off x="10935588" y="5454850"/>
            <a:ext cx="673893" cy="132695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5" name="Oval 144">
            <a:extLst>
              <a:ext uri="{FF2B5EF4-FFF2-40B4-BE49-F238E27FC236}">
                <a16:creationId xmlns:a16="http://schemas.microsoft.com/office/drawing/2014/main" id="{9823F5CC-602B-4055-8C75-1F1AF96B45FE}"/>
              </a:ext>
            </a:extLst>
          </p:cNvPr>
          <p:cNvSpPr/>
          <p:nvPr/>
        </p:nvSpPr>
        <p:spPr bwMode="auto">
          <a:xfrm>
            <a:off x="10456898" y="5971253"/>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6" name="Arrow: Curved Right 145">
            <a:extLst>
              <a:ext uri="{FF2B5EF4-FFF2-40B4-BE49-F238E27FC236}">
                <a16:creationId xmlns:a16="http://schemas.microsoft.com/office/drawing/2014/main" id="{170C36EF-76EC-43ED-AC2C-40789B5A0210}"/>
              </a:ext>
            </a:extLst>
          </p:cNvPr>
          <p:cNvSpPr/>
          <p:nvPr/>
        </p:nvSpPr>
        <p:spPr bwMode="auto">
          <a:xfrm rot="16200000" flipV="1">
            <a:off x="3459376" y="2593393"/>
            <a:ext cx="272136" cy="3978902"/>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7" name="Arrow: Curved Right 36">
            <a:extLst>
              <a:ext uri="{FF2B5EF4-FFF2-40B4-BE49-F238E27FC236}">
                <a16:creationId xmlns:a16="http://schemas.microsoft.com/office/drawing/2014/main" id="{39198CCE-96CE-4A7D-BBC1-FB9C744CBB42}"/>
              </a:ext>
            </a:extLst>
          </p:cNvPr>
          <p:cNvSpPr/>
          <p:nvPr/>
        </p:nvSpPr>
        <p:spPr bwMode="auto">
          <a:xfrm rot="5400000" flipV="1">
            <a:off x="2819514" y="2318453"/>
            <a:ext cx="413339" cy="2634433"/>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8" name="Arrow: Curved Right 37">
            <a:extLst>
              <a:ext uri="{FF2B5EF4-FFF2-40B4-BE49-F238E27FC236}">
                <a16:creationId xmlns:a16="http://schemas.microsoft.com/office/drawing/2014/main" id="{621863A6-E37F-48CB-966F-0D139F48A308}"/>
              </a:ext>
            </a:extLst>
          </p:cNvPr>
          <p:cNvSpPr/>
          <p:nvPr/>
        </p:nvSpPr>
        <p:spPr bwMode="auto">
          <a:xfrm rot="5400000" flipV="1">
            <a:off x="4222427" y="2374246"/>
            <a:ext cx="413339" cy="2544229"/>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41" name="Title 1">
            <a:extLst>
              <a:ext uri="{FF2B5EF4-FFF2-40B4-BE49-F238E27FC236}">
                <a16:creationId xmlns:a16="http://schemas.microsoft.com/office/drawing/2014/main" id="{B88BAFBB-D209-4A0E-9187-22A9D896E67E}"/>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Use case 1: online gaming COD (2/2)</a:t>
            </a:r>
          </a:p>
        </p:txBody>
      </p:sp>
    </p:spTree>
    <p:extLst>
      <p:ext uri="{BB962C8B-B14F-4D97-AF65-F5344CB8AC3E}">
        <p14:creationId xmlns:p14="http://schemas.microsoft.com/office/powerpoint/2010/main" val="102699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5E85B0E-6ADF-481B-A455-B76FA09A0034}"/>
              </a:ext>
            </a:extLst>
          </p:cNvPr>
          <p:cNvPicPr>
            <a:picLocks noChangeAspect="1"/>
          </p:cNvPicPr>
          <p:nvPr/>
        </p:nvPicPr>
        <p:blipFill>
          <a:blip r:embed="rId3"/>
          <a:stretch>
            <a:fillRect/>
          </a:stretch>
        </p:blipFill>
        <p:spPr>
          <a:xfrm>
            <a:off x="4534786" y="3804443"/>
            <a:ext cx="6539048" cy="2665452"/>
          </a:xfrm>
          <a:prstGeom prst="rect">
            <a:avLst/>
          </a:prstGeom>
        </p:spPr>
      </p:pic>
      <p:sp>
        <p:nvSpPr>
          <p:cNvPr id="2" name="Title 1"/>
          <p:cNvSpPr>
            <a:spLocks noGrp="1"/>
          </p:cNvSpPr>
          <p:nvPr>
            <p:ph type="title"/>
          </p:nvPr>
        </p:nvSpPr>
        <p:spPr>
          <a:xfrm>
            <a:off x="233793" y="698033"/>
            <a:ext cx="11176000" cy="451098"/>
          </a:xfrm>
        </p:spPr>
        <p:txBody>
          <a:bodyPr/>
          <a:lstStyle/>
          <a:p>
            <a:r>
              <a:rPr lang="en-US" sz="2400" dirty="0"/>
              <a:t>Use case 2: Online gaming PUBG (1/2)</a:t>
            </a:r>
          </a:p>
        </p:txBody>
      </p:sp>
      <p:pic>
        <p:nvPicPr>
          <p:cNvPr id="4" name="Picture 3">
            <a:extLst>
              <a:ext uri="{FF2B5EF4-FFF2-40B4-BE49-F238E27FC236}">
                <a16:creationId xmlns:a16="http://schemas.microsoft.com/office/drawing/2014/main" id="{61A8E514-2C76-403A-90A5-AF4B83377813}"/>
              </a:ext>
            </a:extLst>
          </p:cNvPr>
          <p:cNvPicPr>
            <a:picLocks noChangeAspect="1"/>
          </p:cNvPicPr>
          <p:nvPr/>
        </p:nvPicPr>
        <p:blipFill>
          <a:blip r:embed="rId3"/>
          <a:stretch>
            <a:fillRect/>
          </a:stretch>
        </p:blipFill>
        <p:spPr>
          <a:xfrm>
            <a:off x="4539343" y="3807479"/>
            <a:ext cx="6539048" cy="2665452"/>
          </a:xfrm>
          <a:prstGeom prst="rect">
            <a:avLst/>
          </a:prstGeom>
        </p:spPr>
      </p:pic>
      <p:pic>
        <p:nvPicPr>
          <p:cNvPr id="6" name="Picture 5">
            <a:extLst>
              <a:ext uri="{FF2B5EF4-FFF2-40B4-BE49-F238E27FC236}">
                <a16:creationId xmlns:a16="http://schemas.microsoft.com/office/drawing/2014/main" id="{15B54EF8-CED5-472F-A2DC-7112A2CAD0B4}"/>
              </a:ext>
            </a:extLst>
          </p:cNvPr>
          <p:cNvPicPr>
            <a:picLocks noChangeAspect="1"/>
          </p:cNvPicPr>
          <p:nvPr/>
        </p:nvPicPr>
        <p:blipFill>
          <a:blip r:embed="rId4"/>
          <a:stretch>
            <a:fillRect/>
          </a:stretch>
        </p:blipFill>
        <p:spPr>
          <a:xfrm>
            <a:off x="4572000" y="948391"/>
            <a:ext cx="6484620" cy="2981108"/>
          </a:xfrm>
          <a:prstGeom prst="rect">
            <a:avLst/>
          </a:prstGeom>
        </p:spPr>
      </p:pic>
      <p:sp>
        <p:nvSpPr>
          <p:cNvPr id="7" name="Oval 6">
            <a:extLst>
              <a:ext uri="{FF2B5EF4-FFF2-40B4-BE49-F238E27FC236}">
                <a16:creationId xmlns:a16="http://schemas.microsoft.com/office/drawing/2014/main" id="{8F765056-E860-47CC-A1CF-1A652925D7C7}"/>
              </a:ext>
            </a:extLst>
          </p:cNvPr>
          <p:cNvSpPr/>
          <p:nvPr/>
        </p:nvSpPr>
        <p:spPr bwMode="auto">
          <a:xfrm>
            <a:off x="7353721" y="2466992"/>
            <a:ext cx="872613" cy="1450056"/>
          </a:xfrm>
          <a:prstGeom prst="ellipse">
            <a:avLst/>
          </a:pr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Oval 7">
            <a:extLst>
              <a:ext uri="{FF2B5EF4-FFF2-40B4-BE49-F238E27FC236}">
                <a16:creationId xmlns:a16="http://schemas.microsoft.com/office/drawing/2014/main" id="{06DD1FC7-F621-447F-A29E-894F57E71213}"/>
              </a:ext>
            </a:extLst>
          </p:cNvPr>
          <p:cNvSpPr/>
          <p:nvPr/>
        </p:nvSpPr>
        <p:spPr bwMode="auto">
          <a:xfrm>
            <a:off x="5527878" y="2466992"/>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Oval 8">
            <a:extLst>
              <a:ext uri="{FF2B5EF4-FFF2-40B4-BE49-F238E27FC236}">
                <a16:creationId xmlns:a16="http://schemas.microsoft.com/office/drawing/2014/main" id="{E5E80A4D-A0D3-4239-8CD0-A4AD46025F57}"/>
              </a:ext>
            </a:extLst>
          </p:cNvPr>
          <p:cNvSpPr/>
          <p:nvPr/>
        </p:nvSpPr>
        <p:spPr bwMode="auto">
          <a:xfrm>
            <a:off x="5784236" y="5248749"/>
            <a:ext cx="918098"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Oval 9">
            <a:extLst>
              <a:ext uri="{FF2B5EF4-FFF2-40B4-BE49-F238E27FC236}">
                <a16:creationId xmlns:a16="http://schemas.microsoft.com/office/drawing/2014/main" id="{EBF1683E-4B8F-4980-80A1-986B337DB499}"/>
              </a:ext>
            </a:extLst>
          </p:cNvPr>
          <p:cNvSpPr/>
          <p:nvPr/>
        </p:nvSpPr>
        <p:spPr bwMode="auto">
          <a:xfrm>
            <a:off x="8262428" y="5140205"/>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Oval 10">
            <a:extLst>
              <a:ext uri="{FF2B5EF4-FFF2-40B4-BE49-F238E27FC236}">
                <a16:creationId xmlns:a16="http://schemas.microsoft.com/office/drawing/2014/main" id="{8120B814-7594-467F-9634-7D0B03C87352}"/>
              </a:ext>
            </a:extLst>
          </p:cNvPr>
          <p:cNvSpPr/>
          <p:nvPr/>
        </p:nvSpPr>
        <p:spPr bwMode="auto">
          <a:xfrm>
            <a:off x="7902110" y="5140205"/>
            <a:ext cx="288129"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Oval 11">
            <a:extLst>
              <a:ext uri="{FF2B5EF4-FFF2-40B4-BE49-F238E27FC236}">
                <a16:creationId xmlns:a16="http://schemas.microsoft.com/office/drawing/2014/main" id="{76958404-21FE-4622-9876-9BEB9F6B8F38}"/>
              </a:ext>
            </a:extLst>
          </p:cNvPr>
          <p:cNvSpPr/>
          <p:nvPr/>
        </p:nvSpPr>
        <p:spPr bwMode="auto">
          <a:xfrm>
            <a:off x="6949498" y="1037041"/>
            <a:ext cx="872613" cy="1450056"/>
          </a:xfrm>
          <a:prstGeom prst="ellipse">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Oval 12">
            <a:extLst>
              <a:ext uri="{FF2B5EF4-FFF2-40B4-BE49-F238E27FC236}">
                <a16:creationId xmlns:a16="http://schemas.microsoft.com/office/drawing/2014/main" id="{50DD6D5E-0BC2-4F93-B8A6-E87B87A1A5C8}"/>
              </a:ext>
            </a:extLst>
          </p:cNvPr>
          <p:cNvSpPr/>
          <p:nvPr/>
        </p:nvSpPr>
        <p:spPr bwMode="auto">
          <a:xfrm>
            <a:off x="5406934" y="1068639"/>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Oval 14">
            <a:extLst>
              <a:ext uri="{FF2B5EF4-FFF2-40B4-BE49-F238E27FC236}">
                <a16:creationId xmlns:a16="http://schemas.microsoft.com/office/drawing/2014/main" id="{2EACF0A3-D526-4E32-9D75-EDFB1114E502}"/>
              </a:ext>
            </a:extLst>
          </p:cNvPr>
          <p:cNvSpPr/>
          <p:nvPr/>
        </p:nvSpPr>
        <p:spPr bwMode="auto">
          <a:xfrm>
            <a:off x="5283550" y="3865345"/>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Oval 15">
            <a:extLst>
              <a:ext uri="{FF2B5EF4-FFF2-40B4-BE49-F238E27FC236}">
                <a16:creationId xmlns:a16="http://schemas.microsoft.com/office/drawing/2014/main" id="{67C132C2-F69F-4987-A01C-94D17FA5645A}"/>
              </a:ext>
            </a:extLst>
          </p:cNvPr>
          <p:cNvSpPr/>
          <p:nvPr/>
        </p:nvSpPr>
        <p:spPr bwMode="auto">
          <a:xfrm>
            <a:off x="8630557" y="3897422"/>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Oval 16">
            <a:extLst>
              <a:ext uri="{FF2B5EF4-FFF2-40B4-BE49-F238E27FC236}">
                <a16:creationId xmlns:a16="http://schemas.microsoft.com/office/drawing/2014/main" id="{36D1D75F-D8CD-4664-8497-7C99C25C2B5E}"/>
              </a:ext>
            </a:extLst>
          </p:cNvPr>
          <p:cNvSpPr/>
          <p:nvPr/>
        </p:nvSpPr>
        <p:spPr bwMode="auto">
          <a:xfrm>
            <a:off x="8078258" y="4182378"/>
            <a:ext cx="552299" cy="813188"/>
          </a:xfrm>
          <a:prstGeom prst="ellipse">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19" name="Picture 18">
            <a:extLst>
              <a:ext uri="{FF2B5EF4-FFF2-40B4-BE49-F238E27FC236}">
                <a16:creationId xmlns:a16="http://schemas.microsoft.com/office/drawing/2014/main" id="{0841D38B-549F-4073-8DA2-F67EE5879E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7764" y="2579704"/>
            <a:ext cx="1444502" cy="883287"/>
          </a:xfrm>
          <a:prstGeom prst="rect">
            <a:avLst/>
          </a:prstGeom>
        </p:spPr>
      </p:pic>
      <p:pic>
        <p:nvPicPr>
          <p:cNvPr id="23" name="Picture 22">
            <a:extLst>
              <a:ext uri="{FF2B5EF4-FFF2-40B4-BE49-F238E27FC236}">
                <a16:creationId xmlns:a16="http://schemas.microsoft.com/office/drawing/2014/main" id="{490C473E-9318-4A16-BDD8-DB992DBEB7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3894" y="1034592"/>
            <a:ext cx="1552241" cy="1268126"/>
          </a:xfrm>
          <a:prstGeom prst="rect">
            <a:avLst/>
          </a:prstGeom>
        </p:spPr>
      </p:pic>
      <p:cxnSp>
        <p:nvCxnSpPr>
          <p:cNvPr id="25" name="Straight Arrow Connector 24">
            <a:extLst>
              <a:ext uri="{FF2B5EF4-FFF2-40B4-BE49-F238E27FC236}">
                <a16:creationId xmlns:a16="http://schemas.microsoft.com/office/drawing/2014/main" id="{4F3E0329-E9FE-4485-ACAB-BA90EEEB28A6}"/>
              </a:ext>
            </a:extLst>
          </p:cNvPr>
          <p:cNvCxnSpPr>
            <a:cxnSpLocks/>
          </p:cNvCxnSpPr>
          <p:nvPr/>
        </p:nvCxnSpPr>
        <p:spPr bwMode="auto">
          <a:xfrm flipH="1">
            <a:off x="8354407" y="2957552"/>
            <a:ext cx="2018587" cy="0"/>
          </a:xfrm>
          <a:prstGeom prst="straightConnector1">
            <a:avLst/>
          </a:prstGeom>
          <a:solidFill>
            <a:srgbClr val="00B8FF"/>
          </a:solidFill>
          <a:ln w="19050" cap="flat" cmpd="sng" algn="ctr">
            <a:solidFill>
              <a:schemeClr val="accent1">
                <a:lumMod val="60000"/>
                <a:lumOff val="40000"/>
              </a:schemeClr>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18F6EF86-2FA6-4494-B0E7-904C80336F79}"/>
              </a:ext>
            </a:extLst>
          </p:cNvPr>
          <p:cNvCxnSpPr>
            <a:cxnSpLocks/>
          </p:cNvCxnSpPr>
          <p:nvPr/>
        </p:nvCxnSpPr>
        <p:spPr bwMode="auto">
          <a:xfrm flipH="1">
            <a:off x="7902111" y="1642796"/>
            <a:ext cx="2470883" cy="0"/>
          </a:xfrm>
          <a:prstGeom prst="straightConnector1">
            <a:avLst/>
          </a:prstGeom>
          <a:solidFill>
            <a:srgbClr val="00B8FF"/>
          </a:solidFill>
          <a:ln w="19050" cap="flat" cmpd="sng" algn="ctr">
            <a:solidFill>
              <a:srgbClr val="FFC000"/>
            </a:solidFill>
            <a:prstDash val="solid"/>
            <a:round/>
            <a:headEnd type="none" w="med" len="med"/>
            <a:tailEnd type="triangle"/>
          </a:ln>
          <a:effectLst/>
        </p:spPr>
      </p:cxnSp>
      <p:pic>
        <p:nvPicPr>
          <p:cNvPr id="31" name="Picture 30">
            <a:extLst>
              <a:ext uri="{FF2B5EF4-FFF2-40B4-BE49-F238E27FC236}">
                <a16:creationId xmlns:a16="http://schemas.microsoft.com/office/drawing/2014/main" id="{D45457E1-780E-4A96-A344-90040A076A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9849" y="5181802"/>
            <a:ext cx="1509424" cy="948190"/>
          </a:xfrm>
          <a:prstGeom prst="rect">
            <a:avLst/>
          </a:prstGeom>
        </p:spPr>
      </p:pic>
      <p:cxnSp>
        <p:nvCxnSpPr>
          <p:cNvPr id="32" name="Straight Arrow Connector 31">
            <a:extLst>
              <a:ext uri="{FF2B5EF4-FFF2-40B4-BE49-F238E27FC236}">
                <a16:creationId xmlns:a16="http://schemas.microsoft.com/office/drawing/2014/main" id="{7B03AA9A-C636-4638-AAF3-775F60615DB3}"/>
              </a:ext>
            </a:extLst>
          </p:cNvPr>
          <p:cNvCxnSpPr>
            <a:cxnSpLocks/>
          </p:cNvCxnSpPr>
          <p:nvPr/>
        </p:nvCxnSpPr>
        <p:spPr bwMode="auto">
          <a:xfrm flipH="1">
            <a:off x="8751084" y="5405423"/>
            <a:ext cx="1742810" cy="0"/>
          </a:xfrm>
          <a:prstGeom prst="straightConnector1">
            <a:avLst/>
          </a:prstGeom>
          <a:solidFill>
            <a:srgbClr val="00B8FF"/>
          </a:solidFill>
          <a:ln w="19050" cap="flat" cmpd="sng" algn="ctr">
            <a:solidFill>
              <a:srgbClr val="C00000"/>
            </a:solidFill>
            <a:prstDash val="solid"/>
            <a:round/>
            <a:headEnd type="none" w="med" len="med"/>
            <a:tailEnd type="triangle"/>
          </a:ln>
          <a:effectLst/>
        </p:spPr>
      </p:cxnSp>
      <p:sp>
        <p:nvSpPr>
          <p:cNvPr id="35" name="Rectangle 34">
            <a:extLst>
              <a:ext uri="{FF2B5EF4-FFF2-40B4-BE49-F238E27FC236}">
                <a16:creationId xmlns:a16="http://schemas.microsoft.com/office/drawing/2014/main" id="{4613795F-5C29-49A3-8335-5EF7D27EB9FD}"/>
              </a:ext>
            </a:extLst>
          </p:cNvPr>
          <p:cNvSpPr/>
          <p:nvPr/>
        </p:nvSpPr>
        <p:spPr>
          <a:xfrm>
            <a:off x="443341" y="1413387"/>
            <a:ext cx="4497703" cy="4524315"/>
          </a:xfrm>
          <a:prstGeom prst="rect">
            <a:avLst/>
          </a:prstGeom>
        </p:spPr>
        <p:txBody>
          <a:bodyPr wrap="square">
            <a:spAutoFit/>
          </a:bodyPr>
          <a:lstStyle/>
          <a:p>
            <a:pPr algn="just"/>
            <a:r>
              <a:rPr lang="en-US" sz="1600" b="1" dirty="0">
                <a:solidFill>
                  <a:schemeClr val="tx1"/>
                </a:solidFill>
                <a:latin typeface="Menlo"/>
              </a:rPr>
              <a:t>Observations on traffic patterns: </a:t>
            </a:r>
          </a:p>
          <a:p>
            <a:r>
              <a:rPr lang="en-US" sz="1600" b="1" dirty="0">
                <a:solidFill>
                  <a:schemeClr val="tx1"/>
                </a:solidFill>
                <a:latin typeface="Menlo"/>
              </a:rPr>
              <a:t>UL traffic spikes: </a:t>
            </a:r>
          </a:p>
          <a:p>
            <a:r>
              <a:rPr lang="en-US" sz="1600" b="1" dirty="0">
                <a:solidFill>
                  <a:schemeClr val="tx1"/>
                </a:solidFill>
                <a:latin typeface="Menlo"/>
              </a:rPr>
              <a:t>UL high </a:t>
            </a:r>
            <a:r>
              <a:rPr lang="en-US" sz="1600" b="1" dirty="0" err="1">
                <a:solidFill>
                  <a:schemeClr val="tx1"/>
                </a:solidFill>
                <a:latin typeface="Menlo"/>
              </a:rPr>
              <a:t>Tput</a:t>
            </a:r>
            <a:r>
              <a:rPr lang="en-US" sz="1600" b="1" dirty="0">
                <a:solidFill>
                  <a:schemeClr val="tx1"/>
                </a:solidFill>
                <a:latin typeface="Menlo"/>
              </a:rPr>
              <a:t> bursts: </a:t>
            </a:r>
            <a:r>
              <a:rPr lang="en-US" sz="1600" dirty="0">
                <a:solidFill>
                  <a:schemeClr val="tx1"/>
                </a:solidFill>
                <a:latin typeface="Menlo"/>
              </a:rPr>
              <a:t>Shooting operations such as bullet trajectory, hit registration, and movements. </a:t>
            </a:r>
          </a:p>
          <a:p>
            <a:r>
              <a:rPr lang="en-US" sz="1600" b="1" dirty="0">
                <a:solidFill>
                  <a:schemeClr val="tx1"/>
                </a:solidFill>
                <a:latin typeface="Menlo"/>
              </a:rPr>
              <a:t>prolonged high </a:t>
            </a:r>
            <a:r>
              <a:rPr lang="en-US" sz="1600" b="1" dirty="0" err="1">
                <a:solidFill>
                  <a:schemeClr val="tx1"/>
                </a:solidFill>
                <a:latin typeface="Menlo"/>
              </a:rPr>
              <a:t>Tput</a:t>
            </a:r>
            <a:r>
              <a:rPr lang="en-US" sz="1600" b="1" dirty="0">
                <a:solidFill>
                  <a:schemeClr val="tx1"/>
                </a:solidFill>
                <a:latin typeface="Menlo"/>
              </a:rPr>
              <a:t> UL burst: </a:t>
            </a:r>
            <a:r>
              <a:rPr lang="en-US" sz="1600" dirty="0">
                <a:solidFill>
                  <a:schemeClr val="tx1"/>
                </a:solidFill>
                <a:latin typeface="Menlo"/>
              </a:rPr>
              <a:t>parachuting from Aircraft such as  velocity, descent path, and landing coordination. </a:t>
            </a:r>
          </a:p>
          <a:p>
            <a:r>
              <a:rPr lang="en-US" sz="1600" b="1" dirty="0">
                <a:solidFill>
                  <a:schemeClr val="tx1"/>
                </a:solidFill>
                <a:latin typeface="Menlo"/>
              </a:rPr>
              <a:t>Low UL traffic: </a:t>
            </a:r>
            <a:r>
              <a:rPr lang="en-US" sz="1600" dirty="0">
                <a:solidFill>
                  <a:schemeClr val="tx1"/>
                </a:solidFill>
                <a:latin typeface="Menlo"/>
              </a:rPr>
              <a:t>Walking &amp; passive movement tend to be stable, low UL as only minor position updates are sent.  </a:t>
            </a:r>
          </a:p>
          <a:p>
            <a:endParaRPr lang="en-US" sz="1600" b="1" dirty="0">
              <a:solidFill>
                <a:schemeClr val="tx1"/>
              </a:solidFill>
              <a:latin typeface="Menlo"/>
            </a:endParaRPr>
          </a:p>
          <a:p>
            <a:r>
              <a:rPr lang="en-US" sz="1600" b="1" dirty="0">
                <a:solidFill>
                  <a:schemeClr val="tx1"/>
                </a:solidFill>
                <a:latin typeface="Menlo"/>
              </a:rPr>
              <a:t>DL traffic spikes: </a:t>
            </a:r>
          </a:p>
          <a:p>
            <a:pPr marL="285750" indent="-285750">
              <a:buFont typeface="Arial" panose="020B0604020202020204" pitchFamily="34" charset="0"/>
              <a:buChar char="•"/>
            </a:pPr>
            <a:r>
              <a:rPr lang="en-US" sz="1600" b="1" dirty="0">
                <a:solidFill>
                  <a:schemeClr val="tx1"/>
                </a:solidFill>
                <a:latin typeface="Menlo"/>
              </a:rPr>
              <a:t>DL peaks: </a:t>
            </a:r>
            <a:r>
              <a:rPr lang="en-US" sz="1600" dirty="0">
                <a:solidFill>
                  <a:schemeClr val="tx1"/>
                </a:solidFill>
                <a:latin typeface="Menlo"/>
              </a:rPr>
              <a:t>new map areas loaded as textures, buildings, and objects are streamed dynamically.</a:t>
            </a:r>
          </a:p>
          <a:p>
            <a:pPr marL="285750" indent="-285750">
              <a:buFont typeface="Arial" panose="020B0604020202020204" pitchFamily="34" charset="0"/>
              <a:buChar char="•"/>
            </a:pPr>
            <a:r>
              <a:rPr lang="en-US" sz="1600" b="1" dirty="0">
                <a:solidFill>
                  <a:schemeClr val="tx1"/>
                </a:solidFill>
                <a:latin typeface="Menlo"/>
              </a:rPr>
              <a:t>Sustained DL high </a:t>
            </a:r>
            <a:r>
              <a:rPr lang="en-US" sz="1600" b="1" dirty="0" err="1">
                <a:solidFill>
                  <a:schemeClr val="tx1"/>
                </a:solidFill>
                <a:latin typeface="Menlo"/>
              </a:rPr>
              <a:t>Tput</a:t>
            </a:r>
            <a:r>
              <a:rPr lang="en-US" sz="1600" b="1" dirty="0">
                <a:solidFill>
                  <a:schemeClr val="tx1"/>
                </a:solidFill>
                <a:latin typeface="Menlo"/>
              </a:rPr>
              <a:t> burst: </a:t>
            </a:r>
            <a:r>
              <a:rPr lang="en-US" sz="1600" dirty="0">
                <a:solidFill>
                  <a:schemeClr val="tx1"/>
                </a:solidFill>
                <a:latin typeface="Menlo"/>
              </a:rPr>
              <a:t>enemy appearance, due to position updates, animations, and movement data.  </a:t>
            </a:r>
          </a:p>
          <a:p>
            <a:pPr marL="285750" indent="-285750">
              <a:buFont typeface="Arial" panose="020B0604020202020204" pitchFamily="34" charset="0"/>
              <a:buChar char="•"/>
            </a:pPr>
            <a:r>
              <a:rPr lang="en-US" sz="1600" b="1" dirty="0">
                <a:solidFill>
                  <a:schemeClr val="tx1"/>
                </a:solidFill>
                <a:latin typeface="Menlo"/>
              </a:rPr>
              <a:t>Low DL traffic: </a:t>
            </a:r>
            <a:r>
              <a:rPr lang="en-US" sz="1600" dirty="0">
                <a:solidFill>
                  <a:schemeClr val="tx1"/>
                </a:solidFill>
                <a:latin typeface="Menlo"/>
              </a:rPr>
              <a:t>loading new weapons, etc.</a:t>
            </a:r>
          </a:p>
        </p:txBody>
      </p:sp>
      <p:cxnSp>
        <p:nvCxnSpPr>
          <p:cNvPr id="36" name="Straight Arrow Connector 35">
            <a:extLst>
              <a:ext uri="{FF2B5EF4-FFF2-40B4-BE49-F238E27FC236}">
                <a16:creationId xmlns:a16="http://schemas.microsoft.com/office/drawing/2014/main" id="{AC59591B-3B5B-4BAF-B221-32335B6698BC}"/>
              </a:ext>
            </a:extLst>
          </p:cNvPr>
          <p:cNvCxnSpPr>
            <a:cxnSpLocks/>
          </p:cNvCxnSpPr>
          <p:nvPr/>
        </p:nvCxnSpPr>
        <p:spPr bwMode="auto">
          <a:xfrm flipH="1">
            <a:off x="8354407" y="1786591"/>
            <a:ext cx="2018587" cy="2395787"/>
          </a:xfrm>
          <a:prstGeom prst="straightConnector1">
            <a:avLst/>
          </a:prstGeom>
          <a:solidFill>
            <a:srgbClr val="00B8FF"/>
          </a:solidFill>
          <a:ln w="19050" cap="flat" cmpd="sng" algn="ctr">
            <a:solidFill>
              <a:srgbClr val="FFC000"/>
            </a:solidFill>
            <a:prstDash val="solid"/>
            <a:round/>
            <a:headEnd type="none" w="med" len="med"/>
            <a:tailEnd type="triangle"/>
          </a:ln>
          <a:effectLst/>
        </p:spPr>
      </p:cxnSp>
      <p:sp>
        <p:nvSpPr>
          <p:cNvPr id="39" name="Oval 38">
            <a:extLst>
              <a:ext uri="{FF2B5EF4-FFF2-40B4-BE49-F238E27FC236}">
                <a16:creationId xmlns:a16="http://schemas.microsoft.com/office/drawing/2014/main" id="{7D387786-BE93-4DA6-ADA1-64BA3CDDEC86}"/>
              </a:ext>
            </a:extLst>
          </p:cNvPr>
          <p:cNvSpPr/>
          <p:nvPr/>
        </p:nvSpPr>
        <p:spPr bwMode="auto">
          <a:xfrm rot="5400000">
            <a:off x="1191401" y="1116976"/>
            <a:ext cx="266533" cy="192265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0" name="Oval 39">
            <a:extLst>
              <a:ext uri="{FF2B5EF4-FFF2-40B4-BE49-F238E27FC236}">
                <a16:creationId xmlns:a16="http://schemas.microsoft.com/office/drawing/2014/main" id="{F02306B9-E3AE-4873-B542-3B1BD7E22F6A}"/>
              </a:ext>
            </a:extLst>
          </p:cNvPr>
          <p:cNvSpPr/>
          <p:nvPr/>
        </p:nvSpPr>
        <p:spPr bwMode="auto">
          <a:xfrm rot="5400000">
            <a:off x="924342" y="3894338"/>
            <a:ext cx="266533" cy="123765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Oval 40">
            <a:extLst>
              <a:ext uri="{FF2B5EF4-FFF2-40B4-BE49-F238E27FC236}">
                <a16:creationId xmlns:a16="http://schemas.microsoft.com/office/drawing/2014/main" id="{226B0FC8-23FF-4FE8-A781-C07BB5C47A63}"/>
              </a:ext>
            </a:extLst>
          </p:cNvPr>
          <p:cNvSpPr/>
          <p:nvPr/>
        </p:nvSpPr>
        <p:spPr bwMode="auto">
          <a:xfrm rot="5400000">
            <a:off x="1529296" y="1158384"/>
            <a:ext cx="266534" cy="2770875"/>
          </a:xfrm>
          <a:prstGeom prst="ellipse">
            <a:avLst/>
          </a:pr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Oval 41">
            <a:extLst>
              <a:ext uri="{FF2B5EF4-FFF2-40B4-BE49-F238E27FC236}">
                <a16:creationId xmlns:a16="http://schemas.microsoft.com/office/drawing/2014/main" id="{A03FE1A8-A8AF-437D-98B6-BD046A5EF938}"/>
              </a:ext>
            </a:extLst>
          </p:cNvPr>
          <p:cNvSpPr/>
          <p:nvPr/>
        </p:nvSpPr>
        <p:spPr bwMode="auto">
          <a:xfrm rot="5400000">
            <a:off x="1670607" y="3601154"/>
            <a:ext cx="307230" cy="2770876"/>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Rectangle 42">
            <a:extLst>
              <a:ext uri="{FF2B5EF4-FFF2-40B4-BE49-F238E27FC236}">
                <a16:creationId xmlns:a16="http://schemas.microsoft.com/office/drawing/2014/main" id="{34BB9DE3-2087-4147-A8A0-DA3EFEAD9EC5}"/>
              </a:ext>
            </a:extLst>
          </p:cNvPr>
          <p:cNvSpPr/>
          <p:nvPr/>
        </p:nvSpPr>
        <p:spPr bwMode="auto">
          <a:xfrm rot="5400000">
            <a:off x="7126095" y="5658500"/>
            <a:ext cx="398497" cy="90071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Rectangle 43">
            <a:extLst>
              <a:ext uri="{FF2B5EF4-FFF2-40B4-BE49-F238E27FC236}">
                <a16:creationId xmlns:a16="http://schemas.microsoft.com/office/drawing/2014/main" id="{7D62DA91-AA7E-4321-98DC-0CD8D642270E}"/>
              </a:ext>
            </a:extLst>
          </p:cNvPr>
          <p:cNvSpPr/>
          <p:nvPr/>
        </p:nvSpPr>
        <p:spPr bwMode="auto">
          <a:xfrm rot="5400000">
            <a:off x="969809" y="2588340"/>
            <a:ext cx="301100" cy="138022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Rectangle 44">
            <a:extLst>
              <a:ext uri="{FF2B5EF4-FFF2-40B4-BE49-F238E27FC236}">
                <a16:creationId xmlns:a16="http://schemas.microsoft.com/office/drawing/2014/main" id="{B4FDCB9D-1F46-4A90-82F4-B2CAE6CB8DAF}"/>
              </a:ext>
            </a:extLst>
          </p:cNvPr>
          <p:cNvSpPr/>
          <p:nvPr/>
        </p:nvSpPr>
        <p:spPr bwMode="auto">
          <a:xfrm rot="5400000">
            <a:off x="6551775" y="4235004"/>
            <a:ext cx="398497" cy="90071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Rectangle 47">
            <a:extLst>
              <a:ext uri="{FF2B5EF4-FFF2-40B4-BE49-F238E27FC236}">
                <a16:creationId xmlns:a16="http://schemas.microsoft.com/office/drawing/2014/main" id="{181CCA6E-EAED-4416-9241-E2021449B60C}"/>
              </a:ext>
            </a:extLst>
          </p:cNvPr>
          <p:cNvSpPr/>
          <p:nvPr/>
        </p:nvSpPr>
        <p:spPr bwMode="auto">
          <a:xfrm rot="5400000">
            <a:off x="1126334" y="4976281"/>
            <a:ext cx="307231" cy="1513321"/>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53173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2: Online gaming PUBG (2/2)</a:t>
            </a:r>
          </a:p>
        </p:txBody>
      </p:sp>
      <p:sp>
        <p:nvSpPr>
          <p:cNvPr id="16" name="Rectangle 15">
            <a:extLst>
              <a:ext uri="{FF2B5EF4-FFF2-40B4-BE49-F238E27FC236}">
                <a16:creationId xmlns:a16="http://schemas.microsoft.com/office/drawing/2014/main" id="{2D1D646E-D436-44F2-9788-F8AB2866BBF3}"/>
              </a:ext>
            </a:extLst>
          </p:cNvPr>
          <p:cNvSpPr/>
          <p:nvPr/>
        </p:nvSpPr>
        <p:spPr>
          <a:xfrm>
            <a:off x="771968" y="1187545"/>
            <a:ext cx="10505632" cy="1754326"/>
          </a:xfrm>
          <a:prstGeom prst="rect">
            <a:avLst/>
          </a:prstGeom>
        </p:spPr>
        <p:txBody>
          <a:bodyPr wrap="square">
            <a:spAutoFit/>
          </a:bodyPr>
          <a:lstStyle/>
          <a:p>
            <a:r>
              <a:rPr lang="en-US" sz="1800" b="1" dirty="0">
                <a:solidFill>
                  <a:schemeClr val="tx1"/>
                </a:solidFill>
                <a:latin typeface="Menlo"/>
              </a:rPr>
              <a:t>Considerations: </a:t>
            </a:r>
          </a:p>
          <a:p>
            <a:pPr marL="285750" indent="-285750">
              <a:buFont typeface="Arial" panose="020B0604020202020204" pitchFamily="34" charset="0"/>
              <a:buChar char="•"/>
            </a:pPr>
            <a:r>
              <a:rPr lang="en-US" sz="1800" dirty="0">
                <a:solidFill>
                  <a:schemeClr val="tx1"/>
                </a:solidFill>
                <a:latin typeface="Menlo"/>
              </a:rPr>
              <a:t>Static SCS struggles with rapid transitions, leading to delayed QoS adjustments and inefficient resource allocation. </a:t>
            </a:r>
          </a:p>
          <a:p>
            <a:pPr marL="285750" indent="-285750">
              <a:buFont typeface="Arial" panose="020B0604020202020204" pitchFamily="34" charset="0"/>
              <a:buChar char="•"/>
            </a:pPr>
            <a:r>
              <a:rPr lang="en-US" sz="1800" dirty="0">
                <a:solidFill>
                  <a:schemeClr val="tx1"/>
                </a:solidFill>
                <a:latin typeface="Menlo"/>
              </a:rPr>
              <a:t>D-SCS pre-negotiates multiple QoS, dynamically switching between different phases/events within games. </a:t>
            </a:r>
          </a:p>
          <a:p>
            <a:pPr marL="285750" indent="-285750">
              <a:buFont typeface="Arial" panose="020B0604020202020204" pitchFamily="34" charset="0"/>
              <a:buChar char="•"/>
            </a:pPr>
            <a:r>
              <a:rPr lang="en-US" sz="1800" dirty="0">
                <a:solidFill>
                  <a:schemeClr val="tx1"/>
                </a:solidFill>
                <a:latin typeface="Menlo"/>
              </a:rPr>
              <a:t>Predictive QoS switching ensures smooth transitions, reducing input lag, game desync, and excessive reconfigurations. </a:t>
            </a:r>
          </a:p>
        </p:txBody>
      </p:sp>
      <p:graphicFrame>
        <p:nvGraphicFramePr>
          <p:cNvPr id="142" name="Table 141">
            <a:extLst>
              <a:ext uri="{FF2B5EF4-FFF2-40B4-BE49-F238E27FC236}">
                <a16:creationId xmlns:a16="http://schemas.microsoft.com/office/drawing/2014/main" id="{FFF41BFA-AA08-4EAF-88EF-60587A530E07}"/>
              </a:ext>
            </a:extLst>
          </p:cNvPr>
          <p:cNvGraphicFramePr>
            <a:graphicFrameLocks noGrp="1"/>
          </p:cNvGraphicFramePr>
          <p:nvPr>
            <p:extLst>
              <p:ext uri="{D42A27DB-BD31-4B8C-83A1-F6EECF244321}">
                <p14:modId xmlns:p14="http://schemas.microsoft.com/office/powerpoint/2010/main" val="3315705463"/>
              </p:ext>
            </p:extLst>
          </p:nvPr>
        </p:nvGraphicFramePr>
        <p:xfrm>
          <a:off x="2040938" y="3639131"/>
          <a:ext cx="8110124" cy="1757680"/>
        </p:xfrm>
        <a:graphic>
          <a:graphicData uri="http://schemas.openxmlformats.org/drawingml/2006/table">
            <a:tbl>
              <a:tblPr firstRow="1" bandRow="1">
                <a:tableStyleId>{5C22544A-7EE6-4342-B048-85BDC9FD1C3A}</a:tableStyleId>
              </a:tblPr>
              <a:tblGrid>
                <a:gridCol w="1583055">
                  <a:extLst>
                    <a:ext uri="{9D8B030D-6E8A-4147-A177-3AD203B41FA5}">
                      <a16:colId xmlns:a16="http://schemas.microsoft.com/office/drawing/2014/main" val="1591552332"/>
                    </a:ext>
                  </a:extLst>
                </a:gridCol>
                <a:gridCol w="2395807">
                  <a:extLst>
                    <a:ext uri="{9D8B030D-6E8A-4147-A177-3AD203B41FA5}">
                      <a16:colId xmlns:a16="http://schemas.microsoft.com/office/drawing/2014/main" val="1441099408"/>
                    </a:ext>
                  </a:extLst>
                </a:gridCol>
                <a:gridCol w="2209800">
                  <a:extLst>
                    <a:ext uri="{9D8B030D-6E8A-4147-A177-3AD203B41FA5}">
                      <a16:colId xmlns:a16="http://schemas.microsoft.com/office/drawing/2014/main" val="1617020652"/>
                    </a:ext>
                  </a:extLst>
                </a:gridCol>
                <a:gridCol w="1921462">
                  <a:extLst>
                    <a:ext uri="{9D8B030D-6E8A-4147-A177-3AD203B41FA5}">
                      <a16:colId xmlns:a16="http://schemas.microsoft.com/office/drawing/2014/main" val="2686516815"/>
                    </a:ext>
                  </a:extLst>
                </a:gridCol>
              </a:tblGrid>
              <a:tr h="370840">
                <a:tc>
                  <a:txBody>
                    <a:bodyPr/>
                    <a:lstStyle/>
                    <a:p>
                      <a:r>
                        <a:rPr lang="en-US" sz="1200" dirty="0"/>
                        <a:t>Game Event </a:t>
                      </a:r>
                    </a:p>
                  </a:txBody>
                  <a:tcPr/>
                </a:tc>
                <a:tc>
                  <a:txBody>
                    <a:bodyPr/>
                    <a:lstStyle/>
                    <a:p>
                      <a:r>
                        <a:rPr lang="en-US" sz="1200" dirty="0"/>
                        <a:t>Data flow type</a:t>
                      </a:r>
                    </a:p>
                  </a:txBody>
                  <a:tcPr/>
                </a:tc>
                <a:tc>
                  <a:txBody>
                    <a:bodyPr/>
                    <a:lstStyle/>
                    <a:p>
                      <a:r>
                        <a:rPr lang="en-US" sz="1200" dirty="0"/>
                        <a:t>static SCS </a:t>
                      </a:r>
                    </a:p>
                  </a:txBody>
                  <a:tcPr/>
                </a:tc>
                <a:tc>
                  <a:txBody>
                    <a:bodyPr/>
                    <a:lstStyle/>
                    <a:p>
                      <a:r>
                        <a:rPr lang="en-US" sz="1200" dirty="0"/>
                        <a:t>D-SCS benefit</a:t>
                      </a:r>
                    </a:p>
                  </a:txBody>
                  <a:tcPr/>
                </a:tc>
                <a:extLst>
                  <a:ext uri="{0D108BD9-81ED-4DB2-BD59-A6C34878D82A}">
                    <a16:rowId xmlns:a16="http://schemas.microsoft.com/office/drawing/2014/main" val="3853200788"/>
                  </a:ext>
                </a:extLst>
              </a:tr>
              <a:tr h="370840">
                <a:tc>
                  <a:txBody>
                    <a:bodyPr/>
                    <a:lstStyle/>
                    <a:p>
                      <a:r>
                        <a:rPr lang="en-US" sz="1200" dirty="0"/>
                        <a:t>Shooting</a:t>
                      </a:r>
                    </a:p>
                  </a:txBody>
                  <a:tcPr/>
                </a:tc>
                <a:tc>
                  <a:txBody>
                    <a:bodyPr/>
                    <a:lstStyle/>
                    <a:p>
                      <a:r>
                        <a:rPr lang="en-US" sz="1200" b="0" dirty="0">
                          <a:solidFill>
                            <a:schemeClr val="tx1"/>
                          </a:solidFill>
                        </a:rPr>
                        <a:t>UL high </a:t>
                      </a:r>
                      <a:r>
                        <a:rPr lang="en-US" sz="1200" b="0" dirty="0" err="1">
                          <a:solidFill>
                            <a:schemeClr val="tx1"/>
                          </a:solidFill>
                        </a:rPr>
                        <a:t>Tput</a:t>
                      </a:r>
                      <a:r>
                        <a:rPr lang="en-US" sz="1200" b="0" dirty="0">
                          <a:solidFill>
                            <a:schemeClr val="tx1"/>
                          </a:solidFill>
                        </a:rPr>
                        <a:t> bursts</a:t>
                      </a:r>
                      <a:endParaRPr lang="en-US" sz="1200" b="0" dirty="0"/>
                    </a:p>
                  </a:txBody>
                  <a:tcPr/>
                </a:tc>
                <a:tc>
                  <a:txBody>
                    <a:bodyPr/>
                    <a:lstStyle/>
                    <a:p>
                      <a:r>
                        <a:rPr lang="en-US" sz="1200" dirty="0"/>
                        <a:t>May not prioritize fast enough</a:t>
                      </a:r>
                    </a:p>
                  </a:txBody>
                  <a:tcPr/>
                </a:tc>
                <a:tc>
                  <a:txBody>
                    <a:bodyPr/>
                    <a:lstStyle/>
                    <a:p>
                      <a:r>
                        <a:rPr lang="en-US" sz="1200" dirty="0"/>
                        <a:t>Instant UL prioritization</a:t>
                      </a:r>
                    </a:p>
                  </a:txBody>
                  <a:tcPr/>
                </a:tc>
                <a:extLst>
                  <a:ext uri="{0D108BD9-81ED-4DB2-BD59-A6C34878D82A}">
                    <a16:rowId xmlns:a16="http://schemas.microsoft.com/office/drawing/2014/main" val="3145074578"/>
                  </a:ext>
                </a:extLst>
              </a:tr>
              <a:tr h="252764">
                <a:tc>
                  <a:txBody>
                    <a:bodyPr/>
                    <a:lstStyle/>
                    <a:p>
                      <a:r>
                        <a:rPr lang="en-US" sz="1200" dirty="0"/>
                        <a:t>Parachuting</a:t>
                      </a:r>
                    </a:p>
                  </a:txBody>
                  <a:tcPr/>
                </a:tc>
                <a:tc>
                  <a:txBody>
                    <a:bodyPr/>
                    <a:lstStyle/>
                    <a:p>
                      <a:r>
                        <a:rPr lang="en-US" sz="1200" b="0" dirty="0">
                          <a:solidFill>
                            <a:schemeClr val="tx1"/>
                          </a:solidFill>
                        </a:rPr>
                        <a:t>prolonged high </a:t>
                      </a:r>
                      <a:r>
                        <a:rPr lang="en-US" sz="1200" b="0" dirty="0" err="1">
                          <a:solidFill>
                            <a:schemeClr val="tx1"/>
                          </a:solidFill>
                        </a:rPr>
                        <a:t>Tput</a:t>
                      </a:r>
                      <a:r>
                        <a:rPr lang="en-US" sz="1200" b="0" dirty="0">
                          <a:solidFill>
                            <a:schemeClr val="tx1"/>
                          </a:solidFill>
                        </a:rPr>
                        <a:t> UL burst</a:t>
                      </a:r>
                      <a:endParaRPr lang="en-US" sz="1200" b="0" dirty="0"/>
                    </a:p>
                  </a:txBody>
                  <a:tcPr/>
                </a:tc>
                <a:tc>
                  <a:txBody>
                    <a:bodyPr/>
                    <a:lstStyle/>
                    <a:p>
                      <a:r>
                        <a:rPr lang="en-US" sz="1200" dirty="0"/>
                        <a:t>Delayed adjustment</a:t>
                      </a:r>
                    </a:p>
                  </a:txBody>
                  <a:tcPr/>
                </a:tc>
                <a:tc>
                  <a:txBody>
                    <a:bodyPr/>
                    <a:lstStyle/>
                    <a:p>
                      <a:r>
                        <a:rPr lang="en-US" sz="1200" dirty="0"/>
                        <a:t>Predictive UL increase</a:t>
                      </a:r>
                    </a:p>
                  </a:txBody>
                  <a:tcPr/>
                </a:tc>
                <a:extLst>
                  <a:ext uri="{0D108BD9-81ED-4DB2-BD59-A6C34878D82A}">
                    <a16:rowId xmlns:a16="http://schemas.microsoft.com/office/drawing/2014/main" val="3473141797"/>
                  </a:ext>
                </a:extLst>
              </a:tr>
              <a:tr h="370840">
                <a:tc>
                  <a:txBody>
                    <a:bodyPr/>
                    <a:lstStyle/>
                    <a:p>
                      <a:r>
                        <a:rPr lang="en-US" sz="1200" dirty="0"/>
                        <a:t>Enemy appears</a:t>
                      </a:r>
                    </a:p>
                  </a:txBody>
                  <a:tcPr/>
                </a:tc>
                <a:tc>
                  <a:txBody>
                    <a:bodyPr/>
                    <a:lstStyle/>
                    <a:p>
                      <a:r>
                        <a:rPr lang="en-US" sz="1200" b="0" dirty="0">
                          <a:solidFill>
                            <a:schemeClr val="tx1"/>
                          </a:solidFill>
                        </a:rPr>
                        <a:t>Sustained DL high </a:t>
                      </a:r>
                      <a:r>
                        <a:rPr lang="en-US" sz="1200" b="0" dirty="0" err="1">
                          <a:solidFill>
                            <a:schemeClr val="tx1"/>
                          </a:solidFill>
                        </a:rPr>
                        <a:t>Tput</a:t>
                      </a:r>
                      <a:r>
                        <a:rPr lang="en-US" sz="1200" b="0" dirty="0">
                          <a:solidFill>
                            <a:schemeClr val="tx1"/>
                          </a:solidFill>
                        </a:rPr>
                        <a:t> burst </a:t>
                      </a:r>
                      <a:endParaRPr lang="en-US" sz="1200" b="0" dirty="0"/>
                    </a:p>
                  </a:txBody>
                  <a:tcPr/>
                </a:tc>
                <a:tc>
                  <a:txBody>
                    <a:bodyPr/>
                    <a:lstStyle/>
                    <a:p>
                      <a:r>
                        <a:rPr lang="en-US" sz="1200" dirty="0"/>
                        <a:t>Delayed priority switch</a:t>
                      </a:r>
                    </a:p>
                  </a:txBody>
                  <a:tcPr/>
                </a:tc>
                <a:tc>
                  <a:txBody>
                    <a:bodyPr/>
                    <a:lstStyle/>
                    <a:p>
                      <a:r>
                        <a:rPr lang="en-US" sz="1200" dirty="0"/>
                        <a:t>Pre-classified DL boost</a:t>
                      </a:r>
                    </a:p>
                  </a:txBody>
                  <a:tcPr/>
                </a:tc>
                <a:extLst>
                  <a:ext uri="{0D108BD9-81ED-4DB2-BD59-A6C34878D82A}">
                    <a16:rowId xmlns:a16="http://schemas.microsoft.com/office/drawing/2014/main" val="249185361"/>
                  </a:ext>
                </a:extLst>
              </a:tr>
              <a:tr h="370840">
                <a:tc>
                  <a:txBody>
                    <a:bodyPr/>
                    <a:lstStyle/>
                    <a:p>
                      <a:r>
                        <a:rPr lang="en-US" sz="1200" dirty="0"/>
                        <a:t>Map loading new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DL peak</a:t>
                      </a:r>
                    </a:p>
                  </a:txBody>
                  <a:tcPr/>
                </a:tc>
                <a:tc>
                  <a:txBody>
                    <a:bodyPr/>
                    <a:lstStyle/>
                    <a:p>
                      <a:r>
                        <a:rPr lang="en-US" sz="1200" dirty="0"/>
                        <a:t>Treat as background traffic</a:t>
                      </a:r>
                    </a:p>
                  </a:txBody>
                  <a:tcPr/>
                </a:tc>
                <a:tc>
                  <a:txBody>
                    <a:bodyPr/>
                    <a:lstStyle/>
                    <a:p>
                      <a:r>
                        <a:rPr lang="en-US" sz="1200" dirty="0"/>
                        <a:t>Switch to DL optimization</a:t>
                      </a:r>
                    </a:p>
                  </a:txBody>
                  <a:tcPr/>
                </a:tc>
                <a:extLst>
                  <a:ext uri="{0D108BD9-81ED-4DB2-BD59-A6C34878D82A}">
                    <a16:rowId xmlns:a16="http://schemas.microsoft.com/office/drawing/2014/main" val="656703304"/>
                  </a:ext>
                </a:extLst>
              </a:tr>
            </a:tbl>
          </a:graphicData>
        </a:graphic>
      </p:graphicFrame>
      <p:sp>
        <p:nvSpPr>
          <p:cNvPr id="5" name="Footer Placeholder 4">
            <a:extLst>
              <a:ext uri="{FF2B5EF4-FFF2-40B4-BE49-F238E27FC236}">
                <a16:creationId xmlns:a16="http://schemas.microsoft.com/office/drawing/2014/main" id="{720011FF-CDA8-4CBB-B3D9-6666298D0C7E}"/>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405980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3: Cloud gaming Forza (1/2)</a:t>
            </a:r>
          </a:p>
        </p:txBody>
      </p:sp>
      <p:pic>
        <p:nvPicPr>
          <p:cNvPr id="3" name="Picture 2">
            <a:extLst>
              <a:ext uri="{FF2B5EF4-FFF2-40B4-BE49-F238E27FC236}">
                <a16:creationId xmlns:a16="http://schemas.microsoft.com/office/drawing/2014/main" id="{EAE54653-AEE3-48B6-99C7-3D7F7BD91A12}"/>
              </a:ext>
            </a:extLst>
          </p:cNvPr>
          <p:cNvPicPr>
            <a:picLocks noChangeAspect="1"/>
          </p:cNvPicPr>
          <p:nvPr/>
        </p:nvPicPr>
        <p:blipFill>
          <a:blip r:embed="rId3"/>
          <a:stretch>
            <a:fillRect/>
          </a:stretch>
        </p:blipFill>
        <p:spPr>
          <a:xfrm>
            <a:off x="4191000" y="2743200"/>
            <a:ext cx="8297812" cy="3652524"/>
          </a:xfrm>
          <a:prstGeom prst="rect">
            <a:avLst/>
          </a:prstGeom>
        </p:spPr>
      </p:pic>
      <p:sp>
        <p:nvSpPr>
          <p:cNvPr id="8" name="Oval 7">
            <a:extLst>
              <a:ext uri="{FF2B5EF4-FFF2-40B4-BE49-F238E27FC236}">
                <a16:creationId xmlns:a16="http://schemas.microsoft.com/office/drawing/2014/main" id="{3EAD7906-D20F-4AB6-8CC7-6FA93C7EC5C4}"/>
              </a:ext>
            </a:extLst>
          </p:cNvPr>
          <p:cNvSpPr/>
          <p:nvPr/>
        </p:nvSpPr>
        <p:spPr bwMode="auto">
          <a:xfrm>
            <a:off x="6477000" y="3733800"/>
            <a:ext cx="457200" cy="762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Oval 8">
            <a:extLst>
              <a:ext uri="{FF2B5EF4-FFF2-40B4-BE49-F238E27FC236}">
                <a16:creationId xmlns:a16="http://schemas.microsoft.com/office/drawing/2014/main" id="{94CD4C64-9A9F-456C-B49A-A19667B31E09}"/>
              </a:ext>
            </a:extLst>
          </p:cNvPr>
          <p:cNvSpPr/>
          <p:nvPr/>
        </p:nvSpPr>
        <p:spPr bwMode="auto">
          <a:xfrm>
            <a:off x="6477000" y="5257799"/>
            <a:ext cx="609600"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7" name="Straight Arrow Connector 6">
            <a:extLst>
              <a:ext uri="{FF2B5EF4-FFF2-40B4-BE49-F238E27FC236}">
                <a16:creationId xmlns:a16="http://schemas.microsoft.com/office/drawing/2014/main" id="{167E6620-41B9-45E3-8C96-3026BC793C20}"/>
              </a:ext>
            </a:extLst>
          </p:cNvPr>
          <p:cNvCxnSpPr/>
          <p:nvPr/>
        </p:nvCxnSpPr>
        <p:spPr bwMode="auto">
          <a:xfrm>
            <a:off x="6477000" y="5791200"/>
            <a:ext cx="609600"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13" name="Oval 12">
            <a:extLst>
              <a:ext uri="{FF2B5EF4-FFF2-40B4-BE49-F238E27FC236}">
                <a16:creationId xmlns:a16="http://schemas.microsoft.com/office/drawing/2014/main" id="{66629012-21CA-4A16-9465-186AAD061B5F}"/>
              </a:ext>
            </a:extLst>
          </p:cNvPr>
          <p:cNvSpPr/>
          <p:nvPr/>
        </p:nvSpPr>
        <p:spPr bwMode="auto">
          <a:xfrm>
            <a:off x="6273800" y="3054133"/>
            <a:ext cx="457200" cy="762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Rectangle 16">
            <a:extLst>
              <a:ext uri="{FF2B5EF4-FFF2-40B4-BE49-F238E27FC236}">
                <a16:creationId xmlns:a16="http://schemas.microsoft.com/office/drawing/2014/main" id="{7533E4A2-EEAF-49F4-BDCB-FF3E1986A054}"/>
              </a:ext>
            </a:extLst>
          </p:cNvPr>
          <p:cNvSpPr/>
          <p:nvPr/>
        </p:nvSpPr>
        <p:spPr>
          <a:xfrm>
            <a:off x="6502400" y="1253014"/>
            <a:ext cx="10505632" cy="338554"/>
          </a:xfrm>
          <a:prstGeom prst="rect">
            <a:avLst/>
          </a:prstGeom>
        </p:spPr>
        <p:txBody>
          <a:bodyPr wrap="square">
            <a:spAutoFit/>
          </a:bodyPr>
          <a:lstStyle/>
          <a:p>
            <a:r>
              <a:rPr lang="en-US" sz="1600" dirty="0">
                <a:solidFill>
                  <a:schemeClr val="tx1"/>
                </a:solidFill>
                <a:latin typeface="Menlo"/>
              </a:rPr>
              <a:t>Trigger story/dialog</a:t>
            </a:r>
          </a:p>
        </p:txBody>
      </p:sp>
      <p:pic>
        <p:nvPicPr>
          <p:cNvPr id="15" name="Picture 14">
            <a:extLst>
              <a:ext uri="{FF2B5EF4-FFF2-40B4-BE49-F238E27FC236}">
                <a16:creationId xmlns:a16="http://schemas.microsoft.com/office/drawing/2014/main" id="{87D495FD-D305-44E1-BA19-A9491945A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5800" y="1621930"/>
            <a:ext cx="2336800" cy="1224509"/>
          </a:xfrm>
          <a:prstGeom prst="rect">
            <a:avLst/>
          </a:prstGeom>
        </p:spPr>
      </p:pic>
      <p:sp>
        <p:nvSpPr>
          <p:cNvPr id="20" name="Oval 19">
            <a:extLst>
              <a:ext uri="{FF2B5EF4-FFF2-40B4-BE49-F238E27FC236}">
                <a16:creationId xmlns:a16="http://schemas.microsoft.com/office/drawing/2014/main" id="{F8BB5948-E7B2-4E52-9FEB-C52C6348797A}"/>
              </a:ext>
            </a:extLst>
          </p:cNvPr>
          <p:cNvSpPr/>
          <p:nvPr/>
        </p:nvSpPr>
        <p:spPr bwMode="auto">
          <a:xfrm>
            <a:off x="8492960" y="5264685"/>
            <a:ext cx="955839"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1" name="Straight Arrow Connector 20">
            <a:extLst>
              <a:ext uri="{FF2B5EF4-FFF2-40B4-BE49-F238E27FC236}">
                <a16:creationId xmlns:a16="http://schemas.microsoft.com/office/drawing/2014/main" id="{575B0552-17B5-4627-9856-0AC5D9773BCB}"/>
              </a:ext>
            </a:extLst>
          </p:cNvPr>
          <p:cNvCxnSpPr>
            <a:cxnSpLocks/>
          </p:cNvCxnSpPr>
          <p:nvPr/>
        </p:nvCxnSpPr>
        <p:spPr bwMode="auto">
          <a:xfrm>
            <a:off x="8492960" y="5791200"/>
            <a:ext cx="955839"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3" name="Oval 22">
            <a:extLst>
              <a:ext uri="{FF2B5EF4-FFF2-40B4-BE49-F238E27FC236}">
                <a16:creationId xmlns:a16="http://schemas.microsoft.com/office/drawing/2014/main" id="{CDA7660A-6F63-4EF7-94C2-9E3461D58A64}"/>
              </a:ext>
            </a:extLst>
          </p:cNvPr>
          <p:cNvSpPr/>
          <p:nvPr/>
        </p:nvSpPr>
        <p:spPr bwMode="auto">
          <a:xfrm>
            <a:off x="8686800" y="3095659"/>
            <a:ext cx="330200" cy="762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Oval 27">
            <a:extLst>
              <a:ext uri="{FF2B5EF4-FFF2-40B4-BE49-F238E27FC236}">
                <a16:creationId xmlns:a16="http://schemas.microsoft.com/office/drawing/2014/main" id="{8520C0CC-2DCB-493D-ACB8-3E085E47B95A}"/>
              </a:ext>
            </a:extLst>
          </p:cNvPr>
          <p:cNvSpPr/>
          <p:nvPr/>
        </p:nvSpPr>
        <p:spPr bwMode="auto">
          <a:xfrm>
            <a:off x="8518758" y="3858428"/>
            <a:ext cx="498241" cy="54327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61A16E23-6B4E-4088-9166-38F0D81AEDDD}"/>
              </a:ext>
            </a:extLst>
          </p:cNvPr>
          <p:cNvSpPr/>
          <p:nvPr/>
        </p:nvSpPr>
        <p:spPr>
          <a:xfrm>
            <a:off x="431418" y="1746501"/>
            <a:ext cx="4553769" cy="4278094"/>
          </a:xfrm>
          <a:prstGeom prst="rect">
            <a:avLst/>
          </a:prstGeom>
        </p:spPr>
        <p:txBody>
          <a:bodyPr wrap="square">
            <a:spAutoFit/>
          </a:bodyPr>
          <a:lstStyle/>
          <a:p>
            <a:pPr algn="just"/>
            <a:r>
              <a:rPr lang="en-US" sz="2000" b="1" dirty="0">
                <a:solidFill>
                  <a:schemeClr val="tx1"/>
                </a:solidFill>
                <a:latin typeface="Menlo"/>
              </a:rPr>
              <a:t>Observations on traffic patterns: </a:t>
            </a:r>
          </a:p>
          <a:p>
            <a:pPr algn="just"/>
            <a:r>
              <a:rPr lang="en-US" sz="1800" b="1" dirty="0">
                <a:solidFill>
                  <a:schemeClr val="tx1"/>
                </a:solidFill>
                <a:latin typeface="Menlo"/>
              </a:rPr>
              <a:t>DL traffic: </a:t>
            </a:r>
          </a:p>
          <a:p>
            <a:pPr marL="285750" indent="-285750" algn="just">
              <a:buFont typeface="Arial" panose="020B0604020202020204" pitchFamily="34" charset="0"/>
              <a:buChar char="•"/>
            </a:pPr>
            <a:r>
              <a:rPr lang="en-US" sz="1800" b="1" dirty="0">
                <a:solidFill>
                  <a:schemeClr val="tx1"/>
                </a:solidFill>
                <a:latin typeface="Menlo"/>
              </a:rPr>
              <a:t>High and fluctuating </a:t>
            </a:r>
            <a:r>
              <a:rPr lang="en-US" sz="1800" dirty="0">
                <a:solidFill>
                  <a:schemeClr val="tx1"/>
                </a:solidFill>
                <a:latin typeface="Menlo"/>
              </a:rPr>
              <a:t>due to continuous video gaming. </a:t>
            </a:r>
          </a:p>
          <a:p>
            <a:pPr marL="285750" indent="-285750" algn="just">
              <a:buFont typeface="Arial" panose="020B0604020202020204" pitchFamily="34" charset="0"/>
              <a:buChar char="•"/>
            </a:pPr>
            <a:r>
              <a:rPr lang="en-US" sz="1800" b="1" dirty="0">
                <a:solidFill>
                  <a:schemeClr val="tx1"/>
                </a:solidFill>
                <a:latin typeface="Menlo"/>
              </a:rPr>
              <a:t>Noticeable Spikes: </a:t>
            </a:r>
            <a:r>
              <a:rPr lang="en-US" sz="1800" dirty="0">
                <a:solidFill>
                  <a:schemeClr val="tx1"/>
                </a:solidFill>
                <a:latin typeface="Menlo"/>
              </a:rPr>
              <a:t>Some spikes observed due to preloads assets/video/CG downloads. </a:t>
            </a:r>
          </a:p>
          <a:p>
            <a:pPr algn="just"/>
            <a:r>
              <a:rPr lang="en-US" sz="1800" b="1" dirty="0">
                <a:solidFill>
                  <a:schemeClr val="tx1"/>
                </a:solidFill>
                <a:latin typeface="Menlo"/>
              </a:rPr>
              <a:t>Low DL traffic: </a:t>
            </a:r>
          </a:p>
          <a:p>
            <a:pPr algn="just"/>
            <a:r>
              <a:rPr lang="en-US" sz="1800" dirty="0">
                <a:solidFill>
                  <a:schemeClr val="tx1"/>
                </a:solidFill>
                <a:latin typeface="Menlo"/>
              </a:rPr>
              <a:t>Switch from dynamic real-time asset streaming to a static pre-rendered sequence. </a:t>
            </a:r>
          </a:p>
          <a:p>
            <a:pPr algn="just"/>
            <a:r>
              <a:rPr lang="en-US" sz="1800" b="1" dirty="0">
                <a:solidFill>
                  <a:schemeClr val="tx1"/>
                </a:solidFill>
                <a:latin typeface="Menlo"/>
              </a:rPr>
              <a:t>High stable UL traffic: </a:t>
            </a:r>
            <a:r>
              <a:rPr lang="en-US" sz="1800" dirty="0">
                <a:solidFill>
                  <a:schemeClr val="tx1"/>
                </a:solidFill>
                <a:latin typeface="Menlo"/>
              </a:rPr>
              <a:t>driving mode. Gamer constantly sends inputs. </a:t>
            </a:r>
          </a:p>
          <a:p>
            <a:pPr algn="just"/>
            <a:r>
              <a:rPr lang="en-US" sz="1800" b="1" dirty="0">
                <a:solidFill>
                  <a:schemeClr val="tx1"/>
                </a:solidFill>
                <a:latin typeface="Menlo"/>
              </a:rPr>
              <a:t>Low stable UL traffic: </a:t>
            </a:r>
            <a:r>
              <a:rPr lang="en-US" sz="1800" dirty="0">
                <a:solidFill>
                  <a:schemeClr val="tx1"/>
                </a:solidFill>
                <a:latin typeface="Menlo"/>
              </a:rPr>
              <a:t>temporary dips occur in non-interactive moments. </a:t>
            </a:r>
          </a:p>
          <a:p>
            <a:pPr algn="just"/>
            <a:endParaRPr lang="en-US" sz="1800" b="1" dirty="0">
              <a:solidFill>
                <a:schemeClr val="tx1"/>
              </a:solidFill>
              <a:latin typeface="Menlo"/>
            </a:endParaRPr>
          </a:p>
        </p:txBody>
      </p:sp>
      <p:sp>
        <p:nvSpPr>
          <p:cNvPr id="30" name="Oval 29">
            <a:extLst>
              <a:ext uri="{FF2B5EF4-FFF2-40B4-BE49-F238E27FC236}">
                <a16:creationId xmlns:a16="http://schemas.microsoft.com/office/drawing/2014/main" id="{43ACC31A-18EC-47E2-8FAE-5751925657E9}"/>
              </a:ext>
            </a:extLst>
          </p:cNvPr>
          <p:cNvSpPr/>
          <p:nvPr/>
        </p:nvSpPr>
        <p:spPr bwMode="auto">
          <a:xfrm>
            <a:off x="6969760" y="4972887"/>
            <a:ext cx="1717040" cy="700946"/>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Oval 30">
            <a:extLst>
              <a:ext uri="{FF2B5EF4-FFF2-40B4-BE49-F238E27FC236}">
                <a16:creationId xmlns:a16="http://schemas.microsoft.com/office/drawing/2014/main" id="{BD39F8F0-B1D2-4144-B5B5-4FBE8DAD644A}"/>
              </a:ext>
            </a:extLst>
          </p:cNvPr>
          <p:cNvSpPr/>
          <p:nvPr/>
        </p:nvSpPr>
        <p:spPr bwMode="auto">
          <a:xfrm>
            <a:off x="9348286" y="4964005"/>
            <a:ext cx="1929314" cy="700946"/>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Oval 31">
            <a:extLst>
              <a:ext uri="{FF2B5EF4-FFF2-40B4-BE49-F238E27FC236}">
                <a16:creationId xmlns:a16="http://schemas.microsoft.com/office/drawing/2014/main" id="{DC34BB27-890C-49F0-A460-7E29EB768655}"/>
              </a:ext>
            </a:extLst>
          </p:cNvPr>
          <p:cNvSpPr/>
          <p:nvPr/>
        </p:nvSpPr>
        <p:spPr bwMode="auto">
          <a:xfrm>
            <a:off x="5174266" y="4972886"/>
            <a:ext cx="1378934" cy="635385"/>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33" name="Picture 32">
            <a:extLst>
              <a:ext uri="{FF2B5EF4-FFF2-40B4-BE49-F238E27FC236}">
                <a16:creationId xmlns:a16="http://schemas.microsoft.com/office/drawing/2014/main" id="{5A4FB207-09A4-418D-840F-DC86A674C0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0879" y="1634572"/>
            <a:ext cx="2229322" cy="1284857"/>
          </a:xfrm>
          <a:prstGeom prst="rect">
            <a:avLst/>
          </a:prstGeom>
        </p:spPr>
      </p:pic>
      <p:cxnSp>
        <p:nvCxnSpPr>
          <p:cNvPr id="35" name="Straight Arrow Connector 34">
            <a:extLst>
              <a:ext uri="{FF2B5EF4-FFF2-40B4-BE49-F238E27FC236}">
                <a16:creationId xmlns:a16="http://schemas.microsoft.com/office/drawing/2014/main" id="{776E4CEC-2644-4878-8ADF-1F4FBDA145EA}"/>
              </a:ext>
            </a:extLst>
          </p:cNvPr>
          <p:cNvCxnSpPr>
            <a:cxnSpLocks/>
          </p:cNvCxnSpPr>
          <p:nvPr/>
        </p:nvCxnSpPr>
        <p:spPr bwMode="auto">
          <a:xfrm>
            <a:off x="6934200" y="2846439"/>
            <a:ext cx="1" cy="50636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3CDB65EC-5058-40B2-BE4D-3B37B6FA6388}"/>
              </a:ext>
            </a:extLst>
          </p:cNvPr>
          <p:cNvCxnSpPr>
            <a:cxnSpLocks/>
          </p:cNvCxnSpPr>
          <p:nvPr/>
        </p:nvCxnSpPr>
        <p:spPr bwMode="auto">
          <a:xfrm>
            <a:off x="10100780" y="2898114"/>
            <a:ext cx="0" cy="193964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513A6DD4-48DE-41E5-9359-C71CF0FB2277}"/>
              </a:ext>
            </a:extLst>
          </p:cNvPr>
          <p:cNvCxnSpPr>
            <a:cxnSpLocks/>
          </p:cNvCxnSpPr>
          <p:nvPr/>
        </p:nvCxnSpPr>
        <p:spPr bwMode="auto">
          <a:xfrm>
            <a:off x="10100780" y="2919429"/>
            <a:ext cx="0" cy="55723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Footer Placeholder 4">
            <a:extLst>
              <a:ext uri="{FF2B5EF4-FFF2-40B4-BE49-F238E27FC236}">
                <a16:creationId xmlns:a16="http://schemas.microsoft.com/office/drawing/2014/main" id="{F59911E8-DC66-480C-A790-B1EBFB865F16}"/>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39531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1D646E-D436-44F2-9788-F8AB2866BBF3}"/>
              </a:ext>
            </a:extLst>
          </p:cNvPr>
          <p:cNvSpPr/>
          <p:nvPr/>
        </p:nvSpPr>
        <p:spPr>
          <a:xfrm>
            <a:off x="771968" y="1187545"/>
            <a:ext cx="4943032" cy="3970318"/>
          </a:xfrm>
          <a:prstGeom prst="rect">
            <a:avLst/>
          </a:prstGeom>
        </p:spPr>
        <p:txBody>
          <a:bodyPr wrap="square">
            <a:spAutoFit/>
          </a:bodyPr>
          <a:lstStyle/>
          <a:p>
            <a:r>
              <a:rPr lang="en-US" sz="1800" b="1" dirty="0">
                <a:solidFill>
                  <a:schemeClr val="tx1"/>
                </a:solidFill>
                <a:latin typeface="Menlo"/>
              </a:rPr>
              <a:t>Considerations: </a:t>
            </a:r>
          </a:p>
          <a:p>
            <a:pPr marL="285750" indent="-285750">
              <a:buFont typeface="Arial" panose="020B0604020202020204" pitchFamily="34" charset="0"/>
              <a:buChar char="•"/>
            </a:pPr>
            <a:r>
              <a:rPr lang="en-US" sz="1800" dirty="0">
                <a:solidFill>
                  <a:schemeClr val="tx1"/>
                </a:solidFill>
                <a:latin typeface="Menlo"/>
              </a:rPr>
              <a:t>Compared classic SCS which treats all cloud gaming traffic the same, D-SCS allows smarter resource allocation.  </a:t>
            </a:r>
          </a:p>
          <a:p>
            <a:pPr marL="285750" indent="-285750">
              <a:buFont typeface="Arial" panose="020B0604020202020204" pitchFamily="34" charset="0"/>
              <a:buChar char="•"/>
            </a:pPr>
            <a:endParaRPr lang="en-US" sz="1800" dirty="0">
              <a:solidFill>
                <a:schemeClr val="tx1"/>
              </a:solidFill>
              <a:latin typeface="Menlo"/>
            </a:endParaRPr>
          </a:p>
          <a:p>
            <a:pPr marL="285750" indent="-285750">
              <a:buFont typeface="Arial" panose="020B0604020202020204" pitchFamily="34" charset="0"/>
              <a:buChar char="•"/>
            </a:pPr>
            <a:r>
              <a:rPr lang="en-US" sz="1800" dirty="0">
                <a:solidFill>
                  <a:schemeClr val="tx1"/>
                </a:solidFill>
                <a:latin typeface="Menlo"/>
              </a:rPr>
              <a:t>DL traffic is not uniform. D-SCS can priories critical preloading vs. background streaming dynamically. UL responsiveness is key in racing where D-SCS helps ensure instantaneous player input. </a:t>
            </a:r>
          </a:p>
          <a:p>
            <a:pPr marL="285750" indent="-285750">
              <a:buFont typeface="Arial" panose="020B0604020202020204" pitchFamily="34" charset="0"/>
              <a:buChar char="•"/>
            </a:pPr>
            <a:endParaRPr lang="en-US" sz="1800" dirty="0">
              <a:solidFill>
                <a:schemeClr val="tx1"/>
              </a:solidFill>
              <a:latin typeface="Menlo"/>
            </a:endParaRPr>
          </a:p>
          <a:p>
            <a:pPr marL="285750" indent="-285750">
              <a:buFont typeface="Arial" panose="020B0604020202020204" pitchFamily="34" charset="0"/>
              <a:buChar char="•"/>
            </a:pPr>
            <a:r>
              <a:rPr lang="en-US" sz="1800" dirty="0">
                <a:solidFill>
                  <a:schemeClr val="tx1"/>
                </a:solidFill>
                <a:latin typeface="Menlo"/>
              </a:rPr>
              <a:t>D-SCS could allocate resources dynamically based on asset preloading vs. real-time rendering or background streaming. </a:t>
            </a:r>
          </a:p>
        </p:txBody>
      </p:sp>
      <p:pic>
        <p:nvPicPr>
          <p:cNvPr id="3" name="Picture 2">
            <a:extLst>
              <a:ext uri="{FF2B5EF4-FFF2-40B4-BE49-F238E27FC236}">
                <a16:creationId xmlns:a16="http://schemas.microsoft.com/office/drawing/2014/main" id="{9751E352-DCFB-4467-9C55-B942ECA9A99A}"/>
              </a:ext>
            </a:extLst>
          </p:cNvPr>
          <p:cNvPicPr>
            <a:picLocks noChangeAspect="1"/>
          </p:cNvPicPr>
          <p:nvPr/>
        </p:nvPicPr>
        <p:blipFill>
          <a:blip r:embed="rId3"/>
          <a:stretch>
            <a:fillRect/>
          </a:stretch>
        </p:blipFill>
        <p:spPr>
          <a:xfrm>
            <a:off x="5257800" y="1209847"/>
            <a:ext cx="6754270" cy="3742971"/>
          </a:xfrm>
          <a:prstGeom prst="rect">
            <a:avLst/>
          </a:prstGeom>
        </p:spPr>
      </p:pic>
      <p:sp>
        <p:nvSpPr>
          <p:cNvPr id="39" name="Title 1">
            <a:extLst>
              <a:ext uri="{FF2B5EF4-FFF2-40B4-BE49-F238E27FC236}">
                <a16:creationId xmlns:a16="http://schemas.microsoft.com/office/drawing/2014/main" id="{50321F9A-7F06-46F1-B368-2092825FF991}"/>
              </a:ext>
            </a:extLst>
          </p:cNvPr>
          <p:cNvSpPr>
            <a:spLocks noGrp="1"/>
          </p:cNvSpPr>
          <p:nvPr>
            <p:ph type="title"/>
          </p:nvPr>
        </p:nvSpPr>
        <p:spPr>
          <a:xfrm>
            <a:off x="233793" y="698033"/>
            <a:ext cx="11176000" cy="451098"/>
          </a:xfrm>
        </p:spPr>
        <p:txBody>
          <a:bodyPr/>
          <a:lstStyle/>
          <a:p>
            <a:r>
              <a:rPr lang="en-US" sz="2400" dirty="0"/>
              <a:t>Use case 3: Cloud gaming Forza (2/2)</a:t>
            </a:r>
          </a:p>
        </p:txBody>
      </p:sp>
      <p:sp>
        <p:nvSpPr>
          <p:cNvPr id="11" name="Oval 10">
            <a:extLst>
              <a:ext uri="{FF2B5EF4-FFF2-40B4-BE49-F238E27FC236}">
                <a16:creationId xmlns:a16="http://schemas.microsoft.com/office/drawing/2014/main" id="{7D267E0C-129E-4C28-9A26-A4B6B35B16C3}"/>
              </a:ext>
            </a:extLst>
          </p:cNvPr>
          <p:cNvSpPr/>
          <p:nvPr/>
        </p:nvSpPr>
        <p:spPr bwMode="auto">
          <a:xfrm>
            <a:off x="6858000" y="3609754"/>
            <a:ext cx="381000"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30C4B063-99F0-42C7-B9E1-C8C0AE79D92D}"/>
              </a:ext>
            </a:extLst>
          </p:cNvPr>
          <p:cNvSpPr/>
          <p:nvPr/>
        </p:nvSpPr>
        <p:spPr bwMode="auto">
          <a:xfrm>
            <a:off x="9525000" y="2262439"/>
            <a:ext cx="1981200" cy="66151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Oval 14">
            <a:extLst>
              <a:ext uri="{FF2B5EF4-FFF2-40B4-BE49-F238E27FC236}">
                <a16:creationId xmlns:a16="http://schemas.microsoft.com/office/drawing/2014/main" id="{F0901004-130C-45F8-911A-0FADB609724C}"/>
              </a:ext>
            </a:extLst>
          </p:cNvPr>
          <p:cNvSpPr/>
          <p:nvPr/>
        </p:nvSpPr>
        <p:spPr bwMode="auto">
          <a:xfrm>
            <a:off x="8742465" y="3421046"/>
            <a:ext cx="1077522" cy="7683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Oval 17">
            <a:extLst>
              <a:ext uri="{FF2B5EF4-FFF2-40B4-BE49-F238E27FC236}">
                <a16:creationId xmlns:a16="http://schemas.microsoft.com/office/drawing/2014/main" id="{DC9B4F0E-EFDE-48DF-98A7-AEBB551668F5}"/>
              </a:ext>
            </a:extLst>
          </p:cNvPr>
          <p:cNvSpPr/>
          <p:nvPr/>
        </p:nvSpPr>
        <p:spPr bwMode="auto">
          <a:xfrm>
            <a:off x="6862984" y="2045440"/>
            <a:ext cx="381000" cy="1039894"/>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 name="Straight Arrow Connector 18">
            <a:extLst>
              <a:ext uri="{FF2B5EF4-FFF2-40B4-BE49-F238E27FC236}">
                <a16:creationId xmlns:a16="http://schemas.microsoft.com/office/drawing/2014/main" id="{651EE3B6-F7AA-48F5-9504-28EF0A1CFA23}"/>
              </a:ext>
            </a:extLst>
          </p:cNvPr>
          <p:cNvCxnSpPr>
            <a:cxnSpLocks/>
          </p:cNvCxnSpPr>
          <p:nvPr/>
        </p:nvCxnSpPr>
        <p:spPr bwMode="auto">
          <a:xfrm>
            <a:off x="6862983" y="2578841"/>
            <a:ext cx="376017"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1" name="Oval 20">
            <a:extLst>
              <a:ext uri="{FF2B5EF4-FFF2-40B4-BE49-F238E27FC236}">
                <a16:creationId xmlns:a16="http://schemas.microsoft.com/office/drawing/2014/main" id="{8ACA76A5-60C4-4CD9-9404-218D3F4BFA0C}"/>
              </a:ext>
            </a:extLst>
          </p:cNvPr>
          <p:cNvSpPr/>
          <p:nvPr/>
        </p:nvSpPr>
        <p:spPr bwMode="auto">
          <a:xfrm>
            <a:off x="8742465" y="1624819"/>
            <a:ext cx="1077521" cy="9481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 name="Oval 22">
            <a:extLst>
              <a:ext uri="{FF2B5EF4-FFF2-40B4-BE49-F238E27FC236}">
                <a16:creationId xmlns:a16="http://schemas.microsoft.com/office/drawing/2014/main" id="{C9190BF4-5E99-4088-B689-6F959DFA37C4}"/>
              </a:ext>
            </a:extLst>
          </p:cNvPr>
          <p:cNvSpPr/>
          <p:nvPr/>
        </p:nvSpPr>
        <p:spPr bwMode="auto">
          <a:xfrm>
            <a:off x="7266784" y="3828293"/>
            <a:ext cx="1510126" cy="361113"/>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4" name="Oval 23">
            <a:extLst>
              <a:ext uri="{FF2B5EF4-FFF2-40B4-BE49-F238E27FC236}">
                <a16:creationId xmlns:a16="http://schemas.microsoft.com/office/drawing/2014/main" id="{F766F0D2-DBD0-4DD9-88D3-024289DFA790}"/>
              </a:ext>
            </a:extLst>
          </p:cNvPr>
          <p:cNvSpPr/>
          <p:nvPr/>
        </p:nvSpPr>
        <p:spPr bwMode="auto">
          <a:xfrm>
            <a:off x="9611325" y="3832557"/>
            <a:ext cx="1209075" cy="361113"/>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Footer Placeholder 4">
            <a:extLst>
              <a:ext uri="{FF2B5EF4-FFF2-40B4-BE49-F238E27FC236}">
                <a16:creationId xmlns:a16="http://schemas.microsoft.com/office/drawing/2014/main" id="{DCE85D8B-15C7-4307-A983-B5E504D2626B}"/>
              </a:ext>
            </a:extLst>
          </p:cNvPr>
          <p:cNvSpPr txBox="1">
            <a:spLocks/>
          </p:cNvSpPr>
          <p:nvPr/>
        </p:nvSpPr>
        <p:spPr bwMode="auto">
          <a:xfrm>
            <a:off x="7106716" y="6475414"/>
            <a:ext cx="4246027" cy="2408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Yue Qi, Samsung Electronics</a:t>
            </a:r>
            <a:endParaRPr lang="en-GB" dirty="0"/>
          </a:p>
        </p:txBody>
      </p:sp>
    </p:spTree>
    <p:extLst>
      <p:ext uri="{BB962C8B-B14F-4D97-AF65-F5344CB8AC3E}">
        <p14:creationId xmlns:p14="http://schemas.microsoft.com/office/powerpoint/2010/main" val="329062147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74400</TotalTime>
  <Words>1856</Words>
  <Application>Microsoft Office PowerPoint</Application>
  <PresentationFormat>Widescreen</PresentationFormat>
  <Paragraphs>197</Paragraphs>
  <Slides>17</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5" baseType="lpstr">
      <vt:lpstr>Arial Unicode MS</vt:lpstr>
      <vt:lpstr>Menlo</vt:lpstr>
      <vt:lpstr>MS Gothic</vt:lpstr>
      <vt:lpstr>Arial</vt:lpstr>
      <vt:lpstr>Times New Roman</vt:lpstr>
      <vt:lpstr>Office Theme</vt:lpstr>
      <vt:lpstr>Document</vt:lpstr>
      <vt:lpstr>Visio</vt:lpstr>
      <vt:lpstr>Dynamic SCS – follow up</vt:lpstr>
      <vt:lpstr>Recap: Fast QoS Switch (Dynamic SCS)</vt:lpstr>
      <vt:lpstr>Abstraction</vt:lpstr>
      <vt:lpstr>Use case 1: online gaming COD (1/2)</vt:lpstr>
      <vt:lpstr>PowerPoint Presentation</vt:lpstr>
      <vt:lpstr>Use case 2: Online gaming PUBG (1/2)</vt:lpstr>
      <vt:lpstr>Use case 2: Online gaming PUBG (2/2)</vt:lpstr>
      <vt:lpstr>Use case 3: Cloud gaming Forza (1/2)</vt:lpstr>
      <vt:lpstr>Use case 3: Cloud gaming Forza (2/2)</vt:lpstr>
      <vt:lpstr>PowerPoint Presentation</vt:lpstr>
      <vt:lpstr>PowerPoint Presentation</vt:lpstr>
      <vt:lpstr>PowerPoint Presentation</vt:lpstr>
      <vt:lpstr>PowerPoint Presentation</vt:lpstr>
      <vt:lpstr>PowerPoint Presentation</vt:lpstr>
      <vt:lpstr>Appendix</vt:lpstr>
      <vt:lpstr>Other use case: Online gaming BrawlStars</vt:lpstr>
      <vt:lpstr>Other use cases: Cloud gaming Short Hike and Tomb Raider</vt:lpstr>
    </vt:vector>
  </TitlesOfParts>
  <Company>Samsung Research America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Follow-up on peer-to-peer communication for UHR</dc:title>
  <dc:creator>Rubayet Shafin/Future Cellular Systems /SRA/Engineer/Samsung Electronics;r.shafin@samsung.com</dc:creator>
  <cp:lastModifiedBy>Yue Qi</cp:lastModifiedBy>
  <cp:revision>962</cp:revision>
  <cp:lastPrinted>1601-01-01T00:00:00Z</cp:lastPrinted>
  <dcterms:created xsi:type="dcterms:W3CDTF">2021-02-24T17:42:37Z</dcterms:created>
  <dcterms:modified xsi:type="dcterms:W3CDTF">2025-09-12T18:21:45Z</dcterms:modified>
</cp:coreProperties>
</file>