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11"/>
  </p:notesMasterIdLst>
  <p:handoutMasterIdLst>
    <p:handoutMasterId r:id="rId12"/>
  </p:handoutMasterIdLst>
  <p:sldIdLst>
    <p:sldId id="529" r:id="rId5"/>
    <p:sldId id="670" r:id="rId6"/>
    <p:sldId id="747" r:id="rId7"/>
    <p:sldId id="789" r:id="rId8"/>
    <p:sldId id="752" r:id="rId9"/>
    <p:sldId id="74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FB9EAAD-1D19-03ED-36AD-0D53671D5081}" name="Yonggang Fang" initials="YF" userId="S::yonggang.fang@mediatek.com::21d17588-b4f8-4902-802a-59661fd83703" providerId="AD"/>
  <p188:author id="{536C17B2-DAE4-3A79-FC61-ED06A27CA895}" name="Yonggang Fang" initials="YF" userId="S::Yonggang.Fang@mediatek.com::21d17588-b4f8-4902-802a-59661fd837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09" autoAdjust="0"/>
    <p:restoredTop sz="94524" autoAdjust="0"/>
  </p:normalViewPr>
  <p:slideViewPr>
    <p:cSldViewPr>
      <p:cViewPr varScale="1">
        <p:scale>
          <a:sx n="91" d="100"/>
          <a:sy n="91" d="100"/>
        </p:scale>
        <p:origin x="40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2608"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47051" y="8985250"/>
            <a:ext cx="2134687"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dirty="0"/>
              <a:t>Yonggang Fang, MediaTek</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dirty="0"/>
              <a:t>Yonggang Fang, </a:t>
            </a:r>
            <a:r>
              <a:rPr lang="en-US" dirty="0" err="1"/>
              <a:t>ZTETX</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0574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1363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D2A75-68D5-95AE-93D9-57C0BEF2B5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ADA7E7-B510-171A-9CCD-3BB21E71709E}"/>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8E949A2D-8875-1D9C-3209-13B0A3F7575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EBA62A1B-713E-31D4-3BEB-1F712502A7AC}"/>
              </a:ext>
            </a:extLst>
          </p:cNvPr>
          <p:cNvSpPr>
            <a:spLocks noGrp="1"/>
          </p:cNvSpPr>
          <p:nvPr>
            <p:ph type="hdr" sz="quarter"/>
          </p:nvPr>
        </p:nvSpPr>
        <p:spPr/>
        <p:txBody>
          <a:bodyPr/>
          <a:lstStyle/>
          <a:p>
            <a:pPr>
              <a:defRPr/>
            </a:pPr>
            <a:r>
              <a:rPr lang="en-US"/>
              <a:t>doc: IEEE 802.11-13/xxxxr0</a:t>
            </a:r>
            <a:endParaRPr lang="en-US" dirty="0"/>
          </a:p>
        </p:txBody>
      </p:sp>
      <p:sp>
        <p:nvSpPr>
          <p:cNvPr id="5" name="Date Placeholder 4">
            <a:extLst>
              <a:ext uri="{FF2B5EF4-FFF2-40B4-BE49-F238E27FC236}">
                <a16:creationId xmlns:a16="http://schemas.microsoft.com/office/drawing/2014/main" id="{270AC71D-B623-7952-1815-C684BE784742}"/>
              </a:ext>
            </a:extLst>
          </p:cNvPr>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4234645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E8436-3051-80E2-A929-A00213219C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8F2830-94AE-4D61-3A66-9C2C6AE89D6E}"/>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F15CB430-BFBF-F981-7DA2-BA8D5831A47C}"/>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7CB9304F-1A63-E587-6516-D072B40B22AF}"/>
              </a:ext>
            </a:extLst>
          </p:cNvPr>
          <p:cNvSpPr>
            <a:spLocks noGrp="1"/>
          </p:cNvSpPr>
          <p:nvPr>
            <p:ph type="hdr" sz="quarter"/>
          </p:nvPr>
        </p:nvSpPr>
        <p:spPr/>
        <p:txBody>
          <a:bodyPr/>
          <a:lstStyle/>
          <a:p>
            <a:pPr>
              <a:defRPr/>
            </a:pPr>
            <a:r>
              <a:rPr lang="en-US"/>
              <a:t>doc: IEEE 802.11-13/xxxxr0</a:t>
            </a:r>
            <a:endParaRPr lang="en-US" dirty="0"/>
          </a:p>
        </p:txBody>
      </p:sp>
      <p:sp>
        <p:nvSpPr>
          <p:cNvPr id="5" name="Date Placeholder 4">
            <a:extLst>
              <a:ext uri="{FF2B5EF4-FFF2-40B4-BE49-F238E27FC236}">
                <a16:creationId xmlns:a16="http://schemas.microsoft.com/office/drawing/2014/main" id="{100862F2-A554-3E68-D3A2-13E6397E1159}"/>
              </a:ext>
            </a:extLst>
          </p:cNvPr>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6096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2293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fld id="{CB429028-EDBC-4B69-9F69-0DC0E1F17881}" type="slidenum">
              <a:rPr lang="en-US" smtClean="0"/>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E132E8F0-0953-4589-931F-0CF931D74C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2EFAA3E3-987F-4FCE-B0A1-1D2278CBFC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408849" y="6475413"/>
            <a:ext cx="267335" cy="184150"/>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fld id="{79642FA4-93AF-4596-8846-F9DC874D2F37}" type="slidenum">
              <a:rPr lang="en-US" smtClean="0"/>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757397" y="240268"/>
            <a:ext cx="3063531"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 802 11-25/0468</a:t>
            </a:r>
          </a:p>
        </p:txBody>
      </p:sp>
      <p:sp>
        <p:nvSpPr>
          <p:cNvPr id="11" name="Rectangle 10"/>
          <p:cNvSpPr/>
          <p:nvPr userDrawn="1"/>
        </p:nvSpPr>
        <p:spPr>
          <a:xfrm>
            <a:off x="366089" y="271046"/>
            <a:ext cx="595035"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2025</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Yonggang Fang, et al,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dirty="0"/>
              <a:t>HP EDCA Follow Up – Condition to Use DS </a:t>
            </a:r>
            <a:endParaRPr lang="en-US"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2025-06-11</a:t>
            </a:r>
          </a:p>
        </p:txBody>
      </p:sp>
      <p:sp>
        <p:nvSpPr>
          <p:cNvPr id="14344" name="Slide Number Placeholder 4"/>
          <p:cNvSpPr>
            <a:spLocks noGrp="1"/>
          </p:cNvSpPr>
          <p:nvPr>
            <p:ph type="sldNum" sz="quarter" idx="11"/>
          </p:nvPr>
        </p:nvSpPr>
        <p:spPr>
          <a:xfrm>
            <a:off x="4176395" y="6475730"/>
            <a:ext cx="499745" cy="184150"/>
          </a:xfrm>
          <a:noFill/>
        </p:spPr>
        <p:txBody>
          <a:bodyPr wrap="square"/>
          <a:lstStyle>
            <a:lvl1pPr eaLnBrk="0" hangingPunct="0">
              <a:defRPr sz="1200">
                <a:solidFill>
                  <a:schemeClr val="tx1"/>
                </a:solidFill>
                <a:latin typeface="Times New Roman" panose="02020703060505090304" pitchFamily="18" charset="0"/>
              </a:defRPr>
            </a:lvl1pPr>
            <a:lvl2pPr marL="742950" indent="-285750" eaLnBrk="0" hangingPunct="0">
              <a:defRPr sz="1200">
                <a:solidFill>
                  <a:schemeClr val="tx1"/>
                </a:solidFill>
                <a:latin typeface="Times New Roman" panose="02020703060505090304" pitchFamily="18" charset="0"/>
              </a:defRPr>
            </a:lvl2pPr>
            <a:lvl3pPr marL="1143000" indent="-228600" eaLnBrk="0" hangingPunct="0">
              <a:defRPr sz="1200">
                <a:solidFill>
                  <a:schemeClr val="tx1"/>
                </a:solidFill>
                <a:latin typeface="Times New Roman" panose="02020703060505090304" pitchFamily="18" charset="0"/>
              </a:defRPr>
            </a:lvl3pPr>
            <a:lvl4pPr marL="1600200" indent="-228600" eaLnBrk="0" hangingPunct="0">
              <a:defRPr sz="1200">
                <a:solidFill>
                  <a:schemeClr val="tx1"/>
                </a:solidFill>
                <a:latin typeface="Times New Roman" panose="02020703060505090304" pitchFamily="18" charset="0"/>
              </a:defRPr>
            </a:lvl4pPr>
            <a:lvl5pPr marL="2057400" indent="-228600" eaLnBrk="0" hangingPunct="0">
              <a:defRPr sz="1200">
                <a:solidFill>
                  <a:schemeClr val="tx1"/>
                </a:solidFill>
                <a:latin typeface="Times New Roman" panose="02020703060505090304" pitchFamily="18" charset="0"/>
              </a:defRPr>
            </a:lvl5pPr>
            <a:lvl6pPr marL="2514600" indent="-22860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eaLnBrk="0" fontAlgn="base" hangingPunct="0">
              <a:spcBef>
                <a:spcPct val="0"/>
              </a:spcBef>
              <a:spcAft>
                <a:spcPct val="0"/>
              </a:spcAft>
              <a:defRPr sz="1200">
                <a:solidFill>
                  <a:schemeClr val="tx1"/>
                </a:solidFill>
                <a:latin typeface="Times New Roman" panose="02020703060505090304" pitchFamily="18" charset="0"/>
              </a:defRPr>
            </a:lvl9pPr>
          </a:lstStyle>
          <a:p>
            <a:fld id="{3D0C9393-8DD5-47F8-80DF-CB27F46398E0}" type="slidenum">
              <a:rPr lang="en-US" smtClean="0"/>
              <a:t>1</a:t>
            </a:fld>
            <a:endParaRPr lang="en-US" dirty="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4157650425"/>
              </p:ext>
            </p:extLst>
          </p:nvPr>
        </p:nvGraphicFramePr>
        <p:xfrm>
          <a:off x="533400" y="2743200"/>
          <a:ext cx="8153400" cy="219456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724758">
                  <a:extLst>
                    <a:ext uri="{9D8B030D-6E8A-4147-A177-3AD203B41FA5}">
                      <a16:colId xmlns:a16="http://schemas.microsoft.com/office/drawing/2014/main" val="20002"/>
                    </a:ext>
                  </a:extLst>
                </a:gridCol>
                <a:gridCol w="1093909">
                  <a:extLst>
                    <a:ext uri="{9D8B030D-6E8A-4147-A177-3AD203B41FA5}">
                      <a16:colId xmlns:a16="http://schemas.microsoft.com/office/drawing/2014/main" val="951354993"/>
                    </a:ext>
                  </a:extLst>
                </a:gridCol>
                <a:gridCol w="25908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a:txBody>
                    <a:bodyPr/>
                    <a:lstStyle/>
                    <a:p>
                      <a:pPr algn="ctr"/>
                      <a:r>
                        <a:rPr lang="en-US" sz="1400" dirty="0">
                          <a:solidFill>
                            <a:schemeClr val="tx1"/>
                          </a:solidFill>
                        </a:rPr>
                        <a:t>Yonggang Fang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yonggang.fang@mediatek.com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a:txBody>
                    <a:bodyPr/>
                    <a:lstStyle/>
                    <a:p>
                      <a:pPr algn="ct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2614590"/>
                  </a:ext>
                </a:extLst>
              </a:tr>
              <a:tr h="243840">
                <a:tc>
                  <a:txBody>
                    <a:bodyPr/>
                    <a:lstStyle/>
                    <a:p>
                      <a:pPr algn="ctr"/>
                      <a:r>
                        <a:rPr lang="en-US" sz="1400" dirty="0">
                          <a:solidFill>
                            <a:schemeClr val="tx1"/>
                          </a:solidFill>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73036"/>
                  </a:ext>
                </a:extLst>
              </a:tr>
              <a:tr h="259080">
                <a:tc>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a:txBody>
                    <a:bodyPr/>
                    <a:lstStyle/>
                    <a:p>
                      <a:pPr algn="ctr"/>
                      <a:r>
                        <a:rPr lang="en-US" sz="1400" dirty="0">
                          <a:solidFill>
                            <a:schemeClr val="tx1"/>
                          </a:solidFill>
                        </a:rPr>
                        <a:t>Frank Hsu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152400">
                <a:tc>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02587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419600"/>
          </a:xfrm>
        </p:spPr>
        <p:txBody>
          <a:bodyPr>
            <a:normAutofit/>
          </a:bodyPr>
          <a:lstStyle/>
          <a:p>
            <a:r>
              <a:rPr lang="en-US" sz="2800" dirty="0"/>
              <a:t>This contribution discusses the condition of starting a Defer Signal for P-EDCA contention </a:t>
            </a:r>
            <a:r>
              <a:rPr lang="en-US" sz="2400" dirty="0"/>
              <a:t> </a:t>
            </a:r>
          </a:p>
          <a:p>
            <a:pPr lvl="1"/>
            <a:endParaRPr lang="en-US" sz="2400" dirty="0"/>
          </a:p>
        </p:txBody>
      </p:sp>
      <p:sp>
        <p:nvSpPr>
          <p:cNvPr id="4" name="Slide Number Placeholder 3">
            <a:extLst>
              <a:ext uri="{FF2B5EF4-FFF2-40B4-BE49-F238E27FC236}">
                <a16:creationId xmlns:a16="http://schemas.microsoft.com/office/drawing/2014/main" id="{4A7CF607-33E3-4543-B143-C590A8EEA9A6}"/>
              </a:ext>
            </a:extLst>
          </p:cNvPr>
          <p:cNvSpPr>
            <a:spLocks noGrp="1"/>
          </p:cNvSpPr>
          <p:nvPr>
            <p:ph type="sldNum" sz="quarter" idx="11"/>
          </p:nvPr>
        </p:nvSpPr>
        <p:spPr/>
        <p:txBody>
          <a:bodyPr/>
          <a:lstStyle/>
          <a:p>
            <a:pPr>
              <a:defRPr/>
            </a:pPr>
            <a:fld id="{E132E8F0-0953-4589-931F-0CF931D74C39}" type="slidenum">
              <a:rPr lang="en-US" smtClean="0"/>
              <a:t>2</a:t>
            </a:fld>
            <a:endParaRPr lang="en-US" dirty="0"/>
          </a:p>
        </p:txBody>
      </p:sp>
    </p:spTree>
    <p:extLst>
      <p:ext uri="{BB962C8B-B14F-4D97-AF65-F5344CB8AC3E}">
        <p14:creationId xmlns:p14="http://schemas.microsoft.com/office/powerpoint/2010/main" val="414943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Recap of EDCA Enhancement</a:t>
            </a:r>
          </a:p>
        </p:txBody>
      </p:sp>
      <p:sp>
        <p:nvSpPr>
          <p:cNvPr id="3" name="Content Placeholder 2"/>
          <p:cNvSpPr>
            <a:spLocks noGrp="1"/>
          </p:cNvSpPr>
          <p:nvPr>
            <p:ph idx="1"/>
          </p:nvPr>
        </p:nvSpPr>
        <p:spPr>
          <a:xfrm>
            <a:off x="380999" y="1600200"/>
            <a:ext cx="8382001" cy="4800600"/>
          </a:xfrm>
        </p:spPr>
        <p:txBody>
          <a:bodyPr/>
          <a:lstStyle/>
          <a:p>
            <a:pPr>
              <a:lnSpc>
                <a:spcPct val="90000"/>
              </a:lnSpc>
            </a:pPr>
            <a:r>
              <a:rPr lang="en-US" dirty="0"/>
              <a:t>In SFD [1]</a:t>
            </a:r>
          </a:p>
          <a:p>
            <a:pPr lvl="1">
              <a:lnSpc>
                <a:spcPct val="90000"/>
              </a:lnSpc>
            </a:pPr>
            <a:r>
              <a:rPr lang="en-US" sz="1800" dirty="0" err="1"/>
              <a:t>TGbn</a:t>
            </a:r>
            <a:r>
              <a:rPr lang="en-US" sz="1800" dirty="0"/>
              <a:t> improves EDCA to </a:t>
            </a:r>
            <a:r>
              <a:rPr lang="en-US" sz="1800" u="sng" dirty="0"/>
              <a:t>reduce tail access delay of Low Latency (LL) traffic in multi-BSS dense scenarios in presence of best effort traffic</a:t>
            </a:r>
          </a:p>
          <a:p>
            <a:pPr lvl="2">
              <a:lnSpc>
                <a:spcPct val="90000"/>
              </a:lnSpc>
            </a:pPr>
            <a:r>
              <a:rPr lang="en-US" sz="1600" u="sng" dirty="0"/>
              <a:t>The solution to improve EDCA is distributed</a:t>
            </a:r>
          </a:p>
          <a:p>
            <a:pPr lvl="2">
              <a:lnSpc>
                <a:spcPct val="90000"/>
              </a:lnSpc>
            </a:pPr>
            <a:r>
              <a:rPr lang="en-US" sz="1600" u="sng" dirty="0"/>
              <a:t>The impact on legacy device has to be balanced</a:t>
            </a:r>
          </a:p>
          <a:p>
            <a:pPr lvl="2">
              <a:lnSpc>
                <a:spcPct val="90000"/>
              </a:lnSpc>
            </a:pPr>
            <a:r>
              <a:rPr lang="en-US" sz="1600" dirty="0"/>
              <a:t>Low Latency traffic is treated as AC_VO traffic. Other cases are TBD</a:t>
            </a:r>
            <a:endParaRPr lang="en-US" dirty="0"/>
          </a:p>
          <a:p>
            <a:pPr>
              <a:lnSpc>
                <a:spcPct val="90000"/>
              </a:lnSpc>
            </a:pPr>
            <a:r>
              <a:rPr lang="en-US" dirty="0"/>
              <a:t>In 802.11bn D0.3 [2] </a:t>
            </a:r>
          </a:p>
          <a:p>
            <a:pPr lvl="1">
              <a:lnSpc>
                <a:spcPct val="90000"/>
              </a:lnSpc>
            </a:pPr>
            <a:r>
              <a:rPr lang="en-US" sz="1800" i="1" dirty="0"/>
              <a:t>A P-EDCA STA may start a P-EDCA contention if all of the following conditions are satisfied:</a:t>
            </a:r>
          </a:p>
          <a:p>
            <a:pPr lvl="2">
              <a:lnSpc>
                <a:spcPct val="90000"/>
              </a:lnSpc>
            </a:pPr>
            <a:r>
              <a:rPr lang="en-US" sz="1600" i="1" dirty="0"/>
              <a:t>….</a:t>
            </a:r>
          </a:p>
          <a:p>
            <a:pPr lvl="2">
              <a:lnSpc>
                <a:spcPct val="90000"/>
              </a:lnSpc>
            </a:pPr>
            <a:r>
              <a:rPr lang="en-US" sz="1600" i="1" u="sng" dirty="0"/>
              <a:t>QSRC[AC_VO] is equal or greater than dot11PEDCARetryThreshold</a:t>
            </a:r>
          </a:p>
          <a:p>
            <a:pPr marL="342900" lvl="1" indent="-342900">
              <a:lnSpc>
                <a:spcPct val="90000"/>
              </a:lnSpc>
              <a:buChar char="•"/>
            </a:pPr>
            <a:r>
              <a:rPr lang="en-US" sz="2400" b="1" dirty="0">
                <a:ea typeface="+mn-ea"/>
              </a:rPr>
              <a:t>Issues</a:t>
            </a:r>
          </a:p>
          <a:p>
            <a:pPr lvl="1">
              <a:lnSpc>
                <a:spcPct val="90000"/>
              </a:lnSpc>
            </a:pPr>
            <a:r>
              <a:rPr lang="en-US" sz="1600" dirty="0"/>
              <a:t>This retry counter based condition of starting P-EDCA would not resolve latency tail efficiently.  </a:t>
            </a:r>
          </a:p>
          <a:p>
            <a:pPr lvl="1">
              <a:lnSpc>
                <a:spcPct val="90000"/>
              </a:lnSpc>
            </a:pPr>
            <a:r>
              <a:rPr lang="en-US" sz="1600" dirty="0"/>
              <a:t>Not handle the case that multiple STAs have needs of P-EDCA for LL transmissions</a:t>
            </a:r>
          </a:p>
          <a:p>
            <a:pPr lvl="1">
              <a:lnSpc>
                <a:spcPct val="90000"/>
              </a:lnSpc>
            </a:pPr>
            <a:r>
              <a:rPr lang="en-US" sz="1600" u="sng" dirty="0"/>
              <a:t>It is necessary to revisit the condition for starting P-EDCA contention. </a:t>
            </a:r>
          </a:p>
          <a:p>
            <a:pPr marL="457200" lvl="1" indent="0">
              <a:buNone/>
            </a:pPr>
            <a:endParaRPr lang="en-US" sz="160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3</a:t>
            </a:fld>
            <a:endParaRPr lang="en-US" dirty="0"/>
          </a:p>
        </p:txBody>
      </p:sp>
    </p:spTree>
    <p:extLst>
      <p:ext uri="{BB962C8B-B14F-4D97-AF65-F5344CB8AC3E}">
        <p14:creationId xmlns:p14="http://schemas.microsoft.com/office/powerpoint/2010/main" val="1335763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4ADFC-C6F7-1D17-5053-6BD797415D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4DA9F0-CE70-F33C-333D-84AE56A22DFF}"/>
              </a:ext>
            </a:extLst>
          </p:cNvPr>
          <p:cNvSpPr>
            <a:spLocks noGrp="1"/>
          </p:cNvSpPr>
          <p:nvPr>
            <p:ph type="title"/>
          </p:nvPr>
        </p:nvSpPr>
        <p:spPr/>
        <p:txBody>
          <a:bodyPr/>
          <a:lstStyle/>
          <a:p>
            <a:r>
              <a:rPr lang="en-US" dirty="0">
                <a:solidFill>
                  <a:schemeClr val="tx1"/>
                </a:solidFill>
                <a:latin typeface="Calibri" panose="020F0702030404030204" pitchFamily="34" charset="0"/>
                <a:ea typeface="+mj-ea"/>
                <a:cs typeface="Calibri" panose="020F0702030404030204" pitchFamily="34" charset="0"/>
              </a:rPr>
              <a:t>Issues of Condition For Starting DS </a:t>
            </a:r>
            <a:r>
              <a:rPr lang="en-US" dirty="0">
                <a:solidFill>
                  <a:schemeClr val="tx1"/>
                </a:solidFill>
                <a:highlight>
                  <a:srgbClr val="FFFF00"/>
                </a:highlight>
                <a:latin typeface="Calibri" panose="020F0702030404030204" pitchFamily="34" charset="0"/>
                <a:ea typeface="+mj-ea"/>
                <a:cs typeface="Calibri" panose="020F0702030404030204" pitchFamily="34" charset="0"/>
              </a:rPr>
              <a:t> </a:t>
            </a:r>
            <a:endParaRPr lang="en-US" dirty="0">
              <a:highlight>
                <a:srgbClr val="FFFF00"/>
              </a:highlight>
            </a:endParaRPr>
          </a:p>
        </p:txBody>
      </p:sp>
      <p:sp>
        <p:nvSpPr>
          <p:cNvPr id="3" name="Content Placeholder 2">
            <a:extLst>
              <a:ext uri="{FF2B5EF4-FFF2-40B4-BE49-F238E27FC236}">
                <a16:creationId xmlns:a16="http://schemas.microsoft.com/office/drawing/2014/main" id="{31CF8532-3DB7-0B1E-BF81-9184513EF3F4}"/>
              </a:ext>
            </a:extLst>
          </p:cNvPr>
          <p:cNvSpPr>
            <a:spLocks noGrp="1"/>
          </p:cNvSpPr>
          <p:nvPr>
            <p:ph idx="1"/>
          </p:nvPr>
        </p:nvSpPr>
        <p:spPr>
          <a:xfrm>
            <a:off x="381000" y="1523997"/>
            <a:ext cx="8534400" cy="4876803"/>
          </a:xfrm>
        </p:spPr>
        <p:txBody>
          <a:bodyPr>
            <a:normAutofit/>
          </a:bodyPr>
          <a:lstStyle/>
          <a:p>
            <a:r>
              <a:rPr lang="en-US" sz="2600" dirty="0"/>
              <a:t>Latency Tails   </a:t>
            </a:r>
          </a:p>
          <a:p>
            <a:pPr lvl="1"/>
            <a:r>
              <a:rPr lang="en-US" dirty="0"/>
              <a:t>“retry counter” based condition relies on legacy channel access result: </a:t>
            </a:r>
          </a:p>
          <a:p>
            <a:pPr lvl="2"/>
            <a:r>
              <a:rPr lang="en-US" dirty="0"/>
              <a:t>It only considers the condition that the STA failed channel access but does not consider whether the traffic has the LL delay bound requirement or not.</a:t>
            </a:r>
            <a:endParaRPr lang="en-US" sz="2000" dirty="0"/>
          </a:p>
          <a:p>
            <a:pPr lvl="2"/>
            <a:r>
              <a:rPr lang="en-US" dirty="0"/>
              <a:t>For the case of a few LL STAs among large number of legacy STAs, the chance for the LL STA to acquire TXOP is very low. Therefore, it is possible that the LL STA would not have a chance to get TXOP before the delay bound expired.</a:t>
            </a:r>
          </a:p>
          <a:p>
            <a:pPr lvl="2"/>
            <a:r>
              <a:rPr lang="en-US" dirty="0"/>
              <a:t>It would not be helpful to resolve the latency tail for the case that the STA already suffered long access latency tail of LL traffic before it can use P-EDCA. </a:t>
            </a:r>
            <a:endParaRPr lang="en-US" sz="1600" dirty="0"/>
          </a:p>
          <a:p>
            <a:pPr marL="342900" lvl="1" indent="-342900">
              <a:buChar char="•"/>
            </a:pPr>
            <a:r>
              <a:rPr lang="en-US" sz="2600" b="1" dirty="0">
                <a:ea typeface="+mn-ea"/>
              </a:rPr>
              <a:t>Access for multiple P-EDCA STAs </a:t>
            </a:r>
          </a:p>
          <a:p>
            <a:pPr lvl="1"/>
            <a:r>
              <a:rPr lang="en-US" sz="1800" dirty="0"/>
              <a:t>In the dense deployment, multiple STAs would reply on P-EDCA to resolve LL tail. Without </a:t>
            </a:r>
            <a:r>
              <a:rPr lang="en-US" sz="1800"/>
              <a:t>prioritizing the </a:t>
            </a:r>
            <a:r>
              <a:rPr lang="en-US" sz="1800" dirty="0"/>
              <a:t>needs from multiple LL STAs in the resource limited environment, it is possible that a LL STA may acquire TXOP using P-EDCA after its delay bound requirements.</a:t>
            </a:r>
          </a:p>
        </p:txBody>
      </p:sp>
      <p:sp>
        <p:nvSpPr>
          <p:cNvPr id="4" name="Slide Number Placeholder 3">
            <a:extLst>
              <a:ext uri="{FF2B5EF4-FFF2-40B4-BE49-F238E27FC236}">
                <a16:creationId xmlns:a16="http://schemas.microsoft.com/office/drawing/2014/main" id="{5722DD5A-80B7-8E27-6E99-AACB530D8C04}"/>
              </a:ext>
            </a:extLst>
          </p:cNvPr>
          <p:cNvSpPr>
            <a:spLocks noGrp="1"/>
          </p:cNvSpPr>
          <p:nvPr>
            <p:ph type="sldNum" sz="quarter" idx="11"/>
          </p:nvPr>
        </p:nvSpPr>
        <p:spPr/>
        <p:txBody>
          <a:bodyPr/>
          <a:lstStyle/>
          <a:p>
            <a:pPr>
              <a:defRPr/>
            </a:pPr>
            <a:fld id="{E132E8F0-0953-4589-931F-0CF931D74C39}" type="slidenum">
              <a:rPr lang="en-US" smtClean="0"/>
              <a:t>4</a:t>
            </a:fld>
            <a:endParaRPr lang="en-US" dirty="0"/>
          </a:p>
        </p:txBody>
      </p:sp>
    </p:spTree>
    <p:extLst>
      <p:ext uri="{BB962C8B-B14F-4D97-AF65-F5344CB8AC3E}">
        <p14:creationId xmlns:p14="http://schemas.microsoft.com/office/powerpoint/2010/main" val="6186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01197-AB15-A2B6-7E7A-56079D8C70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0B6D4-D155-F35A-3EE5-1CBBEEB166C7}"/>
              </a:ext>
            </a:extLst>
          </p:cNvPr>
          <p:cNvSpPr>
            <a:spLocks noGrp="1"/>
          </p:cNvSpPr>
          <p:nvPr>
            <p:ph type="title"/>
          </p:nvPr>
        </p:nvSpPr>
        <p:spPr/>
        <p:txBody>
          <a:bodyPr/>
          <a:lstStyle/>
          <a:p>
            <a:r>
              <a:rPr lang="en-US" dirty="0">
                <a:solidFill>
                  <a:schemeClr val="tx1"/>
                </a:solidFill>
                <a:latin typeface="Calibri" panose="020F0702030404030204" pitchFamily="34" charset="0"/>
                <a:ea typeface="+mj-ea"/>
                <a:cs typeface="Calibri" panose="020F0702030404030204" pitchFamily="34" charset="0"/>
              </a:rPr>
              <a:t>Proposal </a:t>
            </a:r>
            <a:endParaRPr lang="en-US" dirty="0"/>
          </a:p>
        </p:txBody>
      </p:sp>
      <p:sp>
        <p:nvSpPr>
          <p:cNvPr id="3" name="Content Placeholder 2">
            <a:extLst>
              <a:ext uri="{FF2B5EF4-FFF2-40B4-BE49-F238E27FC236}">
                <a16:creationId xmlns:a16="http://schemas.microsoft.com/office/drawing/2014/main" id="{DE8FA616-D8B8-985F-BB16-F911E4B0C0A3}"/>
              </a:ext>
            </a:extLst>
          </p:cNvPr>
          <p:cNvSpPr>
            <a:spLocks noGrp="1"/>
          </p:cNvSpPr>
          <p:nvPr>
            <p:ph idx="1"/>
          </p:nvPr>
        </p:nvSpPr>
        <p:spPr>
          <a:xfrm>
            <a:off x="381000" y="1523998"/>
            <a:ext cx="8458200" cy="4951415"/>
          </a:xfrm>
        </p:spPr>
        <p:txBody>
          <a:bodyPr>
            <a:normAutofit lnSpcReduction="10000"/>
          </a:bodyPr>
          <a:lstStyle/>
          <a:p>
            <a:r>
              <a:rPr lang="en-US" sz="2600" dirty="0"/>
              <a:t>Defer Time Based Condition For Starting DS </a:t>
            </a:r>
          </a:p>
          <a:p>
            <a:pPr lvl="1"/>
            <a:r>
              <a:rPr lang="en-US" dirty="0"/>
              <a:t>Proposal</a:t>
            </a:r>
          </a:p>
          <a:p>
            <a:pPr lvl="2"/>
            <a:r>
              <a:rPr lang="en-US" sz="1600" dirty="0"/>
              <a:t>Use the defer access time as an alternative condition to enable STA to transmit Defer Signal to start the protected P-EDCA contention.</a:t>
            </a:r>
          </a:p>
          <a:p>
            <a:pPr lvl="3"/>
            <a:r>
              <a:rPr lang="en-US" dirty="0"/>
              <a:t>The deadline of defer access time can be estimated based on the delay bound and the packet arrival time. For example, </a:t>
            </a:r>
          </a:p>
          <a:p>
            <a:pPr lvl="4"/>
            <a:r>
              <a:rPr lang="en-US" dirty="0"/>
              <a:t>The transmission deadline = the packet arrival time + delay bound – 2 * TXOP[AC_VO] limit</a:t>
            </a:r>
          </a:p>
          <a:p>
            <a:pPr lvl="1"/>
            <a:endParaRPr lang="en-US" dirty="0"/>
          </a:p>
          <a:p>
            <a:pPr lvl="1"/>
            <a:r>
              <a:rPr lang="en-US" dirty="0"/>
              <a:t>Benefits</a:t>
            </a:r>
          </a:p>
          <a:p>
            <a:pPr lvl="2"/>
            <a:r>
              <a:rPr lang="en-US" sz="1600" dirty="0"/>
              <a:t>Linked to the QoS Characteristic parameters, including Delay Bound directly via SCSID, see [3][4] </a:t>
            </a:r>
          </a:p>
          <a:p>
            <a:pPr lvl="2"/>
            <a:r>
              <a:rPr lang="en-US" sz="1600" dirty="0"/>
              <a:t>Reduce the latency tail via P-EDCA only when it is necessary </a:t>
            </a:r>
          </a:p>
          <a:p>
            <a:pPr lvl="2"/>
            <a:r>
              <a:rPr lang="en-US" sz="1600" dirty="0"/>
              <a:t>Prioritize the needs for the LL transmissions among LL STAs.  A LL STA starting DS only at the time approaching to the deadline.</a:t>
            </a:r>
          </a:p>
          <a:p>
            <a:pPr lvl="2"/>
            <a:r>
              <a:rPr lang="en-US" sz="1600" dirty="0"/>
              <a:t>Fair to non-P-EDCA STAs. During the period between the time of LL data arrival and its transmission deadline, the STA still uses legacy EDCA for channel access.  </a:t>
            </a:r>
          </a:p>
        </p:txBody>
      </p:sp>
      <p:sp>
        <p:nvSpPr>
          <p:cNvPr id="4" name="Slide Number Placeholder 3">
            <a:extLst>
              <a:ext uri="{FF2B5EF4-FFF2-40B4-BE49-F238E27FC236}">
                <a16:creationId xmlns:a16="http://schemas.microsoft.com/office/drawing/2014/main" id="{FBAD7249-13C7-F31C-AD7E-80D172F4B658}"/>
              </a:ext>
            </a:extLst>
          </p:cNvPr>
          <p:cNvSpPr>
            <a:spLocks noGrp="1"/>
          </p:cNvSpPr>
          <p:nvPr>
            <p:ph type="sldNum" sz="quarter" idx="11"/>
          </p:nvPr>
        </p:nvSpPr>
        <p:spPr/>
        <p:txBody>
          <a:bodyPr/>
          <a:lstStyle/>
          <a:p>
            <a:pPr>
              <a:defRPr/>
            </a:pPr>
            <a:fld id="{E132E8F0-0953-4589-931F-0CF931D74C39}" type="slidenum">
              <a:rPr lang="en-US" smtClean="0"/>
              <a:t>5</a:t>
            </a:fld>
            <a:endParaRPr lang="en-US" dirty="0"/>
          </a:p>
        </p:txBody>
      </p:sp>
    </p:spTree>
    <p:extLst>
      <p:ext uri="{BB962C8B-B14F-4D97-AF65-F5344CB8AC3E}">
        <p14:creationId xmlns:p14="http://schemas.microsoft.com/office/powerpoint/2010/main" val="221674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References</a:t>
            </a:r>
          </a:p>
        </p:txBody>
      </p:sp>
      <p:sp>
        <p:nvSpPr>
          <p:cNvPr id="3" name="Content Placeholder 2"/>
          <p:cNvSpPr>
            <a:spLocks noGrp="1"/>
          </p:cNvSpPr>
          <p:nvPr>
            <p:ph idx="1"/>
          </p:nvPr>
        </p:nvSpPr>
        <p:spPr>
          <a:xfrm>
            <a:off x="380999" y="1828799"/>
            <a:ext cx="8458201" cy="4495801"/>
          </a:xfrm>
        </p:spPr>
        <p:txBody>
          <a:bodyPr/>
          <a:lstStyle/>
          <a:p>
            <a:pPr marL="514350" indent="-457200">
              <a:lnSpc>
                <a:spcPct val="90000"/>
              </a:lnSpc>
              <a:buFont typeface="+mj-lt"/>
              <a:buAutoNum type="arabicPeriod"/>
            </a:pPr>
            <a:r>
              <a:rPr lang="en-US" sz="2000" b="0" dirty="0"/>
              <a:t>11-24-0209-14-00bn-specification-framework-for-tgbn</a:t>
            </a:r>
          </a:p>
          <a:p>
            <a:pPr marL="514350" indent="-457200">
              <a:lnSpc>
                <a:spcPct val="90000"/>
              </a:lnSpc>
              <a:buFont typeface="+mj-lt"/>
              <a:buAutoNum type="arabicPeriod"/>
            </a:pPr>
            <a:r>
              <a:rPr lang="en-US" sz="2000" b="0" dirty="0"/>
              <a:t>Draft 802.11bn D0.3 </a:t>
            </a:r>
          </a:p>
          <a:p>
            <a:pPr marL="514350" indent="-457200">
              <a:lnSpc>
                <a:spcPct val="90000"/>
              </a:lnSpc>
              <a:buFont typeface="+mj-lt"/>
              <a:buAutoNum type="arabicPeriod"/>
            </a:pPr>
            <a:r>
              <a:rPr lang="en-US" sz="2000" b="0" dirty="0"/>
              <a:t>802.11me D7.0</a:t>
            </a:r>
          </a:p>
          <a:p>
            <a:pPr marL="514350" indent="-457200">
              <a:lnSpc>
                <a:spcPct val="90000"/>
              </a:lnSpc>
              <a:buFont typeface="+mj-lt"/>
              <a:buAutoNum type="arabicPeriod"/>
            </a:pPr>
            <a:r>
              <a:rPr lang="en-US" sz="2000" b="0" dirty="0"/>
              <a:t>802.11be D7.0</a:t>
            </a:r>
          </a:p>
          <a:p>
            <a:pPr marL="57150" indent="0">
              <a:lnSpc>
                <a:spcPct val="90000"/>
              </a:lnSpc>
              <a:buNone/>
            </a:pPr>
            <a:endParaRPr lang="en-US" sz="2000" b="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6</a:t>
            </a:fld>
            <a:endParaRPr lang="en-US" dirty="0"/>
          </a:p>
        </p:txBody>
      </p:sp>
    </p:spTree>
    <p:extLst>
      <p:ext uri="{BB962C8B-B14F-4D97-AF65-F5344CB8AC3E}">
        <p14:creationId xmlns:p14="http://schemas.microsoft.com/office/powerpoint/2010/main" val="1655761488"/>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67A7B-2B1A-4086-8370-23AC79C907E8}">
  <ds:schemaRefs>
    <ds:schemaRef ds:uri="http://schemas.microsoft.com/sharepoint/v3/contenttype/forms"/>
  </ds:schemaRefs>
</ds:datastoreItem>
</file>

<file path=customXml/itemProps2.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71DD2B5-241A-41D6-BB19-5B93E28ECEC5}">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otalTime>142490</TotalTime>
  <Words>616</Words>
  <Application>Microsoft Office PowerPoint</Application>
  <PresentationFormat>On-screen Show (4:3)</PresentationFormat>
  <Paragraphs>82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1_Extend Submission Template</vt:lpstr>
      <vt:lpstr>HP EDCA Follow Up – Condition to Use DS </vt:lpstr>
      <vt:lpstr>Introduction</vt:lpstr>
      <vt:lpstr>Recap of EDCA Enhancement</vt:lpstr>
      <vt:lpstr>Issues of Condition For Starting DS  </vt:lpstr>
      <vt:lpstr>Proposal </vt:lpstr>
      <vt:lpstr>References</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Yonggang.Fang@mediatek.com</dc:creator>
  <cp:lastModifiedBy>Yonggang Fang</cp:lastModifiedBy>
  <cp:revision>6036</cp:revision>
  <cp:lastPrinted>2020-12-04T21:59:30Z</cp:lastPrinted>
  <dcterms:created xsi:type="dcterms:W3CDTF">2020-12-04T21:59:30Z</dcterms:created>
  <dcterms:modified xsi:type="dcterms:W3CDTF">2025-06-13T22:19:37Z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