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529" r:id="rId5"/>
    <p:sldId id="670" r:id="rId6"/>
    <p:sldId id="785" r:id="rId7"/>
    <p:sldId id="787" r:id="rId8"/>
    <p:sldId id="797" r:id="rId9"/>
    <p:sldId id="792" r:id="rId10"/>
    <p:sldId id="746" r:id="rId11"/>
    <p:sldId id="762" r:id="rId12"/>
    <p:sldId id="790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FB9EAAD-1D19-03ED-36AD-0D53671D5081}" name="Yonggang Fang" initials="YF" userId="S::yonggang.fang@mediatek.com::21d17588-b4f8-4902-802a-59661fd83703" providerId="AD"/>
  <p188:author id="{F2B48CB0-4CD6-E1CC-F56F-4AEEC3FDB5F0}" name="James Yee" initials="JY" userId="S::james.yee@mediatek.com::95f89ef2-cc62-42a2-947f-f5ed2585104e" providerId="AD"/>
  <p188:author id="{536C17B2-DAE4-3A79-FC61-ED06A27CA895}" name="Yonggang Fang" initials="YF" userId="S::Yonggang.Fang@mediatek.com::21d17588-b4f8-4902-802a-59661fd83703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onggang Fang" initials="YF" lastIdx="1" clrIdx="0">
    <p:extLst>
      <p:ext uri="{19B8F6BF-5375-455C-9EA6-DF929625EA0E}">
        <p15:presenceInfo xmlns:p15="http://schemas.microsoft.com/office/powerpoint/2012/main" userId="S-1-5-21-3285339950-981350797-2163593329-42649" providerId="AD"/>
      </p:ext>
    </p:extLst>
  </p:cmAuthor>
  <p:cmAuthor id="2" name="James Yee" initials="JY" lastIdx="11" clrIdx="1">
    <p:extLst>
      <p:ext uri="{19B8F6BF-5375-455C-9EA6-DF929625EA0E}">
        <p15:presenceInfo xmlns:p15="http://schemas.microsoft.com/office/powerpoint/2012/main" userId="S::james.yee@mediatek.com::95f89ef2-cc62-42a2-947f-f5ed2585104e" providerId="AD"/>
      </p:ext>
    </p:extLst>
  </p:cmAuthor>
  <p:cmAuthor id="3" name="Yonggang Fang" initials="YF [2]" lastIdx="36" clrIdx="2">
    <p:extLst>
      <p:ext uri="{19B8F6BF-5375-455C-9EA6-DF929625EA0E}">
        <p15:presenceInfo xmlns:p15="http://schemas.microsoft.com/office/powerpoint/2012/main" userId="Yonggang Fan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00"/>
    <a:srgbClr val="3399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36" autoAdjust="0"/>
    <p:restoredTop sz="94524" autoAdjust="0"/>
  </p:normalViewPr>
  <p:slideViewPr>
    <p:cSldViewPr>
      <p:cViewPr varScale="1">
        <p:scale>
          <a:sx n="93" d="100"/>
          <a:sy n="93" d="100"/>
        </p:scale>
        <p:origin x="806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2916" y="8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D32B504-A888-4620-871E-4C7196395CC7}" type="slidenum">
              <a:rPr lang="en-US"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300683" y="95706"/>
            <a:ext cx="1981055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doc: IEEE 802.11-25/0467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53411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May 2025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47051" y="8985250"/>
            <a:ext cx="2134687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/>
              <a:t>Yonggang Fang, MediaTek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2E2529D-A12F-4941-8D14-D7D39A04F2A2}" type="slidenum">
              <a:rPr lang="en-US"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899345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9pPr>
          </a:lstStyle>
          <a:p>
            <a:r>
              <a:rPr lang="en-US" sz="1400"/>
              <a:t>doc: IEEE 802.11-13/xxxxr0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9pPr>
          </a:lstStyle>
          <a:p>
            <a:r>
              <a:rPr lang="en-US" sz="1400"/>
              <a:t>Month Year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0" y="8986035"/>
            <a:ext cx="415178" cy="184666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9pPr>
          </a:lstStyle>
          <a:p>
            <a:r>
              <a:rPr lang="en-US"/>
              <a:t>Page </a:t>
            </a:r>
            <a:fld id="{8B075CBA-C5BF-4056-A6C0-D5F5C6F0F433}" type="slidenum">
              <a:rPr lang="en-US" smtClean="0"/>
              <a:t>1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29100" y="8985250"/>
            <a:ext cx="1999586" cy="184666"/>
          </a:xfrm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9pPr>
          </a:lstStyle>
          <a:p>
            <a:pPr lvl="4"/>
            <a:r>
              <a:rPr lang="en-US" dirty="0"/>
              <a:t>Yonggang Fang, </a:t>
            </a:r>
            <a:r>
              <a:rPr lang="en-US" dirty="0" err="1"/>
              <a:t>ZTETX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872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802.11-13/xxxxr0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36057430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08A686-694D-15CF-5516-F509771916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4881332-D2CF-4BF2-BC9E-1F7E3FBCE30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99F7240-7335-5193-8CB0-202BBF369D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A9EA86DE-0A1E-BCF5-88BF-8A629E876F02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802.11-13/xxxxr0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0FE858-6FDF-12E6-5ECD-860E491E9D4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2120325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AB7077-C9B5-0EA3-CDAE-4BEA15587D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98320B5-E1E4-51D3-26E5-5A1C4EA396A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E70628D-60F2-55C2-C86D-1543AAEE4FB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2D3845ED-93D7-7969-DDCA-DEBA890DDF36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802.11-13/xxxxr0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2A5F6F-03B3-485C-4E79-C2ADADE88A9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24045606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FE803E-1A2F-A8A7-D36F-ECF82480BB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812A7AF-C56F-7551-9B96-FE532374111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E7C2836-56EE-B3FD-7B36-507099AAFE3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13F3123C-681C-1A88-0656-AEDDD1C1812F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802.11-13/xxxxr0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08C46F-8146-B166-2724-37B968EABF0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37620412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4AB6F4-588E-A6AE-08E7-F755BD5607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46E27AC-8955-C4AC-F17D-82BAEEF8153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AC5D00A-9FBB-6C5A-9B70-92887FAEA6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4CF81D63-5AEB-19B7-9611-1D515AC59EA8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802.11-13/xxxxr0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29F814-6E60-B46F-143C-1F7EF3A415D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35586203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802.11-13/xxxxr0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20686380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6CEE31-8A96-DF3B-C8FB-82F3E925AB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DE67D92-27C0-3EF9-0C83-2289228ED32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E68B55C-A99C-D2DF-8740-E6E9CC49D70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30A94D5B-DBB9-9E54-5118-66F8DF3ABE95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802.11-13/xxxxr0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13973B-04E0-E8C3-3E2A-0CA36A78EB4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19793434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E28169-09E2-5BB6-8037-C6720B3843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7E6CFF7-7443-44CE-946F-D9708C8BAAE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2A04E48-144F-DB46-250D-91BE90CA57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A78AEBC2-C760-5B51-D191-AFA473469A7F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802.11-13/xxxxr0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72ACBF-71A6-EC8E-1D0C-549F2541BC1D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267351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284345" y="6475730"/>
            <a:ext cx="516255" cy="184150"/>
          </a:xfrm>
        </p:spPr>
        <p:txBody>
          <a:bodyPr wrap="square"/>
          <a:lstStyle>
            <a:lvl1pPr>
              <a:defRPr/>
            </a:lvl1pPr>
          </a:lstStyle>
          <a:p>
            <a:pPr>
              <a:defRPr/>
            </a:pPr>
            <a:fld id="{CB429028-EDBC-4B69-9F69-0DC0E1F17881}" type="slidenum">
              <a:rPr lang="en-US" smtClean="0"/>
              <a:t>‹#›</a:t>
            </a:fld>
            <a:endParaRPr lang="en-US"/>
          </a:p>
        </p:txBody>
      </p:sp>
      <p:sp>
        <p:nvSpPr>
          <p:cNvPr id="4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 panose="020B0604020202090204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408849" y="6475413"/>
            <a:ext cx="26733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32E8F0-0953-4589-931F-0CF931D74C3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408849" y="6475413"/>
            <a:ext cx="26733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AA3E3-987F-4FCE-B0A1-1D2278CBFC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408849" y="6475413"/>
            <a:ext cx="267335" cy="1841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lang="en-US" sz="1200" kern="1200" dirty="0" smtClean="0">
                <a:solidFill>
                  <a:schemeClr val="tx1"/>
                </a:solidFill>
                <a:latin typeface="Calibri" panose="020F0702030404030204" pitchFamily="34" charset="0"/>
                <a:ea typeface="+mn-ea"/>
                <a:cs typeface="Calibri" panose="020F0702030404030204" pitchFamily="34" charset="0"/>
              </a:defRPr>
            </a:lvl1pPr>
          </a:lstStyle>
          <a:p>
            <a:pPr>
              <a:defRPr/>
            </a:pPr>
            <a:fld id="{79642FA4-93AF-4596-8846-F9DC874D2F3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Calibri" panose="020F0702030404030204" pitchFamily="34" charset="0"/>
              <a:cs typeface="Calibri" panose="020F0702030404030204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>
              <a:solidFill>
                <a:schemeClr val="tx1"/>
              </a:solidFill>
              <a:latin typeface="Calibri" panose="020F0702030404030204" pitchFamily="34" charset="0"/>
              <a:ea typeface="+mn-ea"/>
              <a:cs typeface="Calibri" panose="020F0702030404030204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5666025" y="240268"/>
            <a:ext cx="31549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4" algn="r" eaLnBrk="0" hangingPunct="0"/>
            <a:r>
              <a:rPr lang="en-US" altLang="ko-KR" sz="1600" b="1" dirty="0">
                <a:ea typeface="굴림" panose="020B0600000101010101" pitchFamily="34" charset="-127"/>
              </a:rPr>
              <a:t>doc.: IEEE 802 11-25/0467r2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366089" y="271046"/>
            <a:ext cx="5950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-99695" algn="l" eaLnBrk="0" hangingPunct="0"/>
            <a:r>
              <a:rPr lang="en-US" altLang="ko-KR" sz="1600" b="1" dirty="0">
                <a:ea typeface="굴림" panose="020B0600000101010101" pitchFamily="34" charset="-127"/>
              </a:rPr>
              <a:t>2025</a:t>
            </a:r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72355" y="6477000"/>
            <a:ext cx="981583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anose="020F0702030404030204" pitchFamily="34" charset="0"/>
                <a:ea typeface="+mn-ea"/>
                <a:cs typeface="Calibri" panose="020F070203040403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2" name="Rectangle 5"/>
          <p:cNvSpPr txBox="1">
            <a:spLocks noChangeArrowheads="1"/>
          </p:cNvSpPr>
          <p:nvPr userDrawn="1"/>
        </p:nvSpPr>
        <p:spPr bwMode="auto">
          <a:xfrm>
            <a:off x="6400800" y="6477000"/>
            <a:ext cx="2276983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anose="020F0702030404030204" pitchFamily="34" charset="0"/>
                <a:ea typeface="+mn-ea"/>
                <a:cs typeface="Calibri" panose="020F070203040403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baseline="0" dirty="0"/>
              <a:t>Yonggang Fang, et al, MediaTek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anose="020F0702030404030204" pitchFamily="34" charset="0"/>
          <a:ea typeface="+mj-ea"/>
          <a:cs typeface="Calibri" panose="020F0702030404030204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70306050509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70306050509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70306050509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70306050509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70306050509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70306050509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70306050509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70306050509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anose="020F0702030404030204" pitchFamily="34" charset="0"/>
          <a:ea typeface="+mn-ea"/>
          <a:cs typeface="Calibri" panose="020F070203040403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anose="020F0702030404030204" pitchFamily="34" charset="0"/>
          <a:cs typeface="Calibri" panose="020F0702030404030204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anose="020F0702030404030204" pitchFamily="34" charset="0"/>
          <a:cs typeface="Calibri" panose="020F0702030404030204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anose="020F0702030404030204" pitchFamily="34" charset="0"/>
          <a:cs typeface="Calibri" panose="020F0702030404030204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anose="020F0702030404030204" pitchFamily="34" charset="0"/>
          <a:cs typeface="Calibri" panose="020F0702030404030204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914400"/>
          </a:xfrm>
        </p:spPr>
        <p:txBody>
          <a:bodyPr/>
          <a:lstStyle/>
          <a:p>
            <a:r>
              <a:rPr lang="en-US" dirty="0"/>
              <a:t>EDCA Enhancement Follow-Up (Part 1)</a:t>
            </a:r>
            <a:br>
              <a:rPr lang="en-US" dirty="0"/>
            </a:br>
            <a:r>
              <a:rPr lang="en-US" dirty="0"/>
              <a:t>Idle Period Assessment</a:t>
            </a:r>
            <a:endParaRPr lang="en-US" dirty="0">
              <a:latin typeface="+mn-lt"/>
            </a:endParaRPr>
          </a:p>
        </p:txBody>
      </p:sp>
      <p:sp>
        <p:nvSpPr>
          <p:cNvPr id="14339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+mn-lt"/>
              </a:rPr>
              <a:t>Date:</a:t>
            </a:r>
            <a:r>
              <a:rPr lang="en-US" sz="2000" b="0" dirty="0">
                <a:latin typeface="+mn-lt"/>
              </a:rPr>
              <a:t> 2025-06-11</a:t>
            </a:r>
          </a:p>
        </p:txBody>
      </p:sp>
      <p:sp>
        <p:nvSpPr>
          <p:cNvPr id="1434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176395" y="6475730"/>
            <a:ext cx="499745" cy="184150"/>
          </a:xfrm>
          <a:noFill/>
        </p:spPr>
        <p:txBody>
          <a:bodyPr wrap="square"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9pPr>
          </a:lstStyle>
          <a:p>
            <a:fld id="{3D0C9393-8DD5-47F8-80DF-CB27F46398E0}" type="slidenum">
              <a:rPr lang="en-US" smtClean="0"/>
              <a:t>1</a:t>
            </a:fld>
            <a:endParaRPr lang="en-US" dirty="0"/>
          </a:p>
        </p:txBody>
      </p:sp>
      <p:sp>
        <p:nvSpPr>
          <p:cNvPr id="14341" name="Rectangle 12"/>
          <p:cNvSpPr>
            <a:spLocks noChangeArrowheads="1"/>
          </p:cNvSpPr>
          <p:nvPr/>
        </p:nvSpPr>
        <p:spPr bwMode="auto">
          <a:xfrm>
            <a:off x="2286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341440"/>
              </p:ext>
            </p:extLst>
          </p:nvPr>
        </p:nvGraphicFramePr>
        <p:xfrm>
          <a:off x="533400" y="2743200"/>
          <a:ext cx="81534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73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65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47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3909">
                  <a:extLst>
                    <a:ext uri="{9D8B030D-6E8A-4147-A177-3AD203B41FA5}">
                      <a16:colId xmlns:a16="http://schemas.microsoft.com/office/drawing/2014/main" val="951354993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Ja-Shun Wan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Yonggang Fang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MediaTek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yonggang.fang@mediatek.com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783049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James Yee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261459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Kaiying Lu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5373036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Li-Hsiang Sun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621211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Frank Hsu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MediaTek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379682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Gabor Bajko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MediaTek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302587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06C8A-C4EA-49C2-BEFA-CA3ABC6C9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81CE11-0ED2-4998-956D-BF731A01B9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828800"/>
            <a:ext cx="8382000" cy="4724400"/>
          </a:xfrm>
        </p:spPr>
        <p:txBody>
          <a:bodyPr>
            <a:normAutofit/>
          </a:bodyPr>
          <a:lstStyle/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</a:rPr>
              <a:t>This contribution discusses issues of P-EDCA in draft 802.11bn D1.0 [1] in satisfying the requirements of the idle period assessment of ETSI BRAN HS [2].</a:t>
            </a:r>
          </a:p>
          <a:p>
            <a:pPr marL="342900" lvl="1" indent="-342900">
              <a:lnSpc>
                <a:spcPct val="90000"/>
              </a:lnSpc>
              <a:buChar char="•"/>
            </a:pPr>
            <a:endParaRPr lang="en-US" sz="2400" b="1" dirty="0">
              <a:ea typeface="+mn-ea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7CF607-33E3-4543-B143-C590A8EEA9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132E8F0-0953-4589-931F-0CF931D74C3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436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4AB09F-AC20-7C51-9FFB-788D5A7060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6B6EF-47C4-508F-4FBE-30E7611DF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>
                <a:solidFill>
                  <a:schemeClr val="tx1"/>
                </a:solidFill>
                <a:latin typeface="Calibri" panose="020F0702030404030204" pitchFamily="34" charset="0"/>
                <a:ea typeface="+mj-ea"/>
                <a:cs typeface="Calibri" panose="020F0702030404030204" pitchFamily="34" charset="0"/>
              </a:rPr>
              <a:t>ETSI BRAN Rule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71483E-593A-C6C9-5442-28D505E8C7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524000"/>
            <a:ext cx="8382000" cy="1676400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</a:rPr>
              <a:t>Idle Period Assessment Rules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solidFill>
                  <a:schemeClr val="tx2"/>
                </a:solidFill>
              </a:rPr>
              <a:t>4.2.7.3.2.4 Priority Classes [2]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solidFill>
                  <a:schemeClr val="tx2"/>
                </a:solidFill>
              </a:rPr>
              <a:t>The transmission shall start from p</a:t>
            </a:r>
            <a:r>
              <a:rPr lang="en-US" sz="1600" baseline="-25000" dirty="0">
                <a:solidFill>
                  <a:schemeClr val="tx2"/>
                </a:solidFill>
              </a:rPr>
              <a:t>0</a:t>
            </a:r>
            <a:r>
              <a:rPr lang="en-US" sz="1600" dirty="0">
                <a:solidFill>
                  <a:schemeClr val="tx2"/>
                </a:solidFill>
              </a:rPr>
              <a:t> + randomized backoff </a:t>
            </a: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22834125-E601-1566-4BAB-B932AAE1EC44}"/>
              </a:ext>
            </a:extLst>
          </p:cNvPr>
          <p:cNvSpPr txBox="1">
            <a:spLocks/>
          </p:cNvSpPr>
          <p:nvPr/>
        </p:nvSpPr>
        <p:spPr>
          <a:xfrm>
            <a:off x="4138295" y="6496090"/>
            <a:ext cx="395605" cy="229870"/>
          </a:xfrm>
          <a:prstGeom prst="rect">
            <a:avLst/>
          </a:prstGeom>
          <a:noFill/>
        </p:spPr>
        <p:txBody>
          <a:bodyPr wrap="squar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9pPr>
          </a:lstStyle>
          <a:p>
            <a:pPr algn="ctr"/>
            <a:fld id="{3D0C9393-8DD5-47F8-80DF-CB27F46398E0}" type="slidenum">
              <a:rPr lang="en-US" smtClean="0"/>
              <a:pPr algn="ctr"/>
              <a:t>3</a:t>
            </a:fld>
            <a:endParaRPr lang="en-US" dirty="0"/>
          </a:p>
        </p:txBody>
      </p:sp>
      <p:pic>
        <p:nvPicPr>
          <p:cNvPr id="7" name="Picture 6" descr="A white rectangular box with black text&#10;&#10;Description automatically generated">
            <a:extLst>
              <a:ext uri="{FF2B5EF4-FFF2-40B4-BE49-F238E27FC236}">
                <a16:creationId xmlns:a16="http://schemas.microsoft.com/office/drawing/2014/main" id="{FFE55659-2FBC-304A-766F-C57EEEA1D3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819400"/>
            <a:ext cx="7505283" cy="3054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131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7AFBCB-5DD5-8457-8A1E-FA7D4D21DF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4F185-4338-39C5-B487-AD5266E99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>
                <a:solidFill>
                  <a:schemeClr val="tx1"/>
                </a:solidFill>
                <a:latin typeface="Calibri" panose="020F0702030404030204" pitchFamily="34" charset="0"/>
                <a:ea typeface="+mj-ea"/>
                <a:cs typeface="Calibri" panose="020F0702030404030204" pitchFamily="34" charset="0"/>
              </a:rPr>
              <a:t>ETSI BRAN Rule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2BF92-5752-3B2C-DD6E-157C1B7201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534400" cy="5105400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</a:rPr>
              <a:t>Idle Period Assessment Rules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solidFill>
                  <a:schemeClr val="tx2"/>
                </a:solidFill>
              </a:rPr>
              <a:t>5.4.9.3.2.4 Channel Access Mechanism [2]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An Idle Period is defined as any period </a:t>
            </a:r>
            <a:r>
              <a:rPr lang="en-US" sz="1400" dirty="0" err="1"/>
              <a:t>g_y</a:t>
            </a:r>
            <a:r>
              <a:rPr lang="en-US" sz="1400" dirty="0"/>
              <a:t> that has a duration greater than 27 </a:t>
            </a:r>
            <a:r>
              <a:rPr lang="en-US" sz="1400" dirty="0" err="1"/>
              <a:t>μs</a:t>
            </a:r>
            <a:r>
              <a:rPr lang="en-US" sz="1400" dirty="0"/>
              <a:t>. 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The definition for the Idle Period is adjusted from 25 </a:t>
            </a:r>
            <a:r>
              <a:rPr lang="en-US" sz="1400" dirty="0" err="1"/>
              <a:t>μs</a:t>
            </a:r>
            <a:r>
              <a:rPr lang="en-US" sz="1400" dirty="0"/>
              <a:t> defined in clause 4.2.7.3.2.6 step 6 to 27 </a:t>
            </a:r>
            <a:r>
              <a:rPr lang="en-US" sz="1400" dirty="0" err="1"/>
              <a:t>μs</a:t>
            </a:r>
            <a:r>
              <a:rPr lang="en-US" sz="1400" dirty="0"/>
              <a:t> to account for measurement inaccuracies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Bin[0] = [0, 32[ us;  Bin[1] = [32, 41[ us, etc. for priority class 4</a:t>
            </a:r>
          </a:p>
          <a:p>
            <a:pPr lvl="2">
              <a:lnSpc>
                <a:spcPct val="90000"/>
              </a:lnSpc>
            </a:pPr>
            <a:r>
              <a:rPr lang="en-US" sz="1400" u="sng" dirty="0"/>
              <a:t>If the Priority Class used, each cumulative probability p(n) of all Idle Periods recorded in bins Bin[n] shall not exceed maximum probability, e.g., p(0) &lt;= 0.05,  p(1) &lt; = 0.30, etc., for priority class 4.</a:t>
            </a:r>
          </a:p>
          <a:p>
            <a:pPr lvl="2">
              <a:lnSpc>
                <a:spcPct val="90000"/>
              </a:lnSpc>
            </a:pPr>
            <a:endParaRPr lang="en-US" sz="1400" dirty="0"/>
          </a:p>
          <a:p>
            <a:pPr lvl="2">
              <a:lnSpc>
                <a:spcPct val="90000"/>
              </a:lnSpc>
            </a:pPr>
            <a:endParaRPr lang="en-US" sz="1400" dirty="0"/>
          </a:p>
          <a:p>
            <a:pPr lvl="2">
              <a:lnSpc>
                <a:spcPct val="90000"/>
              </a:lnSpc>
            </a:pPr>
            <a:endParaRPr lang="en-US" sz="1400" dirty="0"/>
          </a:p>
          <a:p>
            <a:pPr lvl="2">
              <a:lnSpc>
                <a:spcPct val="90000"/>
              </a:lnSpc>
            </a:pPr>
            <a:endParaRPr lang="en-US" sz="1400" dirty="0"/>
          </a:p>
          <a:p>
            <a:pPr lvl="2">
              <a:lnSpc>
                <a:spcPct val="90000"/>
              </a:lnSpc>
            </a:pPr>
            <a:endParaRPr lang="en-US" sz="1400" dirty="0"/>
          </a:p>
          <a:p>
            <a:pPr lvl="2">
              <a:lnSpc>
                <a:spcPct val="90000"/>
              </a:lnSpc>
            </a:pPr>
            <a:endParaRPr lang="en-US" sz="1400" dirty="0"/>
          </a:p>
          <a:p>
            <a:pPr lvl="2">
              <a:lnSpc>
                <a:spcPct val="90000"/>
              </a:lnSpc>
            </a:pPr>
            <a:endParaRPr lang="en-US" sz="1400" dirty="0"/>
          </a:p>
          <a:p>
            <a:pPr marL="857250" lvl="2" indent="0">
              <a:lnSpc>
                <a:spcPct val="90000"/>
              </a:lnSpc>
              <a:buNone/>
            </a:pPr>
            <a:endParaRPr lang="en-US" sz="1400" dirty="0"/>
          </a:p>
          <a:p>
            <a:pPr lvl="2">
              <a:lnSpc>
                <a:spcPct val="90000"/>
              </a:lnSpc>
            </a:pPr>
            <a:r>
              <a:rPr lang="en-US" sz="1400" u="sng" dirty="0"/>
              <a:t>Figure 17 above is used as FES for the idle period assessment test [2]</a:t>
            </a:r>
          </a:p>
          <a:p>
            <a:pPr lvl="1">
              <a:lnSpc>
                <a:spcPct val="90000"/>
              </a:lnSpc>
            </a:pPr>
            <a:r>
              <a:rPr lang="en-US" sz="1600" b="1" dirty="0"/>
              <a:t>Issues: </a:t>
            </a:r>
            <a:r>
              <a:rPr lang="en-US" sz="1600" dirty="0"/>
              <a:t>the contributions [4][6] proposed adding DS-CTS as Short Control Signal (SCS) prior to a regular channel access procedure. However, if P-EDCA is enabled, DS-CTS transmitted prior to every LL transmission is part of a testing frame exchange sequence and shall meet the idle period assessment requirement p(n) of Bin[n] for each n. </a:t>
            </a: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46C2BE28-D6A7-458B-A005-CBDDFA1140B0}"/>
              </a:ext>
            </a:extLst>
          </p:cNvPr>
          <p:cNvSpPr txBox="1">
            <a:spLocks/>
          </p:cNvSpPr>
          <p:nvPr/>
        </p:nvSpPr>
        <p:spPr>
          <a:xfrm>
            <a:off x="4138295" y="6496090"/>
            <a:ext cx="395605" cy="229870"/>
          </a:xfrm>
          <a:prstGeom prst="rect">
            <a:avLst/>
          </a:prstGeom>
          <a:noFill/>
        </p:spPr>
        <p:txBody>
          <a:bodyPr wrap="squar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9pPr>
          </a:lstStyle>
          <a:p>
            <a:pPr algn="ctr"/>
            <a:fld id="{3D0C9393-8DD5-47F8-80DF-CB27F46398E0}" type="slidenum">
              <a:rPr lang="en-US" smtClean="0"/>
              <a:pPr algn="ctr"/>
              <a:t>4</a:t>
            </a:fld>
            <a:endParaRPr lang="en-US" dirty="0"/>
          </a:p>
        </p:txBody>
      </p:sp>
      <p:pic>
        <p:nvPicPr>
          <p:cNvPr id="6" name="Picture 5" descr="A diagram of a diagram of a diagram&#10;&#10;Description automatically generated with medium confidence">
            <a:extLst>
              <a:ext uri="{FF2B5EF4-FFF2-40B4-BE49-F238E27FC236}">
                <a16:creationId xmlns:a16="http://schemas.microsoft.com/office/drawing/2014/main" id="{C582E368-2C0A-62E8-3EFE-7660DDF47D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199" y="3581400"/>
            <a:ext cx="5242063" cy="1770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218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D537A0-122E-1247-B1B4-0D428E16C8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49171-229C-08BC-FDFE-D7DB3C829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>
                <a:solidFill>
                  <a:schemeClr val="tx1"/>
                </a:solidFill>
                <a:latin typeface="Calibri" panose="020F0702030404030204" pitchFamily="34" charset="0"/>
                <a:ea typeface="+mj-ea"/>
                <a:cs typeface="Calibri" panose="020F0702030404030204" pitchFamily="34" charset="0"/>
              </a:rPr>
              <a:t>ETSI BRAN Rule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DB3A8-98B6-5196-2BD6-11BEEA1538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524000"/>
            <a:ext cx="8382000" cy="4876800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u="sng" dirty="0">
                <a:ea typeface="+mn-ea"/>
              </a:rPr>
              <a:t>Analysis of Idle Period for P-EDCA </a:t>
            </a:r>
            <a:endParaRPr lang="en-US" sz="1600" u="sng" dirty="0"/>
          </a:p>
          <a:p>
            <a:pPr lvl="1">
              <a:lnSpc>
                <a:spcPct val="90000"/>
              </a:lnSpc>
            </a:pPr>
            <a:r>
              <a:rPr lang="en-US" sz="1600" dirty="0"/>
              <a:t>Assume 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K times of AC-VO traffic use P-EDCA 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M times of AC_VO traffic use legacy EDCA </a:t>
            </a:r>
          </a:p>
          <a:p>
            <a:pPr lvl="2">
              <a:lnSpc>
                <a:spcPct val="90000"/>
              </a:lnSpc>
            </a:pPr>
            <a:r>
              <a:rPr lang="en-US" sz="1400" dirty="0" err="1"/>
              <a:t>Pxy</a:t>
            </a:r>
            <a:r>
              <a:rPr lang="en-US" sz="1400" dirty="0"/>
              <a:t>(B1) is the number of B[1] using </a:t>
            </a:r>
            <a:r>
              <a:rPr lang="en-US" sz="1400" dirty="0" err="1"/>
              <a:t>xy</a:t>
            </a:r>
            <a:r>
              <a:rPr lang="en-US" sz="1400" dirty="0"/>
              <a:t> signal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The error tolerance of the idle period distribution is less than 0.05 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In legacy EDCA, AC_VO, AIFSN=2, CW=3, 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P(B1) = 0.25 * M  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Each P-EDCA 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DS uses AIFSN=2, CW=0.  </a:t>
            </a:r>
            <a:r>
              <a:rPr lang="en-US" sz="1400" dirty="0" err="1"/>
              <a:t>Pds</a:t>
            </a:r>
            <a:r>
              <a:rPr lang="en-US" sz="1400" dirty="0"/>
              <a:t>(B1) = 1  * K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RTS uses AIFSN=2 and CW=7. </a:t>
            </a:r>
            <a:r>
              <a:rPr lang="en-US" sz="1400" dirty="0" err="1"/>
              <a:t>Prts</a:t>
            </a:r>
            <a:r>
              <a:rPr lang="en-US" sz="1400" dirty="0"/>
              <a:t> (B1) = 0.18 * K    </a:t>
            </a:r>
            <a:endParaRPr lang="en-US" sz="1600" dirty="0"/>
          </a:p>
          <a:p>
            <a:pPr lvl="2">
              <a:lnSpc>
                <a:spcPct val="90000"/>
              </a:lnSpc>
            </a:pPr>
            <a:r>
              <a:rPr lang="en-US" sz="1400" dirty="0"/>
              <a:t>Total P(B1) = </a:t>
            </a:r>
            <a:r>
              <a:rPr lang="en-US" sz="1400" dirty="0" err="1"/>
              <a:t>Pds</a:t>
            </a:r>
            <a:r>
              <a:rPr lang="en-US" sz="1400" dirty="0"/>
              <a:t>(B1) + </a:t>
            </a:r>
            <a:r>
              <a:rPr lang="en-US" sz="1400" dirty="0" err="1"/>
              <a:t>Prts</a:t>
            </a:r>
            <a:r>
              <a:rPr lang="en-US" sz="1400" dirty="0"/>
              <a:t>(B1) = 1.18 * K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To meet the idle period assessment requirement on Bin[1] for AC_VO traffic, the error of the probability of Bin[1] to be 0.25 is  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(1.18 K + 0.25M)/(2*K+M) - 0.25 &lt; 0.05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Solve it:  K &lt; 0.086 M.   The ratio </a:t>
            </a:r>
            <a:r>
              <a:rPr lang="en-US" sz="1400" b="1" i="1" dirty="0"/>
              <a:t>N</a:t>
            </a:r>
            <a:r>
              <a:rPr lang="en-US" sz="1400" dirty="0"/>
              <a:t> = M/K = 11.6 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On average, one DS-CTS of P-EDCA is allowed for every 11.6 channel accesses using legacy EDCA if no additional restriction of using DS after P-EDCA. </a:t>
            </a:r>
          </a:p>
          <a:p>
            <a:pPr lvl="3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n-US" sz="1400" dirty="0"/>
              <a:t> Note: K includes the number of acquired TXOPs using DS-CTS and DS-CTS retries. </a:t>
            </a:r>
          </a:p>
          <a:p>
            <a:pPr lvl="1">
              <a:lnSpc>
                <a:spcPct val="90000"/>
              </a:lnSpc>
            </a:pPr>
            <a:endParaRPr lang="en-US" sz="1600" dirty="0"/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5347D274-8662-9716-35C9-B0B58F6F17FA}"/>
              </a:ext>
            </a:extLst>
          </p:cNvPr>
          <p:cNvSpPr txBox="1">
            <a:spLocks/>
          </p:cNvSpPr>
          <p:nvPr/>
        </p:nvSpPr>
        <p:spPr>
          <a:xfrm>
            <a:off x="4138295" y="6496090"/>
            <a:ext cx="395605" cy="229870"/>
          </a:xfrm>
          <a:prstGeom prst="rect">
            <a:avLst/>
          </a:prstGeom>
          <a:noFill/>
        </p:spPr>
        <p:txBody>
          <a:bodyPr wrap="squar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9pPr>
          </a:lstStyle>
          <a:p>
            <a:pPr algn="ctr"/>
            <a:fld id="{3D0C9393-8DD5-47F8-80DF-CB27F46398E0}" type="slidenum">
              <a:rPr lang="en-US" smtClean="0"/>
              <a:pPr algn="ctr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866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2F31AC-7A7E-75E9-11DC-82B19B2EE8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F7348-70CE-87E5-1F4E-181A5E8F8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>
                <a:solidFill>
                  <a:schemeClr val="tx1"/>
                </a:solidFill>
                <a:latin typeface="Calibri" panose="020F0702030404030204" pitchFamily="34" charset="0"/>
                <a:ea typeface="+mj-ea"/>
                <a:cs typeface="Calibri" panose="020F0702030404030204" pitchFamily="34" charset="0"/>
              </a:rPr>
              <a:t>ETSI BRAN Rule (4)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AF643-D688-92EF-15BD-D4517EED22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524000"/>
            <a:ext cx="8382000" cy="4724400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buFontTx/>
              <a:buChar char="•"/>
            </a:pPr>
            <a:r>
              <a:rPr lang="en-US" sz="2400" b="1" dirty="0">
                <a:ea typeface="+mn-ea"/>
              </a:rPr>
              <a:t>Fairness of Equal Access</a:t>
            </a:r>
          </a:p>
          <a:p>
            <a:pPr lvl="1">
              <a:lnSpc>
                <a:spcPct val="107000"/>
              </a:lnSpc>
            </a:pPr>
            <a:r>
              <a:rPr lang="en-US" sz="1600" dirty="0">
                <a:solidFill>
                  <a:schemeClr val="tx2"/>
                </a:solidFill>
              </a:rPr>
              <a:t>Legacy EDCA in 802.11 provides an equal access fairness mechanism among STAs. </a:t>
            </a:r>
          </a:p>
          <a:p>
            <a:pPr lvl="1">
              <a:lnSpc>
                <a:spcPct val="107000"/>
              </a:lnSpc>
            </a:pPr>
            <a:r>
              <a:rPr lang="en-US" sz="1600" dirty="0">
                <a:solidFill>
                  <a:schemeClr val="tx2"/>
                </a:solidFill>
              </a:rPr>
              <a:t>ETSI BRAN standards define rules to verify the equal access fairness.</a:t>
            </a:r>
          </a:p>
          <a:p>
            <a:pPr lvl="1">
              <a:lnSpc>
                <a:spcPct val="107000"/>
              </a:lnSpc>
            </a:pPr>
            <a:r>
              <a:rPr lang="en-US" sz="1600" dirty="0">
                <a:solidFill>
                  <a:schemeClr val="tx2"/>
                </a:solidFill>
              </a:rPr>
              <a:t>As a P-EDCA STA uses high priority DS-CTS transmission to reserve the medium for AC-VO traffic, it would create unfairness issue to other STAs not using P-EDCA for channel acquisition. </a:t>
            </a:r>
          </a:p>
          <a:p>
            <a:pPr marL="342900" lvl="1" indent="-342900">
              <a:lnSpc>
                <a:spcPct val="90000"/>
              </a:lnSpc>
              <a:buFontTx/>
              <a:buChar char="•"/>
            </a:pPr>
            <a:endParaRPr lang="en-US" sz="2400" b="1" dirty="0">
              <a:ea typeface="+mn-ea"/>
            </a:endParaRP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B7936AA5-B154-E7CA-6E24-2325A5219C81}"/>
              </a:ext>
            </a:extLst>
          </p:cNvPr>
          <p:cNvSpPr txBox="1">
            <a:spLocks/>
          </p:cNvSpPr>
          <p:nvPr/>
        </p:nvSpPr>
        <p:spPr>
          <a:xfrm>
            <a:off x="4138295" y="6496090"/>
            <a:ext cx="395605" cy="229870"/>
          </a:xfrm>
          <a:prstGeom prst="rect">
            <a:avLst/>
          </a:prstGeom>
          <a:noFill/>
        </p:spPr>
        <p:txBody>
          <a:bodyPr wrap="squar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9pPr>
          </a:lstStyle>
          <a:p>
            <a:pPr algn="ctr"/>
            <a:fld id="{3D0C9393-8DD5-47F8-80DF-CB27F46398E0}" type="slidenum">
              <a:rPr lang="en-US" smtClean="0"/>
              <a:pPr algn="ctr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101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>
                <a:solidFill>
                  <a:schemeClr val="tx1"/>
                </a:solidFill>
                <a:latin typeface="Calibri" panose="020F0702030404030204" pitchFamily="34" charset="0"/>
                <a:ea typeface="+mj-ea"/>
                <a:cs typeface="Calibri" panose="020F0702030404030204" pitchFamily="34" charset="0"/>
              </a:rP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1752601"/>
            <a:ext cx="8458201" cy="441959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This contribution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Discussed the idle period assessment requirement and fairness issue of P-EDCA to satisfy the requirement from ETSI BRAN.</a:t>
            </a:r>
          </a:p>
          <a:p>
            <a:pPr marL="0" indent="0">
              <a:lnSpc>
                <a:spcPct val="90000"/>
              </a:lnSpc>
              <a:buNone/>
            </a:pPr>
            <a:endParaRPr lang="en-US" sz="1600" dirty="0"/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8127F8E1-DE72-4D8F-85A3-9B11EF5A98FF}"/>
              </a:ext>
            </a:extLst>
          </p:cNvPr>
          <p:cNvSpPr txBox="1">
            <a:spLocks/>
          </p:cNvSpPr>
          <p:nvPr/>
        </p:nvSpPr>
        <p:spPr>
          <a:xfrm>
            <a:off x="4176395" y="6475730"/>
            <a:ext cx="395605" cy="229870"/>
          </a:xfrm>
          <a:prstGeom prst="rect">
            <a:avLst/>
          </a:prstGeom>
          <a:noFill/>
        </p:spPr>
        <p:txBody>
          <a:bodyPr wrap="squar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9pPr>
          </a:lstStyle>
          <a:p>
            <a:pPr algn="ctr"/>
            <a:fld id="{3D0C9393-8DD5-47F8-80DF-CB27F46398E0}" type="slidenum">
              <a:rPr lang="en-US" smtClean="0"/>
              <a:pPr algn="ctr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78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64336F-54EE-D137-D55C-9FF0592BDE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EAF31-D888-4DDF-E507-ED834AEC0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>
                <a:solidFill>
                  <a:schemeClr val="tx1"/>
                </a:solidFill>
                <a:latin typeface="Calibri" panose="020F0702030404030204" pitchFamily="34" charset="0"/>
                <a:ea typeface="+mj-ea"/>
                <a:cs typeface="Calibri" panose="020F0702030404030204" pitchFamily="34" charset="0"/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EEA87-3D76-94CA-634E-168ED7B92B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1828799"/>
            <a:ext cx="8534401" cy="4495801"/>
          </a:xfrm>
        </p:spPr>
        <p:txBody>
          <a:bodyPr/>
          <a:lstStyle/>
          <a:p>
            <a:pPr marL="51435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800" b="0" dirty="0"/>
              <a:t>Draft P802.11bn_D1.0</a:t>
            </a:r>
          </a:p>
          <a:p>
            <a:pPr marL="51435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800" b="0" dirty="0"/>
              <a:t>ETSI EN 301 893 v2.2.1</a:t>
            </a:r>
          </a:p>
          <a:p>
            <a:pPr marL="51435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800" b="0" dirty="0"/>
              <a:t>11-24-0864-01-00bn-EDCA enhancement for low latency traffic</a:t>
            </a:r>
          </a:p>
          <a:p>
            <a:pPr marL="51435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800" b="0" dirty="0"/>
              <a:t>11-24-1144-01-00bn-hip-edca-proposal_followup</a:t>
            </a:r>
          </a:p>
          <a:p>
            <a:pPr marL="51435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800" b="0" dirty="0"/>
              <a:t>11-25-0014-05-00bn-tgbn-motions-list-part-2</a:t>
            </a:r>
          </a:p>
          <a:p>
            <a:pPr marL="51435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800" b="0" dirty="0"/>
              <a:t>11-24-1918-02-00bn-hip-edca-sp2-tbd-resolution</a:t>
            </a:r>
          </a:p>
          <a:p>
            <a:pPr marL="51435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800" b="0" dirty="0"/>
              <a:t>11-25-0627-014-00bn-pdt-mac-cc50_p-edca</a:t>
            </a:r>
          </a:p>
          <a:p>
            <a:pPr marL="51435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800" b="0" dirty="0"/>
              <a:t>11-24-0209-19-00bn-specification-framework-for-tgbn</a:t>
            </a:r>
          </a:p>
          <a:p>
            <a:pPr marL="514350" indent="-457200">
              <a:lnSpc>
                <a:spcPct val="90000"/>
              </a:lnSpc>
              <a:buFont typeface="+mj-lt"/>
              <a:buAutoNum type="arabicPeriod"/>
            </a:pPr>
            <a:endParaRPr lang="en-US" sz="2000" b="0" dirty="0"/>
          </a:p>
          <a:p>
            <a:pPr marL="57150" indent="0">
              <a:lnSpc>
                <a:spcPct val="90000"/>
              </a:lnSpc>
              <a:buNone/>
            </a:pPr>
            <a:endParaRPr lang="en-US" sz="2000" b="0" dirty="0"/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8563ADC7-352E-A9B0-762C-34ACC8884A80}"/>
              </a:ext>
            </a:extLst>
          </p:cNvPr>
          <p:cNvSpPr txBox="1">
            <a:spLocks/>
          </p:cNvSpPr>
          <p:nvPr/>
        </p:nvSpPr>
        <p:spPr>
          <a:xfrm>
            <a:off x="4176395" y="6475730"/>
            <a:ext cx="395605" cy="229870"/>
          </a:xfrm>
          <a:prstGeom prst="rect">
            <a:avLst/>
          </a:prstGeom>
          <a:noFill/>
        </p:spPr>
        <p:txBody>
          <a:bodyPr wrap="squar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9pPr>
          </a:lstStyle>
          <a:p>
            <a:pPr algn="ctr"/>
            <a:fld id="{3D0C9393-8DD5-47F8-80DF-CB27F46398E0}" type="slidenum">
              <a:rPr lang="en-US" smtClean="0"/>
              <a:pPr algn="ctr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565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F377BE-CA5B-01FD-1DFE-1D9189B33D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79DF8-66EF-6AF1-85D7-248ADB85F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>
                <a:solidFill>
                  <a:schemeClr val="tx1"/>
                </a:solidFill>
                <a:latin typeface="Calibri" panose="020F0702030404030204" pitchFamily="34" charset="0"/>
                <a:ea typeface="+mj-ea"/>
                <a:cs typeface="Calibri" panose="020F0702030404030204" pitchFamily="34" charset="0"/>
              </a:rPr>
              <a:t>Backup: Idle Period Assessment Rules from [2]</a:t>
            </a:r>
          </a:p>
        </p:txBody>
      </p:sp>
      <p:pic>
        <p:nvPicPr>
          <p:cNvPr id="6" name="Content Placeholder 5" descr="A math problem with numbers and equations&#10;&#10;Description automatically generated with medium confidence">
            <a:extLst>
              <a:ext uri="{FF2B5EF4-FFF2-40B4-BE49-F238E27FC236}">
                <a16:creationId xmlns:a16="http://schemas.microsoft.com/office/drawing/2014/main" id="{D34D1383-6476-B8C7-D399-B0FBAC225D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696" y="3886200"/>
            <a:ext cx="6629400" cy="2388076"/>
          </a:xfrm>
        </p:spPr>
      </p:pic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C4BF4F38-8CAE-01A8-39C6-35BC312E225E}"/>
              </a:ext>
            </a:extLst>
          </p:cNvPr>
          <p:cNvSpPr txBox="1">
            <a:spLocks/>
          </p:cNvSpPr>
          <p:nvPr/>
        </p:nvSpPr>
        <p:spPr>
          <a:xfrm>
            <a:off x="4176395" y="6475730"/>
            <a:ext cx="395605" cy="229870"/>
          </a:xfrm>
          <a:prstGeom prst="rect">
            <a:avLst/>
          </a:prstGeom>
          <a:noFill/>
        </p:spPr>
        <p:txBody>
          <a:bodyPr wrap="squar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9pPr>
          </a:lstStyle>
          <a:p>
            <a:pPr algn="ctr"/>
            <a:fld id="{3D0C9393-8DD5-47F8-80DF-CB27F46398E0}" type="slidenum">
              <a:rPr lang="en-US" smtClean="0"/>
              <a:pPr algn="ctr"/>
              <a:t>9</a:t>
            </a:fld>
            <a:endParaRPr lang="en-US" dirty="0"/>
          </a:p>
        </p:txBody>
      </p:sp>
      <p:pic>
        <p:nvPicPr>
          <p:cNvPr id="8" name="Picture 7" descr="A math problem with numbers and equations&#10;&#10;Description automatically generated with medium confidence">
            <a:extLst>
              <a:ext uri="{FF2B5EF4-FFF2-40B4-BE49-F238E27FC236}">
                <a16:creationId xmlns:a16="http://schemas.microsoft.com/office/drawing/2014/main" id="{336B6624-F3A3-9279-2A80-53C7597E8BA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696" y="1444564"/>
            <a:ext cx="6583504" cy="2248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332848"/>
      </p:ext>
    </p:extLst>
  </p:cSld>
  <p:clrMapOvr>
    <a:masterClrMapping/>
  </p:clrMapOvr>
</p:sld>
</file>

<file path=ppt/theme/theme1.xml><?xml version="1.0" encoding="utf-8"?>
<a:theme xmlns:a="http://schemas.openxmlformats.org/drawingml/2006/main" name="1_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70306050509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703060505090304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A162B2F21D5F4BB7087D1151E9BA66" ma:contentTypeVersion="1" ma:contentTypeDescription="Create a new document." ma:contentTypeScope="" ma:versionID="19756aebb80ad30240197ca2e3b8cfb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BC67A7B-2B1A-4086-8370-23AC79C907E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B089278-2BBF-410D-9BB5-E548A1E410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71DD2B5-241A-41D6-BB19-5B93E28ECEC5}">
  <ds:schemaRefs>
    <ds:schemaRef ds:uri="http://schemas.microsoft.com/office/2006/metadata/properties"/>
    <ds:schemaRef ds:uri="http://schemas.microsoft.com/office/infopath/2007/PartnerControls"/>
  </ds:schemaRefs>
</ds:datastoreItem>
</file>

<file path=docMetadata/LabelInfo.xml><?xml version="1.0" encoding="utf-8"?>
<clbl:labelList xmlns:clbl="http://schemas.microsoft.com/office/2020/mipLabelMetadata">
  <clbl:label id="{83bcef13-7cac-433f-ba1d-47a323951816}" enabled="1" method="Privileged" siteId="{a7687ede-7a6b-4ef6-bace-642f677fbe31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185173</TotalTime>
  <Words>795</Words>
  <Application>Microsoft Office PowerPoint</Application>
  <PresentationFormat>On-screen Show (4:3)</PresentationFormat>
  <Paragraphs>111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Courier New</vt:lpstr>
      <vt:lpstr>Times New Roman</vt:lpstr>
      <vt:lpstr>1_Extend Submission Template</vt:lpstr>
      <vt:lpstr>EDCA Enhancement Follow-Up (Part 1) Idle Period Assessment</vt:lpstr>
      <vt:lpstr>Introduction</vt:lpstr>
      <vt:lpstr>ETSI BRAN Rule (1)</vt:lpstr>
      <vt:lpstr>ETSI BRAN Rule (2)</vt:lpstr>
      <vt:lpstr>ETSI BRAN Rule (3)</vt:lpstr>
      <vt:lpstr>ETSI BRAN Rule (4)</vt:lpstr>
      <vt:lpstr>Summary</vt:lpstr>
      <vt:lpstr>References</vt:lpstr>
      <vt:lpstr>Backup: Idle Period Assessment Rules from [2]</vt:lpstr>
    </vt:vector>
  </TitlesOfParts>
  <Company>Marvell Semiconductor,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UHR use case and network architecture</dc:title>
  <dc:creator>Yonggang.Fang@mediatek.com</dc:creator>
  <cp:lastModifiedBy>Yonggang Fang</cp:lastModifiedBy>
  <cp:revision>7015</cp:revision>
  <cp:lastPrinted>2020-12-04T21:59:30Z</cp:lastPrinted>
  <dcterms:created xsi:type="dcterms:W3CDTF">2020-12-04T21:59:30Z</dcterms:created>
  <dcterms:modified xsi:type="dcterms:W3CDTF">2025-09-10T14:05:38Z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KSOProductBuildVer">
    <vt:lpwstr>1033-2.7.0.4476</vt:lpwstr>
  </property>
  <property fmtid="{D5CDD505-2E9C-101B-9397-08002B2CF9AE}" pid="4" name="ContentTypeId">
    <vt:lpwstr>0x01010044A162B2F21D5F4BB7087D1151E9BA66</vt:lpwstr>
  </property>
  <property fmtid="{D5CDD505-2E9C-101B-9397-08002B2CF9AE}" pid="5" name="MSIP_Label_83bcef13-7cac-433f-ba1d-47a323951816_Enabled">
    <vt:lpwstr>true</vt:lpwstr>
  </property>
  <property fmtid="{D5CDD505-2E9C-101B-9397-08002B2CF9AE}" pid="6" name="MSIP_Label_83bcef13-7cac-433f-ba1d-47a323951816_SetDate">
    <vt:lpwstr>2023-01-06T23:45:46Z</vt:lpwstr>
  </property>
  <property fmtid="{D5CDD505-2E9C-101B-9397-08002B2CF9AE}" pid="7" name="MSIP_Label_83bcef13-7cac-433f-ba1d-47a323951816_Method">
    <vt:lpwstr>Privileged</vt:lpwstr>
  </property>
  <property fmtid="{D5CDD505-2E9C-101B-9397-08002B2CF9AE}" pid="8" name="MSIP_Label_83bcef13-7cac-433f-ba1d-47a323951816_Name">
    <vt:lpwstr>MTK_Unclassified</vt:lpwstr>
  </property>
  <property fmtid="{D5CDD505-2E9C-101B-9397-08002B2CF9AE}" pid="9" name="MSIP_Label_83bcef13-7cac-433f-ba1d-47a323951816_SiteId">
    <vt:lpwstr>a7687ede-7a6b-4ef6-bace-642f677fbe31</vt:lpwstr>
  </property>
  <property fmtid="{D5CDD505-2E9C-101B-9397-08002B2CF9AE}" pid="10" name="MSIP_Label_83bcef13-7cac-433f-ba1d-47a323951816_ActionId">
    <vt:lpwstr>55360bf1-f76e-43d2-a148-489c7622ab95</vt:lpwstr>
  </property>
  <property fmtid="{D5CDD505-2E9C-101B-9397-08002B2CF9AE}" pid="11" name="MSIP_Label_83bcef13-7cac-433f-ba1d-47a323951816_ContentBits">
    <vt:lpwstr>0</vt:lpwstr>
  </property>
</Properties>
</file>