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529" r:id="rId5"/>
    <p:sldId id="670" r:id="rId6"/>
    <p:sldId id="785" r:id="rId7"/>
    <p:sldId id="787" r:id="rId8"/>
    <p:sldId id="797" r:id="rId9"/>
    <p:sldId id="792" r:id="rId10"/>
    <p:sldId id="774" r:id="rId11"/>
    <p:sldId id="796" r:id="rId12"/>
    <p:sldId id="778" r:id="rId13"/>
    <p:sldId id="782" r:id="rId14"/>
    <p:sldId id="799" r:id="rId15"/>
    <p:sldId id="788" r:id="rId16"/>
    <p:sldId id="789" r:id="rId17"/>
    <p:sldId id="791" r:id="rId18"/>
    <p:sldId id="801" r:id="rId19"/>
    <p:sldId id="746" r:id="rId20"/>
    <p:sldId id="762" r:id="rId21"/>
    <p:sldId id="790" r:id="rId2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FB9EAAD-1D19-03ED-36AD-0D53671D5081}" name="Yonggang Fang" initials="YF" userId="S::yonggang.fang@mediatek.com::21d17588-b4f8-4902-802a-59661fd83703" providerId="AD"/>
  <p188:author id="{F2B48CB0-4CD6-E1CC-F56F-4AEEC3FDB5F0}" name="James Yee" initials="JY" userId="S::james.yee@mediatek.com::95f89ef2-cc62-42a2-947f-f5ed2585104e" providerId="AD"/>
  <p188:author id="{536C17B2-DAE4-3A79-FC61-ED06A27CA895}" name="Yonggang Fang" initials="YF" userId="S::Yonggang.Fang@mediatek.com::21d17588-b4f8-4902-802a-59661fd83703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onggang Fang" initials="YF" lastIdx="1" clrIdx="0">
    <p:extLst>
      <p:ext uri="{19B8F6BF-5375-455C-9EA6-DF929625EA0E}">
        <p15:presenceInfo xmlns:p15="http://schemas.microsoft.com/office/powerpoint/2012/main" userId="S-1-5-21-3285339950-981350797-2163593329-42649" providerId="AD"/>
      </p:ext>
    </p:extLst>
  </p:cmAuthor>
  <p:cmAuthor id="2" name="James Yee" initials="JY" lastIdx="11" clrIdx="1">
    <p:extLst>
      <p:ext uri="{19B8F6BF-5375-455C-9EA6-DF929625EA0E}">
        <p15:presenceInfo xmlns:p15="http://schemas.microsoft.com/office/powerpoint/2012/main" userId="S::james.yee@mediatek.com::95f89ef2-cc62-42a2-947f-f5ed2585104e" providerId="AD"/>
      </p:ext>
    </p:extLst>
  </p:cmAuthor>
  <p:cmAuthor id="3" name="Yonggang Fang" initials="YF [2]" lastIdx="36" clrIdx="2">
    <p:extLst>
      <p:ext uri="{19B8F6BF-5375-455C-9EA6-DF929625EA0E}">
        <p15:presenceInfo xmlns:p15="http://schemas.microsoft.com/office/powerpoint/2012/main" userId="Yonggang Fa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00"/>
    <a:srgbClr val="3399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36" autoAdjust="0"/>
    <p:restoredTop sz="94524" autoAdjust="0"/>
  </p:normalViewPr>
  <p:slideViewPr>
    <p:cSldViewPr>
      <p:cViewPr varScale="1">
        <p:scale>
          <a:sx n="89" d="100"/>
          <a:sy n="89" d="100"/>
        </p:scale>
        <p:origin x="619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2916" y="8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D32B504-A888-4620-871E-4C7196395CC7}" type="slidenum">
              <a:rPr lang="en-US"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300683" y="95706"/>
            <a:ext cx="1981055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doc: IEEE 802.11-25/0467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53411" cy="21544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May 2025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47051" y="8985250"/>
            <a:ext cx="2134687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Yonggang Fang, MediaTek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2E2529D-A12F-4941-8D14-D7D39A04F2A2}" type="slidenum">
              <a:rPr lang="en-US"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899345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70306050509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9pPr>
          </a:lstStyle>
          <a:p>
            <a:r>
              <a:rPr lang="en-US" sz="1400"/>
              <a:t>doc: IEEE 802.11-13/xxxxr0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9pPr>
          </a:lstStyle>
          <a:p>
            <a:r>
              <a:rPr lang="en-US" sz="1400"/>
              <a:t>Month Year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0" y="8986035"/>
            <a:ext cx="415178" cy="184666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9pPr>
          </a:lstStyle>
          <a:p>
            <a:r>
              <a:rPr lang="en-US"/>
              <a:t>Page </a:t>
            </a:r>
            <a:fld id="{8B075CBA-C5BF-4056-A6C0-D5F5C6F0F433}" type="slidenum">
              <a:rPr lang="en-US" smtClean="0"/>
              <a:t>1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29100" y="8985250"/>
            <a:ext cx="1999586" cy="184666"/>
          </a:xfrm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9pPr>
          </a:lstStyle>
          <a:p>
            <a:pPr lvl="4"/>
            <a:r>
              <a:rPr lang="en-US" dirty="0"/>
              <a:t>Yonggang Fang, </a:t>
            </a:r>
            <a:r>
              <a:rPr lang="en-US" dirty="0" err="1"/>
              <a:t>ZTETX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8721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5F227F-4BE1-8F85-13E9-D1E05E5C1E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ABFFB56-5923-0657-8CC3-CCCF5ABBF17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8A8D025-531D-2830-A65C-4C797E220A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40427C50-7AD8-A3E0-A713-4A186A4F854E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802.11-13/xxxxr0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8C37B1-4C7A-EE75-30DE-AC52F137A10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2847421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04123F-82ED-4869-856F-CC2334613F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50212E9-8D86-BAA6-E412-17ED4EFB3C0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4A372E7-8025-D377-CF35-94D7F699EF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4B01F205-AC80-4C1D-2ACC-DE91B18FB42B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802.11-13/xxxxr0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BDFD97-D5D6-90EA-9C38-BDB679D7D10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10809674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42A35B-66C6-9441-92E5-01FCE44FB2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2B7E2CC-1FE8-6C00-467C-A5D6995DE54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6EE3A64-5E76-B435-1CE2-BBE5F29B12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990EF0C3-0C9B-FA37-32D1-55EC99871C2B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802.11-13/xxxxr0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52CD19-8F4C-7AB7-D9CC-74E42A687306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11350268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F5F00F-B6C4-7A2E-A378-07D8E1209A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F967EC8-38D3-FB4A-D4B3-FDF3E9049D5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C13E244-9039-4DF9-2643-C9A0CA8268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E518D099-851E-24F9-E0E2-C26D8918532D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802.11-13/xxxxr0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0931C-97AC-80BA-AAD6-76031A39C1BE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212798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BF44EA-DD0C-F98D-3ADA-1A576186B2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C02081A-31A0-ECC6-6E0C-5A79227A389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A42B77C-C88F-03B2-E2C8-0401CFB163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E4679841-F610-70FE-F38F-F42486B23BA8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802.11-13/xxxxr0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A358B9-496F-3DDC-053F-9A7D5D8E6E51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6181367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875D0E-B95D-3287-A773-8332FDFB2E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1A77009-3B72-4BAE-0F4D-FA070D0B3CB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1272C0A-8ED1-DAD1-0B6D-E967B2BAFD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6FEB9D01-590F-C515-AB5C-9E80904C8A99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802.11-13/xxxxr0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1EB67B-CA90-76DE-8E09-8C4A3F671C05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9701673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802.11-13/xxxxr0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20686380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6CEE31-8A96-DF3B-C8FB-82F3E925AB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DE67D92-27C0-3EF9-0C83-2289228ED32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E68B55C-A99C-D2DF-8740-E6E9CC49D7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30A94D5B-DBB9-9E54-5118-66F8DF3ABE95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802.11-13/xxxxr0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13973B-04E0-E8C3-3E2A-0CA36A78EB4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19793434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E28169-09E2-5BB6-8037-C6720B3843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7E6CFF7-7443-44CE-946F-D9708C8BAAE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2A04E48-144F-DB46-250D-91BE90CA57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A78AEBC2-C760-5B51-D191-AFA473469A7F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802.11-13/xxxxr0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72ACBF-71A6-EC8E-1D0C-549F2541BC1D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267351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802.11-13/xxxxr0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36057430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08A686-694D-15CF-5516-F509771916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4881332-D2CF-4BF2-BC9E-1F7E3FBCE3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99F7240-7335-5193-8CB0-202BBF369D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A9EA86DE-0A1E-BCF5-88BF-8A629E876F02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802.11-13/xxxxr0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0FE858-6FDF-12E6-5ECD-860E491E9D4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2120325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AB7077-C9B5-0EA3-CDAE-4BEA15587D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98320B5-E1E4-51D3-26E5-5A1C4EA396A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E70628D-60F2-55C2-C86D-1543AAEE4FB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2D3845ED-93D7-7969-DDCA-DEBA890DDF36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802.11-13/xxxxr0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2A5F6F-03B3-485C-4E79-C2ADADE88A9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24045606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FE803E-1A2F-A8A7-D36F-ECF82480BB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812A7AF-C56F-7551-9B96-FE532374111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E7C2836-56EE-B3FD-7B36-507099AAFE3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13F3123C-681C-1A88-0656-AEDDD1C1812F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802.11-13/xxxxr0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08C46F-8146-B166-2724-37B968EABF0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37620412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4AB6F4-588E-A6AE-08E7-F755BD5607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46E27AC-8955-C4AC-F17D-82BAEEF8153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AC5D00A-9FBB-6C5A-9B70-92887FAEA6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4CF81D63-5AEB-19B7-9611-1D515AC59EA8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802.11-13/xxxxr0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29F814-6E60-B46F-143C-1F7EF3A415D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35586203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168A3B-F4F2-F8E2-D662-2640D9C167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D360917-ADB8-EF84-3C07-918948061F3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1972855-FCE6-4CF9-99CD-927600DA76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06D31027-1042-8549-7F56-F3D5FF5751BD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802.11-13/xxxxr0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95F611-2592-BB7B-6299-F54B47C2AB4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13634626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2528A3-F5FF-D11B-B453-B1410CC2C9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48209FD-8FD5-D2F8-EBD1-AF83B9AEDF1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499A171-439C-4259-2264-6B063F0CC6D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40707105-BF49-AC3E-6136-E5C8DBAB9EF3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802.11-13/xxxxr0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47BB0F-D2D9-6440-6BC6-668A4983E3A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20199297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F8C926-5A0B-7516-3C06-2DC3FD294A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5E527E5-DC11-085D-C13D-DADFA3E1857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573BB7A-D25A-C953-0C31-ECD94356EC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572F7223-4BE8-6BBF-A534-767FF34B2E22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IEEE 802.11-13/xxxxr0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C79BB2-1840-8447-E7F8-BE054B22CB92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2506797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284345" y="6475730"/>
            <a:ext cx="516255" cy="184150"/>
          </a:xfrm>
        </p:spPr>
        <p:txBody>
          <a:bodyPr wrap="square"/>
          <a:lstStyle>
            <a:lvl1pPr>
              <a:defRPr/>
            </a:lvl1pPr>
          </a:lstStyle>
          <a:p>
            <a:pPr>
              <a:defRPr/>
            </a:pPr>
            <a:fld id="{CB429028-EDBC-4B69-9F69-0DC0E1F17881}" type="slidenum">
              <a:rPr lang="en-US" smtClean="0"/>
              <a:t>‹#›</a:t>
            </a:fld>
            <a:endParaRPr lang="en-US"/>
          </a:p>
        </p:txBody>
      </p:sp>
      <p:sp>
        <p:nvSpPr>
          <p:cNvPr id="4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 panose="020B0604020202090204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408849" y="6475413"/>
            <a:ext cx="26733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2E8F0-0953-4589-931F-0CF931D74C3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408849" y="6475413"/>
            <a:ext cx="26733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AA3E3-987F-4FCE-B0A1-1D2278CBFC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08849" y="6475413"/>
            <a:ext cx="267335" cy="1841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lang="en-US" sz="1200" kern="1200" dirty="0" smtClean="0">
                <a:solidFill>
                  <a:schemeClr val="tx1"/>
                </a:solidFill>
                <a:latin typeface="Calibri" panose="020F0702030404030204" pitchFamily="34" charset="0"/>
                <a:ea typeface="+mn-ea"/>
                <a:cs typeface="Calibri" panose="020F0702030404030204" pitchFamily="34" charset="0"/>
              </a:defRPr>
            </a:lvl1pPr>
          </a:lstStyle>
          <a:p>
            <a:pPr>
              <a:defRPr/>
            </a:pPr>
            <a:fld id="{79642FA4-93AF-4596-8846-F9DC874D2F3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Calibri" panose="020F0702030404030204" pitchFamily="34" charset="0"/>
              <a:cs typeface="Calibri" panose="020F0702030404030204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>
              <a:solidFill>
                <a:schemeClr val="tx1"/>
              </a:solidFill>
              <a:latin typeface="Calibri" panose="020F0702030404030204" pitchFamily="34" charset="0"/>
              <a:ea typeface="+mn-ea"/>
              <a:cs typeface="Calibri" panose="020F0702030404030204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5666025" y="240268"/>
            <a:ext cx="31549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4" algn="r" eaLnBrk="0" hangingPunct="0"/>
            <a:r>
              <a:rPr lang="en-US" altLang="ko-KR" sz="1600" b="1" dirty="0">
                <a:ea typeface="굴림" panose="020B0600000101010101" pitchFamily="34" charset="-127"/>
              </a:rPr>
              <a:t>doc.: IEEE 802 11-25/0467r1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366089" y="271046"/>
            <a:ext cx="5950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-99695" algn="l" eaLnBrk="0" hangingPunct="0"/>
            <a:r>
              <a:rPr lang="en-US" altLang="ko-KR" sz="1600" b="1" dirty="0">
                <a:ea typeface="굴림" panose="020B0600000101010101" pitchFamily="34" charset="-127"/>
              </a:rPr>
              <a:t>2025</a:t>
            </a:r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72355" y="6477000"/>
            <a:ext cx="981583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anose="020F0702030404030204" pitchFamily="34" charset="0"/>
                <a:ea typeface="+mn-ea"/>
                <a:cs typeface="Calibri" panose="020F070203040403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2" name="Rectangle 5"/>
          <p:cNvSpPr txBox="1">
            <a:spLocks noChangeArrowheads="1"/>
          </p:cNvSpPr>
          <p:nvPr userDrawn="1"/>
        </p:nvSpPr>
        <p:spPr bwMode="auto">
          <a:xfrm>
            <a:off x="6400800" y="6477000"/>
            <a:ext cx="2276983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anose="020F0702030404030204" pitchFamily="34" charset="0"/>
                <a:ea typeface="+mn-ea"/>
                <a:cs typeface="Calibri" panose="020F070203040403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baseline="0" dirty="0"/>
              <a:t>Yonggang Fang, et al, MediaTek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anose="020F0702030404030204" pitchFamily="34" charset="0"/>
          <a:ea typeface="+mj-ea"/>
          <a:cs typeface="Calibri" panose="020F0702030404030204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70306050509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70306050509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70306050509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70306050509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70306050509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70306050509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70306050509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70306050509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anose="020F0702030404030204" pitchFamily="34" charset="0"/>
          <a:ea typeface="+mn-ea"/>
          <a:cs typeface="Calibri" panose="020F070203040403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anose="020F0702030404030204" pitchFamily="34" charset="0"/>
          <a:cs typeface="Calibri" panose="020F0702030404030204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anose="020F0702030404030204" pitchFamily="34" charset="0"/>
          <a:cs typeface="Calibri" panose="020F0702030404030204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anose="020F0702030404030204" pitchFamily="34" charset="0"/>
          <a:cs typeface="Calibri" panose="020F0702030404030204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anose="020F0702030404030204" pitchFamily="34" charset="0"/>
          <a:cs typeface="Calibri" panose="020F0702030404030204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534400" cy="914400"/>
          </a:xfrm>
        </p:spPr>
        <p:txBody>
          <a:bodyPr/>
          <a:lstStyle/>
          <a:p>
            <a:r>
              <a:rPr lang="en-US" dirty="0"/>
              <a:t>EDCA Enhancement Follow-Up (Part 1)</a:t>
            </a:r>
            <a:br>
              <a:rPr lang="en-US" dirty="0"/>
            </a:br>
            <a:r>
              <a:rPr lang="en-US" dirty="0"/>
              <a:t>Idle Period Assessment &amp; DS TX Synchronization</a:t>
            </a:r>
            <a:endParaRPr lang="en-US" dirty="0">
              <a:latin typeface="+mn-lt"/>
            </a:endParaRPr>
          </a:p>
        </p:txBody>
      </p:sp>
      <p:sp>
        <p:nvSpPr>
          <p:cNvPr id="14339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+mn-lt"/>
              </a:rPr>
              <a:t>Date:</a:t>
            </a:r>
            <a:r>
              <a:rPr lang="en-US" sz="2000" b="0" dirty="0">
                <a:latin typeface="+mn-lt"/>
              </a:rPr>
              <a:t> 2025-06-11</a:t>
            </a:r>
          </a:p>
        </p:txBody>
      </p:sp>
      <p:sp>
        <p:nvSpPr>
          <p:cNvPr id="1434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176395" y="6475730"/>
            <a:ext cx="499745" cy="184150"/>
          </a:xfrm>
          <a:noFill/>
        </p:spPr>
        <p:txBody>
          <a:bodyPr wrap="square"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703060505090304" pitchFamily="18" charset="0"/>
              </a:defRPr>
            </a:lvl9pPr>
          </a:lstStyle>
          <a:p>
            <a:fld id="{3D0C9393-8DD5-47F8-80DF-CB27F46398E0}" type="slidenum">
              <a:rPr lang="en-US" smtClean="0"/>
              <a:t>1</a:t>
            </a:fld>
            <a:endParaRPr lang="en-US" dirty="0"/>
          </a:p>
        </p:txBody>
      </p:sp>
      <p:sp>
        <p:nvSpPr>
          <p:cNvPr id="14341" name="Rectangle 12"/>
          <p:cNvSpPr>
            <a:spLocks noChangeArrowheads="1"/>
          </p:cNvSpPr>
          <p:nvPr/>
        </p:nvSpPr>
        <p:spPr bwMode="auto">
          <a:xfrm>
            <a:off x="2286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341440"/>
              </p:ext>
            </p:extLst>
          </p:nvPr>
        </p:nvGraphicFramePr>
        <p:xfrm>
          <a:off x="533400" y="2743200"/>
          <a:ext cx="81534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73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5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47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3909">
                  <a:extLst>
                    <a:ext uri="{9D8B030D-6E8A-4147-A177-3AD203B41FA5}">
                      <a16:colId xmlns:a16="http://schemas.microsoft.com/office/drawing/2014/main" val="951354993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Ja-Shun Wan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Yonggang Fang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MediaTek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yonggang.fang@mediatek.com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783049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James Yee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261459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Kaiying Lu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5373036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Li-Hsiang Sun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621211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Frank Hsu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MediaTek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379682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Gabor Bajko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MediaTek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302587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B07C8A-5666-E4A5-F992-05916EBCC2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8A7DC-021E-DD66-7B75-D2363F5E3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>
                <a:solidFill>
                  <a:schemeClr val="tx1"/>
                </a:solidFill>
                <a:latin typeface="Calibri" panose="020F0702030404030204" pitchFamily="34" charset="0"/>
                <a:ea typeface="+mj-ea"/>
                <a:cs typeface="Calibri" panose="020F0702030404030204" pitchFamily="34" charset="0"/>
              </a:rPr>
              <a:t>Synchronized DS Transmission (4)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CD9E8-A9E8-A301-B237-646B4458B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1600201"/>
            <a:ext cx="8610601" cy="480059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Benefits of Synchronized DS transmission 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dirty="0"/>
              <a:t>Provide better reliability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NAV protection:  the non-transmitted STAs can set NAV to protect the short contention period if the MAC header is decoded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EIFS protection: if only preamble can be decoded correctly,  the EIFS rules can still be applied to non-transmitted STAs to prevent them from the channel access in the short contention period.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Better protection coverage 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20dB difference between PDT and EDT provides better protection coverage for synchronized DS transmissions and subsequent RTS transmissions.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Resolve the collisions of DS and RTS transmission quickly 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Help to reduce un-decoded overlapping DS transmissions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Help to reduce the channel acquisition time and E2E latency tail.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Reduce the possibility of false alarm of DS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Other STAs can use PD to detect and decode the synchronized DS transmissions 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Otherwise, other STAs have to use ED to detect unsynchronized overlapping DS transmissions and may not be able to decode them.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51DA3138-D73E-CC98-C6DA-DE9FB76872BD}"/>
              </a:ext>
            </a:extLst>
          </p:cNvPr>
          <p:cNvSpPr txBox="1">
            <a:spLocks/>
          </p:cNvSpPr>
          <p:nvPr/>
        </p:nvSpPr>
        <p:spPr>
          <a:xfrm>
            <a:off x="4176395" y="6475730"/>
            <a:ext cx="395605" cy="229870"/>
          </a:xfrm>
          <a:prstGeom prst="rect">
            <a:avLst/>
          </a:prstGeom>
          <a:noFill/>
        </p:spPr>
        <p:txBody>
          <a:bodyPr wrap="squar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9pPr>
          </a:lstStyle>
          <a:p>
            <a:pPr algn="ctr"/>
            <a:fld id="{3D0C9393-8DD5-47F8-80DF-CB27F46398E0}" type="slidenum">
              <a:rPr lang="en-US" smtClean="0"/>
              <a:pPr algn="ctr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691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BC1E00-AE19-D90E-EE42-36D75FF5DE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726DF-1F7F-5EA3-736F-FBCD7696B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>
                <a:solidFill>
                  <a:schemeClr val="tx1"/>
                </a:solidFill>
                <a:latin typeface="Calibri" panose="020F0702030404030204" pitchFamily="34" charset="0"/>
                <a:ea typeface="+mj-ea"/>
                <a:cs typeface="Calibri" panose="020F0702030404030204" pitchFamily="34" charset="0"/>
              </a:rPr>
              <a:t>FES of P-EDCA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9B8ACB-1D2A-AB3F-7E77-6E6B584F4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497209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u="sng" dirty="0"/>
              <a:t>Issues in PDT   </a:t>
            </a:r>
          </a:p>
          <a:p>
            <a:pPr lvl="1"/>
            <a:r>
              <a:rPr lang="en-GB" sz="1600" dirty="0"/>
              <a:t>The current text in the draft [1] does not distinguish the </a:t>
            </a:r>
            <a:r>
              <a:rPr lang="en-US" sz="1600" dirty="0"/>
              <a:t>P-EDCA attempt retry from the P-EDCA contention (i.e., RTS) retry during the P-EDCA contention period.  </a:t>
            </a:r>
          </a:p>
          <a:p>
            <a:pPr lvl="2"/>
            <a:r>
              <a:rPr lang="en-US" sz="1600" dirty="0"/>
              <a:t>The P-EDCA attempt retry during the P-EDCA contention adds a new contention into the un-resolved P-EDCA contention collisions in the subsequent contention period. This causes the P-EDCA contentions to not converge!</a:t>
            </a:r>
          </a:p>
          <a:p>
            <a:pPr lvl="2"/>
            <a:r>
              <a:rPr lang="en-US" sz="1600" dirty="0"/>
              <a:t>The P-EDCA attempt retry blocks the RTS retry during the P-EDCA contention which does not align with the 802.11bn specification framework [8]. </a:t>
            </a:r>
          </a:p>
          <a:p>
            <a:pPr lvl="3"/>
            <a:r>
              <a:rPr lang="en-US" sz="1400" i="1" dirty="0"/>
              <a:t>“Define High Priority (HIP) EDCA in UHR where a STA with LL traffic may be allowed, based on TBD conditions, to send a Defer Signal (it is TBD whether CTS or RTS is used) to start a protected short contention for pending LL data</a:t>
            </a:r>
          </a:p>
          <a:p>
            <a:pPr lvl="4"/>
            <a:r>
              <a:rPr lang="en-US" sz="1400" i="1" dirty="0"/>
              <a:t>Conditions to be allowed to send a Defer Signal is TBD</a:t>
            </a:r>
          </a:p>
          <a:p>
            <a:pPr lvl="4"/>
            <a:r>
              <a:rPr lang="en-US" sz="1400" i="1" dirty="0"/>
              <a:t>STA in HIP EDCA always use </a:t>
            </a:r>
            <a:r>
              <a:rPr lang="en-US" sz="1400" b="1" i="1" dirty="0"/>
              <a:t>RTS</a:t>
            </a:r>
            <a:r>
              <a:rPr lang="en-US" sz="1400" i="1" dirty="0"/>
              <a:t>/CTS as initial frame exchange and </a:t>
            </a:r>
            <a:r>
              <a:rPr lang="en-US" sz="1400" b="1" i="1" dirty="0"/>
              <a:t>retry</a:t>
            </a:r>
            <a:r>
              <a:rPr lang="en-US" sz="1400" i="1" dirty="0"/>
              <a:t>.”</a:t>
            </a:r>
          </a:p>
          <a:p>
            <a:pPr lvl="2"/>
            <a:r>
              <a:rPr lang="en-US" sz="1600" dirty="0"/>
              <a:t>The P-EDCA attempt retry adds the unnecessary overhead and the extra delay to P-EDCA. </a:t>
            </a:r>
          </a:p>
          <a:p>
            <a:pPr lvl="2"/>
            <a:r>
              <a:rPr lang="en-US" sz="1600" dirty="0"/>
              <a:t>Please refer to the following frame exchange sequences </a:t>
            </a:r>
            <a:endParaRPr lang="en-US" sz="1400" dirty="0"/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D3D18101-26D6-3DAC-BDB2-968B2A950246}"/>
              </a:ext>
            </a:extLst>
          </p:cNvPr>
          <p:cNvSpPr txBox="1">
            <a:spLocks/>
          </p:cNvSpPr>
          <p:nvPr/>
        </p:nvSpPr>
        <p:spPr>
          <a:xfrm>
            <a:off x="4138295" y="6496090"/>
            <a:ext cx="395605" cy="229870"/>
          </a:xfrm>
          <a:prstGeom prst="rect">
            <a:avLst/>
          </a:prstGeom>
          <a:noFill/>
        </p:spPr>
        <p:txBody>
          <a:bodyPr wrap="squar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9pPr>
          </a:lstStyle>
          <a:p>
            <a:pPr algn="ctr"/>
            <a:fld id="{3D0C9393-8DD5-47F8-80DF-CB27F46398E0}" type="slidenum">
              <a:rPr lang="en-US" smtClean="0"/>
              <a:pPr algn="ctr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085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496DCF-F31A-69D0-4AD1-43A8899787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23FD5-084D-8D95-72EA-8BF829387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FES of P-EDCA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3BEADE-6D36-BA31-CFDB-852E09001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1536317"/>
            <a:ext cx="8458201" cy="153875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An example FES (A)</a:t>
            </a:r>
          </a:p>
          <a:p>
            <a:pPr lvl="1">
              <a:lnSpc>
                <a:spcPct val="90000"/>
              </a:lnSpc>
            </a:pPr>
            <a:r>
              <a:rPr lang="en-US" sz="1400" dirty="0">
                <a:solidFill>
                  <a:schemeClr val="tx2"/>
                </a:solidFill>
              </a:rPr>
              <a:t>Synchronized DS/RTS can provide NAV and EIFS protection.</a:t>
            </a:r>
          </a:p>
          <a:p>
            <a:pPr lvl="1">
              <a:lnSpc>
                <a:spcPct val="90000"/>
              </a:lnSpc>
            </a:pPr>
            <a:r>
              <a:rPr lang="en-US" sz="1400" dirty="0">
                <a:solidFill>
                  <a:schemeClr val="tx2"/>
                </a:solidFill>
              </a:rPr>
              <a:t>DS transmission attempt triggers one or more P-EDCA contentions</a:t>
            </a:r>
          </a:p>
          <a:p>
            <a:pPr lvl="2">
              <a:lnSpc>
                <a:spcPct val="90000"/>
              </a:lnSpc>
            </a:pPr>
            <a:r>
              <a:rPr lang="en-US" sz="1200" u="sng" dirty="0">
                <a:solidFill>
                  <a:schemeClr val="tx2"/>
                </a:solidFill>
              </a:rPr>
              <a:t>Only the idle period of one DS in the channel acquisition period will contribute to Bin[1]. i.e., </a:t>
            </a:r>
            <a:r>
              <a:rPr lang="en-US" sz="1200" b="1" i="1" u="sng" dirty="0">
                <a:solidFill>
                  <a:schemeClr val="tx2"/>
                </a:solidFill>
              </a:rPr>
              <a:t>N</a:t>
            </a:r>
            <a:r>
              <a:rPr lang="en-US" sz="1200" u="sng" dirty="0">
                <a:solidFill>
                  <a:schemeClr val="tx2"/>
                </a:solidFill>
              </a:rPr>
              <a:t> = 11.6 </a:t>
            </a:r>
            <a:endParaRPr lang="en-US" sz="1100" u="sng" dirty="0">
              <a:solidFill>
                <a:schemeClr val="tx2"/>
              </a:solidFill>
            </a:endParaRPr>
          </a:p>
          <a:p>
            <a:pPr lvl="2">
              <a:lnSpc>
                <a:spcPct val="90000"/>
              </a:lnSpc>
            </a:pPr>
            <a:endParaRPr lang="en-US" sz="1400" dirty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0BF103AE-1A0E-AB5F-849E-F3842A0B4E0C}"/>
              </a:ext>
            </a:extLst>
          </p:cNvPr>
          <p:cNvSpPr txBox="1">
            <a:spLocks/>
          </p:cNvSpPr>
          <p:nvPr/>
        </p:nvSpPr>
        <p:spPr>
          <a:xfrm>
            <a:off x="4176395" y="6475730"/>
            <a:ext cx="395605" cy="229870"/>
          </a:xfrm>
          <a:prstGeom prst="rect">
            <a:avLst/>
          </a:prstGeom>
          <a:noFill/>
        </p:spPr>
        <p:txBody>
          <a:bodyPr wrap="squar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9pPr>
          </a:lstStyle>
          <a:p>
            <a:pPr algn="ctr"/>
            <a:fld id="{3D0C9393-8DD5-47F8-80DF-CB27F46398E0}" type="slidenum">
              <a:rPr lang="en-US" smtClean="0"/>
              <a:pPr algn="ctr"/>
              <a:t>12</a:t>
            </a:fld>
            <a:endParaRPr lang="en-US" dirty="0"/>
          </a:p>
        </p:txBody>
      </p:sp>
      <p:grpSp>
        <p:nvGrpSpPr>
          <p:cNvPr id="198" name="Group 197">
            <a:extLst>
              <a:ext uri="{FF2B5EF4-FFF2-40B4-BE49-F238E27FC236}">
                <a16:creationId xmlns:a16="http://schemas.microsoft.com/office/drawing/2014/main" id="{4614D059-BC80-7AB0-8C50-C2C5D8113ED7}"/>
              </a:ext>
            </a:extLst>
          </p:cNvPr>
          <p:cNvGrpSpPr/>
          <p:nvPr/>
        </p:nvGrpSpPr>
        <p:grpSpPr>
          <a:xfrm>
            <a:off x="381000" y="3124200"/>
            <a:ext cx="8305800" cy="3276600"/>
            <a:chOff x="381000" y="3124200"/>
            <a:chExt cx="8305800" cy="3276600"/>
          </a:xfrm>
        </p:grpSpPr>
        <p:sp>
          <p:nvSpPr>
            <p:cNvPr id="51" name="文字方塊 7">
              <a:extLst>
                <a:ext uri="{FF2B5EF4-FFF2-40B4-BE49-F238E27FC236}">
                  <a16:creationId xmlns:a16="http://schemas.microsoft.com/office/drawing/2014/main" id="{37FA6DA1-14A1-B42E-8697-CE058C7B7650}"/>
                </a:ext>
              </a:extLst>
            </p:cNvPr>
            <p:cNvSpPr txBox="1"/>
            <p:nvPr/>
          </p:nvSpPr>
          <p:spPr>
            <a:xfrm>
              <a:off x="381000" y="4012817"/>
              <a:ext cx="425784" cy="254383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STA3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1000" dirty="0">
                  <a:solidFill>
                    <a:srgbClr val="353630"/>
                  </a:solidFill>
                  <a:latin typeface="Calibri"/>
                  <a:ea typeface="Microsoft YaHei"/>
                </a:rPr>
                <a:t>(AC3)</a:t>
              </a:r>
              <a:endParaRPr kumimoji="0" lang="zh-TW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01" name="文字方塊 8">
              <a:extLst>
                <a:ext uri="{FF2B5EF4-FFF2-40B4-BE49-F238E27FC236}">
                  <a16:creationId xmlns:a16="http://schemas.microsoft.com/office/drawing/2014/main" id="{ABF2EC0E-99A1-A063-2624-722FE8335A77}"/>
                </a:ext>
              </a:extLst>
            </p:cNvPr>
            <p:cNvSpPr txBox="1"/>
            <p:nvPr/>
          </p:nvSpPr>
          <p:spPr>
            <a:xfrm>
              <a:off x="381000" y="4558780"/>
              <a:ext cx="425784" cy="254383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STA2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1000" dirty="0">
                  <a:solidFill>
                    <a:srgbClr val="353630"/>
                  </a:solidFill>
                  <a:latin typeface="Calibri"/>
                  <a:ea typeface="Microsoft YaHei"/>
                </a:rPr>
                <a:t>(AC3)</a:t>
              </a:r>
              <a:endParaRPr kumimoji="0" lang="zh-TW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02" name="文字方塊 9">
              <a:extLst>
                <a:ext uri="{FF2B5EF4-FFF2-40B4-BE49-F238E27FC236}">
                  <a16:creationId xmlns:a16="http://schemas.microsoft.com/office/drawing/2014/main" id="{D8A542D6-399D-85BF-CA59-E5B9C446590F}"/>
                </a:ext>
              </a:extLst>
            </p:cNvPr>
            <p:cNvSpPr txBox="1"/>
            <p:nvPr/>
          </p:nvSpPr>
          <p:spPr>
            <a:xfrm>
              <a:off x="381000" y="5576389"/>
              <a:ext cx="425784" cy="254383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STA1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103" name="直線接點 12">
              <a:extLst>
                <a:ext uri="{FF2B5EF4-FFF2-40B4-BE49-F238E27FC236}">
                  <a16:creationId xmlns:a16="http://schemas.microsoft.com/office/drawing/2014/main" id="{7CEAC8C0-5178-53E0-749D-85D82B35CA01}"/>
                </a:ext>
              </a:extLst>
            </p:cNvPr>
            <p:cNvCxnSpPr>
              <a:cxnSpLocks/>
            </p:cNvCxnSpPr>
            <p:nvPr/>
          </p:nvCxnSpPr>
          <p:spPr>
            <a:xfrm>
              <a:off x="876913" y="5810769"/>
              <a:ext cx="780988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接點 13">
              <a:extLst>
                <a:ext uri="{FF2B5EF4-FFF2-40B4-BE49-F238E27FC236}">
                  <a16:creationId xmlns:a16="http://schemas.microsoft.com/office/drawing/2014/main" id="{A7E676F1-87EE-8A7B-DC9E-FF4832A74A7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6913" y="4798145"/>
              <a:ext cx="7809887" cy="3259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接點 14">
              <a:extLst>
                <a:ext uri="{FF2B5EF4-FFF2-40B4-BE49-F238E27FC236}">
                  <a16:creationId xmlns:a16="http://schemas.microsoft.com/office/drawing/2014/main" id="{0704CE04-6FC0-1E41-0EC0-A016C98A39D8}"/>
                </a:ext>
              </a:extLst>
            </p:cNvPr>
            <p:cNvCxnSpPr>
              <a:cxnSpLocks/>
            </p:cNvCxnSpPr>
            <p:nvPr/>
          </p:nvCxnSpPr>
          <p:spPr>
            <a:xfrm>
              <a:off x="876913" y="4253084"/>
              <a:ext cx="780988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文字方塊 5">
              <a:extLst>
                <a:ext uri="{FF2B5EF4-FFF2-40B4-BE49-F238E27FC236}">
                  <a16:creationId xmlns:a16="http://schemas.microsoft.com/office/drawing/2014/main" id="{54F6B6FC-D068-F62C-29AE-DBBA3821CB04}"/>
                </a:ext>
              </a:extLst>
            </p:cNvPr>
            <p:cNvSpPr txBox="1"/>
            <p:nvPr/>
          </p:nvSpPr>
          <p:spPr>
            <a:xfrm>
              <a:off x="2493377" y="4050504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RTS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07" name="文字方塊 15">
              <a:extLst>
                <a:ext uri="{FF2B5EF4-FFF2-40B4-BE49-F238E27FC236}">
                  <a16:creationId xmlns:a16="http://schemas.microsoft.com/office/drawing/2014/main" id="{1FC1D52F-3A35-C0B4-EB3C-BBFC88A7E340}"/>
                </a:ext>
              </a:extLst>
            </p:cNvPr>
            <p:cNvSpPr txBox="1"/>
            <p:nvPr/>
          </p:nvSpPr>
          <p:spPr>
            <a:xfrm>
              <a:off x="2493377" y="4596468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RTS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08" name="文字方塊 17">
              <a:extLst>
                <a:ext uri="{FF2B5EF4-FFF2-40B4-BE49-F238E27FC236}">
                  <a16:creationId xmlns:a16="http://schemas.microsoft.com/office/drawing/2014/main" id="{22CF13EA-427F-FFC1-0B43-693799160989}"/>
                </a:ext>
              </a:extLst>
            </p:cNvPr>
            <p:cNvSpPr txBox="1"/>
            <p:nvPr/>
          </p:nvSpPr>
          <p:spPr>
            <a:xfrm>
              <a:off x="3284120" y="4603534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RTS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09" name="文字方塊 19">
              <a:extLst>
                <a:ext uri="{FF2B5EF4-FFF2-40B4-BE49-F238E27FC236}">
                  <a16:creationId xmlns:a16="http://schemas.microsoft.com/office/drawing/2014/main" id="{F98FED42-1D0D-0729-017A-034EC1F476EC}"/>
                </a:ext>
              </a:extLst>
            </p:cNvPr>
            <p:cNvSpPr txBox="1"/>
            <p:nvPr/>
          </p:nvSpPr>
          <p:spPr>
            <a:xfrm>
              <a:off x="4787677" y="4808471"/>
              <a:ext cx="334543" cy="20258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CTS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10" name="文字方塊 20">
              <a:extLst>
                <a:ext uri="{FF2B5EF4-FFF2-40B4-BE49-F238E27FC236}">
                  <a16:creationId xmlns:a16="http://schemas.microsoft.com/office/drawing/2014/main" id="{2ED63498-B410-B1F3-7F1A-FBB94327FBE6}"/>
                </a:ext>
              </a:extLst>
            </p:cNvPr>
            <p:cNvSpPr txBox="1"/>
            <p:nvPr/>
          </p:nvSpPr>
          <p:spPr>
            <a:xfrm>
              <a:off x="6197878" y="4041083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DS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111" name="直線接點 25">
              <a:extLst>
                <a:ext uri="{FF2B5EF4-FFF2-40B4-BE49-F238E27FC236}">
                  <a16:creationId xmlns:a16="http://schemas.microsoft.com/office/drawing/2014/main" id="{CA8C507E-C026-C0C6-109A-CA209641DDAD}"/>
                </a:ext>
              </a:extLst>
            </p:cNvPr>
            <p:cNvCxnSpPr>
              <a:cxnSpLocks/>
            </p:cNvCxnSpPr>
            <p:nvPr/>
          </p:nvCxnSpPr>
          <p:spPr>
            <a:xfrm>
              <a:off x="2182335" y="3456601"/>
              <a:ext cx="0" cy="23366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接點 26">
              <a:extLst>
                <a:ext uri="{FF2B5EF4-FFF2-40B4-BE49-F238E27FC236}">
                  <a16:creationId xmlns:a16="http://schemas.microsoft.com/office/drawing/2014/main" id="{71CF0282-0CAE-5B3B-8BE4-7084D6A06C01}"/>
                </a:ext>
              </a:extLst>
            </p:cNvPr>
            <p:cNvCxnSpPr>
              <a:cxnSpLocks/>
            </p:cNvCxnSpPr>
            <p:nvPr/>
          </p:nvCxnSpPr>
          <p:spPr>
            <a:xfrm>
              <a:off x="6019800" y="3339973"/>
              <a:ext cx="0" cy="29492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文字方塊 29">
              <a:extLst>
                <a:ext uri="{FF2B5EF4-FFF2-40B4-BE49-F238E27FC236}">
                  <a16:creationId xmlns:a16="http://schemas.microsoft.com/office/drawing/2014/main" id="{73F53D72-0610-A349-170E-4E64D1AE4CBF}"/>
                </a:ext>
              </a:extLst>
            </p:cNvPr>
            <p:cNvSpPr txBox="1"/>
            <p:nvPr/>
          </p:nvSpPr>
          <p:spPr>
            <a:xfrm>
              <a:off x="5238972" y="4588223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PPDU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14" name="文字方塊 30">
              <a:extLst>
                <a:ext uri="{FF2B5EF4-FFF2-40B4-BE49-F238E27FC236}">
                  <a16:creationId xmlns:a16="http://schemas.microsoft.com/office/drawing/2014/main" id="{E41D9C98-433D-5D67-DF99-ED0D7708DEC3}"/>
                </a:ext>
              </a:extLst>
            </p:cNvPr>
            <p:cNvSpPr txBox="1"/>
            <p:nvPr/>
          </p:nvSpPr>
          <p:spPr>
            <a:xfrm>
              <a:off x="5832029" y="4803761"/>
              <a:ext cx="162204" cy="20258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BA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115" name="直線單箭頭接點 33">
              <a:extLst>
                <a:ext uri="{FF2B5EF4-FFF2-40B4-BE49-F238E27FC236}">
                  <a16:creationId xmlns:a16="http://schemas.microsoft.com/office/drawing/2014/main" id="{14320925-33FF-A575-9D76-6F4183049253}"/>
                </a:ext>
              </a:extLst>
            </p:cNvPr>
            <p:cNvCxnSpPr>
              <a:cxnSpLocks/>
            </p:cNvCxnSpPr>
            <p:nvPr/>
          </p:nvCxnSpPr>
          <p:spPr>
            <a:xfrm>
              <a:off x="1502829" y="6225824"/>
              <a:ext cx="3634829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文字方塊 39">
              <a:extLst>
                <a:ext uri="{FF2B5EF4-FFF2-40B4-BE49-F238E27FC236}">
                  <a16:creationId xmlns:a16="http://schemas.microsoft.com/office/drawing/2014/main" id="{A0AEF321-BE03-77ED-9241-FB98B656FE78}"/>
                </a:ext>
              </a:extLst>
            </p:cNvPr>
            <p:cNvSpPr txBox="1"/>
            <p:nvPr/>
          </p:nvSpPr>
          <p:spPr>
            <a:xfrm>
              <a:off x="2426542" y="6019800"/>
              <a:ext cx="1688258" cy="25898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Channel Acquisition Time  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grpSp>
          <p:nvGrpSpPr>
            <p:cNvPr id="117" name="Group 116">
              <a:extLst>
                <a:ext uri="{FF2B5EF4-FFF2-40B4-BE49-F238E27FC236}">
                  <a16:creationId xmlns:a16="http://schemas.microsoft.com/office/drawing/2014/main" id="{F71BC9F4-12D9-2FE9-5CAA-1A3F4C97211D}"/>
                </a:ext>
              </a:extLst>
            </p:cNvPr>
            <p:cNvGrpSpPr/>
            <p:nvPr/>
          </p:nvGrpSpPr>
          <p:grpSpPr>
            <a:xfrm>
              <a:off x="2376676" y="4149459"/>
              <a:ext cx="96703" cy="113068"/>
              <a:chOff x="1348351" y="3733800"/>
              <a:chExt cx="121145" cy="152400"/>
            </a:xfrm>
          </p:grpSpPr>
          <p:cxnSp>
            <p:nvCxnSpPr>
              <p:cNvPr id="196" name="Straight Connector 195">
                <a:extLst>
                  <a:ext uri="{FF2B5EF4-FFF2-40B4-BE49-F238E27FC236}">
                    <a16:creationId xmlns:a16="http://schemas.microsoft.com/office/drawing/2014/main" id="{9291845C-16BA-A581-ACBC-DD1299BA6A95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97" name="Straight Connector 196">
                <a:extLst>
                  <a:ext uri="{FF2B5EF4-FFF2-40B4-BE49-F238E27FC236}">
                    <a16:creationId xmlns:a16="http://schemas.microsoft.com/office/drawing/2014/main" id="{B518D5BB-A1F2-EB56-79AD-CD9508BF230A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32845D1A-A048-AE54-B49C-48FD42F4342B}"/>
                </a:ext>
              </a:extLst>
            </p:cNvPr>
            <p:cNvGrpSpPr/>
            <p:nvPr/>
          </p:nvGrpSpPr>
          <p:grpSpPr>
            <a:xfrm>
              <a:off x="2386675" y="4697560"/>
              <a:ext cx="96703" cy="113068"/>
              <a:chOff x="1348351" y="3733800"/>
              <a:chExt cx="121145" cy="152400"/>
            </a:xfrm>
          </p:grpSpPr>
          <p:cxnSp>
            <p:nvCxnSpPr>
              <p:cNvPr id="194" name="Straight Connector 193">
                <a:extLst>
                  <a:ext uri="{FF2B5EF4-FFF2-40B4-BE49-F238E27FC236}">
                    <a16:creationId xmlns:a16="http://schemas.microsoft.com/office/drawing/2014/main" id="{4D86BEED-0E39-20B5-7DA5-B72E687AB2E7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95" name="Straight Connector 194">
                <a:extLst>
                  <a:ext uri="{FF2B5EF4-FFF2-40B4-BE49-F238E27FC236}">
                    <a16:creationId xmlns:a16="http://schemas.microsoft.com/office/drawing/2014/main" id="{0A20A4DB-A54C-C34B-6625-19211E04FD00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55D28DBB-0AE7-42D1-9206-D70C46D3429F}"/>
                </a:ext>
              </a:extLst>
            </p:cNvPr>
            <p:cNvGrpSpPr/>
            <p:nvPr/>
          </p:nvGrpSpPr>
          <p:grpSpPr>
            <a:xfrm>
              <a:off x="2324348" y="5698594"/>
              <a:ext cx="96703" cy="113068"/>
              <a:chOff x="1348351" y="3733800"/>
              <a:chExt cx="121145" cy="152400"/>
            </a:xfrm>
          </p:grpSpPr>
          <p:cxnSp>
            <p:nvCxnSpPr>
              <p:cNvPr id="190" name="Straight Connector 189">
                <a:extLst>
                  <a:ext uri="{FF2B5EF4-FFF2-40B4-BE49-F238E27FC236}">
                    <a16:creationId xmlns:a16="http://schemas.microsoft.com/office/drawing/2014/main" id="{22612D68-0059-62BA-78EC-DCE5FD1DC516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91" name="Straight Connector 190">
                <a:extLst>
                  <a:ext uri="{FF2B5EF4-FFF2-40B4-BE49-F238E27FC236}">
                    <a16:creationId xmlns:a16="http://schemas.microsoft.com/office/drawing/2014/main" id="{3EBCC0D4-6599-0D60-C31F-6EB3973ABA51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cxnSp>
          <p:nvCxnSpPr>
            <p:cNvPr id="121" name="Straight Arrow Connector 120">
              <a:extLst>
                <a:ext uri="{FF2B5EF4-FFF2-40B4-BE49-F238E27FC236}">
                  <a16:creationId xmlns:a16="http://schemas.microsoft.com/office/drawing/2014/main" id="{E743B16D-83F0-EF0C-DFB1-E9CB8DB210E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21729" y="4205992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cxnSp>
          <p:nvCxnSpPr>
            <p:cNvPr id="122" name="Straight Arrow Connector 121">
              <a:extLst>
                <a:ext uri="{FF2B5EF4-FFF2-40B4-BE49-F238E27FC236}">
                  <a16:creationId xmlns:a16="http://schemas.microsoft.com/office/drawing/2014/main" id="{0F41B8E0-E13C-6633-ACD1-D97592060F0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35219" y="4749601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cxnSp>
          <p:nvCxnSpPr>
            <p:cNvPr id="123" name="Straight Arrow Connector 122">
              <a:extLst>
                <a:ext uri="{FF2B5EF4-FFF2-40B4-BE49-F238E27FC236}">
                  <a16:creationId xmlns:a16="http://schemas.microsoft.com/office/drawing/2014/main" id="{1099AC63-6BC3-1EFC-D530-C37F405EBF9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02695" y="5755127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cxnSp>
          <p:nvCxnSpPr>
            <p:cNvPr id="125" name="Straight Arrow Connector 124">
              <a:extLst>
                <a:ext uri="{FF2B5EF4-FFF2-40B4-BE49-F238E27FC236}">
                  <a16:creationId xmlns:a16="http://schemas.microsoft.com/office/drawing/2014/main" id="{DEDB38F5-B043-4231-862A-695993DF85D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19577" y="4205992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643A053F-86E4-9519-9B7E-34AB915E5BA5}"/>
                </a:ext>
              </a:extLst>
            </p:cNvPr>
            <p:cNvSpPr/>
            <p:nvPr/>
          </p:nvSpPr>
          <p:spPr bwMode="auto">
            <a:xfrm>
              <a:off x="866273" y="5954226"/>
              <a:ext cx="623908" cy="199356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703060505090304" pitchFamily="18" charset="0"/>
                </a:rPr>
                <a:t>Busy</a:t>
              </a:r>
            </a:p>
          </p:txBody>
        </p:sp>
        <p:cxnSp>
          <p:nvCxnSpPr>
            <p:cNvPr id="127" name="直線接點 26">
              <a:extLst>
                <a:ext uri="{FF2B5EF4-FFF2-40B4-BE49-F238E27FC236}">
                  <a16:creationId xmlns:a16="http://schemas.microsoft.com/office/drawing/2014/main" id="{74964EAE-853C-4EF6-4A4F-6B4789853D5A}"/>
                </a:ext>
              </a:extLst>
            </p:cNvPr>
            <p:cNvCxnSpPr>
              <a:cxnSpLocks/>
            </p:cNvCxnSpPr>
            <p:nvPr/>
          </p:nvCxnSpPr>
          <p:spPr>
            <a:xfrm>
              <a:off x="3052755" y="3393597"/>
              <a:ext cx="0" cy="24089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8" name="Group 127">
              <a:extLst>
                <a:ext uri="{FF2B5EF4-FFF2-40B4-BE49-F238E27FC236}">
                  <a16:creationId xmlns:a16="http://schemas.microsoft.com/office/drawing/2014/main" id="{D07ADC5B-9462-B102-3ECE-AA6E4621B4F7}"/>
                </a:ext>
              </a:extLst>
            </p:cNvPr>
            <p:cNvGrpSpPr/>
            <p:nvPr/>
          </p:nvGrpSpPr>
          <p:grpSpPr>
            <a:xfrm>
              <a:off x="3189454" y="4694792"/>
              <a:ext cx="96703" cy="113068"/>
              <a:chOff x="1348351" y="3733800"/>
              <a:chExt cx="121145" cy="152400"/>
            </a:xfrm>
          </p:grpSpPr>
          <p:cxnSp>
            <p:nvCxnSpPr>
              <p:cNvPr id="188" name="Straight Connector 187">
                <a:extLst>
                  <a:ext uri="{FF2B5EF4-FFF2-40B4-BE49-F238E27FC236}">
                    <a16:creationId xmlns:a16="http://schemas.microsoft.com/office/drawing/2014/main" id="{11C3DF43-F01A-8B8E-D127-6981AEB2B8D0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89" name="Straight Connector 188">
                <a:extLst>
                  <a:ext uri="{FF2B5EF4-FFF2-40B4-BE49-F238E27FC236}">
                    <a16:creationId xmlns:a16="http://schemas.microsoft.com/office/drawing/2014/main" id="{845703E0-3C01-A3CF-954A-965E1C4891B5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cxnSp>
          <p:nvCxnSpPr>
            <p:cNvPr id="129" name="Straight Arrow Connector 128">
              <a:extLst>
                <a:ext uri="{FF2B5EF4-FFF2-40B4-BE49-F238E27FC236}">
                  <a16:creationId xmlns:a16="http://schemas.microsoft.com/office/drawing/2014/main" id="{BA214F98-6A4C-5069-6476-E3A0DA8D76D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31146" y="4751326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grpSp>
          <p:nvGrpSpPr>
            <p:cNvPr id="130" name="Group 129">
              <a:extLst>
                <a:ext uri="{FF2B5EF4-FFF2-40B4-BE49-F238E27FC236}">
                  <a16:creationId xmlns:a16="http://schemas.microsoft.com/office/drawing/2014/main" id="{E8C11034-E442-1BED-3AD2-7F27B8EB14FF}"/>
                </a:ext>
              </a:extLst>
            </p:cNvPr>
            <p:cNvGrpSpPr/>
            <p:nvPr/>
          </p:nvGrpSpPr>
          <p:grpSpPr>
            <a:xfrm>
              <a:off x="3199122" y="4149117"/>
              <a:ext cx="96703" cy="113068"/>
              <a:chOff x="1348351" y="3733800"/>
              <a:chExt cx="121145" cy="152400"/>
            </a:xfrm>
          </p:grpSpPr>
          <p:cxnSp>
            <p:nvCxnSpPr>
              <p:cNvPr id="186" name="Straight Connector 185">
                <a:extLst>
                  <a:ext uri="{FF2B5EF4-FFF2-40B4-BE49-F238E27FC236}">
                    <a16:creationId xmlns:a16="http://schemas.microsoft.com/office/drawing/2014/main" id="{9C345B25-970E-D66A-1064-4B4CDC156449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87" name="Straight Connector 186">
                <a:extLst>
                  <a:ext uri="{FF2B5EF4-FFF2-40B4-BE49-F238E27FC236}">
                    <a16:creationId xmlns:a16="http://schemas.microsoft.com/office/drawing/2014/main" id="{F65C4CCE-8ECA-07C7-758B-FA1DA6E39F70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cxnSp>
          <p:nvCxnSpPr>
            <p:cNvPr id="131" name="Straight Arrow Connector 130">
              <a:extLst>
                <a:ext uri="{FF2B5EF4-FFF2-40B4-BE49-F238E27FC236}">
                  <a16:creationId xmlns:a16="http://schemas.microsoft.com/office/drawing/2014/main" id="{D0A91ACA-B617-D3A6-CE3E-46E34C80DB8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40814" y="4205651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0ACA5230-85A3-046B-9A18-AC945FF04A50}"/>
                </a:ext>
              </a:extLst>
            </p:cNvPr>
            <p:cNvSpPr txBox="1"/>
            <p:nvPr/>
          </p:nvSpPr>
          <p:spPr>
            <a:xfrm>
              <a:off x="6019800" y="5410872"/>
              <a:ext cx="710292" cy="38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en-US" sz="600" dirty="0"/>
                <a:t>Remaining </a:t>
              </a:r>
            </a:p>
            <a:p>
              <a:pPr>
                <a:lnSpc>
                  <a:spcPts val="1000"/>
                </a:lnSpc>
              </a:pPr>
              <a:r>
                <a:rPr lang="en-US" sz="600" dirty="0"/>
                <a:t>BC=3</a:t>
              </a:r>
            </a:p>
          </p:txBody>
        </p:sp>
        <p:grpSp>
          <p:nvGrpSpPr>
            <p:cNvPr id="133" name="Group 132">
              <a:extLst>
                <a:ext uri="{FF2B5EF4-FFF2-40B4-BE49-F238E27FC236}">
                  <a16:creationId xmlns:a16="http://schemas.microsoft.com/office/drawing/2014/main" id="{9745B771-6B10-6FBA-598D-F55EF02BDD40}"/>
                </a:ext>
              </a:extLst>
            </p:cNvPr>
            <p:cNvGrpSpPr/>
            <p:nvPr/>
          </p:nvGrpSpPr>
          <p:grpSpPr>
            <a:xfrm>
              <a:off x="6312113" y="5689456"/>
              <a:ext cx="96703" cy="113068"/>
              <a:chOff x="1348351" y="3733800"/>
              <a:chExt cx="121145" cy="152400"/>
            </a:xfrm>
          </p:grpSpPr>
          <p:cxnSp>
            <p:nvCxnSpPr>
              <p:cNvPr id="184" name="Straight Connector 183">
                <a:extLst>
                  <a:ext uri="{FF2B5EF4-FFF2-40B4-BE49-F238E27FC236}">
                    <a16:creationId xmlns:a16="http://schemas.microsoft.com/office/drawing/2014/main" id="{A8E468E9-66D9-3C79-816C-3C424DEAB717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85" name="Straight Connector 184">
                <a:extLst>
                  <a:ext uri="{FF2B5EF4-FFF2-40B4-BE49-F238E27FC236}">
                    <a16:creationId xmlns:a16="http://schemas.microsoft.com/office/drawing/2014/main" id="{94765390-9A4F-A97A-142B-6582606042E5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cxnSp>
          <p:nvCxnSpPr>
            <p:cNvPr id="134" name="Straight Arrow Connector 133">
              <a:extLst>
                <a:ext uri="{FF2B5EF4-FFF2-40B4-BE49-F238E27FC236}">
                  <a16:creationId xmlns:a16="http://schemas.microsoft.com/office/drawing/2014/main" id="{D698298F-5D24-F8D5-42F8-EB32D5B33FB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157283" y="5745990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cxnSp>
          <p:nvCxnSpPr>
            <p:cNvPr id="135" name="直線接點 26">
              <a:extLst>
                <a:ext uri="{FF2B5EF4-FFF2-40B4-BE49-F238E27FC236}">
                  <a16:creationId xmlns:a16="http://schemas.microsoft.com/office/drawing/2014/main" id="{9CC5EAE3-E939-109F-DE2B-DFD527276DC8}"/>
                </a:ext>
              </a:extLst>
            </p:cNvPr>
            <p:cNvCxnSpPr>
              <a:cxnSpLocks/>
            </p:cNvCxnSpPr>
            <p:nvPr/>
          </p:nvCxnSpPr>
          <p:spPr>
            <a:xfrm>
              <a:off x="5137658" y="3352800"/>
              <a:ext cx="0" cy="29310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文字方塊 5">
              <a:extLst>
                <a:ext uri="{FF2B5EF4-FFF2-40B4-BE49-F238E27FC236}">
                  <a16:creationId xmlns:a16="http://schemas.microsoft.com/office/drawing/2014/main" id="{7DB00D13-6C6F-3FE0-DC2D-CE78A6AB83BB}"/>
                </a:ext>
              </a:extLst>
            </p:cNvPr>
            <p:cNvSpPr txBox="1"/>
            <p:nvPr/>
          </p:nvSpPr>
          <p:spPr>
            <a:xfrm>
              <a:off x="1651947" y="4050504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DS 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37" name="文字方塊 15">
              <a:extLst>
                <a:ext uri="{FF2B5EF4-FFF2-40B4-BE49-F238E27FC236}">
                  <a16:creationId xmlns:a16="http://schemas.microsoft.com/office/drawing/2014/main" id="{AF164BD8-1148-9678-C604-4AE704A1EDFB}"/>
                </a:ext>
              </a:extLst>
            </p:cNvPr>
            <p:cNvSpPr txBox="1"/>
            <p:nvPr/>
          </p:nvSpPr>
          <p:spPr>
            <a:xfrm>
              <a:off x="1651947" y="4596468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DS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grpSp>
          <p:nvGrpSpPr>
            <p:cNvPr id="138" name="Group 137">
              <a:extLst>
                <a:ext uri="{FF2B5EF4-FFF2-40B4-BE49-F238E27FC236}">
                  <a16:creationId xmlns:a16="http://schemas.microsoft.com/office/drawing/2014/main" id="{40EFC449-4A0D-90D5-1D8C-00F3E19F0728}"/>
                </a:ext>
              </a:extLst>
            </p:cNvPr>
            <p:cNvGrpSpPr/>
            <p:nvPr/>
          </p:nvGrpSpPr>
          <p:grpSpPr>
            <a:xfrm>
              <a:off x="1624481" y="5698594"/>
              <a:ext cx="96703" cy="113068"/>
              <a:chOff x="1348351" y="3733800"/>
              <a:chExt cx="121145" cy="152400"/>
            </a:xfrm>
          </p:grpSpPr>
          <p:cxnSp>
            <p:nvCxnSpPr>
              <p:cNvPr id="182" name="Straight Connector 181">
                <a:extLst>
                  <a:ext uri="{FF2B5EF4-FFF2-40B4-BE49-F238E27FC236}">
                    <a16:creationId xmlns:a16="http://schemas.microsoft.com/office/drawing/2014/main" id="{C0E48B5B-62FA-9DC9-A484-1745BE076229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83" name="Straight Connector 182">
                <a:extLst>
                  <a:ext uri="{FF2B5EF4-FFF2-40B4-BE49-F238E27FC236}">
                    <a16:creationId xmlns:a16="http://schemas.microsoft.com/office/drawing/2014/main" id="{DDF18688-87BB-04F7-8C64-FBBBCD0F3F26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cxnSp>
          <p:nvCxnSpPr>
            <p:cNvPr id="139" name="Straight Arrow Connector 138">
              <a:extLst>
                <a:ext uri="{FF2B5EF4-FFF2-40B4-BE49-F238E27FC236}">
                  <a16:creationId xmlns:a16="http://schemas.microsoft.com/office/drawing/2014/main" id="{19953E5A-903F-5491-0E66-C15348618A3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94988" y="4205992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cxnSp>
          <p:nvCxnSpPr>
            <p:cNvPr id="140" name="Straight Arrow Connector 139">
              <a:extLst>
                <a:ext uri="{FF2B5EF4-FFF2-40B4-BE49-F238E27FC236}">
                  <a16:creationId xmlns:a16="http://schemas.microsoft.com/office/drawing/2014/main" id="{77255905-0939-5CC6-26B6-A8A277BFF6C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94988" y="4749601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cxnSp>
          <p:nvCxnSpPr>
            <p:cNvPr id="141" name="Straight Arrow Connector 140">
              <a:extLst>
                <a:ext uri="{FF2B5EF4-FFF2-40B4-BE49-F238E27FC236}">
                  <a16:creationId xmlns:a16="http://schemas.microsoft.com/office/drawing/2014/main" id="{511BAF10-C5D2-4289-46D6-2BC76E7A334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502829" y="5755127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sp>
          <p:nvSpPr>
            <p:cNvPr id="142" name="TextBox 141">
              <a:extLst>
                <a:ext uri="{FF2B5EF4-FFF2-40B4-BE49-F238E27FC236}">
                  <a16:creationId xmlns:a16="http://schemas.microsoft.com/office/drawing/2014/main" id="{9A272D86-A148-722C-7CC1-FC9AD49902B6}"/>
                </a:ext>
              </a:extLst>
            </p:cNvPr>
            <p:cNvSpPr txBox="1"/>
            <p:nvPr/>
          </p:nvSpPr>
          <p:spPr>
            <a:xfrm>
              <a:off x="1197445" y="5463320"/>
              <a:ext cx="555155" cy="2718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700"/>
                </a:lnSpc>
              </a:pPr>
              <a:r>
                <a:rPr lang="en-US" sz="600" dirty="0"/>
                <a:t>Remaining </a:t>
              </a:r>
            </a:p>
            <a:p>
              <a:pPr>
                <a:lnSpc>
                  <a:spcPts val="700"/>
                </a:lnSpc>
              </a:pPr>
              <a:r>
                <a:rPr lang="en-US" sz="600" dirty="0"/>
                <a:t>BC=3</a:t>
              </a:r>
            </a:p>
          </p:txBody>
        </p:sp>
        <p:cxnSp>
          <p:nvCxnSpPr>
            <p:cNvPr id="143" name="直線接點 25">
              <a:extLst>
                <a:ext uri="{FF2B5EF4-FFF2-40B4-BE49-F238E27FC236}">
                  <a16:creationId xmlns:a16="http://schemas.microsoft.com/office/drawing/2014/main" id="{82C107F8-2CF7-271A-5693-573441118117}"/>
                </a:ext>
              </a:extLst>
            </p:cNvPr>
            <p:cNvCxnSpPr>
              <a:cxnSpLocks/>
            </p:cNvCxnSpPr>
            <p:nvPr/>
          </p:nvCxnSpPr>
          <p:spPr>
            <a:xfrm>
              <a:off x="1510372" y="3344663"/>
              <a:ext cx="0" cy="30561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文字方塊 39">
              <a:extLst>
                <a:ext uri="{FF2B5EF4-FFF2-40B4-BE49-F238E27FC236}">
                  <a16:creationId xmlns:a16="http://schemas.microsoft.com/office/drawing/2014/main" id="{830C0A18-C31C-90D9-F477-CCFE0A027B82}"/>
                </a:ext>
              </a:extLst>
            </p:cNvPr>
            <p:cNvSpPr txBox="1"/>
            <p:nvPr/>
          </p:nvSpPr>
          <p:spPr>
            <a:xfrm>
              <a:off x="5943600" y="3124200"/>
              <a:ext cx="1047638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900" b="1" i="1" u="sng" dirty="0">
                  <a:solidFill>
                    <a:srgbClr val="0070C0"/>
                  </a:solidFill>
                  <a:latin typeface="Calibri"/>
                  <a:ea typeface="Microsoft YaHei"/>
                </a:rPr>
                <a:t>P-EDCA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1" i="1" u="sng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 Attempt Retry</a:t>
              </a:r>
              <a:endParaRPr kumimoji="0" lang="zh-TW" altLang="en-US" sz="900" b="1" i="1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145" name="直線單箭頭接點 33">
              <a:extLst>
                <a:ext uri="{FF2B5EF4-FFF2-40B4-BE49-F238E27FC236}">
                  <a16:creationId xmlns:a16="http://schemas.microsoft.com/office/drawing/2014/main" id="{31656E9E-2D50-9DDB-5614-4E86387FF9A7}"/>
                </a:ext>
              </a:extLst>
            </p:cNvPr>
            <p:cNvCxnSpPr>
              <a:cxnSpLocks/>
            </p:cNvCxnSpPr>
            <p:nvPr/>
          </p:nvCxnSpPr>
          <p:spPr>
            <a:xfrm>
              <a:off x="3855575" y="5410200"/>
              <a:ext cx="1066009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接點 26">
              <a:extLst>
                <a:ext uri="{FF2B5EF4-FFF2-40B4-BE49-F238E27FC236}">
                  <a16:creationId xmlns:a16="http://schemas.microsoft.com/office/drawing/2014/main" id="{B7CA3382-7F3B-470E-0EDE-C8A032BC05D5}"/>
                </a:ext>
              </a:extLst>
            </p:cNvPr>
            <p:cNvCxnSpPr>
              <a:cxnSpLocks/>
            </p:cNvCxnSpPr>
            <p:nvPr/>
          </p:nvCxnSpPr>
          <p:spPr>
            <a:xfrm>
              <a:off x="3843496" y="3400780"/>
              <a:ext cx="0" cy="24089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7" name="文字方塊 7">
              <a:extLst>
                <a:ext uri="{FF2B5EF4-FFF2-40B4-BE49-F238E27FC236}">
                  <a16:creationId xmlns:a16="http://schemas.microsoft.com/office/drawing/2014/main" id="{76A61A9E-7A7D-54DC-B20C-B93AD75117DB}"/>
                </a:ext>
              </a:extLst>
            </p:cNvPr>
            <p:cNvSpPr txBox="1"/>
            <p:nvPr/>
          </p:nvSpPr>
          <p:spPr>
            <a:xfrm>
              <a:off x="381000" y="3480709"/>
              <a:ext cx="425784" cy="254383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STA4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1000" dirty="0">
                  <a:solidFill>
                    <a:srgbClr val="353630"/>
                  </a:solidFill>
                  <a:latin typeface="Calibri"/>
                  <a:ea typeface="Microsoft YaHei"/>
                </a:rPr>
                <a:t>(AC3)</a:t>
              </a:r>
              <a:endParaRPr kumimoji="0" lang="zh-TW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148" name="直線接點 14">
              <a:extLst>
                <a:ext uri="{FF2B5EF4-FFF2-40B4-BE49-F238E27FC236}">
                  <a16:creationId xmlns:a16="http://schemas.microsoft.com/office/drawing/2014/main" id="{3E171035-B5D3-D7ED-FF25-4EFA1369B27C}"/>
                </a:ext>
              </a:extLst>
            </p:cNvPr>
            <p:cNvCxnSpPr>
              <a:cxnSpLocks/>
            </p:cNvCxnSpPr>
            <p:nvPr/>
          </p:nvCxnSpPr>
          <p:spPr>
            <a:xfrm>
              <a:off x="838200" y="3720976"/>
              <a:ext cx="7848600" cy="9101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9" name="文字方塊 5">
              <a:extLst>
                <a:ext uri="{FF2B5EF4-FFF2-40B4-BE49-F238E27FC236}">
                  <a16:creationId xmlns:a16="http://schemas.microsoft.com/office/drawing/2014/main" id="{840C1CF5-341B-18A3-CB24-514C2B04D511}"/>
                </a:ext>
              </a:extLst>
            </p:cNvPr>
            <p:cNvSpPr txBox="1"/>
            <p:nvPr/>
          </p:nvSpPr>
          <p:spPr>
            <a:xfrm>
              <a:off x="2493377" y="3518396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RTS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50" name="文字方塊 20">
              <a:extLst>
                <a:ext uri="{FF2B5EF4-FFF2-40B4-BE49-F238E27FC236}">
                  <a16:creationId xmlns:a16="http://schemas.microsoft.com/office/drawing/2014/main" id="{E4A415F9-8EB2-E473-F99F-CD8F7B874964}"/>
                </a:ext>
              </a:extLst>
            </p:cNvPr>
            <p:cNvSpPr txBox="1"/>
            <p:nvPr/>
          </p:nvSpPr>
          <p:spPr>
            <a:xfrm>
              <a:off x="6197878" y="3508975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DS 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grpSp>
          <p:nvGrpSpPr>
            <p:cNvPr id="151" name="Group 150">
              <a:extLst>
                <a:ext uri="{FF2B5EF4-FFF2-40B4-BE49-F238E27FC236}">
                  <a16:creationId xmlns:a16="http://schemas.microsoft.com/office/drawing/2014/main" id="{FFB3AA2E-5310-CF3C-9D25-90AEEE8EA2C9}"/>
                </a:ext>
              </a:extLst>
            </p:cNvPr>
            <p:cNvGrpSpPr/>
            <p:nvPr/>
          </p:nvGrpSpPr>
          <p:grpSpPr>
            <a:xfrm>
              <a:off x="2376676" y="3617351"/>
              <a:ext cx="96703" cy="113068"/>
              <a:chOff x="1348351" y="3733800"/>
              <a:chExt cx="121145" cy="152400"/>
            </a:xfrm>
          </p:grpSpPr>
          <p:cxnSp>
            <p:nvCxnSpPr>
              <p:cNvPr id="180" name="Straight Connector 179">
                <a:extLst>
                  <a:ext uri="{FF2B5EF4-FFF2-40B4-BE49-F238E27FC236}">
                    <a16:creationId xmlns:a16="http://schemas.microsoft.com/office/drawing/2014/main" id="{064B77B8-5AD7-012E-7F08-A5D0876A893A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81" name="Straight Connector 180">
                <a:extLst>
                  <a:ext uri="{FF2B5EF4-FFF2-40B4-BE49-F238E27FC236}">
                    <a16:creationId xmlns:a16="http://schemas.microsoft.com/office/drawing/2014/main" id="{3C2FF484-08B4-7A1E-DDA0-39C63C7C983C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cxnSp>
          <p:nvCxnSpPr>
            <p:cNvPr id="152" name="Straight Arrow Connector 151">
              <a:extLst>
                <a:ext uri="{FF2B5EF4-FFF2-40B4-BE49-F238E27FC236}">
                  <a16:creationId xmlns:a16="http://schemas.microsoft.com/office/drawing/2014/main" id="{1F90D92E-12F8-C94D-7947-2B92643EB45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21729" y="3673884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cxnSp>
          <p:nvCxnSpPr>
            <p:cNvPr id="153" name="Straight Arrow Connector 152">
              <a:extLst>
                <a:ext uri="{FF2B5EF4-FFF2-40B4-BE49-F238E27FC236}">
                  <a16:creationId xmlns:a16="http://schemas.microsoft.com/office/drawing/2014/main" id="{7459069E-FB35-E4AB-4EAE-B620B61054B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19577" y="3673884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grpSp>
          <p:nvGrpSpPr>
            <p:cNvPr id="154" name="Group 153">
              <a:extLst>
                <a:ext uri="{FF2B5EF4-FFF2-40B4-BE49-F238E27FC236}">
                  <a16:creationId xmlns:a16="http://schemas.microsoft.com/office/drawing/2014/main" id="{F13C888D-0AC7-F2DF-A2F6-DEF30C120F81}"/>
                </a:ext>
              </a:extLst>
            </p:cNvPr>
            <p:cNvGrpSpPr/>
            <p:nvPr/>
          </p:nvGrpSpPr>
          <p:grpSpPr>
            <a:xfrm>
              <a:off x="3199122" y="3617009"/>
              <a:ext cx="96703" cy="113068"/>
              <a:chOff x="1348351" y="3733800"/>
              <a:chExt cx="121145" cy="152400"/>
            </a:xfrm>
          </p:grpSpPr>
          <p:cxnSp>
            <p:nvCxnSpPr>
              <p:cNvPr id="178" name="Straight Connector 177">
                <a:extLst>
                  <a:ext uri="{FF2B5EF4-FFF2-40B4-BE49-F238E27FC236}">
                    <a16:creationId xmlns:a16="http://schemas.microsoft.com/office/drawing/2014/main" id="{8B69E80C-313B-9E6D-CA11-EAFD457D97DC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79" name="Straight Connector 178">
                <a:extLst>
                  <a:ext uri="{FF2B5EF4-FFF2-40B4-BE49-F238E27FC236}">
                    <a16:creationId xmlns:a16="http://schemas.microsoft.com/office/drawing/2014/main" id="{0C3F336F-469D-6BC0-6E49-18E494589B72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cxnSp>
          <p:nvCxnSpPr>
            <p:cNvPr id="155" name="Straight Arrow Connector 154">
              <a:extLst>
                <a:ext uri="{FF2B5EF4-FFF2-40B4-BE49-F238E27FC236}">
                  <a16:creationId xmlns:a16="http://schemas.microsoft.com/office/drawing/2014/main" id="{E1FE2DD9-E6E1-A734-500C-896E803AF76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40814" y="3673543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sp>
          <p:nvSpPr>
            <p:cNvPr id="156" name="文字方塊 5">
              <a:extLst>
                <a:ext uri="{FF2B5EF4-FFF2-40B4-BE49-F238E27FC236}">
                  <a16:creationId xmlns:a16="http://schemas.microsoft.com/office/drawing/2014/main" id="{60A3FD72-E974-FC45-75D2-666A7632ADC8}"/>
                </a:ext>
              </a:extLst>
            </p:cNvPr>
            <p:cNvSpPr txBox="1"/>
            <p:nvPr/>
          </p:nvSpPr>
          <p:spPr>
            <a:xfrm>
              <a:off x="1651947" y="3518396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DS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157" name="Straight Arrow Connector 156">
              <a:extLst>
                <a:ext uri="{FF2B5EF4-FFF2-40B4-BE49-F238E27FC236}">
                  <a16:creationId xmlns:a16="http://schemas.microsoft.com/office/drawing/2014/main" id="{1CA540D8-9D6B-6017-68A5-60F949D34F0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94988" y="3673884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sp>
          <p:nvSpPr>
            <p:cNvPr id="158" name="TextBox 157">
              <a:extLst>
                <a:ext uri="{FF2B5EF4-FFF2-40B4-BE49-F238E27FC236}">
                  <a16:creationId xmlns:a16="http://schemas.microsoft.com/office/drawing/2014/main" id="{B7801828-A5CD-C7BE-E0D1-70FC226C335E}"/>
                </a:ext>
              </a:extLst>
            </p:cNvPr>
            <p:cNvSpPr txBox="1"/>
            <p:nvPr/>
          </p:nvSpPr>
          <p:spPr>
            <a:xfrm>
              <a:off x="1321078" y="3200400"/>
              <a:ext cx="552506" cy="2718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700"/>
                </a:lnSpc>
              </a:pPr>
              <a:r>
                <a:rPr lang="en-US" sz="600" dirty="0"/>
                <a:t>CW=0</a:t>
              </a:r>
            </a:p>
            <a:p>
              <a:pPr>
                <a:lnSpc>
                  <a:spcPts val="700"/>
                </a:lnSpc>
              </a:pPr>
              <a:r>
                <a:rPr lang="en-US" sz="600" dirty="0"/>
                <a:t>AIFSN</a:t>
              </a:r>
            </a:p>
          </p:txBody>
        </p:sp>
        <p:sp>
          <p:nvSpPr>
            <p:cNvPr id="159" name="文字方塊 17">
              <a:extLst>
                <a:ext uri="{FF2B5EF4-FFF2-40B4-BE49-F238E27FC236}">
                  <a16:creationId xmlns:a16="http://schemas.microsoft.com/office/drawing/2014/main" id="{5697E8B9-69E0-0392-E8F5-9D35F5322093}"/>
                </a:ext>
              </a:extLst>
            </p:cNvPr>
            <p:cNvSpPr txBox="1"/>
            <p:nvPr/>
          </p:nvSpPr>
          <p:spPr>
            <a:xfrm>
              <a:off x="3302278" y="4038600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RTS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60" name="文字方塊 17">
              <a:extLst>
                <a:ext uri="{FF2B5EF4-FFF2-40B4-BE49-F238E27FC236}">
                  <a16:creationId xmlns:a16="http://schemas.microsoft.com/office/drawing/2014/main" id="{35C7AF59-BBC5-743F-E143-9DDD4B9DC97D}"/>
                </a:ext>
              </a:extLst>
            </p:cNvPr>
            <p:cNvSpPr txBox="1"/>
            <p:nvPr/>
          </p:nvSpPr>
          <p:spPr>
            <a:xfrm>
              <a:off x="4107758" y="4596274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RTS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grpSp>
          <p:nvGrpSpPr>
            <p:cNvPr id="161" name="Group 160">
              <a:extLst>
                <a:ext uri="{FF2B5EF4-FFF2-40B4-BE49-F238E27FC236}">
                  <a16:creationId xmlns:a16="http://schemas.microsoft.com/office/drawing/2014/main" id="{A1A35049-3039-841C-EC71-29E7991D0994}"/>
                </a:ext>
              </a:extLst>
            </p:cNvPr>
            <p:cNvGrpSpPr/>
            <p:nvPr/>
          </p:nvGrpSpPr>
          <p:grpSpPr>
            <a:xfrm>
              <a:off x="4013092" y="4687532"/>
              <a:ext cx="96703" cy="113068"/>
              <a:chOff x="1348351" y="3733800"/>
              <a:chExt cx="121145" cy="152400"/>
            </a:xfrm>
          </p:grpSpPr>
          <p:cxnSp>
            <p:nvCxnSpPr>
              <p:cNvPr id="176" name="Straight Connector 175">
                <a:extLst>
                  <a:ext uri="{FF2B5EF4-FFF2-40B4-BE49-F238E27FC236}">
                    <a16:creationId xmlns:a16="http://schemas.microsoft.com/office/drawing/2014/main" id="{13B7416D-F53A-821F-FB02-935999F1738F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77" name="Straight Connector 176">
                <a:extLst>
                  <a:ext uri="{FF2B5EF4-FFF2-40B4-BE49-F238E27FC236}">
                    <a16:creationId xmlns:a16="http://schemas.microsoft.com/office/drawing/2014/main" id="{3E6A64ED-C385-AA4C-41B4-2B8FBF6A2C18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cxnSp>
          <p:nvCxnSpPr>
            <p:cNvPr id="162" name="Straight Arrow Connector 161">
              <a:extLst>
                <a:ext uri="{FF2B5EF4-FFF2-40B4-BE49-F238E27FC236}">
                  <a16:creationId xmlns:a16="http://schemas.microsoft.com/office/drawing/2014/main" id="{B2DFBFEC-B94D-1FA1-FBB7-ABC65A1C552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854784" y="4744066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cxnSp>
          <p:nvCxnSpPr>
            <p:cNvPr id="163" name="直線單箭頭接點 33">
              <a:extLst>
                <a:ext uri="{FF2B5EF4-FFF2-40B4-BE49-F238E27FC236}">
                  <a16:creationId xmlns:a16="http://schemas.microsoft.com/office/drawing/2014/main" id="{732D5DC1-A229-53CE-FED6-E6885B841EDF}"/>
                </a:ext>
              </a:extLst>
            </p:cNvPr>
            <p:cNvCxnSpPr>
              <a:cxnSpLocks/>
            </p:cNvCxnSpPr>
            <p:nvPr/>
          </p:nvCxnSpPr>
          <p:spPr>
            <a:xfrm>
              <a:off x="4641836" y="5562600"/>
              <a:ext cx="1066009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接點 26">
              <a:extLst>
                <a:ext uri="{FF2B5EF4-FFF2-40B4-BE49-F238E27FC236}">
                  <a16:creationId xmlns:a16="http://schemas.microsoft.com/office/drawing/2014/main" id="{A47A90C7-98A7-107D-1E40-3EC9896073B4}"/>
                </a:ext>
              </a:extLst>
            </p:cNvPr>
            <p:cNvCxnSpPr>
              <a:cxnSpLocks/>
            </p:cNvCxnSpPr>
            <p:nvPr/>
          </p:nvCxnSpPr>
          <p:spPr>
            <a:xfrm>
              <a:off x="4654362" y="3377852"/>
              <a:ext cx="0" cy="24089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5" name="TextBox 164">
              <a:extLst>
                <a:ext uri="{FF2B5EF4-FFF2-40B4-BE49-F238E27FC236}">
                  <a16:creationId xmlns:a16="http://schemas.microsoft.com/office/drawing/2014/main" id="{3942D3DC-BCDD-450C-C3F8-B26BCE346B28}"/>
                </a:ext>
              </a:extLst>
            </p:cNvPr>
            <p:cNvSpPr txBox="1"/>
            <p:nvPr/>
          </p:nvSpPr>
          <p:spPr>
            <a:xfrm>
              <a:off x="1295400" y="3810000"/>
              <a:ext cx="552506" cy="2718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700"/>
                </a:lnSpc>
              </a:pPr>
              <a:r>
                <a:rPr lang="en-US" sz="600" dirty="0"/>
                <a:t>CW=0</a:t>
              </a:r>
            </a:p>
            <a:p>
              <a:pPr>
                <a:lnSpc>
                  <a:spcPts val="700"/>
                </a:lnSpc>
              </a:pPr>
              <a:r>
                <a:rPr lang="en-US" sz="600" dirty="0"/>
                <a:t>AIFSN</a:t>
              </a:r>
            </a:p>
          </p:txBody>
        </p:sp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0E802D2A-707F-E58F-4EC9-948827DAAD74}"/>
                </a:ext>
              </a:extLst>
            </p:cNvPr>
            <p:cNvSpPr txBox="1"/>
            <p:nvPr/>
          </p:nvSpPr>
          <p:spPr>
            <a:xfrm>
              <a:off x="1295400" y="4419600"/>
              <a:ext cx="552506" cy="2718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700"/>
                </a:lnSpc>
              </a:pPr>
              <a:r>
                <a:rPr lang="en-US" sz="600" dirty="0"/>
                <a:t>CW=0</a:t>
              </a:r>
            </a:p>
            <a:p>
              <a:pPr>
                <a:lnSpc>
                  <a:spcPts val="700"/>
                </a:lnSpc>
              </a:pPr>
              <a:r>
                <a:rPr lang="en-US" sz="600" dirty="0"/>
                <a:t>AIFSN</a:t>
              </a:r>
            </a:p>
          </p:txBody>
        </p:sp>
        <p:grpSp>
          <p:nvGrpSpPr>
            <p:cNvPr id="167" name="Group 166">
              <a:extLst>
                <a:ext uri="{FF2B5EF4-FFF2-40B4-BE49-F238E27FC236}">
                  <a16:creationId xmlns:a16="http://schemas.microsoft.com/office/drawing/2014/main" id="{8511D5B6-051D-9D61-7810-4FDD87014A11}"/>
                </a:ext>
              </a:extLst>
            </p:cNvPr>
            <p:cNvGrpSpPr/>
            <p:nvPr/>
          </p:nvGrpSpPr>
          <p:grpSpPr>
            <a:xfrm>
              <a:off x="3016767" y="5029200"/>
              <a:ext cx="1088924" cy="507831"/>
              <a:chOff x="3016767" y="5214025"/>
              <a:chExt cx="1088924" cy="507831"/>
            </a:xfrm>
          </p:grpSpPr>
          <p:cxnSp>
            <p:nvCxnSpPr>
              <p:cNvPr id="174" name="直線單箭頭接點 33">
                <a:extLst>
                  <a:ext uri="{FF2B5EF4-FFF2-40B4-BE49-F238E27FC236}">
                    <a16:creationId xmlns:a16="http://schemas.microsoft.com/office/drawing/2014/main" id="{A4C3A0F5-8EFD-CE5F-EB96-CC268D334C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39682" y="5395854"/>
                <a:ext cx="1066009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5" name="文字方塊 39">
                <a:extLst>
                  <a:ext uri="{FF2B5EF4-FFF2-40B4-BE49-F238E27FC236}">
                    <a16:creationId xmlns:a16="http://schemas.microsoft.com/office/drawing/2014/main" id="{92305F19-E3B3-406A-DA58-51205737F1AB}"/>
                  </a:ext>
                </a:extLst>
              </p:cNvPr>
              <p:cNvSpPr txBox="1"/>
              <p:nvPr/>
            </p:nvSpPr>
            <p:spPr>
              <a:xfrm>
                <a:off x="3016767" y="5214025"/>
                <a:ext cx="786072" cy="5078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TW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/>
                    <a:ea typeface="Microsoft YaHei"/>
                    <a:cs typeface="+mn-cs"/>
                  </a:rPr>
                  <a:t>P-EDCA 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zh-TW" sz="900" dirty="0">
                    <a:solidFill>
                      <a:srgbClr val="FF0000"/>
                    </a:solidFill>
                    <a:latin typeface="Calibri"/>
                    <a:ea typeface="Microsoft YaHei"/>
                  </a:rPr>
                  <a:t>contention</a:t>
                </a:r>
                <a:r>
                  <a:rPr kumimoji="0" lang="en-US" altLang="zh-TW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/>
                    <a:ea typeface="Microsoft YaHei"/>
                    <a:cs typeface="+mn-cs"/>
                  </a:rPr>
                  <a:t> period </a:t>
                </a:r>
                <a:r>
                  <a:rPr lang="en-US" altLang="zh-TW" sz="900" dirty="0">
                    <a:solidFill>
                      <a:srgbClr val="FF0000"/>
                    </a:solidFill>
                    <a:latin typeface="Calibri"/>
                    <a:ea typeface="Microsoft YaHei"/>
                  </a:rPr>
                  <a:t>(EIFS)</a:t>
                </a:r>
                <a:endParaRPr kumimoji="0" lang="zh-TW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endParaRPr>
              </a:p>
            </p:txBody>
          </p:sp>
        </p:grpSp>
        <p:grpSp>
          <p:nvGrpSpPr>
            <p:cNvPr id="168" name="Group 167">
              <a:extLst>
                <a:ext uri="{FF2B5EF4-FFF2-40B4-BE49-F238E27FC236}">
                  <a16:creationId xmlns:a16="http://schemas.microsoft.com/office/drawing/2014/main" id="{7258908C-9C26-489F-449D-BE04B76DA73A}"/>
                </a:ext>
              </a:extLst>
            </p:cNvPr>
            <p:cNvGrpSpPr/>
            <p:nvPr/>
          </p:nvGrpSpPr>
          <p:grpSpPr>
            <a:xfrm>
              <a:off x="2133600" y="4800600"/>
              <a:ext cx="1114744" cy="507831"/>
              <a:chOff x="2133600" y="5044024"/>
              <a:chExt cx="1114744" cy="507831"/>
            </a:xfrm>
          </p:grpSpPr>
          <p:cxnSp>
            <p:nvCxnSpPr>
              <p:cNvPr id="172" name="直線單箭頭接點 33">
                <a:extLst>
                  <a:ext uri="{FF2B5EF4-FFF2-40B4-BE49-F238E27FC236}">
                    <a16:creationId xmlns:a16="http://schemas.microsoft.com/office/drawing/2014/main" id="{CCC1069A-13FD-AF15-1241-9E3C3B74F39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82335" y="5226253"/>
                <a:ext cx="1066009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3" name="文字方塊 39">
                <a:extLst>
                  <a:ext uri="{FF2B5EF4-FFF2-40B4-BE49-F238E27FC236}">
                    <a16:creationId xmlns:a16="http://schemas.microsoft.com/office/drawing/2014/main" id="{68A43653-E5DB-E874-FA65-A0844CBDBDED}"/>
                  </a:ext>
                </a:extLst>
              </p:cNvPr>
              <p:cNvSpPr txBox="1"/>
              <p:nvPr/>
            </p:nvSpPr>
            <p:spPr>
              <a:xfrm>
                <a:off x="2133600" y="5044024"/>
                <a:ext cx="1066801" cy="5078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TW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/>
                    <a:ea typeface="Microsoft YaHei"/>
                    <a:cs typeface="+mn-cs"/>
                  </a:rPr>
                  <a:t>P-EDCA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TW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/>
                    <a:ea typeface="Microsoft YaHei"/>
                    <a:cs typeface="+mn-cs"/>
                  </a:rPr>
                  <a:t>contention 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zh-TW" sz="900" dirty="0">
                    <a:solidFill>
                      <a:srgbClr val="FF0000"/>
                    </a:solidFill>
                    <a:latin typeface="Calibri"/>
                    <a:ea typeface="Microsoft YaHei"/>
                  </a:rPr>
                  <a:t>period (NAV)</a:t>
                </a:r>
                <a:endParaRPr kumimoji="0" lang="zh-TW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endParaRPr>
              </a:p>
            </p:txBody>
          </p:sp>
        </p:grpSp>
        <p:sp>
          <p:nvSpPr>
            <p:cNvPr id="169" name="文字方塊 39">
              <a:extLst>
                <a:ext uri="{FF2B5EF4-FFF2-40B4-BE49-F238E27FC236}">
                  <a16:creationId xmlns:a16="http://schemas.microsoft.com/office/drawing/2014/main" id="{03D49B4E-EE29-4D44-5518-B52ECA163D11}"/>
                </a:ext>
              </a:extLst>
            </p:cNvPr>
            <p:cNvSpPr txBox="1"/>
            <p:nvPr/>
          </p:nvSpPr>
          <p:spPr>
            <a:xfrm>
              <a:off x="3268217" y="3807768"/>
              <a:ext cx="694183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900" b="1" i="1" u="sng" dirty="0">
                  <a:solidFill>
                    <a:srgbClr val="0070C0"/>
                  </a:solidFill>
                  <a:latin typeface="Calibri"/>
                  <a:ea typeface="Microsoft YaHei"/>
                </a:rPr>
                <a:t>RT</a:t>
              </a:r>
              <a:r>
                <a:rPr kumimoji="0" lang="en-US" altLang="zh-TW" sz="900" b="1" i="1" u="sng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S retry</a:t>
              </a:r>
              <a:endParaRPr kumimoji="0" lang="zh-TW" altLang="en-US" sz="900" b="1" i="1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70" name="文字方塊 39">
              <a:extLst>
                <a:ext uri="{FF2B5EF4-FFF2-40B4-BE49-F238E27FC236}">
                  <a16:creationId xmlns:a16="http://schemas.microsoft.com/office/drawing/2014/main" id="{B4478F53-2BA9-B7C0-9AD7-8483F6E361DB}"/>
                </a:ext>
              </a:extLst>
            </p:cNvPr>
            <p:cNvSpPr txBox="1"/>
            <p:nvPr/>
          </p:nvSpPr>
          <p:spPr>
            <a:xfrm>
              <a:off x="1534639" y="3135868"/>
              <a:ext cx="598961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1" i="1" u="sng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P-EDCA Attempt</a:t>
              </a:r>
              <a:endParaRPr kumimoji="0" lang="zh-TW" altLang="en-US" sz="900" b="1" i="1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71" name="文字方塊 39">
              <a:extLst>
                <a:ext uri="{FF2B5EF4-FFF2-40B4-BE49-F238E27FC236}">
                  <a16:creationId xmlns:a16="http://schemas.microsoft.com/office/drawing/2014/main" id="{EE10E711-2BFA-08BA-8BC6-AF00A4B61A90}"/>
                </a:ext>
              </a:extLst>
            </p:cNvPr>
            <p:cNvSpPr txBox="1"/>
            <p:nvPr/>
          </p:nvSpPr>
          <p:spPr>
            <a:xfrm>
              <a:off x="2438400" y="3276600"/>
              <a:ext cx="694183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900" b="1" i="1" u="sng" dirty="0">
                  <a:solidFill>
                    <a:srgbClr val="0070C0"/>
                  </a:solidFill>
                  <a:latin typeface="Calibri"/>
                  <a:ea typeface="Microsoft YaHei"/>
                </a:rPr>
                <a:t>Initial RT</a:t>
              </a:r>
              <a:r>
                <a:rPr kumimoji="0" lang="en-US" altLang="zh-TW" sz="900" b="1" i="1" u="sng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S</a:t>
              </a:r>
              <a:endParaRPr kumimoji="0" lang="zh-TW" altLang="en-US" sz="900" b="1" i="1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781834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AA48FD-EDE6-256A-3041-18615B2094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5D3D0-7B7D-1333-CF30-254CAD1B2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FES of P-EDCA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BE166-CE3B-B7D4-980C-B7562E155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8" y="1544649"/>
            <a:ext cx="8686797" cy="159507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An example FES (B)</a:t>
            </a:r>
          </a:p>
          <a:p>
            <a:pPr lvl="1">
              <a:lnSpc>
                <a:spcPct val="90000"/>
              </a:lnSpc>
            </a:pPr>
            <a:r>
              <a:rPr lang="en-US" sz="1400" dirty="0">
                <a:solidFill>
                  <a:schemeClr val="tx2"/>
                </a:solidFill>
              </a:rPr>
              <a:t>Synchronized DS/RTS can provide NAV and EIFS protection.</a:t>
            </a:r>
          </a:p>
          <a:p>
            <a:pPr lvl="1">
              <a:lnSpc>
                <a:spcPct val="90000"/>
              </a:lnSpc>
            </a:pPr>
            <a:r>
              <a:rPr lang="en-US" sz="1400" dirty="0">
                <a:solidFill>
                  <a:schemeClr val="tx2"/>
                </a:solidFill>
              </a:rPr>
              <a:t>DS transmission attempt triggers only one P-EDCA contention </a:t>
            </a:r>
          </a:p>
          <a:p>
            <a:pPr lvl="2">
              <a:lnSpc>
                <a:spcPct val="90000"/>
              </a:lnSpc>
            </a:pPr>
            <a:r>
              <a:rPr lang="en-US" sz="1200" u="sng" dirty="0">
                <a:solidFill>
                  <a:schemeClr val="tx2"/>
                </a:solidFill>
              </a:rPr>
              <a:t>The idle period of every DS in the channel acquisition period will contribute to Bin[1], i.e., </a:t>
            </a:r>
            <a:r>
              <a:rPr lang="en-US" sz="1200" b="1" i="1" u="sng" dirty="0">
                <a:solidFill>
                  <a:schemeClr val="tx2"/>
                </a:solidFill>
              </a:rPr>
              <a:t>N</a:t>
            </a:r>
            <a:r>
              <a:rPr lang="en-US" sz="1200" u="sng" dirty="0">
                <a:solidFill>
                  <a:schemeClr val="tx2"/>
                </a:solidFill>
              </a:rPr>
              <a:t> = 11.6 * PSRC threshold.</a:t>
            </a:r>
          </a:p>
          <a:p>
            <a:pPr lvl="2">
              <a:lnSpc>
                <a:spcPct val="90000"/>
              </a:lnSpc>
            </a:pPr>
            <a:r>
              <a:rPr lang="en-US" sz="1200" u="sng" dirty="0"/>
              <a:t>A DS prior to every RTS of P-EDCA contention adds the unnecessary overhead and the extra delay. </a:t>
            </a:r>
            <a:endParaRPr lang="en-US" sz="1100" u="sng" dirty="0"/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643FD602-2B7B-EEAC-64B2-4F43E21CD451}"/>
              </a:ext>
            </a:extLst>
          </p:cNvPr>
          <p:cNvSpPr txBox="1">
            <a:spLocks/>
          </p:cNvSpPr>
          <p:nvPr/>
        </p:nvSpPr>
        <p:spPr>
          <a:xfrm>
            <a:off x="4176395" y="6475730"/>
            <a:ext cx="395605" cy="229870"/>
          </a:xfrm>
          <a:prstGeom prst="rect">
            <a:avLst/>
          </a:prstGeom>
          <a:noFill/>
        </p:spPr>
        <p:txBody>
          <a:bodyPr wrap="squar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9pPr>
          </a:lstStyle>
          <a:p>
            <a:pPr algn="ctr"/>
            <a:fld id="{3D0C9393-8DD5-47F8-80DF-CB27F46398E0}" type="slidenum">
              <a:rPr lang="en-US" smtClean="0"/>
              <a:pPr algn="ctr"/>
              <a:t>13</a:t>
            </a:fld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8B9C51BB-0578-0277-6D12-3A5BC6BAADD0}"/>
              </a:ext>
            </a:extLst>
          </p:cNvPr>
          <p:cNvGrpSpPr/>
          <p:nvPr/>
        </p:nvGrpSpPr>
        <p:grpSpPr>
          <a:xfrm>
            <a:off x="381000" y="3124200"/>
            <a:ext cx="8305800" cy="3276600"/>
            <a:chOff x="381000" y="3124200"/>
            <a:chExt cx="8305800" cy="3276600"/>
          </a:xfrm>
        </p:grpSpPr>
        <p:sp>
          <p:nvSpPr>
            <p:cNvPr id="51" name="文字方塊 7">
              <a:extLst>
                <a:ext uri="{FF2B5EF4-FFF2-40B4-BE49-F238E27FC236}">
                  <a16:creationId xmlns:a16="http://schemas.microsoft.com/office/drawing/2014/main" id="{98D8F910-3724-6CFE-5C8C-1985EA8374E3}"/>
                </a:ext>
              </a:extLst>
            </p:cNvPr>
            <p:cNvSpPr txBox="1"/>
            <p:nvPr/>
          </p:nvSpPr>
          <p:spPr>
            <a:xfrm>
              <a:off x="381000" y="4012817"/>
              <a:ext cx="425784" cy="254383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STA3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1000" dirty="0">
                  <a:solidFill>
                    <a:srgbClr val="353630"/>
                  </a:solidFill>
                  <a:latin typeface="Calibri"/>
                  <a:ea typeface="Microsoft YaHei"/>
                </a:rPr>
                <a:t>(AC3)</a:t>
              </a:r>
              <a:endParaRPr kumimoji="0" lang="zh-TW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01" name="文字方塊 8">
              <a:extLst>
                <a:ext uri="{FF2B5EF4-FFF2-40B4-BE49-F238E27FC236}">
                  <a16:creationId xmlns:a16="http://schemas.microsoft.com/office/drawing/2014/main" id="{CAA9E382-5406-5297-BDD9-21C47581CF73}"/>
                </a:ext>
              </a:extLst>
            </p:cNvPr>
            <p:cNvSpPr txBox="1"/>
            <p:nvPr/>
          </p:nvSpPr>
          <p:spPr>
            <a:xfrm>
              <a:off x="381000" y="4558780"/>
              <a:ext cx="425784" cy="254383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STA2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1000" dirty="0">
                  <a:solidFill>
                    <a:srgbClr val="353630"/>
                  </a:solidFill>
                  <a:latin typeface="Calibri"/>
                  <a:ea typeface="Microsoft YaHei"/>
                </a:rPr>
                <a:t>(AC3)</a:t>
              </a:r>
              <a:endParaRPr kumimoji="0" lang="zh-TW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02" name="文字方塊 9">
              <a:extLst>
                <a:ext uri="{FF2B5EF4-FFF2-40B4-BE49-F238E27FC236}">
                  <a16:creationId xmlns:a16="http://schemas.microsoft.com/office/drawing/2014/main" id="{E7058076-1948-B0A8-DEB4-8F9E8C386B25}"/>
                </a:ext>
              </a:extLst>
            </p:cNvPr>
            <p:cNvSpPr txBox="1"/>
            <p:nvPr/>
          </p:nvSpPr>
          <p:spPr>
            <a:xfrm>
              <a:off x="381000" y="5576389"/>
              <a:ext cx="425784" cy="254383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STA1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103" name="直線接點 12">
              <a:extLst>
                <a:ext uri="{FF2B5EF4-FFF2-40B4-BE49-F238E27FC236}">
                  <a16:creationId xmlns:a16="http://schemas.microsoft.com/office/drawing/2014/main" id="{26B44FC7-A78C-30C2-CF9E-CBE192AF5726}"/>
                </a:ext>
              </a:extLst>
            </p:cNvPr>
            <p:cNvCxnSpPr>
              <a:cxnSpLocks/>
            </p:cNvCxnSpPr>
            <p:nvPr/>
          </p:nvCxnSpPr>
          <p:spPr>
            <a:xfrm>
              <a:off x="876913" y="5810769"/>
              <a:ext cx="780988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接點 13">
              <a:extLst>
                <a:ext uri="{FF2B5EF4-FFF2-40B4-BE49-F238E27FC236}">
                  <a16:creationId xmlns:a16="http://schemas.microsoft.com/office/drawing/2014/main" id="{CEFBD35D-78EE-A6C3-5A67-7EC9ABA3147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6913" y="4798145"/>
              <a:ext cx="7809887" cy="3259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接點 14">
              <a:extLst>
                <a:ext uri="{FF2B5EF4-FFF2-40B4-BE49-F238E27FC236}">
                  <a16:creationId xmlns:a16="http://schemas.microsoft.com/office/drawing/2014/main" id="{6E68DFD7-A9B4-A923-C62A-7604155F6EE3}"/>
                </a:ext>
              </a:extLst>
            </p:cNvPr>
            <p:cNvCxnSpPr>
              <a:cxnSpLocks/>
            </p:cNvCxnSpPr>
            <p:nvPr/>
          </p:nvCxnSpPr>
          <p:spPr>
            <a:xfrm>
              <a:off x="876913" y="4253084"/>
              <a:ext cx="780988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文字方塊 5">
              <a:extLst>
                <a:ext uri="{FF2B5EF4-FFF2-40B4-BE49-F238E27FC236}">
                  <a16:creationId xmlns:a16="http://schemas.microsoft.com/office/drawing/2014/main" id="{4AD02A97-C3F6-E21C-B095-4E82D26C98E7}"/>
                </a:ext>
              </a:extLst>
            </p:cNvPr>
            <p:cNvSpPr txBox="1"/>
            <p:nvPr/>
          </p:nvSpPr>
          <p:spPr>
            <a:xfrm>
              <a:off x="2493377" y="4050504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RTS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07" name="文字方塊 15">
              <a:extLst>
                <a:ext uri="{FF2B5EF4-FFF2-40B4-BE49-F238E27FC236}">
                  <a16:creationId xmlns:a16="http://schemas.microsoft.com/office/drawing/2014/main" id="{07AA98ED-7F3C-C512-FA1D-C06C0475B43B}"/>
                </a:ext>
              </a:extLst>
            </p:cNvPr>
            <p:cNvSpPr txBox="1"/>
            <p:nvPr/>
          </p:nvSpPr>
          <p:spPr>
            <a:xfrm>
              <a:off x="2493377" y="4596468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RTS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08" name="文字方塊 17">
              <a:extLst>
                <a:ext uri="{FF2B5EF4-FFF2-40B4-BE49-F238E27FC236}">
                  <a16:creationId xmlns:a16="http://schemas.microsoft.com/office/drawing/2014/main" id="{8B5364FC-557C-7866-AA47-4FD62A479D87}"/>
                </a:ext>
              </a:extLst>
            </p:cNvPr>
            <p:cNvSpPr txBox="1"/>
            <p:nvPr/>
          </p:nvSpPr>
          <p:spPr>
            <a:xfrm>
              <a:off x="4062974" y="4603534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RTS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09" name="文字方塊 19">
              <a:extLst>
                <a:ext uri="{FF2B5EF4-FFF2-40B4-BE49-F238E27FC236}">
                  <a16:creationId xmlns:a16="http://schemas.microsoft.com/office/drawing/2014/main" id="{6E082A8F-E969-E5E7-062F-05821F82FA9B}"/>
                </a:ext>
              </a:extLst>
            </p:cNvPr>
            <p:cNvSpPr txBox="1"/>
            <p:nvPr/>
          </p:nvSpPr>
          <p:spPr>
            <a:xfrm>
              <a:off x="6285489" y="4808471"/>
              <a:ext cx="334543" cy="20258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CTS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10" name="文字方塊 20">
              <a:extLst>
                <a:ext uri="{FF2B5EF4-FFF2-40B4-BE49-F238E27FC236}">
                  <a16:creationId xmlns:a16="http://schemas.microsoft.com/office/drawing/2014/main" id="{07D7662F-CF1B-A29A-D0AE-519F324807E5}"/>
                </a:ext>
              </a:extLst>
            </p:cNvPr>
            <p:cNvSpPr txBox="1"/>
            <p:nvPr/>
          </p:nvSpPr>
          <p:spPr>
            <a:xfrm>
              <a:off x="3257494" y="4041083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DS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111" name="直線接點 25">
              <a:extLst>
                <a:ext uri="{FF2B5EF4-FFF2-40B4-BE49-F238E27FC236}">
                  <a16:creationId xmlns:a16="http://schemas.microsoft.com/office/drawing/2014/main" id="{8C3AC712-7A7F-EEB3-5A03-9291B4894267}"/>
                </a:ext>
              </a:extLst>
            </p:cNvPr>
            <p:cNvCxnSpPr>
              <a:cxnSpLocks/>
            </p:cNvCxnSpPr>
            <p:nvPr/>
          </p:nvCxnSpPr>
          <p:spPr>
            <a:xfrm>
              <a:off x="2182335" y="3456601"/>
              <a:ext cx="0" cy="23366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接點 26">
              <a:extLst>
                <a:ext uri="{FF2B5EF4-FFF2-40B4-BE49-F238E27FC236}">
                  <a16:creationId xmlns:a16="http://schemas.microsoft.com/office/drawing/2014/main" id="{83D237F8-80F6-CBC8-A9C3-8E054A25EBBB}"/>
                </a:ext>
              </a:extLst>
            </p:cNvPr>
            <p:cNvCxnSpPr>
              <a:cxnSpLocks/>
            </p:cNvCxnSpPr>
            <p:nvPr/>
          </p:nvCxnSpPr>
          <p:spPr>
            <a:xfrm>
              <a:off x="6620032" y="3375376"/>
              <a:ext cx="0" cy="29492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文字方塊 29">
              <a:extLst>
                <a:ext uri="{FF2B5EF4-FFF2-40B4-BE49-F238E27FC236}">
                  <a16:creationId xmlns:a16="http://schemas.microsoft.com/office/drawing/2014/main" id="{038C420D-905D-0D79-0D19-375A206E9A93}"/>
                </a:ext>
              </a:extLst>
            </p:cNvPr>
            <p:cNvSpPr txBox="1"/>
            <p:nvPr/>
          </p:nvSpPr>
          <p:spPr>
            <a:xfrm>
              <a:off x="6736784" y="4588223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PPDU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14" name="文字方塊 30">
              <a:extLst>
                <a:ext uri="{FF2B5EF4-FFF2-40B4-BE49-F238E27FC236}">
                  <a16:creationId xmlns:a16="http://schemas.microsoft.com/office/drawing/2014/main" id="{6E4D8627-DC9A-AB44-415C-789FAF44AC61}"/>
                </a:ext>
              </a:extLst>
            </p:cNvPr>
            <p:cNvSpPr txBox="1"/>
            <p:nvPr/>
          </p:nvSpPr>
          <p:spPr>
            <a:xfrm>
              <a:off x="7329841" y="4803761"/>
              <a:ext cx="162204" cy="20258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BA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115" name="直線單箭頭接點 33">
              <a:extLst>
                <a:ext uri="{FF2B5EF4-FFF2-40B4-BE49-F238E27FC236}">
                  <a16:creationId xmlns:a16="http://schemas.microsoft.com/office/drawing/2014/main" id="{D5C0F1BA-1468-A121-1212-53DDE221CDC2}"/>
                </a:ext>
              </a:extLst>
            </p:cNvPr>
            <p:cNvCxnSpPr>
              <a:cxnSpLocks/>
            </p:cNvCxnSpPr>
            <p:nvPr/>
          </p:nvCxnSpPr>
          <p:spPr>
            <a:xfrm>
              <a:off x="1502829" y="6225824"/>
              <a:ext cx="5117203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文字方塊 39">
              <a:extLst>
                <a:ext uri="{FF2B5EF4-FFF2-40B4-BE49-F238E27FC236}">
                  <a16:creationId xmlns:a16="http://schemas.microsoft.com/office/drawing/2014/main" id="{D711B0DF-501A-48F2-364A-9DA8A2B25FDA}"/>
                </a:ext>
              </a:extLst>
            </p:cNvPr>
            <p:cNvSpPr txBox="1"/>
            <p:nvPr/>
          </p:nvSpPr>
          <p:spPr>
            <a:xfrm>
              <a:off x="2959942" y="6019800"/>
              <a:ext cx="1688258" cy="25898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Channel Acquisition Time  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grpSp>
          <p:nvGrpSpPr>
            <p:cNvPr id="117" name="Group 116">
              <a:extLst>
                <a:ext uri="{FF2B5EF4-FFF2-40B4-BE49-F238E27FC236}">
                  <a16:creationId xmlns:a16="http://schemas.microsoft.com/office/drawing/2014/main" id="{4FF06995-09A8-2D80-261E-73D51EAE6568}"/>
                </a:ext>
              </a:extLst>
            </p:cNvPr>
            <p:cNvGrpSpPr/>
            <p:nvPr/>
          </p:nvGrpSpPr>
          <p:grpSpPr>
            <a:xfrm>
              <a:off x="2376676" y="4149459"/>
              <a:ext cx="96703" cy="113068"/>
              <a:chOff x="1348351" y="3733800"/>
              <a:chExt cx="121145" cy="152400"/>
            </a:xfrm>
          </p:grpSpPr>
          <p:cxnSp>
            <p:nvCxnSpPr>
              <p:cNvPr id="196" name="Straight Connector 195">
                <a:extLst>
                  <a:ext uri="{FF2B5EF4-FFF2-40B4-BE49-F238E27FC236}">
                    <a16:creationId xmlns:a16="http://schemas.microsoft.com/office/drawing/2014/main" id="{5DBD9CC3-7CA6-206E-0E16-EF95E0DB79AE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97" name="Straight Connector 196">
                <a:extLst>
                  <a:ext uri="{FF2B5EF4-FFF2-40B4-BE49-F238E27FC236}">
                    <a16:creationId xmlns:a16="http://schemas.microsoft.com/office/drawing/2014/main" id="{DFBCAEE6-A8D4-D191-F999-764E4593EDFD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28A2AC64-B87A-72A8-D98A-FA515BB53968}"/>
                </a:ext>
              </a:extLst>
            </p:cNvPr>
            <p:cNvGrpSpPr/>
            <p:nvPr/>
          </p:nvGrpSpPr>
          <p:grpSpPr>
            <a:xfrm>
              <a:off x="2386675" y="4697560"/>
              <a:ext cx="96703" cy="113068"/>
              <a:chOff x="1348351" y="3733800"/>
              <a:chExt cx="121145" cy="152400"/>
            </a:xfrm>
          </p:grpSpPr>
          <p:cxnSp>
            <p:nvCxnSpPr>
              <p:cNvPr id="194" name="Straight Connector 193">
                <a:extLst>
                  <a:ext uri="{FF2B5EF4-FFF2-40B4-BE49-F238E27FC236}">
                    <a16:creationId xmlns:a16="http://schemas.microsoft.com/office/drawing/2014/main" id="{0BA448DF-D12F-DB6F-5F5B-372A646DD931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95" name="Straight Connector 194">
                <a:extLst>
                  <a:ext uri="{FF2B5EF4-FFF2-40B4-BE49-F238E27FC236}">
                    <a16:creationId xmlns:a16="http://schemas.microsoft.com/office/drawing/2014/main" id="{5BA018B3-81A1-00A7-DBE0-55092637875E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58646A78-7046-2A90-E311-E16DBC1773CB}"/>
                </a:ext>
              </a:extLst>
            </p:cNvPr>
            <p:cNvGrpSpPr/>
            <p:nvPr/>
          </p:nvGrpSpPr>
          <p:grpSpPr>
            <a:xfrm>
              <a:off x="2324348" y="5698594"/>
              <a:ext cx="96703" cy="113068"/>
              <a:chOff x="1348351" y="3733800"/>
              <a:chExt cx="121145" cy="152400"/>
            </a:xfrm>
          </p:grpSpPr>
          <p:cxnSp>
            <p:nvCxnSpPr>
              <p:cNvPr id="190" name="Straight Connector 189">
                <a:extLst>
                  <a:ext uri="{FF2B5EF4-FFF2-40B4-BE49-F238E27FC236}">
                    <a16:creationId xmlns:a16="http://schemas.microsoft.com/office/drawing/2014/main" id="{0172B678-9C63-B471-06FF-77B835E9181A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91" name="Straight Connector 190">
                <a:extLst>
                  <a:ext uri="{FF2B5EF4-FFF2-40B4-BE49-F238E27FC236}">
                    <a16:creationId xmlns:a16="http://schemas.microsoft.com/office/drawing/2014/main" id="{2B6362CA-1B82-0AC3-2AC4-11F56ECE4DD4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cxnSp>
          <p:nvCxnSpPr>
            <p:cNvPr id="121" name="Straight Arrow Connector 120">
              <a:extLst>
                <a:ext uri="{FF2B5EF4-FFF2-40B4-BE49-F238E27FC236}">
                  <a16:creationId xmlns:a16="http://schemas.microsoft.com/office/drawing/2014/main" id="{EBF9C997-F592-93F7-6F42-102ADE36C0C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21729" y="4205992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cxnSp>
          <p:nvCxnSpPr>
            <p:cNvPr id="122" name="Straight Arrow Connector 121">
              <a:extLst>
                <a:ext uri="{FF2B5EF4-FFF2-40B4-BE49-F238E27FC236}">
                  <a16:creationId xmlns:a16="http://schemas.microsoft.com/office/drawing/2014/main" id="{B82605DD-55D8-57D7-0B19-B1BFD24CAA0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35219" y="4749601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cxnSp>
          <p:nvCxnSpPr>
            <p:cNvPr id="123" name="Straight Arrow Connector 122">
              <a:extLst>
                <a:ext uri="{FF2B5EF4-FFF2-40B4-BE49-F238E27FC236}">
                  <a16:creationId xmlns:a16="http://schemas.microsoft.com/office/drawing/2014/main" id="{8739DD1F-F1EB-BBE2-D15E-E44AA72B7CA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02695" y="5755127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cxnSp>
          <p:nvCxnSpPr>
            <p:cNvPr id="125" name="Straight Arrow Connector 124">
              <a:extLst>
                <a:ext uri="{FF2B5EF4-FFF2-40B4-BE49-F238E27FC236}">
                  <a16:creationId xmlns:a16="http://schemas.microsoft.com/office/drawing/2014/main" id="{14A0B3F5-BC62-BE36-BB97-744B7E76335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79193" y="4205992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396E7B1A-C963-7403-C085-DABF8DEDF805}"/>
                </a:ext>
              </a:extLst>
            </p:cNvPr>
            <p:cNvSpPr/>
            <p:nvPr/>
          </p:nvSpPr>
          <p:spPr bwMode="auto">
            <a:xfrm>
              <a:off x="866273" y="5954226"/>
              <a:ext cx="623908" cy="199356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703060505090304" pitchFamily="18" charset="0"/>
                </a:rPr>
                <a:t>Busy</a:t>
              </a:r>
            </a:p>
          </p:txBody>
        </p:sp>
        <p:cxnSp>
          <p:nvCxnSpPr>
            <p:cNvPr id="127" name="直線接點 26">
              <a:extLst>
                <a:ext uri="{FF2B5EF4-FFF2-40B4-BE49-F238E27FC236}">
                  <a16:creationId xmlns:a16="http://schemas.microsoft.com/office/drawing/2014/main" id="{9FD21C11-AB41-275C-2012-06A28FAA631A}"/>
                </a:ext>
              </a:extLst>
            </p:cNvPr>
            <p:cNvCxnSpPr>
              <a:cxnSpLocks/>
            </p:cNvCxnSpPr>
            <p:nvPr/>
          </p:nvCxnSpPr>
          <p:spPr>
            <a:xfrm>
              <a:off x="3810000" y="3393597"/>
              <a:ext cx="0" cy="24089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8" name="Group 127">
              <a:extLst>
                <a:ext uri="{FF2B5EF4-FFF2-40B4-BE49-F238E27FC236}">
                  <a16:creationId xmlns:a16="http://schemas.microsoft.com/office/drawing/2014/main" id="{F45551EB-768D-172C-8C03-A12F3A0BF7B2}"/>
                </a:ext>
              </a:extLst>
            </p:cNvPr>
            <p:cNvGrpSpPr/>
            <p:nvPr/>
          </p:nvGrpSpPr>
          <p:grpSpPr>
            <a:xfrm>
              <a:off x="3968308" y="4694792"/>
              <a:ext cx="96703" cy="113068"/>
              <a:chOff x="1348351" y="3733800"/>
              <a:chExt cx="121145" cy="152400"/>
            </a:xfrm>
          </p:grpSpPr>
          <p:cxnSp>
            <p:nvCxnSpPr>
              <p:cNvPr id="188" name="Straight Connector 187">
                <a:extLst>
                  <a:ext uri="{FF2B5EF4-FFF2-40B4-BE49-F238E27FC236}">
                    <a16:creationId xmlns:a16="http://schemas.microsoft.com/office/drawing/2014/main" id="{CE13170D-A594-C133-63C2-39FBCB072F99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89" name="Straight Connector 188">
                <a:extLst>
                  <a:ext uri="{FF2B5EF4-FFF2-40B4-BE49-F238E27FC236}">
                    <a16:creationId xmlns:a16="http://schemas.microsoft.com/office/drawing/2014/main" id="{B73AD83D-6580-9F06-0FCF-089BBD953A3C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cxnSp>
          <p:nvCxnSpPr>
            <p:cNvPr id="129" name="Straight Arrow Connector 128">
              <a:extLst>
                <a:ext uri="{FF2B5EF4-FFF2-40B4-BE49-F238E27FC236}">
                  <a16:creationId xmlns:a16="http://schemas.microsoft.com/office/drawing/2014/main" id="{3076E6F3-A8E0-17ED-4982-558CC85AFA0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810000" y="4751326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grpSp>
          <p:nvGrpSpPr>
            <p:cNvPr id="130" name="Group 129">
              <a:extLst>
                <a:ext uri="{FF2B5EF4-FFF2-40B4-BE49-F238E27FC236}">
                  <a16:creationId xmlns:a16="http://schemas.microsoft.com/office/drawing/2014/main" id="{EC2B4D07-C371-9976-E142-5414C654F96B}"/>
                </a:ext>
              </a:extLst>
            </p:cNvPr>
            <p:cNvGrpSpPr/>
            <p:nvPr/>
          </p:nvGrpSpPr>
          <p:grpSpPr>
            <a:xfrm>
              <a:off x="3977976" y="4149117"/>
              <a:ext cx="96703" cy="113068"/>
              <a:chOff x="1348351" y="3733800"/>
              <a:chExt cx="121145" cy="152400"/>
            </a:xfrm>
          </p:grpSpPr>
          <p:cxnSp>
            <p:nvCxnSpPr>
              <p:cNvPr id="186" name="Straight Connector 185">
                <a:extLst>
                  <a:ext uri="{FF2B5EF4-FFF2-40B4-BE49-F238E27FC236}">
                    <a16:creationId xmlns:a16="http://schemas.microsoft.com/office/drawing/2014/main" id="{420F9E9F-7116-6E9E-EDAB-F09B3D5ED6E3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87" name="Straight Connector 186">
                <a:extLst>
                  <a:ext uri="{FF2B5EF4-FFF2-40B4-BE49-F238E27FC236}">
                    <a16:creationId xmlns:a16="http://schemas.microsoft.com/office/drawing/2014/main" id="{3ABE9A62-7BF2-0444-0AF4-B29297EA11C9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cxnSp>
          <p:nvCxnSpPr>
            <p:cNvPr id="131" name="Straight Arrow Connector 130">
              <a:extLst>
                <a:ext uri="{FF2B5EF4-FFF2-40B4-BE49-F238E27FC236}">
                  <a16:creationId xmlns:a16="http://schemas.microsoft.com/office/drawing/2014/main" id="{6A3F0ACF-E644-1745-9A50-E73E62A1FD0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819668" y="4205651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9ECB936C-BCD6-0B3E-239E-9D1CBC8CF6F3}"/>
                </a:ext>
              </a:extLst>
            </p:cNvPr>
            <p:cNvSpPr txBox="1"/>
            <p:nvPr/>
          </p:nvSpPr>
          <p:spPr>
            <a:xfrm>
              <a:off x="7443108" y="5410872"/>
              <a:ext cx="710292" cy="38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en-US" sz="600" dirty="0"/>
                <a:t>Remaining </a:t>
              </a:r>
            </a:p>
            <a:p>
              <a:pPr>
                <a:lnSpc>
                  <a:spcPts val="1000"/>
                </a:lnSpc>
              </a:pPr>
              <a:r>
                <a:rPr lang="en-US" sz="600" dirty="0"/>
                <a:t>BC=3</a:t>
              </a:r>
            </a:p>
          </p:txBody>
        </p:sp>
        <p:grpSp>
          <p:nvGrpSpPr>
            <p:cNvPr id="133" name="Group 132">
              <a:extLst>
                <a:ext uri="{FF2B5EF4-FFF2-40B4-BE49-F238E27FC236}">
                  <a16:creationId xmlns:a16="http://schemas.microsoft.com/office/drawing/2014/main" id="{2559C787-E688-CB4B-8CB5-447F69BE1091}"/>
                </a:ext>
              </a:extLst>
            </p:cNvPr>
            <p:cNvGrpSpPr/>
            <p:nvPr/>
          </p:nvGrpSpPr>
          <p:grpSpPr>
            <a:xfrm>
              <a:off x="7735421" y="5689456"/>
              <a:ext cx="96703" cy="113068"/>
              <a:chOff x="1348351" y="3733800"/>
              <a:chExt cx="121145" cy="152400"/>
            </a:xfrm>
          </p:grpSpPr>
          <p:cxnSp>
            <p:nvCxnSpPr>
              <p:cNvPr id="184" name="Straight Connector 183">
                <a:extLst>
                  <a:ext uri="{FF2B5EF4-FFF2-40B4-BE49-F238E27FC236}">
                    <a16:creationId xmlns:a16="http://schemas.microsoft.com/office/drawing/2014/main" id="{C69B429B-AD8C-45B0-9A36-B427D1F44590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85" name="Straight Connector 184">
                <a:extLst>
                  <a:ext uri="{FF2B5EF4-FFF2-40B4-BE49-F238E27FC236}">
                    <a16:creationId xmlns:a16="http://schemas.microsoft.com/office/drawing/2014/main" id="{BF430E59-5A99-6F25-7C6C-DB73A348EB16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cxnSp>
          <p:nvCxnSpPr>
            <p:cNvPr id="134" name="Straight Arrow Connector 133">
              <a:extLst>
                <a:ext uri="{FF2B5EF4-FFF2-40B4-BE49-F238E27FC236}">
                  <a16:creationId xmlns:a16="http://schemas.microsoft.com/office/drawing/2014/main" id="{E3D0AA18-BCA0-7E84-37C3-D0E35560861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580591" y="5745990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sp>
          <p:nvSpPr>
            <p:cNvPr id="136" name="文字方塊 5">
              <a:extLst>
                <a:ext uri="{FF2B5EF4-FFF2-40B4-BE49-F238E27FC236}">
                  <a16:creationId xmlns:a16="http://schemas.microsoft.com/office/drawing/2014/main" id="{6D8FD126-15EE-5338-05D7-A580EC6EBBCF}"/>
                </a:ext>
              </a:extLst>
            </p:cNvPr>
            <p:cNvSpPr txBox="1"/>
            <p:nvPr/>
          </p:nvSpPr>
          <p:spPr>
            <a:xfrm>
              <a:off x="1651947" y="4050504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DS 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37" name="文字方塊 15">
              <a:extLst>
                <a:ext uri="{FF2B5EF4-FFF2-40B4-BE49-F238E27FC236}">
                  <a16:creationId xmlns:a16="http://schemas.microsoft.com/office/drawing/2014/main" id="{9C344186-DDD8-A4FB-2994-833CAF75A295}"/>
                </a:ext>
              </a:extLst>
            </p:cNvPr>
            <p:cNvSpPr txBox="1"/>
            <p:nvPr/>
          </p:nvSpPr>
          <p:spPr>
            <a:xfrm>
              <a:off x="1651947" y="4596468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DS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grpSp>
          <p:nvGrpSpPr>
            <p:cNvPr id="138" name="Group 137">
              <a:extLst>
                <a:ext uri="{FF2B5EF4-FFF2-40B4-BE49-F238E27FC236}">
                  <a16:creationId xmlns:a16="http://schemas.microsoft.com/office/drawing/2014/main" id="{6CE7D336-5F2F-4ADF-B2BA-CE3D54EB76C5}"/>
                </a:ext>
              </a:extLst>
            </p:cNvPr>
            <p:cNvGrpSpPr/>
            <p:nvPr/>
          </p:nvGrpSpPr>
          <p:grpSpPr>
            <a:xfrm>
              <a:off x="1624481" y="5698594"/>
              <a:ext cx="96703" cy="113068"/>
              <a:chOff x="1348351" y="3733800"/>
              <a:chExt cx="121145" cy="152400"/>
            </a:xfrm>
          </p:grpSpPr>
          <p:cxnSp>
            <p:nvCxnSpPr>
              <p:cNvPr id="182" name="Straight Connector 181">
                <a:extLst>
                  <a:ext uri="{FF2B5EF4-FFF2-40B4-BE49-F238E27FC236}">
                    <a16:creationId xmlns:a16="http://schemas.microsoft.com/office/drawing/2014/main" id="{AB5AB322-424C-A912-45DB-A3E660392EE3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83" name="Straight Connector 182">
                <a:extLst>
                  <a:ext uri="{FF2B5EF4-FFF2-40B4-BE49-F238E27FC236}">
                    <a16:creationId xmlns:a16="http://schemas.microsoft.com/office/drawing/2014/main" id="{AB89DD2F-2B83-5CA4-F2B5-06572C5CFFC2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cxnSp>
          <p:nvCxnSpPr>
            <p:cNvPr id="139" name="Straight Arrow Connector 138">
              <a:extLst>
                <a:ext uri="{FF2B5EF4-FFF2-40B4-BE49-F238E27FC236}">
                  <a16:creationId xmlns:a16="http://schemas.microsoft.com/office/drawing/2014/main" id="{A1DE8AC6-7C6F-3827-FF95-94E25EDEB65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94988" y="4205992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cxnSp>
          <p:nvCxnSpPr>
            <p:cNvPr id="140" name="Straight Arrow Connector 139">
              <a:extLst>
                <a:ext uri="{FF2B5EF4-FFF2-40B4-BE49-F238E27FC236}">
                  <a16:creationId xmlns:a16="http://schemas.microsoft.com/office/drawing/2014/main" id="{2080EA19-9759-AAFA-8EDC-CA077E5F692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94988" y="4749601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cxnSp>
          <p:nvCxnSpPr>
            <p:cNvPr id="141" name="Straight Arrow Connector 140">
              <a:extLst>
                <a:ext uri="{FF2B5EF4-FFF2-40B4-BE49-F238E27FC236}">
                  <a16:creationId xmlns:a16="http://schemas.microsoft.com/office/drawing/2014/main" id="{BF9F93F5-BFC4-59A2-11FC-4311687DA8D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502829" y="5755127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sp>
          <p:nvSpPr>
            <p:cNvPr id="142" name="TextBox 141">
              <a:extLst>
                <a:ext uri="{FF2B5EF4-FFF2-40B4-BE49-F238E27FC236}">
                  <a16:creationId xmlns:a16="http://schemas.microsoft.com/office/drawing/2014/main" id="{D1ABFA8D-7AB1-EE71-4CD7-8C2E7A295C8F}"/>
                </a:ext>
              </a:extLst>
            </p:cNvPr>
            <p:cNvSpPr txBox="1"/>
            <p:nvPr/>
          </p:nvSpPr>
          <p:spPr>
            <a:xfrm>
              <a:off x="1197445" y="5463320"/>
              <a:ext cx="555155" cy="2718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700"/>
                </a:lnSpc>
              </a:pPr>
              <a:r>
                <a:rPr lang="en-US" sz="600" dirty="0"/>
                <a:t>Remaining </a:t>
              </a:r>
            </a:p>
            <a:p>
              <a:pPr>
                <a:lnSpc>
                  <a:spcPts val="700"/>
                </a:lnSpc>
              </a:pPr>
              <a:r>
                <a:rPr lang="en-US" sz="600" dirty="0"/>
                <a:t>BC=3</a:t>
              </a:r>
            </a:p>
          </p:txBody>
        </p:sp>
        <p:cxnSp>
          <p:nvCxnSpPr>
            <p:cNvPr id="143" name="直線接點 25">
              <a:extLst>
                <a:ext uri="{FF2B5EF4-FFF2-40B4-BE49-F238E27FC236}">
                  <a16:creationId xmlns:a16="http://schemas.microsoft.com/office/drawing/2014/main" id="{C5850AE3-0BB8-CDCD-FD8B-4156CCA7E0B3}"/>
                </a:ext>
              </a:extLst>
            </p:cNvPr>
            <p:cNvCxnSpPr>
              <a:cxnSpLocks/>
            </p:cNvCxnSpPr>
            <p:nvPr/>
          </p:nvCxnSpPr>
          <p:spPr>
            <a:xfrm>
              <a:off x="1510372" y="3344663"/>
              <a:ext cx="0" cy="30561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文字方塊 39">
              <a:extLst>
                <a:ext uri="{FF2B5EF4-FFF2-40B4-BE49-F238E27FC236}">
                  <a16:creationId xmlns:a16="http://schemas.microsoft.com/office/drawing/2014/main" id="{9628D7F3-8272-CBB7-C303-BB8E4F9905F7}"/>
                </a:ext>
              </a:extLst>
            </p:cNvPr>
            <p:cNvSpPr txBox="1"/>
            <p:nvPr/>
          </p:nvSpPr>
          <p:spPr>
            <a:xfrm>
              <a:off x="2971800" y="3168804"/>
              <a:ext cx="1047638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900" b="1" i="1" u="sng" dirty="0">
                  <a:solidFill>
                    <a:srgbClr val="0070C0"/>
                  </a:solidFill>
                  <a:latin typeface="Calibri"/>
                  <a:ea typeface="Microsoft YaHei"/>
                </a:rPr>
                <a:t>P-EDCA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1" i="1" u="sng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 Attempt Retry</a:t>
              </a:r>
              <a:endParaRPr kumimoji="0" lang="zh-TW" altLang="en-US" sz="900" b="1" i="1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145" name="直線單箭頭接點 33">
              <a:extLst>
                <a:ext uri="{FF2B5EF4-FFF2-40B4-BE49-F238E27FC236}">
                  <a16:creationId xmlns:a16="http://schemas.microsoft.com/office/drawing/2014/main" id="{5799BA17-D60F-485E-9728-8F13CD2A2CB0}"/>
                </a:ext>
              </a:extLst>
            </p:cNvPr>
            <p:cNvCxnSpPr>
              <a:cxnSpLocks/>
            </p:cNvCxnSpPr>
            <p:nvPr/>
          </p:nvCxnSpPr>
          <p:spPr>
            <a:xfrm>
              <a:off x="3810000" y="5006341"/>
              <a:ext cx="1066009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接點 26">
              <a:extLst>
                <a:ext uri="{FF2B5EF4-FFF2-40B4-BE49-F238E27FC236}">
                  <a16:creationId xmlns:a16="http://schemas.microsoft.com/office/drawing/2014/main" id="{95727800-6E73-303E-AC8D-8F3820E83DF0}"/>
                </a:ext>
              </a:extLst>
            </p:cNvPr>
            <p:cNvCxnSpPr>
              <a:cxnSpLocks/>
            </p:cNvCxnSpPr>
            <p:nvPr/>
          </p:nvCxnSpPr>
          <p:spPr>
            <a:xfrm>
              <a:off x="5334000" y="3456601"/>
              <a:ext cx="0" cy="24089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7" name="文字方塊 7">
              <a:extLst>
                <a:ext uri="{FF2B5EF4-FFF2-40B4-BE49-F238E27FC236}">
                  <a16:creationId xmlns:a16="http://schemas.microsoft.com/office/drawing/2014/main" id="{C9CEEBD6-FD51-7B72-4429-83F93B1BB7A6}"/>
                </a:ext>
              </a:extLst>
            </p:cNvPr>
            <p:cNvSpPr txBox="1"/>
            <p:nvPr/>
          </p:nvSpPr>
          <p:spPr>
            <a:xfrm>
              <a:off x="381000" y="3480709"/>
              <a:ext cx="425784" cy="254383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STA4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1000" dirty="0">
                  <a:solidFill>
                    <a:srgbClr val="353630"/>
                  </a:solidFill>
                  <a:latin typeface="Calibri"/>
                  <a:ea typeface="Microsoft YaHei"/>
                </a:rPr>
                <a:t>(AC3)</a:t>
              </a:r>
              <a:endParaRPr kumimoji="0" lang="zh-TW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148" name="直線接點 14">
              <a:extLst>
                <a:ext uri="{FF2B5EF4-FFF2-40B4-BE49-F238E27FC236}">
                  <a16:creationId xmlns:a16="http://schemas.microsoft.com/office/drawing/2014/main" id="{F504E71A-6B9F-5E87-EDDB-2D27DB39A59B}"/>
                </a:ext>
              </a:extLst>
            </p:cNvPr>
            <p:cNvCxnSpPr>
              <a:cxnSpLocks/>
            </p:cNvCxnSpPr>
            <p:nvPr/>
          </p:nvCxnSpPr>
          <p:spPr>
            <a:xfrm>
              <a:off x="838200" y="3720976"/>
              <a:ext cx="7848600" cy="9101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9" name="文字方塊 5">
              <a:extLst>
                <a:ext uri="{FF2B5EF4-FFF2-40B4-BE49-F238E27FC236}">
                  <a16:creationId xmlns:a16="http://schemas.microsoft.com/office/drawing/2014/main" id="{2EBA34CA-5D5A-7109-4AC3-6066A7ED3236}"/>
                </a:ext>
              </a:extLst>
            </p:cNvPr>
            <p:cNvSpPr txBox="1"/>
            <p:nvPr/>
          </p:nvSpPr>
          <p:spPr>
            <a:xfrm>
              <a:off x="2493377" y="3518396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RTS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50" name="文字方塊 20">
              <a:extLst>
                <a:ext uri="{FF2B5EF4-FFF2-40B4-BE49-F238E27FC236}">
                  <a16:creationId xmlns:a16="http://schemas.microsoft.com/office/drawing/2014/main" id="{BA2CEAF5-5318-705F-EAB8-B54E42243003}"/>
                </a:ext>
              </a:extLst>
            </p:cNvPr>
            <p:cNvSpPr txBox="1"/>
            <p:nvPr/>
          </p:nvSpPr>
          <p:spPr>
            <a:xfrm>
              <a:off x="3257494" y="4598020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DS 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grpSp>
          <p:nvGrpSpPr>
            <p:cNvPr id="151" name="Group 150">
              <a:extLst>
                <a:ext uri="{FF2B5EF4-FFF2-40B4-BE49-F238E27FC236}">
                  <a16:creationId xmlns:a16="http://schemas.microsoft.com/office/drawing/2014/main" id="{B9259705-88A3-0619-81A1-51747D66C72B}"/>
                </a:ext>
              </a:extLst>
            </p:cNvPr>
            <p:cNvGrpSpPr/>
            <p:nvPr/>
          </p:nvGrpSpPr>
          <p:grpSpPr>
            <a:xfrm>
              <a:off x="2376676" y="3617351"/>
              <a:ext cx="96703" cy="113068"/>
              <a:chOff x="1348351" y="3733800"/>
              <a:chExt cx="121145" cy="152400"/>
            </a:xfrm>
          </p:grpSpPr>
          <p:cxnSp>
            <p:nvCxnSpPr>
              <p:cNvPr id="180" name="Straight Connector 179">
                <a:extLst>
                  <a:ext uri="{FF2B5EF4-FFF2-40B4-BE49-F238E27FC236}">
                    <a16:creationId xmlns:a16="http://schemas.microsoft.com/office/drawing/2014/main" id="{7F055D31-2930-4119-E7D3-D4EF73DD1429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81" name="Straight Connector 180">
                <a:extLst>
                  <a:ext uri="{FF2B5EF4-FFF2-40B4-BE49-F238E27FC236}">
                    <a16:creationId xmlns:a16="http://schemas.microsoft.com/office/drawing/2014/main" id="{9370A11C-4897-6AE0-B3A1-FF4EA23AEE33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cxnSp>
          <p:nvCxnSpPr>
            <p:cNvPr id="152" name="Straight Arrow Connector 151">
              <a:extLst>
                <a:ext uri="{FF2B5EF4-FFF2-40B4-BE49-F238E27FC236}">
                  <a16:creationId xmlns:a16="http://schemas.microsoft.com/office/drawing/2014/main" id="{3FF6881A-EE62-A708-C229-25D65781F57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21729" y="3673884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cxnSp>
          <p:nvCxnSpPr>
            <p:cNvPr id="153" name="Straight Arrow Connector 152">
              <a:extLst>
                <a:ext uri="{FF2B5EF4-FFF2-40B4-BE49-F238E27FC236}">
                  <a16:creationId xmlns:a16="http://schemas.microsoft.com/office/drawing/2014/main" id="{E2CC458C-A82A-E1DD-D85E-FF65CF79FB4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79193" y="4724400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cxnSp>
          <p:nvCxnSpPr>
            <p:cNvPr id="155" name="Straight Arrow Connector 154">
              <a:extLst>
                <a:ext uri="{FF2B5EF4-FFF2-40B4-BE49-F238E27FC236}">
                  <a16:creationId xmlns:a16="http://schemas.microsoft.com/office/drawing/2014/main" id="{3DDCDD52-02DB-39EF-96C1-72C32E414C5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48000" y="3673543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sp>
          <p:nvSpPr>
            <p:cNvPr id="156" name="文字方塊 5">
              <a:extLst>
                <a:ext uri="{FF2B5EF4-FFF2-40B4-BE49-F238E27FC236}">
                  <a16:creationId xmlns:a16="http://schemas.microsoft.com/office/drawing/2014/main" id="{255F0586-2578-0940-EEAD-3A0F43D2C931}"/>
                </a:ext>
              </a:extLst>
            </p:cNvPr>
            <p:cNvSpPr txBox="1"/>
            <p:nvPr/>
          </p:nvSpPr>
          <p:spPr>
            <a:xfrm>
              <a:off x="1651947" y="3518396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DS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157" name="Straight Arrow Connector 156">
              <a:extLst>
                <a:ext uri="{FF2B5EF4-FFF2-40B4-BE49-F238E27FC236}">
                  <a16:creationId xmlns:a16="http://schemas.microsoft.com/office/drawing/2014/main" id="{4E5D3362-8EE3-FAB2-448B-C457A0CA125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94988" y="3673884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sp>
          <p:nvSpPr>
            <p:cNvPr id="158" name="TextBox 157">
              <a:extLst>
                <a:ext uri="{FF2B5EF4-FFF2-40B4-BE49-F238E27FC236}">
                  <a16:creationId xmlns:a16="http://schemas.microsoft.com/office/drawing/2014/main" id="{0FFE9558-B1F2-41E9-D765-D6F2328B4DA7}"/>
                </a:ext>
              </a:extLst>
            </p:cNvPr>
            <p:cNvSpPr txBox="1"/>
            <p:nvPr/>
          </p:nvSpPr>
          <p:spPr>
            <a:xfrm>
              <a:off x="1321078" y="3200400"/>
              <a:ext cx="552506" cy="2718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700"/>
                </a:lnSpc>
              </a:pPr>
              <a:r>
                <a:rPr lang="en-US" sz="600" dirty="0"/>
                <a:t>CW=0</a:t>
              </a:r>
            </a:p>
            <a:p>
              <a:pPr>
                <a:lnSpc>
                  <a:spcPts val="700"/>
                </a:lnSpc>
              </a:pPr>
              <a:r>
                <a:rPr lang="en-US" sz="600" dirty="0"/>
                <a:t>AIFSN</a:t>
              </a:r>
            </a:p>
          </p:txBody>
        </p:sp>
        <p:sp>
          <p:nvSpPr>
            <p:cNvPr id="159" name="文字方塊 17">
              <a:extLst>
                <a:ext uri="{FF2B5EF4-FFF2-40B4-BE49-F238E27FC236}">
                  <a16:creationId xmlns:a16="http://schemas.microsoft.com/office/drawing/2014/main" id="{FC84FA2B-440B-C349-4590-F8D8FD3B2097}"/>
                </a:ext>
              </a:extLst>
            </p:cNvPr>
            <p:cNvSpPr txBox="1"/>
            <p:nvPr/>
          </p:nvSpPr>
          <p:spPr>
            <a:xfrm>
              <a:off x="4081132" y="4038600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RTS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60" name="文字方塊 17">
              <a:extLst>
                <a:ext uri="{FF2B5EF4-FFF2-40B4-BE49-F238E27FC236}">
                  <a16:creationId xmlns:a16="http://schemas.microsoft.com/office/drawing/2014/main" id="{2F367B0C-60DD-BE8A-4DE3-C9FA466C8078}"/>
                </a:ext>
              </a:extLst>
            </p:cNvPr>
            <p:cNvSpPr txBox="1"/>
            <p:nvPr/>
          </p:nvSpPr>
          <p:spPr>
            <a:xfrm>
              <a:off x="5605570" y="4596274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RTS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grpSp>
          <p:nvGrpSpPr>
            <p:cNvPr id="161" name="Group 160">
              <a:extLst>
                <a:ext uri="{FF2B5EF4-FFF2-40B4-BE49-F238E27FC236}">
                  <a16:creationId xmlns:a16="http://schemas.microsoft.com/office/drawing/2014/main" id="{F2F27640-8106-7EAE-F9A3-1B5CBB101D18}"/>
                </a:ext>
              </a:extLst>
            </p:cNvPr>
            <p:cNvGrpSpPr/>
            <p:nvPr/>
          </p:nvGrpSpPr>
          <p:grpSpPr>
            <a:xfrm>
              <a:off x="5510904" y="4687532"/>
              <a:ext cx="96703" cy="113068"/>
              <a:chOff x="1348351" y="3733800"/>
              <a:chExt cx="121145" cy="152400"/>
            </a:xfrm>
          </p:grpSpPr>
          <p:cxnSp>
            <p:nvCxnSpPr>
              <p:cNvPr id="176" name="Straight Connector 175">
                <a:extLst>
                  <a:ext uri="{FF2B5EF4-FFF2-40B4-BE49-F238E27FC236}">
                    <a16:creationId xmlns:a16="http://schemas.microsoft.com/office/drawing/2014/main" id="{A5955AD1-3D7E-0E3D-D8ED-142DE08A72F3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77" name="Straight Connector 176">
                <a:extLst>
                  <a:ext uri="{FF2B5EF4-FFF2-40B4-BE49-F238E27FC236}">
                    <a16:creationId xmlns:a16="http://schemas.microsoft.com/office/drawing/2014/main" id="{80B1DA2A-5CEF-CF03-8576-67B1AB06FA82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cxnSp>
          <p:nvCxnSpPr>
            <p:cNvPr id="162" name="Straight Arrow Connector 161">
              <a:extLst>
                <a:ext uri="{FF2B5EF4-FFF2-40B4-BE49-F238E27FC236}">
                  <a16:creationId xmlns:a16="http://schemas.microsoft.com/office/drawing/2014/main" id="{F5A1AA15-C860-06C9-AAD9-A182A89B875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52596" y="4744066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cxnSp>
          <p:nvCxnSpPr>
            <p:cNvPr id="163" name="直線單箭頭接點 33">
              <a:extLst>
                <a:ext uri="{FF2B5EF4-FFF2-40B4-BE49-F238E27FC236}">
                  <a16:creationId xmlns:a16="http://schemas.microsoft.com/office/drawing/2014/main" id="{E7EC7B53-188A-64EE-47A6-3C8F767E2B46}"/>
                </a:ext>
              </a:extLst>
            </p:cNvPr>
            <p:cNvCxnSpPr>
              <a:cxnSpLocks/>
            </p:cNvCxnSpPr>
            <p:nvPr/>
          </p:nvCxnSpPr>
          <p:spPr>
            <a:xfrm>
              <a:off x="3079193" y="5181600"/>
              <a:ext cx="1066009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接點 26">
              <a:extLst>
                <a:ext uri="{FF2B5EF4-FFF2-40B4-BE49-F238E27FC236}">
                  <a16:creationId xmlns:a16="http://schemas.microsoft.com/office/drawing/2014/main" id="{5EB20489-4250-E4DC-BDC1-8BD27FF02CD0}"/>
                </a:ext>
              </a:extLst>
            </p:cNvPr>
            <p:cNvCxnSpPr>
              <a:cxnSpLocks/>
            </p:cNvCxnSpPr>
            <p:nvPr/>
          </p:nvCxnSpPr>
          <p:spPr>
            <a:xfrm>
              <a:off x="4633638" y="3428484"/>
              <a:ext cx="0" cy="24089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5" name="TextBox 164">
              <a:extLst>
                <a:ext uri="{FF2B5EF4-FFF2-40B4-BE49-F238E27FC236}">
                  <a16:creationId xmlns:a16="http://schemas.microsoft.com/office/drawing/2014/main" id="{898D95E2-CD88-7188-C1E6-965CB76ABC21}"/>
                </a:ext>
              </a:extLst>
            </p:cNvPr>
            <p:cNvSpPr txBox="1"/>
            <p:nvPr/>
          </p:nvSpPr>
          <p:spPr>
            <a:xfrm>
              <a:off x="1295400" y="3810000"/>
              <a:ext cx="552506" cy="2718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700"/>
                </a:lnSpc>
              </a:pPr>
              <a:r>
                <a:rPr lang="en-US" sz="600" dirty="0"/>
                <a:t>CW=0</a:t>
              </a:r>
            </a:p>
            <a:p>
              <a:pPr>
                <a:lnSpc>
                  <a:spcPts val="700"/>
                </a:lnSpc>
              </a:pPr>
              <a:r>
                <a:rPr lang="en-US" sz="600" dirty="0"/>
                <a:t>AIFSN</a:t>
              </a:r>
            </a:p>
          </p:txBody>
        </p:sp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729FCF29-F7EF-96B9-FBD1-1BCEE0082D08}"/>
                </a:ext>
              </a:extLst>
            </p:cNvPr>
            <p:cNvSpPr txBox="1"/>
            <p:nvPr/>
          </p:nvSpPr>
          <p:spPr>
            <a:xfrm>
              <a:off x="1295400" y="4419600"/>
              <a:ext cx="552506" cy="2718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700"/>
                </a:lnSpc>
              </a:pPr>
              <a:r>
                <a:rPr lang="en-US" sz="600" dirty="0"/>
                <a:t>CW=0</a:t>
              </a:r>
            </a:p>
            <a:p>
              <a:pPr>
                <a:lnSpc>
                  <a:spcPts val="700"/>
                </a:lnSpc>
              </a:pPr>
              <a:r>
                <a:rPr lang="en-US" sz="600" dirty="0"/>
                <a:t>AIFSN</a:t>
              </a:r>
            </a:p>
          </p:txBody>
        </p:sp>
        <p:grpSp>
          <p:nvGrpSpPr>
            <p:cNvPr id="168" name="Group 167">
              <a:extLst>
                <a:ext uri="{FF2B5EF4-FFF2-40B4-BE49-F238E27FC236}">
                  <a16:creationId xmlns:a16="http://schemas.microsoft.com/office/drawing/2014/main" id="{34C2B511-45BD-0751-2894-3F547696C25F}"/>
                </a:ext>
              </a:extLst>
            </p:cNvPr>
            <p:cNvGrpSpPr/>
            <p:nvPr/>
          </p:nvGrpSpPr>
          <p:grpSpPr>
            <a:xfrm>
              <a:off x="2133600" y="4800600"/>
              <a:ext cx="1114744" cy="507831"/>
              <a:chOff x="2133600" y="5044024"/>
              <a:chExt cx="1114744" cy="507831"/>
            </a:xfrm>
          </p:grpSpPr>
          <p:cxnSp>
            <p:nvCxnSpPr>
              <p:cNvPr id="172" name="直線單箭頭接點 33">
                <a:extLst>
                  <a:ext uri="{FF2B5EF4-FFF2-40B4-BE49-F238E27FC236}">
                    <a16:creationId xmlns:a16="http://schemas.microsoft.com/office/drawing/2014/main" id="{C93039C1-B66F-5671-5B82-4304E91F682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82335" y="5226253"/>
                <a:ext cx="1066009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3" name="文字方塊 39">
                <a:extLst>
                  <a:ext uri="{FF2B5EF4-FFF2-40B4-BE49-F238E27FC236}">
                    <a16:creationId xmlns:a16="http://schemas.microsoft.com/office/drawing/2014/main" id="{94459356-CA8A-F691-5F79-1AAD6831B314}"/>
                  </a:ext>
                </a:extLst>
              </p:cNvPr>
              <p:cNvSpPr txBox="1"/>
              <p:nvPr/>
            </p:nvSpPr>
            <p:spPr>
              <a:xfrm>
                <a:off x="2133600" y="5044024"/>
                <a:ext cx="1066801" cy="5078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TW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/>
                    <a:ea typeface="Microsoft YaHei"/>
                    <a:cs typeface="+mn-cs"/>
                  </a:rPr>
                  <a:t>P-EDCA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TW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/>
                    <a:ea typeface="Microsoft YaHei"/>
                    <a:cs typeface="+mn-cs"/>
                  </a:rPr>
                  <a:t>contention 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zh-TW" sz="900" dirty="0">
                    <a:solidFill>
                      <a:srgbClr val="FF0000"/>
                    </a:solidFill>
                    <a:latin typeface="Calibri"/>
                    <a:ea typeface="Microsoft YaHei"/>
                  </a:rPr>
                  <a:t>period (NAV)</a:t>
                </a:r>
                <a:endParaRPr kumimoji="0" lang="zh-TW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endParaRPr>
              </a:p>
            </p:txBody>
          </p:sp>
        </p:grpSp>
        <p:sp>
          <p:nvSpPr>
            <p:cNvPr id="169" name="文字方塊 39">
              <a:extLst>
                <a:ext uri="{FF2B5EF4-FFF2-40B4-BE49-F238E27FC236}">
                  <a16:creationId xmlns:a16="http://schemas.microsoft.com/office/drawing/2014/main" id="{0C0C8BB0-D816-6AEB-E322-1B20B0930341}"/>
                </a:ext>
              </a:extLst>
            </p:cNvPr>
            <p:cNvSpPr txBox="1"/>
            <p:nvPr/>
          </p:nvSpPr>
          <p:spPr>
            <a:xfrm>
              <a:off x="4038600" y="3807768"/>
              <a:ext cx="694183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900" b="1" i="1" u="sng" dirty="0">
                  <a:solidFill>
                    <a:srgbClr val="0070C0"/>
                  </a:solidFill>
                  <a:latin typeface="Calibri"/>
                  <a:ea typeface="Microsoft YaHei"/>
                </a:rPr>
                <a:t>RT</a:t>
              </a:r>
              <a:r>
                <a:rPr kumimoji="0" lang="en-US" altLang="zh-TW" sz="900" b="1" i="1" u="sng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S retry</a:t>
              </a:r>
              <a:endParaRPr kumimoji="0" lang="zh-TW" altLang="en-US" sz="900" b="1" i="1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70" name="文字方塊 39">
              <a:extLst>
                <a:ext uri="{FF2B5EF4-FFF2-40B4-BE49-F238E27FC236}">
                  <a16:creationId xmlns:a16="http://schemas.microsoft.com/office/drawing/2014/main" id="{66517612-2A8C-138A-2512-8C4620623799}"/>
                </a:ext>
              </a:extLst>
            </p:cNvPr>
            <p:cNvSpPr txBox="1"/>
            <p:nvPr/>
          </p:nvSpPr>
          <p:spPr>
            <a:xfrm>
              <a:off x="1676400" y="3135868"/>
              <a:ext cx="91466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1" i="1" u="sng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P-EDCA Attempt</a:t>
              </a:r>
              <a:endParaRPr kumimoji="0" lang="zh-TW" altLang="en-US" sz="900" b="1" i="1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71" name="文字方塊 39">
              <a:extLst>
                <a:ext uri="{FF2B5EF4-FFF2-40B4-BE49-F238E27FC236}">
                  <a16:creationId xmlns:a16="http://schemas.microsoft.com/office/drawing/2014/main" id="{24D1F55C-2358-1448-F4EF-8F372ACE343B}"/>
                </a:ext>
              </a:extLst>
            </p:cNvPr>
            <p:cNvSpPr txBox="1"/>
            <p:nvPr/>
          </p:nvSpPr>
          <p:spPr>
            <a:xfrm>
              <a:off x="2438400" y="3276600"/>
              <a:ext cx="694183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900" b="1" i="1" u="sng" dirty="0">
                  <a:solidFill>
                    <a:srgbClr val="0070C0"/>
                  </a:solidFill>
                  <a:latin typeface="Calibri"/>
                  <a:ea typeface="Microsoft YaHei"/>
                </a:rPr>
                <a:t> Initial RT</a:t>
              </a:r>
              <a:r>
                <a:rPr kumimoji="0" lang="en-US" altLang="zh-TW" sz="900" b="1" i="1" u="sng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S</a:t>
              </a:r>
              <a:endParaRPr kumimoji="0" lang="zh-TW" altLang="en-US" sz="900" b="1" i="1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3B42ACC7-9D68-8E93-5BE6-33B1CD4FABF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624964" y="4202217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sp>
          <p:nvSpPr>
            <p:cNvPr id="7" name="文字方塊 20">
              <a:extLst>
                <a:ext uri="{FF2B5EF4-FFF2-40B4-BE49-F238E27FC236}">
                  <a16:creationId xmlns:a16="http://schemas.microsoft.com/office/drawing/2014/main" id="{7B95F8F0-BBA3-D91D-8E04-7C55C211A23D}"/>
                </a:ext>
              </a:extLst>
            </p:cNvPr>
            <p:cNvSpPr txBox="1"/>
            <p:nvPr/>
          </p:nvSpPr>
          <p:spPr>
            <a:xfrm>
              <a:off x="4781494" y="4598020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DS 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C47C277F-DFC1-3D78-1A5A-9ABF9CF6C0B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617707" y="4724400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sp>
          <p:nvSpPr>
            <p:cNvPr id="9" name="文字方塊 39">
              <a:extLst>
                <a:ext uri="{FF2B5EF4-FFF2-40B4-BE49-F238E27FC236}">
                  <a16:creationId xmlns:a16="http://schemas.microsoft.com/office/drawing/2014/main" id="{03CE93D6-DD76-9425-9FD8-6556F41F4EEE}"/>
                </a:ext>
              </a:extLst>
            </p:cNvPr>
            <p:cNvSpPr txBox="1"/>
            <p:nvPr/>
          </p:nvSpPr>
          <p:spPr>
            <a:xfrm>
              <a:off x="4514962" y="3694422"/>
              <a:ext cx="1047638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900" b="1" i="1" u="sng" dirty="0">
                  <a:solidFill>
                    <a:srgbClr val="0070C0"/>
                  </a:solidFill>
                  <a:latin typeface="Calibri"/>
                  <a:ea typeface="Microsoft YaHei"/>
                </a:rPr>
                <a:t>P-EDCA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1" i="1" u="sng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 Attempt Retry</a:t>
              </a:r>
              <a:endParaRPr kumimoji="0" lang="zh-TW" altLang="en-US" sz="900" b="1" i="1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0" name="文字方塊 39">
              <a:extLst>
                <a:ext uri="{FF2B5EF4-FFF2-40B4-BE49-F238E27FC236}">
                  <a16:creationId xmlns:a16="http://schemas.microsoft.com/office/drawing/2014/main" id="{5BAB5B18-2C94-7C5F-6A4E-72B4EDBA7AD9}"/>
                </a:ext>
              </a:extLst>
            </p:cNvPr>
            <p:cNvSpPr txBox="1"/>
            <p:nvPr/>
          </p:nvSpPr>
          <p:spPr>
            <a:xfrm>
              <a:off x="5554217" y="4341168"/>
              <a:ext cx="694183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900" b="1" i="1" u="sng" dirty="0">
                  <a:solidFill>
                    <a:srgbClr val="0070C0"/>
                  </a:solidFill>
                  <a:latin typeface="Calibri"/>
                  <a:ea typeface="Microsoft YaHei"/>
                </a:rPr>
                <a:t>RT</a:t>
              </a:r>
              <a:r>
                <a:rPr kumimoji="0" lang="en-US" altLang="zh-TW" sz="900" b="1" i="1" u="sng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S retry</a:t>
              </a:r>
              <a:endParaRPr kumimoji="0" lang="zh-TW" altLang="en-US" sz="900" b="1" i="1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1" name="文字方塊 39">
              <a:extLst>
                <a:ext uri="{FF2B5EF4-FFF2-40B4-BE49-F238E27FC236}">
                  <a16:creationId xmlns:a16="http://schemas.microsoft.com/office/drawing/2014/main" id="{CF1449D2-9785-9074-394B-B7193BEB1BCC}"/>
                </a:ext>
              </a:extLst>
            </p:cNvPr>
            <p:cNvSpPr txBox="1"/>
            <p:nvPr/>
          </p:nvSpPr>
          <p:spPr>
            <a:xfrm>
              <a:off x="3016767" y="4992915"/>
              <a:ext cx="786072" cy="5078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P-EDCA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900" dirty="0">
                  <a:solidFill>
                    <a:srgbClr val="FF0000"/>
                  </a:solidFill>
                  <a:latin typeface="Calibri"/>
                  <a:ea typeface="Microsoft YaHei"/>
                </a:rPr>
                <a:t>contention</a:t>
              </a: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 period </a:t>
              </a:r>
              <a:r>
                <a:rPr lang="en-US" altLang="zh-TW" sz="900" dirty="0">
                  <a:solidFill>
                    <a:srgbClr val="FF0000"/>
                  </a:solidFill>
                  <a:latin typeface="Calibri"/>
                  <a:ea typeface="Microsoft YaHei"/>
                </a:rPr>
                <a:t>(EIFS)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12" name="直線單箭頭接點 33">
              <a:extLst>
                <a:ext uri="{FF2B5EF4-FFF2-40B4-BE49-F238E27FC236}">
                  <a16:creationId xmlns:a16="http://schemas.microsoft.com/office/drawing/2014/main" id="{2A7BDA1A-7682-0535-7540-D31E2D332B75}"/>
                </a:ext>
              </a:extLst>
            </p:cNvPr>
            <p:cNvCxnSpPr>
              <a:cxnSpLocks/>
            </p:cNvCxnSpPr>
            <p:nvPr/>
          </p:nvCxnSpPr>
          <p:spPr>
            <a:xfrm>
              <a:off x="4633638" y="5189025"/>
              <a:ext cx="1066009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文字方塊 39">
              <a:extLst>
                <a:ext uri="{FF2B5EF4-FFF2-40B4-BE49-F238E27FC236}">
                  <a16:creationId xmlns:a16="http://schemas.microsoft.com/office/drawing/2014/main" id="{415A34DD-BD94-91D9-D1E8-43EFF117EB09}"/>
                </a:ext>
              </a:extLst>
            </p:cNvPr>
            <p:cNvSpPr txBox="1"/>
            <p:nvPr/>
          </p:nvSpPr>
          <p:spPr>
            <a:xfrm>
              <a:off x="4662765" y="4978569"/>
              <a:ext cx="786072" cy="5078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P-EDCA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900" dirty="0">
                  <a:solidFill>
                    <a:srgbClr val="FF0000"/>
                  </a:solidFill>
                  <a:latin typeface="Calibri"/>
                  <a:ea typeface="Microsoft YaHei"/>
                </a:rPr>
                <a:t>contention</a:t>
              </a: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 period </a:t>
              </a:r>
              <a:r>
                <a:rPr lang="en-US" altLang="zh-TW" sz="900" dirty="0">
                  <a:solidFill>
                    <a:srgbClr val="FF0000"/>
                  </a:solidFill>
                  <a:latin typeface="Calibri"/>
                  <a:ea typeface="Microsoft YaHei"/>
                </a:rPr>
                <a:t>(EIFS)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6" name="文字方塊 20">
              <a:extLst>
                <a:ext uri="{FF2B5EF4-FFF2-40B4-BE49-F238E27FC236}">
                  <a16:creationId xmlns:a16="http://schemas.microsoft.com/office/drawing/2014/main" id="{0898DA62-5E39-3709-0D3D-585FCC23262F}"/>
                </a:ext>
              </a:extLst>
            </p:cNvPr>
            <p:cNvSpPr txBox="1"/>
            <p:nvPr/>
          </p:nvSpPr>
          <p:spPr>
            <a:xfrm>
              <a:off x="7677094" y="3505200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DS 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588F51FC-BE61-B067-6546-FA933D34814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498793" y="3670109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sp>
          <p:nvSpPr>
            <p:cNvPr id="18" name="文字方塊 39">
              <a:extLst>
                <a:ext uri="{FF2B5EF4-FFF2-40B4-BE49-F238E27FC236}">
                  <a16:creationId xmlns:a16="http://schemas.microsoft.com/office/drawing/2014/main" id="{7DE524E9-7F11-80CF-40F4-EF9D11A8D249}"/>
                </a:ext>
              </a:extLst>
            </p:cNvPr>
            <p:cNvSpPr txBox="1"/>
            <p:nvPr/>
          </p:nvSpPr>
          <p:spPr>
            <a:xfrm>
              <a:off x="7391400" y="3124200"/>
              <a:ext cx="1047638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900" b="1" i="1" u="sng" dirty="0">
                  <a:solidFill>
                    <a:srgbClr val="0070C0"/>
                  </a:solidFill>
                  <a:latin typeface="Calibri"/>
                  <a:ea typeface="Microsoft YaHei"/>
                </a:rPr>
                <a:t>P-EDCA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1" i="1" u="sng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 Attempt Retry</a:t>
              </a:r>
              <a:endParaRPr kumimoji="0" lang="zh-TW" altLang="en-US" sz="900" b="1" i="1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19" name="直線接點 26">
              <a:extLst>
                <a:ext uri="{FF2B5EF4-FFF2-40B4-BE49-F238E27FC236}">
                  <a16:creationId xmlns:a16="http://schemas.microsoft.com/office/drawing/2014/main" id="{DE354401-6CB7-73B0-A7DB-734968E65FF3}"/>
                </a:ext>
              </a:extLst>
            </p:cNvPr>
            <p:cNvCxnSpPr>
              <a:cxnSpLocks/>
            </p:cNvCxnSpPr>
            <p:nvPr/>
          </p:nvCxnSpPr>
          <p:spPr>
            <a:xfrm>
              <a:off x="3048000" y="3382273"/>
              <a:ext cx="0" cy="24089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6">
              <a:extLst>
                <a:ext uri="{FF2B5EF4-FFF2-40B4-BE49-F238E27FC236}">
                  <a16:creationId xmlns:a16="http://schemas.microsoft.com/office/drawing/2014/main" id="{68D3F49A-CC84-06C5-7FE8-7820565A7DF8}"/>
                </a:ext>
              </a:extLst>
            </p:cNvPr>
            <p:cNvCxnSpPr>
              <a:cxnSpLocks/>
            </p:cNvCxnSpPr>
            <p:nvPr/>
          </p:nvCxnSpPr>
          <p:spPr>
            <a:xfrm>
              <a:off x="7482114" y="3375376"/>
              <a:ext cx="0" cy="29492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文字方塊 20">
              <a:extLst>
                <a:ext uri="{FF2B5EF4-FFF2-40B4-BE49-F238E27FC236}">
                  <a16:creationId xmlns:a16="http://schemas.microsoft.com/office/drawing/2014/main" id="{B90F2627-FD54-5029-F59F-0FE498AA3920}"/>
                </a:ext>
              </a:extLst>
            </p:cNvPr>
            <p:cNvSpPr txBox="1"/>
            <p:nvPr/>
          </p:nvSpPr>
          <p:spPr>
            <a:xfrm>
              <a:off x="3257494" y="3512634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DS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4" name="文字方塊 20">
              <a:extLst>
                <a:ext uri="{FF2B5EF4-FFF2-40B4-BE49-F238E27FC236}">
                  <a16:creationId xmlns:a16="http://schemas.microsoft.com/office/drawing/2014/main" id="{2729B415-2002-2BD2-0C30-AA87AB4BE39A}"/>
                </a:ext>
              </a:extLst>
            </p:cNvPr>
            <p:cNvSpPr txBox="1"/>
            <p:nvPr/>
          </p:nvSpPr>
          <p:spPr>
            <a:xfrm>
              <a:off x="4781494" y="4057186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DS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311441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A62771-F82F-858E-5035-F6325E16C8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933F1-B116-D735-1426-D381A84E2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FES of P-EDCA (4)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DD455-477C-215F-AD62-04ACA2F2EE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1576909"/>
            <a:ext cx="8610601" cy="15469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An example FES (C)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solidFill>
                  <a:schemeClr val="tx2"/>
                </a:solidFill>
              </a:rPr>
              <a:t>DS transmission attempt triggers only one P-EDCA contention (Issue in D0.3 [1])</a:t>
            </a:r>
          </a:p>
          <a:p>
            <a:pPr lvl="2">
              <a:lnSpc>
                <a:spcPct val="90000"/>
              </a:lnSpc>
            </a:pPr>
            <a:r>
              <a:rPr lang="en-US" sz="1200" u="sng" dirty="0">
                <a:solidFill>
                  <a:schemeClr val="tx2"/>
                </a:solidFill>
              </a:rPr>
              <a:t>P-EDCA Attempt Retry will add a new contention in the un-resolved contentions in the next contention period. This causes the P-EDCA contentions to not converge!</a:t>
            </a: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8AB4A4B9-9986-FCAE-4E52-A857B8646F9F}"/>
              </a:ext>
            </a:extLst>
          </p:cNvPr>
          <p:cNvSpPr txBox="1">
            <a:spLocks/>
          </p:cNvSpPr>
          <p:nvPr/>
        </p:nvSpPr>
        <p:spPr>
          <a:xfrm>
            <a:off x="4176395" y="6475730"/>
            <a:ext cx="395605" cy="229870"/>
          </a:xfrm>
          <a:prstGeom prst="rect">
            <a:avLst/>
          </a:prstGeom>
          <a:noFill/>
        </p:spPr>
        <p:txBody>
          <a:bodyPr wrap="squar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9pPr>
          </a:lstStyle>
          <a:p>
            <a:pPr algn="ctr"/>
            <a:fld id="{3D0C9393-8DD5-47F8-80DF-CB27F46398E0}" type="slidenum">
              <a:rPr lang="en-US" smtClean="0"/>
              <a:pPr algn="ctr"/>
              <a:t>14</a:t>
            </a:fld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1FDCA14-0D40-C0AC-3F14-AF1AF76429E9}"/>
              </a:ext>
            </a:extLst>
          </p:cNvPr>
          <p:cNvGrpSpPr/>
          <p:nvPr/>
        </p:nvGrpSpPr>
        <p:grpSpPr>
          <a:xfrm>
            <a:off x="381000" y="2818108"/>
            <a:ext cx="8305800" cy="3658892"/>
            <a:chOff x="381000" y="2818108"/>
            <a:chExt cx="8305800" cy="3658892"/>
          </a:xfrm>
        </p:grpSpPr>
        <p:sp>
          <p:nvSpPr>
            <p:cNvPr id="15" name="文字方塊 7">
              <a:extLst>
                <a:ext uri="{FF2B5EF4-FFF2-40B4-BE49-F238E27FC236}">
                  <a16:creationId xmlns:a16="http://schemas.microsoft.com/office/drawing/2014/main" id="{DA39E8E1-DC22-9527-98BB-B48E999C212A}"/>
                </a:ext>
              </a:extLst>
            </p:cNvPr>
            <p:cNvSpPr txBox="1"/>
            <p:nvPr/>
          </p:nvSpPr>
          <p:spPr>
            <a:xfrm>
              <a:off x="381000" y="4303271"/>
              <a:ext cx="425784" cy="254383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STA3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1000" dirty="0">
                  <a:solidFill>
                    <a:srgbClr val="353630"/>
                  </a:solidFill>
                  <a:latin typeface="Calibri"/>
                  <a:ea typeface="Microsoft YaHei"/>
                </a:rPr>
                <a:t>(AC3)</a:t>
              </a:r>
              <a:endParaRPr kumimoji="0" lang="zh-TW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20" name="文字方塊 8">
              <a:extLst>
                <a:ext uri="{FF2B5EF4-FFF2-40B4-BE49-F238E27FC236}">
                  <a16:creationId xmlns:a16="http://schemas.microsoft.com/office/drawing/2014/main" id="{CCC5B9FD-6120-4C5E-328F-DC3BEB661D6E}"/>
                </a:ext>
              </a:extLst>
            </p:cNvPr>
            <p:cNvSpPr txBox="1"/>
            <p:nvPr/>
          </p:nvSpPr>
          <p:spPr>
            <a:xfrm>
              <a:off x="381000" y="4849234"/>
              <a:ext cx="425784" cy="254383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STA2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1000" dirty="0">
                  <a:solidFill>
                    <a:srgbClr val="353630"/>
                  </a:solidFill>
                  <a:latin typeface="Calibri"/>
                  <a:ea typeface="Microsoft YaHei"/>
                </a:rPr>
                <a:t>(AC3)</a:t>
              </a:r>
              <a:endParaRPr kumimoji="0" lang="zh-TW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28" name="文字方塊 9">
              <a:extLst>
                <a:ext uri="{FF2B5EF4-FFF2-40B4-BE49-F238E27FC236}">
                  <a16:creationId xmlns:a16="http://schemas.microsoft.com/office/drawing/2014/main" id="{900FB823-8C98-564C-FE7D-1B9E963190DD}"/>
                </a:ext>
              </a:extLst>
            </p:cNvPr>
            <p:cNvSpPr txBox="1"/>
            <p:nvPr/>
          </p:nvSpPr>
          <p:spPr>
            <a:xfrm>
              <a:off x="381000" y="5728789"/>
              <a:ext cx="425784" cy="254383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STA1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29" name="直線接點 12">
              <a:extLst>
                <a:ext uri="{FF2B5EF4-FFF2-40B4-BE49-F238E27FC236}">
                  <a16:creationId xmlns:a16="http://schemas.microsoft.com/office/drawing/2014/main" id="{C5F3E2CF-AC82-5FA9-2CE7-DCB40FFD2E9A}"/>
                </a:ext>
              </a:extLst>
            </p:cNvPr>
            <p:cNvCxnSpPr>
              <a:cxnSpLocks/>
            </p:cNvCxnSpPr>
            <p:nvPr/>
          </p:nvCxnSpPr>
          <p:spPr>
            <a:xfrm>
              <a:off x="876913" y="5963169"/>
              <a:ext cx="780988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接點 13">
              <a:extLst>
                <a:ext uri="{FF2B5EF4-FFF2-40B4-BE49-F238E27FC236}">
                  <a16:creationId xmlns:a16="http://schemas.microsoft.com/office/drawing/2014/main" id="{06039201-5CB6-31C9-CAD2-DC3496425FC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6913" y="5088599"/>
              <a:ext cx="7809887" cy="3259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14">
              <a:extLst>
                <a:ext uri="{FF2B5EF4-FFF2-40B4-BE49-F238E27FC236}">
                  <a16:creationId xmlns:a16="http://schemas.microsoft.com/office/drawing/2014/main" id="{61F5C946-B884-63E0-B791-956F5A275DD5}"/>
                </a:ext>
              </a:extLst>
            </p:cNvPr>
            <p:cNvCxnSpPr>
              <a:cxnSpLocks/>
            </p:cNvCxnSpPr>
            <p:nvPr/>
          </p:nvCxnSpPr>
          <p:spPr>
            <a:xfrm>
              <a:off x="876913" y="4543538"/>
              <a:ext cx="780988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文字方塊 5">
              <a:extLst>
                <a:ext uri="{FF2B5EF4-FFF2-40B4-BE49-F238E27FC236}">
                  <a16:creationId xmlns:a16="http://schemas.microsoft.com/office/drawing/2014/main" id="{D58E71A5-10D3-E2AE-EF60-1C99B0866815}"/>
                </a:ext>
              </a:extLst>
            </p:cNvPr>
            <p:cNvSpPr txBox="1"/>
            <p:nvPr/>
          </p:nvSpPr>
          <p:spPr>
            <a:xfrm>
              <a:off x="2493377" y="4340958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RTS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33" name="文字方塊 15">
              <a:extLst>
                <a:ext uri="{FF2B5EF4-FFF2-40B4-BE49-F238E27FC236}">
                  <a16:creationId xmlns:a16="http://schemas.microsoft.com/office/drawing/2014/main" id="{D0305F81-A901-C8A7-4982-C2C34C7D4FFB}"/>
                </a:ext>
              </a:extLst>
            </p:cNvPr>
            <p:cNvSpPr txBox="1"/>
            <p:nvPr/>
          </p:nvSpPr>
          <p:spPr>
            <a:xfrm>
              <a:off x="2493377" y="4886922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RTS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34" name="文字方塊 17">
              <a:extLst>
                <a:ext uri="{FF2B5EF4-FFF2-40B4-BE49-F238E27FC236}">
                  <a16:creationId xmlns:a16="http://schemas.microsoft.com/office/drawing/2014/main" id="{A7D81049-3F7E-8BC9-E31C-D3CED9CDE719}"/>
                </a:ext>
              </a:extLst>
            </p:cNvPr>
            <p:cNvSpPr txBox="1"/>
            <p:nvPr/>
          </p:nvSpPr>
          <p:spPr>
            <a:xfrm>
              <a:off x="4062974" y="4893988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RTS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35" name="文字方塊 19">
              <a:extLst>
                <a:ext uri="{FF2B5EF4-FFF2-40B4-BE49-F238E27FC236}">
                  <a16:creationId xmlns:a16="http://schemas.microsoft.com/office/drawing/2014/main" id="{00AD91AD-2C8E-D12E-D63F-ACA02C6B3829}"/>
                </a:ext>
              </a:extLst>
            </p:cNvPr>
            <p:cNvSpPr txBox="1"/>
            <p:nvPr/>
          </p:nvSpPr>
          <p:spPr>
            <a:xfrm>
              <a:off x="6285489" y="5098925"/>
              <a:ext cx="334543" cy="20258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CTS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36" name="文字方塊 20">
              <a:extLst>
                <a:ext uri="{FF2B5EF4-FFF2-40B4-BE49-F238E27FC236}">
                  <a16:creationId xmlns:a16="http://schemas.microsoft.com/office/drawing/2014/main" id="{C65C6DA1-96BC-9182-3005-00609FA9E528}"/>
                </a:ext>
              </a:extLst>
            </p:cNvPr>
            <p:cNvSpPr txBox="1"/>
            <p:nvPr/>
          </p:nvSpPr>
          <p:spPr>
            <a:xfrm>
              <a:off x="3257494" y="4331537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DS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37" name="直線接點 25">
              <a:extLst>
                <a:ext uri="{FF2B5EF4-FFF2-40B4-BE49-F238E27FC236}">
                  <a16:creationId xmlns:a16="http://schemas.microsoft.com/office/drawing/2014/main" id="{C0DB2F90-669E-8C39-F3FB-21F3F262F92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196310" y="3174617"/>
              <a:ext cx="13490" cy="27876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接點 26">
              <a:extLst>
                <a:ext uri="{FF2B5EF4-FFF2-40B4-BE49-F238E27FC236}">
                  <a16:creationId xmlns:a16="http://schemas.microsoft.com/office/drawing/2014/main" id="{716F6CB8-1B2D-80E2-25C8-1D4B4E349B02}"/>
                </a:ext>
              </a:extLst>
            </p:cNvPr>
            <p:cNvCxnSpPr>
              <a:cxnSpLocks/>
            </p:cNvCxnSpPr>
            <p:nvPr/>
          </p:nvCxnSpPr>
          <p:spPr>
            <a:xfrm>
              <a:off x="6620032" y="3166177"/>
              <a:ext cx="0" cy="33108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文字方塊 29">
              <a:extLst>
                <a:ext uri="{FF2B5EF4-FFF2-40B4-BE49-F238E27FC236}">
                  <a16:creationId xmlns:a16="http://schemas.microsoft.com/office/drawing/2014/main" id="{F47FC8C0-0F0C-CC55-1693-DF2568C4DC12}"/>
                </a:ext>
              </a:extLst>
            </p:cNvPr>
            <p:cNvSpPr txBox="1"/>
            <p:nvPr/>
          </p:nvSpPr>
          <p:spPr>
            <a:xfrm>
              <a:off x="6736784" y="4878677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PPDU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40" name="文字方塊 30">
              <a:extLst>
                <a:ext uri="{FF2B5EF4-FFF2-40B4-BE49-F238E27FC236}">
                  <a16:creationId xmlns:a16="http://schemas.microsoft.com/office/drawing/2014/main" id="{84E1859D-6F45-7D9A-79D8-735BDD71ADD6}"/>
                </a:ext>
              </a:extLst>
            </p:cNvPr>
            <p:cNvSpPr txBox="1"/>
            <p:nvPr/>
          </p:nvSpPr>
          <p:spPr>
            <a:xfrm>
              <a:off x="7329841" y="5094215"/>
              <a:ext cx="162204" cy="20258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BA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41" name="直線單箭頭接點 33">
              <a:extLst>
                <a:ext uri="{FF2B5EF4-FFF2-40B4-BE49-F238E27FC236}">
                  <a16:creationId xmlns:a16="http://schemas.microsoft.com/office/drawing/2014/main" id="{5F7BF107-9F8A-B525-1F83-8BBD063ADE34}"/>
                </a:ext>
              </a:extLst>
            </p:cNvPr>
            <p:cNvCxnSpPr>
              <a:cxnSpLocks/>
            </p:cNvCxnSpPr>
            <p:nvPr/>
          </p:nvCxnSpPr>
          <p:spPr>
            <a:xfrm>
              <a:off x="1502829" y="6378224"/>
              <a:ext cx="5117203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文字方塊 39">
              <a:extLst>
                <a:ext uri="{FF2B5EF4-FFF2-40B4-BE49-F238E27FC236}">
                  <a16:creationId xmlns:a16="http://schemas.microsoft.com/office/drawing/2014/main" id="{0B416DA9-F5CA-0F34-FE45-9E1A9B06D2C6}"/>
                </a:ext>
              </a:extLst>
            </p:cNvPr>
            <p:cNvSpPr txBox="1"/>
            <p:nvPr/>
          </p:nvSpPr>
          <p:spPr>
            <a:xfrm>
              <a:off x="2959942" y="6172200"/>
              <a:ext cx="1688258" cy="25898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Channel Acquisition Time  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9DC5D887-3A43-417B-6648-4A6428E86FAB}"/>
                </a:ext>
              </a:extLst>
            </p:cNvPr>
            <p:cNvGrpSpPr/>
            <p:nvPr/>
          </p:nvGrpSpPr>
          <p:grpSpPr>
            <a:xfrm>
              <a:off x="2376676" y="4439913"/>
              <a:ext cx="96703" cy="113068"/>
              <a:chOff x="1348351" y="3733800"/>
              <a:chExt cx="121145" cy="152400"/>
            </a:xfrm>
          </p:grpSpPr>
          <p:cxnSp>
            <p:nvCxnSpPr>
              <p:cNvPr id="233" name="Straight Connector 232">
                <a:extLst>
                  <a:ext uri="{FF2B5EF4-FFF2-40B4-BE49-F238E27FC236}">
                    <a16:creationId xmlns:a16="http://schemas.microsoft.com/office/drawing/2014/main" id="{5A3EE5EC-2936-5081-CCDD-320E8065EA92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234" name="Straight Connector 233">
                <a:extLst>
                  <a:ext uri="{FF2B5EF4-FFF2-40B4-BE49-F238E27FC236}">
                    <a16:creationId xmlns:a16="http://schemas.microsoft.com/office/drawing/2014/main" id="{7DA8B951-1B91-18F6-7300-0DC90D93985D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536C1C04-3F3A-A3AB-D4B4-B8889127A697}"/>
                </a:ext>
              </a:extLst>
            </p:cNvPr>
            <p:cNvGrpSpPr/>
            <p:nvPr/>
          </p:nvGrpSpPr>
          <p:grpSpPr>
            <a:xfrm>
              <a:off x="2386675" y="4988014"/>
              <a:ext cx="96703" cy="113068"/>
              <a:chOff x="1348351" y="3733800"/>
              <a:chExt cx="121145" cy="152400"/>
            </a:xfrm>
          </p:grpSpPr>
          <p:cxnSp>
            <p:nvCxnSpPr>
              <p:cNvPr id="231" name="Straight Connector 230">
                <a:extLst>
                  <a:ext uri="{FF2B5EF4-FFF2-40B4-BE49-F238E27FC236}">
                    <a16:creationId xmlns:a16="http://schemas.microsoft.com/office/drawing/2014/main" id="{6F704F0F-2EAA-36EE-3E67-65B59EAEB2DF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232" name="Straight Connector 231">
                <a:extLst>
                  <a:ext uri="{FF2B5EF4-FFF2-40B4-BE49-F238E27FC236}">
                    <a16:creationId xmlns:a16="http://schemas.microsoft.com/office/drawing/2014/main" id="{CC4E0B3F-8BDC-4A7E-BACB-DA40C81AF279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571C075F-2A3B-B863-31F9-D34C8EE350D8}"/>
                </a:ext>
              </a:extLst>
            </p:cNvPr>
            <p:cNvGrpSpPr/>
            <p:nvPr/>
          </p:nvGrpSpPr>
          <p:grpSpPr>
            <a:xfrm>
              <a:off x="2324348" y="5850994"/>
              <a:ext cx="96703" cy="113068"/>
              <a:chOff x="1348351" y="3733800"/>
              <a:chExt cx="121145" cy="152400"/>
            </a:xfrm>
          </p:grpSpPr>
          <p:cxnSp>
            <p:nvCxnSpPr>
              <p:cNvPr id="229" name="Straight Connector 228">
                <a:extLst>
                  <a:ext uri="{FF2B5EF4-FFF2-40B4-BE49-F238E27FC236}">
                    <a16:creationId xmlns:a16="http://schemas.microsoft.com/office/drawing/2014/main" id="{2CFB0D8D-F54A-E1A9-D5AA-889880547667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230" name="Straight Connector 229">
                <a:extLst>
                  <a:ext uri="{FF2B5EF4-FFF2-40B4-BE49-F238E27FC236}">
                    <a16:creationId xmlns:a16="http://schemas.microsoft.com/office/drawing/2014/main" id="{0DDAE0CB-AB97-4425-E2AF-4A73B59DC5D5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086012E8-D5FC-62A8-243C-3AEEFA68B15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21729" y="4496446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2B2D3D93-6C5D-7B20-009F-2114C195717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35219" y="5040055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3A03E39A-FBE6-1386-FCFF-916EEE716EB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02695" y="5907527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9FCDFEE5-44DA-F0B3-A331-9C49E349CEF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79193" y="4496446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56B22633-F4F0-0855-50F1-68B2F083587C}"/>
                </a:ext>
              </a:extLst>
            </p:cNvPr>
            <p:cNvSpPr/>
            <p:nvPr/>
          </p:nvSpPr>
          <p:spPr bwMode="auto">
            <a:xfrm>
              <a:off x="866273" y="6106626"/>
              <a:ext cx="623908" cy="199356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703060505090304" pitchFamily="18" charset="0"/>
                </a:rPr>
                <a:t>Busy</a:t>
              </a:r>
            </a:p>
          </p:txBody>
        </p:sp>
        <p:cxnSp>
          <p:nvCxnSpPr>
            <p:cNvPr id="52" name="直線接點 26">
              <a:extLst>
                <a:ext uri="{FF2B5EF4-FFF2-40B4-BE49-F238E27FC236}">
                  <a16:creationId xmlns:a16="http://schemas.microsoft.com/office/drawing/2014/main" id="{A2FF61DC-AEFD-DF17-E989-D09A9D4CC770}"/>
                </a:ext>
              </a:extLst>
            </p:cNvPr>
            <p:cNvCxnSpPr>
              <a:cxnSpLocks/>
              <a:stCxn id="205" idx="3"/>
            </p:cNvCxnSpPr>
            <p:nvPr/>
          </p:nvCxnSpPr>
          <p:spPr>
            <a:xfrm>
              <a:off x="3810000" y="3300398"/>
              <a:ext cx="0" cy="26545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85AB90DF-FA4C-DB0C-3357-A0F44915B7D7}"/>
                </a:ext>
              </a:extLst>
            </p:cNvPr>
            <p:cNvGrpSpPr/>
            <p:nvPr/>
          </p:nvGrpSpPr>
          <p:grpSpPr>
            <a:xfrm>
              <a:off x="3968308" y="4985246"/>
              <a:ext cx="96703" cy="113068"/>
              <a:chOff x="1348351" y="3733800"/>
              <a:chExt cx="121145" cy="152400"/>
            </a:xfrm>
          </p:grpSpPr>
          <p:cxnSp>
            <p:nvCxnSpPr>
              <p:cNvPr id="227" name="Straight Connector 226">
                <a:extLst>
                  <a:ext uri="{FF2B5EF4-FFF2-40B4-BE49-F238E27FC236}">
                    <a16:creationId xmlns:a16="http://schemas.microsoft.com/office/drawing/2014/main" id="{49F3032B-B8C1-394E-73FC-CC4EA7321461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228" name="Straight Connector 227">
                <a:extLst>
                  <a:ext uri="{FF2B5EF4-FFF2-40B4-BE49-F238E27FC236}">
                    <a16:creationId xmlns:a16="http://schemas.microsoft.com/office/drawing/2014/main" id="{C4298674-37BD-23B5-B0AC-0320A4069516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41F43236-D955-51A1-B88E-4431E642BB8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810000" y="5041780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EDFEC93A-7FF0-5D2E-6DC4-DCD3595C24CA}"/>
                </a:ext>
              </a:extLst>
            </p:cNvPr>
            <p:cNvGrpSpPr/>
            <p:nvPr/>
          </p:nvGrpSpPr>
          <p:grpSpPr>
            <a:xfrm>
              <a:off x="3977976" y="4439571"/>
              <a:ext cx="96703" cy="113068"/>
              <a:chOff x="1348351" y="3733800"/>
              <a:chExt cx="121145" cy="152400"/>
            </a:xfrm>
          </p:grpSpPr>
          <p:cxnSp>
            <p:nvCxnSpPr>
              <p:cNvPr id="225" name="Straight Connector 224">
                <a:extLst>
                  <a:ext uri="{FF2B5EF4-FFF2-40B4-BE49-F238E27FC236}">
                    <a16:creationId xmlns:a16="http://schemas.microsoft.com/office/drawing/2014/main" id="{E880EF6F-4D62-F8EE-991C-5B82EE4005C8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226" name="Straight Connector 225">
                <a:extLst>
                  <a:ext uri="{FF2B5EF4-FFF2-40B4-BE49-F238E27FC236}">
                    <a16:creationId xmlns:a16="http://schemas.microsoft.com/office/drawing/2014/main" id="{9055CACD-514F-80FF-EB8B-8F2FEF3C32FA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847C366B-DB5C-F4B6-9780-0E47822F055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819668" y="4496105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3941AE32-B25C-D68D-962F-ECEB7ED86DF5}"/>
                </a:ext>
              </a:extLst>
            </p:cNvPr>
            <p:cNvSpPr txBox="1"/>
            <p:nvPr/>
          </p:nvSpPr>
          <p:spPr>
            <a:xfrm>
              <a:off x="7443108" y="5563272"/>
              <a:ext cx="710292" cy="38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en-US" sz="600" dirty="0"/>
                <a:t>Remaining </a:t>
              </a:r>
            </a:p>
            <a:p>
              <a:pPr>
                <a:lnSpc>
                  <a:spcPts val="1000"/>
                </a:lnSpc>
              </a:pPr>
              <a:r>
                <a:rPr lang="en-US" sz="600" dirty="0"/>
                <a:t>BC=3</a:t>
              </a:r>
            </a:p>
          </p:txBody>
        </p: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CCFC308B-3931-9EE7-EC25-CFC32FFD83D8}"/>
                </a:ext>
              </a:extLst>
            </p:cNvPr>
            <p:cNvGrpSpPr/>
            <p:nvPr/>
          </p:nvGrpSpPr>
          <p:grpSpPr>
            <a:xfrm>
              <a:off x="7735421" y="5841856"/>
              <a:ext cx="96703" cy="113068"/>
              <a:chOff x="1348351" y="3733800"/>
              <a:chExt cx="121145" cy="152400"/>
            </a:xfrm>
          </p:grpSpPr>
          <p:cxnSp>
            <p:nvCxnSpPr>
              <p:cNvPr id="223" name="Straight Connector 222">
                <a:extLst>
                  <a:ext uri="{FF2B5EF4-FFF2-40B4-BE49-F238E27FC236}">
                    <a16:creationId xmlns:a16="http://schemas.microsoft.com/office/drawing/2014/main" id="{1948ED1A-B174-96E5-EAED-42251C8AD4E5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224" name="Straight Connector 223">
                <a:extLst>
                  <a:ext uri="{FF2B5EF4-FFF2-40B4-BE49-F238E27FC236}">
                    <a16:creationId xmlns:a16="http://schemas.microsoft.com/office/drawing/2014/main" id="{090A0C50-A7BA-D710-8E6A-CCE544972CBF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E1B1D968-1DD8-B73C-5DE1-9DAB812312B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580591" y="5898390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sp>
          <p:nvSpPr>
            <p:cNvPr id="60" name="文字方塊 5">
              <a:extLst>
                <a:ext uri="{FF2B5EF4-FFF2-40B4-BE49-F238E27FC236}">
                  <a16:creationId xmlns:a16="http://schemas.microsoft.com/office/drawing/2014/main" id="{B4560036-C0AE-6D12-6ED1-33A35A0DFFC4}"/>
                </a:ext>
              </a:extLst>
            </p:cNvPr>
            <p:cNvSpPr txBox="1"/>
            <p:nvPr/>
          </p:nvSpPr>
          <p:spPr>
            <a:xfrm>
              <a:off x="1651947" y="4340958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DS 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61" name="文字方塊 15">
              <a:extLst>
                <a:ext uri="{FF2B5EF4-FFF2-40B4-BE49-F238E27FC236}">
                  <a16:creationId xmlns:a16="http://schemas.microsoft.com/office/drawing/2014/main" id="{61F3B9D7-4051-04E0-03FF-AC33871B0305}"/>
                </a:ext>
              </a:extLst>
            </p:cNvPr>
            <p:cNvSpPr txBox="1"/>
            <p:nvPr/>
          </p:nvSpPr>
          <p:spPr>
            <a:xfrm>
              <a:off x="1651947" y="4886922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DS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2EBA9291-B2BB-C40D-2921-BF91C74641BD}"/>
                </a:ext>
              </a:extLst>
            </p:cNvPr>
            <p:cNvGrpSpPr/>
            <p:nvPr/>
          </p:nvGrpSpPr>
          <p:grpSpPr>
            <a:xfrm>
              <a:off x="1624481" y="5850994"/>
              <a:ext cx="96703" cy="113068"/>
              <a:chOff x="1348351" y="3733800"/>
              <a:chExt cx="121145" cy="152400"/>
            </a:xfrm>
          </p:grpSpPr>
          <p:cxnSp>
            <p:nvCxnSpPr>
              <p:cNvPr id="221" name="Straight Connector 220">
                <a:extLst>
                  <a:ext uri="{FF2B5EF4-FFF2-40B4-BE49-F238E27FC236}">
                    <a16:creationId xmlns:a16="http://schemas.microsoft.com/office/drawing/2014/main" id="{76FBDB7B-D45E-CD57-BC4F-1E7D3D1713B1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222" name="Straight Connector 221">
                <a:extLst>
                  <a:ext uri="{FF2B5EF4-FFF2-40B4-BE49-F238E27FC236}">
                    <a16:creationId xmlns:a16="http://schemas.microsoft.com/office/drawing/2014/main" id="{68919BE2-74F1-80C5-C0B6-BD6D433A95D9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id="{746BD95C-E9DD-E07B-FD55-7CC3FCEFAB2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94988" y="4496446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A266AAEA-6DA0-6992-2E54-87D3C8029AD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94988" y="5040055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cxnSp>
          <p:nvCxnSpPr>
            <p:cNvPr id="65" name="Straight Arrow Connector 64">
              <a:extLst>
                <a:ext uri="{FF2B5EF4-FFF2-40B4-BE49-F238E27FC236}">
                  <a16:creationId xmlns:a16="http://schemas.microsoft.com/office/drawing/2014/main" id="{DDCD6045-41F0-94EB-5E7C-6AFAD79795A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502829" y="5907527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658670EE-0C5B-97E4-848A-476A2F1387A3}"/>
                </a:ext>
              </a:extLst>
            </p:cNvPr>
            <p:cNvSpPr txBox="1"/>
            <p:nvPr/>
          </p:nvSpPr>
          <p:spPr>
            <a:xfrm>
              <a:off x="1197445" y="5615720"/>
              <a:ext cx="555155" cy="2718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700"/>
                </a:lnSpc>
              </a:pPr>
              <a:r>
                <a:rPr lang="en-US" sz="600" dirty="0"/>
                <a:t>Remaining </a:t>
              </a:r>
            </a:p>
            <a:p>
              <a:pPr>
                <a:lnSpc>
                  <a:spcPts val="700"/>
                </a:lnSpc>
              </a:pPr>
              <a:r>
                <a:rPr lang="en-US" sz="600" dirty="0"/>
                <a:t>BC=3</a:t>
              </a:r>
            </a:p>
          </p:txBody>
        </p:sp>
        <p:cxnSp>
          <p:nvCxnSpPr>
            <p:cNvPr id="67" name="直線接點 25">
              <a:extLst>
                <a:ext uri="{FF2B5EF4-FFF2-40B4-BE49-F238E27FC236}">
                  <a16:creationId xmlns:a16="http://schemas.microsoft.com/office/drawing/2014/main" id="{DB25F523-0957-2304-002A-DA2B4322252A}"/>
                </a:ext>
              </a:extLst>
            </p:cNvPr>
            <p:cNvCxnSpPr>
              <a:cxnSpLocks/>
            </p:cNvCxnSpPr>
            <p:nvPr/>
          </p:nvCxnSpPr>
          <p:spPr>
            <a:xfrm>
              <a:off x="1490181" y="3187440"/>
              <a:ext cx="20191" cy="32895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單箭頭接點 33">
              <a:extLst>
                <a:ext uri="{FF2B5EF4-FFF2-40B4-BE49-F238E27FC236}">
                  <a16:creationId xmlns:a16="http://schemas.microsoft.com/office/drawing/2014/main" id="{7BD81EC9-6F5F-6EE9-73AA-FBCD6EB7FEE9}"/>
                </a:ext>
              </a:extLst>
            </p:cNvPr>
            <p:cNvCxnSpPr>
              <a:cxnSpLocks/>
            </p:cNvCxnSpPr>
            <p:nvPr/>
          </p:nvCxnSpPr>
          <p:spPr>
            <a:xfrm>
              <a:off x="3810000" y="5296795"/>
              <a:ext cx="1066009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接點 26">
              <a:extLst>
                <a:ext uri="{FF2B5EF4-FFF2-40B4-BE49-F238E27FC236}">
                  <a16:creationId xmlns:a16="http://schemas.microsoft.com/office/drawing/2014/main" id="{51F66143-AD05-C8DF-7B04-AA887D3D2B4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334000" y="3187440"/>
              <a:ext cx="18596" cy="28304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文字方塊 7">
              <a:extLst>
                <a:ext uri="{FF2B5EF4-FFF2-40B4-BE49-F238E27FC236}">
                  <a16:creationId xmlns:a16="http://schemas.microsoft.com/office/drawing/2014/main" id="{B4340D46-A2E4-8C15-23FA-4F14790FB6EB}"/>
                </a:ext>
              </a:extLst>
            </p:cNvPr>
            <p:cNvSpPr txBox="1"/>
            <p:nvPr/>
          </p:nvSpPr>
          <p:spPr>
            <a:xfrm>
              <a:off x="381000" y="3771163"/>
              <a:ext cx="425784" cy="254383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STA4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1000" dirty="0">
                  <a:solidFill>
                    <a:srgbClr val="353630"/>
                  </a:solidFill>
                  <a:latin typeface="Calibri"/>
                  <a:ea typeface="Microsoft YaHei"/>
                </a:rPr>
                <a:t>(AC3)</a:t>
              </a:r>
              <a:endParaRPr kumimoji="0" lang="zh-TW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71" name="直線接點 14">
              <a:extLst>
                <a:ext uri="{FF2B5EF4-FFF2-40B4-BE49-F238E27FC236}">
                  <a16:creationId xmlns:a16="http://schemas.microsoft.com/office/drawing/2014/main" id="{69E59271-3C6E-184B-05B5-ABCA8062ECBC}"/>
                </a:ext>
              </a:extLst>
            </p:cNvPr>
            <p:cNvCxnSpPr>
              <a:cxnSpLocks/>
            </p:cNvCxnSpPr>
            <p:nvPr/>
          </p:nvCxnSpPr>
          <p:spPr>
            <a:xfrm>
              <a:off x="838200" y="4011430"/>
              <a:ext cx="7848600" cy="9101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文字方塊 20">
              <a:extLst>
                <a:ext uri="{FF2B5EF4-FFF2-40B4-BE49-F238E27FC236}">
                  <a16:creationId xmlns:a16="http://schemas.microsoft.com/office/drawing/2014/main" id="{0D0567C5-3B45-9235-C27B-DB0B4C94ACD6}"/>
                </a:ext>
              </a:extLst>
            </p:cNvPr>
            <p:cNvSpPr txBox="1"/>
            <p:nvPr/>
          </p:nvSpPr>
          <p:spPr>
            <a:xfrm>
              <a:off x="3257494" y="4888474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DS 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A0521633-2B35-06FD-19CE-A34F7B3C11AE}"/>
                </a:ext>
              </a:extLst>
            </p:cNvPr>
            <p:cNvGrpSpPr/>
            <p:nvPr/>
          </p:nvGrpSpPr>
          <p:grpSpPr>
            <a:xfrm>
              <a:off x="2376676" y="3907805"/>
              <a:ext cx="96703" cy="113068"/>
              <a:chOff x="1348351" y="3733800"/>
              <a:chExt cx="121145" cy="152400"/>
            </a:xfrm>
          </p:grpSpPr>
          <p:cxnSp>
            <p:nvCxnSpPr>
              <p:cNvPr id="219" name="Straight Connector 218">
                <a:extLst>
                  <a:ext uri="{FF2B5EF4-FFF2-40B4-BE49-F238E27FC236}">
                    <a16:creationId xmlns:a16="http://schemas.microsoft.com/office/drawing/2014/main" id="{DAE8F45A-0D8D-4CFE-9851-489450C18D4F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220" name="Straight Connector 219">
                <a:extLst>
                  <a:ext uri="{FF2B5EF4-FFF2-40B4-BE49-F238E27FC236}">
                    <a16:creationId xmlns:a16="http://schemas.microsoft.com/office/drawing/2014/main" id="{8748CAF2-F3E8-4686-8607-CA31E564BFDE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9AB66C23-D7E7-338D-8A77-BB1D81C3C66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21729" y="3964338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A5FAE74D-399A-00C7-295A-96983B8642C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79193" y="5014854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id="{ED311D29-A7B8-6E7A-16DA-2523D3F71E8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48000" y="3963997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sp>
          <p:nvSpPr>
            <p:cNvPr id="77" name="文字方塊 5">
              <a:extLst>
                <a:ext uri="{FF2B5EF4-FFF2-40B4-BE49-F238E27FC236}">
                  <a16:creationId xmlns:a16="http://schemas.microsoft.com/office/drawing/2014/main" id="{CF7C9CCA-B851-0C10-74D3-511E6553F65C}"/>
                </a:ext>
              </a:extLst>
            </p:cNvPr>
            <p:cNvSpPr txBox="1"/>
            <p:nvPr/>
          </p:nvSpPr>
          <p:spPr>
            <a:xfrm>
              <a:off x="1651947" y="3808850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DS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id="{3FA41805-6471-B547-9DD0-7B9C929C2B4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94988" y="3964338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355E0869-415E-84FD-0DA0-6D910D14DC21}"/>
                </a:ext>
              </a:extLst>
            </p:cNvPr>
            <p:cNvSpPr txBox="1"/>
            <p:nvPr/>
          </p:nvSpPr>
          <p:spPr>
            <a:xfrm>
              <a:off x="1321078" y="3490854"/>
              <a:ext cx="552506" cy="2718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700"/>
                </a:lnSpc>
              </a:pPr>
              <a:r>
                <a:rPr lang="en-US" sz="600" dirty="0"/>
                <a:t>CW=0</a:t>
              </a:r>
            </a:p>
            <a:p>
              <a:pPr>
                <a:lnSpc>
                  <a:spcPts val="700"/>
                </a:lnSpc>
              </a:pPr>
              <a:r>
                <a:rPr lang="en-US" sz="600" dirty="0"/>
                <a:t>AIFSN</a:t>
              </a:r>
            </a:p>
          </p:txBody>
        </p:sp>
        <p:sp>
          <p:nvSpPr>
            <p:cNvPr id="80" name="文字方塊 17">
              <a:extLst>
                <a:ext uri="{FF2B5EF4-FFF2-40B4-BE49-F238E27FC236}">
                  <a16:creationId xmlns:a16="http://schemas.microsoft.com/office/drawing/2014/main" id="{1A6B419C-2F2F-B4D7-DED2-2D2273B2B4BC}"/>
                </a:ext>
              </a:extLst>
            </p:cNvPr>
            <p:cNvSpPr txBox="1"/>
            <p:nvPr/>
          </p:nvSpPr>
          <p:spPr>
            <a:xfrm>
              <a:off x="4081132" y="4329054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RTS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81" name="文字方塊 17">
              <a:extLst>
                <a:ext uri="{FF2B5EF4-FFF2-40B4-BE49-F238E27FC236}">
                  <a16:creationId xmlns:a16="http://schemas.microsoft.com/office/drawing/2014/main" id="{C48F050B-8A4B-AAA9-A958-8919E5F1573F}"/>
                </a:ext>
              </a:extLst>
            </p:cNvPr>
            <p:cNvSpPr txBox="1"/>
            <p:nvPr/>
          </p:nvSpPr>
          <p:spPr>
            <a:xfrm>
              <a:off x="5605570" y="4886728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RTS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976DF2BC-0DC0-5DDD-FBB1-B59B980B70D4}"/>
                </a:ext>
              </a:extLst>
            </p:cNvPr>
            <p:cNvGrpSpPr/>
            <p:nvPr/>
          </p:nvGrpSpPr>
          <p:grpSpPr>
            <a:xfrm>
              <a:off x="5510904" y="4977986"/>
              <a:ext cx="96703" cy="113068"/>
              <a:chOff x="1348351" y="3733800"/>
              <a:chExt cx="121145" cy="152400"/>
            </a:xfrm>
          </p:grpSpPr>
          <p:cxnSp>
            <p:nvCxnSpPr>
              <p:cNvPr id="217" name="Straight Connector 216">
                <a:extLst>
                  <a:ext uri="{FF2B5EF4-FFF2-40B4-BE49-F238E27FC236}">
                    <a16:creationId xmlns:a16="http://schemas.microsoft.com/office/drawing/2014/main" id="{0577E007-9D17-55A0-33B6-59AC86546D5E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218" name="Straight Connector 217">
                <a:extLst>
                  <a:ext uri="{FF2B5EF4-FFF2-40B4-BE49-F238E27FC236}">
                    <a16:creationId xmlns:a16="http://schemas.microsoft.com/office/drawing/2014/main" id="{002E9D35-61E0-4BBA-2B2E-F05893A558C5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cxnSp>
          <p:nvCxnSpPr>
            <p:cNvPr id="83" name="Straight Arrow Connector 82">
              <a:extLst>
                <a:ext uri="{FF2B5EF4-FFF2-40B4-BE49-F238E27FC236}">
                  <a16:creationId xmlns:a16="http://schemas.microsoft.com/office/drawing/2014/main" id="{4E98843A-7CA6-4527-6B80-4D49896710B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52596" y="5034520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cxnSp>
          <p:nvCxnSpPr>
            <p:cNvPr id="84" name="直線單箭頭接點 33">
              <a:extLst>
                <a:ext uri="{FF2B5EF4-FFF2-40B4-BE49-F238E27FC236}">
                  <a16:creationId xmlns:a16="http://schemas.microsoft.com/office/drawing/2014/main" id="{F0D4323C-8485-E960-D182-06488D5E499B}"/>
                </a:ext>
              </a:extLst>
            </p:cNvPr>
            <p:cNvCxnSpPr>
              <a:cxnSpLocks/>
            </p:cNvCxnSpPr>
            <p:nvPr/>
          </p:nvCxnSpPr>
          <p:spPr>
            <a:xfrm>
              <a:off x="3079193" y="5472054"/>
              <a:ext cx="1066009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接點 26">
              <a:extLst>
                <a:ext uri="{FF2B5EF4-FFF2-40B4-BE49-F238E27FC236}">
                  <a16:creationId xmlns:a16="http://schemas.microsoft.com/office/drawing/2014/main" id="{57D93A93-3F8C-0F09-8350-A22628B9338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33638" y="3174617"/>
              <a:ext cx="14562" cy="28151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444FC6E8-E010-3F7E-B04F-F22B0011D482}"/>
                </a:ext>
              </a:extLst>
            </p:cNvPr>
            <p:cNvSpPr txBox="1"/>
            <p:nvPr/>
          </p:nvSpPr>
          <p:spPr>
            <a:xfrm>
              <a:off x="1295400" y="4100454"/>
              <a:ext cx="552506" cy="2718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700"/>
                </a:lnSpc>
              </a:pPr>
              <a:r>
                <a:rPr lang="en-US" sz="600" dirty="0"/>
                <a:t>CW=0</a:t>
              </a:r>
            </a:p>
            <a:p>
              <a:pPr>
                <a:lnSpc>
                  <a:spcPts val="700"/>
                </a:lnSpc>
              </a:pPr>
              <a:r>
                <a:rPr lang="en-US" sz="600" dirty="0"/>
                <a:t>AIFSN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015341C4-F4BE-BB9E-884A-E25F0A35E9EE}"/>
                </a:ext>
              </a:extLst>
            </p:cNvPr>
            <p:cNvSpPr txBox="1"/>
            <p:nvPr/>
          </p:nvSpPr>
          <p:spPr>
            <a:xfrm>
              <a:off x="1295400" y="4710054"/>
              <a:ext cx="552506" cy="2718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700"/>
                </a:lnSpc>
              </a:pPr>
              <a:r>
                <a:rPr lang="en-US" sz="600" dirty="0"/>
                <a:t>CW=0</a:t>
              </a:r>
            </a:p>
            <a:p>
              <a:pPr>
                <a:lnSpc>
                  <a:spcPts val="700"/>
                </a:lnSpc>
              </a:pPr>
              <a:r>
                <a:rPr lang="en-US" sz="600" dirty="0"/>
                <a:t>AIFSN</a:t>
              </a:r>
            </a:p>
          </p:txBody>
        </p:sp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C85B9678-3616-7524-AFE7-685AD6F62945}"/>
                </a:ext>
              </a:extLst>
            </p:cNvPr>
            <p:cNvGrpSpPr/>
            <p:nvPr/>
          </p:nvGrpSpPr>
          <p:grpSpPr>
            <a:xfrm>
              <a:off x="2133600" y="5091054"/>
              <a:ext cx="1114744" cy="507831"/>
              <a:chOff x="2133600" y="5044024"/>
              <a:chExt cx="1114744" cy="507831"/>
            </a:xfrm>
          </p:grpSpPr>
          <p:cxnSp>
            <p:nvCxnSpPr>
              <p:cNvPr id="215" name="直線單箭頭接點 33">
                <a:extLst>
                  <a:ext uri="{FF2B5EF4-FFF2-40B4-BE49-F238E27FC236}">
                    <a16:creationId xmlns:a16="http://schemas.microsoft.com/office/drawing/2014/main" id="{9342F32B-A96F-DF24-098B-70BC942F03F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82335" y="5226253"/>
                <a:ext cx="1066009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6" name="文字方塊 39">
                <a:extLst>
                  <a:ext uri="{FF2B5EF4-FFF2-40B4-BE49-F238E27FC236}">
                    <a16:creationId xmlns:a16="http://schemas.microsoft.com/office/drawing/2014/main" id="{D48D4D12-E474-A366-D358-1C69F000AEEB}"/>
                  </a:ext>
                </a:extLst>
              </p:cNvPr>
              <p:cNvSpPr txBox="1"/>
              <p:nvPr/>
            </p:nvSpPr>
            <p:spPr>
              <a:xfrm>
                <a:off x="2133600" y="5044024"/>
                <a:ext cx="1066801" cy="5078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TW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/>
                    <a:ea typeface="Microsoft YaHei"/>
                    <a:cs typeface="+mn-cs"/>
                  </a:rPr>
                  <a:t>P-EDCA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TW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/>
                    <a:ea typeface="Microsoft YaHei"/>
                    <a:cs typeface="+mn-cs"/>
                  </a:rPr>
                  <a:t>contention 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zh-TW" sz="900" dirty="0">
                    <a:solidFill>
                      <a:srgbClr val="FF0000"/>
                    </a:solidFill>
                    <a:latin typeface="Calibri"/>
                    <a:ea typeface="Microsoft YaHei"/>
                  </a:rPr>
                  <a:t>period (NAV)</a:t>
                </a:r>
                <a:endParaRPr kumimoji="0" lang="zh-TW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endParaRPr>
              </a:p>
            </p:txBody>
          </p:sp>
        </p:grpSp>
        <p:sp>
          <p:nvSpPr>
            <p:cNvPr id="89" name="文字方塊 39">
              <a:extLst>
                <a:ext uri="{FF2B5EF4-FFF2-40B4-BE49-F238E27FC236}">
                  <a16:creationId xmlns:a16="http://schemas.microsoft.com/office/drawing/2014/main" id="{4A3A2AEA-5E01-8209-0780-7815EDA3159C}"/>
                </a:ext>
              </a:extLst>
            </p:cNvPr>
            <p:cNvSpPr txBox="1"/>
            <p:nvPr/>
          </p:nvSpPr>
          <p:spPr>
            <a:xfrm>
              <a:off x="4038600" y="4098222"/>
              <a:ext cx="694183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900" b="1" i="1" u="sng" dirty="0">
                  <a:solidFill>
                    <a:srgbClr val="0070C0"/>
                  </a:solidFill>
                  <a:latin typeface="Calibri"/>
                  <a:ea typeface="Microsoft YaHei"/>
                </a:rPr>
                <a:t>RT</a:t>
              </a:r>
              <a:r>
                <a:rPr kumimoji="0" lang="en-US" altLang="zh-TW" sz="900" b="1" i="1" u="sng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S retry</a:t>
              </a:r>
              <a:endParaRPr kumimoji="0" lang="zh-TW" altLang="en-US" sz="900" b="1" i="1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90" name="文字方塊 39">
              <a:extLst>
                <a:ext uri="{FF2B5EF4-FFF2-40B4-BE49-F238E27FC236}">
                  <a16:creationId xmlns:a16="http://schemas.microsoft.com/office/drawing/2014/main" id="{57314551-5391-4B50-4EB6-0452C3F5A9EB}"/>
                </a:ext>
              </a:extLst>
            </p:cNvPr>
            <p:cNvSpPr txBox="1"/>
            <p:nvPr/>
          </p:nvSpPr>
          <p:spPr>
            <a:xfrm>
              <a:off x="2438400" y="4100454"/>
              <a:ext cx="694183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900" b="1" i="1" u="sng" dirty="0">
                  <a:solidFill>
                    <a:srgbClr val="0070C0"/>
                  </a:solidFill>
                  <a:latin typeface="Calibri"/>
                  <a:ea typeface="Microsoft YaHei"/>
                </a:rPr>
                <a:t> Initial RT</a:t>
              </a:r>
              <a:r>
                <a:rPr kumimoji="0" lang="en-US" altLang="zh-TW" sz="900" b="1" i="1" u="sng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S</a:t>
              </a:r>
              <a:endParaRPr kumimoji="0" lang="zh-TW" altLang="en-US" sz="900" b="1" i="1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91" name="Straight Arrow Connector 90">
              <a:extLst>
                <a:ext uri="{FF2B5EF4-FFF2-40B4-BE49-F238E27FC236}">
                  <a16:creationId xmlns:a16="http://schemas.microsoft.com/office/drawing/2014/main" id="{30B89624-3793-B7D7-BA05-162D5B93ECF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624964" y="4492671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sp>
          <p:nvSpPr>
            <p:cNvPr id="92" name="文字方塊 20">
              <a:extLst>
                <a:ext uri="{FF2B5EF4-FFF2-40B4-BE49-F238E27FC236}">
                  <a16:creationId xmlns:a16="http://schemas.microsoft.com/office/drawing/2014/main" id="{C28055C7-3F81-529E-3E39-06FD4BB71EBA}"/>
                </a:ext>
              </a:extLst>
            </p:cNvPr>
            <p:cNvSpPr txBox="1"/>
            <p:nvPr/>
          </p:nvSpPr>
          <p:spPr>
            <a:xfrm>
              <a:off x="4781494" y="4888474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DS 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B79BDC2E-0EB3-A80C-E07B-D3DD7DEB8C6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617707" y="5014854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sp>
          <p:nvSpPr>
            <p:cNvPr id="94" name="文字方塊 39">
              <a:extLst>
                <a:ext uri="{FF2B5EF4-FFF2-40B4-BE49-F238E27FC236}">
                  <a16:creationId xmlns:a16="http://schemas.microsoft.com/office/drawing/2014/main" id="{51DC0B25-6F3E-B0ED-5C75-D9081F16721D}"/>
                </a:ext>
              </a:extLst>
            </p:cNvPr>
            <p:cNvSpPr txBox="1"/>
            <p:nvPr/>
          </p:nvSpPr>
          <p:spPr>
            <a:xfrm>
              <a:off x="4514962" y="4502718"/>
              <a:ext cx="1047638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900" b="1" i="1" u="sng" dirty="0">
                  <a:solidFill>
                    <a:srgbClr val="0070C0"/>
                  </a:solidFill>
                  <a:latin typeface="Calibri"/>
                  <a:ea typeface="Microsoft YaHei"/>
                </a:rPr>
                <a:t>P-EDCA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1" i="1" u="sng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 Attempt Retry</a:t>
              </a:r>
              <a:endParaRPr kumimoji="0" lang="zh-TW" altLang="en-US" sz="900" b="1" i="1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95" name="文字方塊 39">
              <a:extLst>
                <a:ext uri="{FF2B5EF4-FFF2-40B4-BE49-F238E27FC236}">
                  <a16:creationId xmlns:a16="http://schemas.microsoft.com/office/drawing/2014/main" id="{96E9BD4E-D3B4-7501-3472-68992047896A}"/>
                </a:ext>
              </a:extLst>
            </p:cNvPr>
            <p:cNvSpPr txBox="1"/>
            <p:nvPr/>
          </p:nvSpPr>
          <p:spPr>
            <a:xfrm>
              <a:off x="5554217" y="4631622"/>
              <a:ext cx="694183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900" b="1" i="1" u="sng" dirty="0">
                  <a:solidFill>
                    <a:srgbClr val="0070C0"/>
                  </a:solidFill>
                  <a:latin typeface="Calibri"/>
                  <a:ea typeface="Microsoft YaHei"/>
                </a:rPr>
                <a:t>RT</a:t>
              </a:r>
              <a:r>
                <a:rPr kumimoji="0" lang="en-US" altLang="zh-TW" sz="900" b="1" i="1" u="sng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S retry</a:t>
              </a:r>
              <a:endParaRPr kumimoji="0" lang="zh-TW" altLang="en-US" sz="900" b="1" i="1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96" name="文字方塊 39">
              <a:extLst>
                <a:ext uri="{FF2B5EF4-FFF2-40B4-BE49-F238E27FC236}">
                  <a16:creationId xmlns:a16="http://schemas.microsoft.com/office/drawing/2014/main" id="{70F96317-69E1-26FE-B1D1-D23494AE64A8}"/>
                </a:ext>
              </a:extLst>
            </p:cNvPr>
            <p:cNvSpPr txBox="1"/>
            <p:nvPr/>
          </p:nvSpPr>
          <p:spPr>
            <a:xfrm>
              <a:off x="3016767" y="5283369"/>
              <a:ext cx="786072" cy="5078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P-EDCA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900" dirty="0">
                  <a:solidFill>
                    <a:srgbClr val="FF0000"/>
                  </a:solidFill>
                  <a:latin typeface="Calibri"/>
                  <a:ea typeface="Microsoft YaHei"/>
                </a:rPr>
                <a:t>contention</a:t>
              </a: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 period </a:t>
              </a:r>
              <a:r>
                <a:rPr lang="en-US" altLang="zh-TW" sz="900" dirty="0">
                  <a:solidFill>
                    <a:srgbClr val="FF0000"/>
                  </a:solidFill>
                  <a:latin typeface="Calibri"/>
                  <a:ea typeface="Microsoft YaHei"/>
                </a:rPr>
                <a:t>(EIFS)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97" name="直線單箭頭接點 33">
              <a:extLst>
                <a:ext uri="{FF2B5EF4-FFF2-40B4-BE49-F238E27FC236}">
                  <a16:creationId xmlns:a16="http://schemas.microsoft.com/office/drawing/2014/main" id="{8563D20F-3039-3CBF-9FA4-B30FFCAE03E4}"/>
                </a:ext>
              </a:extLst>
            </p:cNvPr>
            <p:cNvCxnSpPr>
              <a:cxnSpLocks/>
            </p:cNvCxnSpPr>
            <p:nvPr/>
          </p:nvCxnSpPr>
          <p:spPr>
            <a:xfrm>
              <a:off x="4633638" y="5479479"/>
              <a:ext cx="1066009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文字方塊 39">
              <a:extLst>
                <a:ext uri="{FF2B5EF4-FFF2-40B4-BE49-F238E27FC236}">
                  <a16:creationId xmlns:a16="http://schemas.microsoft.com/office/drawing/2014/main" id="{E439BA8A-4E47-01AD-7C5D-938411958D0A}"/>
                </a:ext>
              </a:extLst>
            </p:cNvPr>
            <p:cNvSpPr txBox="1"/>
            <p:nvPr/>
          </p:nvSpPr>
          <p:spPr>
            <a:xfrm>
              <a:off x="4662765" y="5269023"/>
              <a:ext cx="786072" cy="5078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P-EDCA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900" dirty="0">
                  <a:solidFill>
                    <a:srgbClr val="FF0000"/>
                  </a:solidFill>
                  <a:latin typeface="Calibri"/>
                  <a:ea typeface="Microsoft YaHei"/>
                </a:rPr>
                <a:t>contention</a:t>
              </a: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 period </a:t>
              </a:r>
              <a:r>
                <a:rPr lang="en-US" altLang="zh-TW" sz="900" dirty="0">
                  <a:solidFill>
                    <a:srgbClr val="FF0000"/>
                  </a:solidFill>
                  <a:latin typeface="Calibri"/>
                  <a:ea typeface="Microsoft YaHei"/>
                </a:rPr>
                <a:t>(EIFS)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99" name="文字方塊 20">
              <a:extLst>
                <a:ext uri="{FF2B5EF4-FFF2-40B4-BE49-F238E27FC236}">
                  <a16:creationId xmlns:a16="http://schemas.microsoft.com/office/drawing/2014/main" id="{F0D0E573-B6C4-B3FE-A876-34AD56D9DEBF}"/>
                </a:ext>
              </a:extLst>
            </p:cNvPr>
            <p:cNvSpPr txBox="1"/>
            <p:nvPr/>
          </p:nvSpPr>
          <p:spPr>
            <a:xfrm>
              <a:off x="7677094" y="3795654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DS 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100" name="Straight Arrow Connector 99">
              <a:extLst>
                <a:ext uri="{FF2B5EF4-FFF2-40B4-BE49-F238E27FC236}">
                  <a16:creationId xmlns:a16="http://schemas.microsoft.com/office/drawing/2014/main" id="{727B530F-31C1-88DD-FEE6-159C90E2743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498793" y="3960563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cxnSp>
          <p:nvCxnSpPr>
            <p:cNvPr id="119" name="直線接點 26">
              <a:extLst>
                <a:ext uri="{FF2B5EF4-FFF2-40B4-BE49-F238E27FC236}">
                  <a16:creationId xmlns:a16="http://schemas.microsoft.com/office/drawing/2014/main" id="{5593ED03-C7BD-D360-DB85-ACDA6CCB8AAA}"/>
                </a:ext>
              </a:extLst>
            </p:cNvPr>
            <p:cNvCxnSpPr>
              <a:cxnSpLocks/>
            </p:cNvCxnSpPr>
            <p:nvPr/>
          </p:nvCxnSpPr>
          <p:spPr>
            <a:xfrm>
              <a:off x="3048000" y="3187440"/>
              <a:ext cx="0" cy="27561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線接點 26">
              <a:extLst>
                <a:ext uri="{FF2B5EF4-FFF2-40B4-BE49-F238E27FC236}">
                  <a16:creationId xmlns:a16="http://schemas.microsoft.com/office/drawing/2014/main" id="{93118E06-77F9-0030-E2DC-AF84BAF6A978}"/>
                </a:ext>
              </a:extLst>
            </p:cNvPr>
            <p:cNvCxnSpPr>
              <a:cxnSpLocks/>
            </p:cNvCxnSpPr>
            <p:nvPr/>
          </p:nvCxnSpPr>
          <p:spPr>
            <a:xfrm>
              <a:off x="7482114" y="3527776"/>
              <a:ext cx="0" cy="29492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文字方塊 20">
              <a:extLst>
                <a:ext uri="{FF2B5EF4-FFF2-40B4-BE49-F238E27FC236}">
                  <a16:creationId xmlns:a16="http://schemas.microsoft.com/office/drawing/2014/main" id="{537E2F0C-8B86-0B32-B315-A359BC236476}"/>
                </a:ext>
              </a:extLst>
            </p:cNvPr>
            <p:cNvSpPr txBox="1"/>
            <p:nvPr/>
          </p:nvSpPr>
          <p:spPr>
            <a:xfrm>
              <a:off x="3257494" y="3795654"/>
              <a:ext cx="552506" cy="20258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DS?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grpSp>
          <p:nvGrpSpPr>
            <p:cNvPr id="149" name="Group 148">
              <a:extLst>
                <a:ext uri="{FF2B5EF4-FFF2-40B4-BE49-F238E27FC236}">
                  <a16:creationId xmlns:a16="http://schemas.microsoft.com/office/drawing/2014/main" id="{3DE6424A-23EB-5631-3A98-EFBFBF6A452E}"/>
                </a:ext>
              </a:extLst>
            </p:cNvPr>
            <p:cNvGrpSpPr/>
            <p:nvPr/>
          </p:nvGrpSpPr>
          <p:grpSpPr>
            <a:xfrm>
              <a:off x="3983664" y="3911186"/>
              <a:ext cx="96703" cy="113068"/>
              <a:chOff x="1348351" y="3733800"/>
              <a:chExt cx="121145" cy="152400"/>
            </a:xfrm>
          </p:grpSpPr>
          <p:cxnSp>
            <p:nvCxnSpPr>
              <p:cNvPr id="213" name="Straight Connector 212">
                <a:extLst>
                  <a:ext uri="{FF2B5EF4-FFF2-40B4-BE49-F238E27FC236}">
                    <a16:creationId xmlns:a16="http://schemas.microsoft.com/office/drawing/2014/main" id="{76A10C9A-1251-21F9-BF8B-FEABDCF17AE3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214" name="Straight Connector 213">
                <a:extLst>
                  <a:ext uri="{FF2B5EF4-FFF2-40B4-BE49-F238E27FC236}">
                    <a16:creationId xmlns:a16="http://schemas.microsoft.com/office/drawing/2014/main" id="{53CE9CE4-99C7-ED33-2C48-2E4E62EB77E1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sp>
          <p:nvSpPr>
            <p:cNvPr id="154" name="文字方塊 17">
              <a:extLst>
                <a:ext uri="{FF2B5EF4-FFF2-40B4-BE49-F238E27FC236}">
                  <a16:creationId xmlns:a16="http://schemas.microsoft.com/office/drawing/2014/main" id="{F66D38EB-186B-E0CD-1A2F-A466F3B65A29}"/>
                </a:ext>
              </a:extLst>
            </p:cNvPr>
            <p:cNvSpPr txBox="1"/>
            <p:nvPr/>
          </p:nvSpPr>
          <p:spPr>
            <a:xfrm>
              <a:off x="4086820" y="3800669"/>
              <a:ext cx="552506" cy="20258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RTS?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167" name="Straight Arrow Connector 166">
              <a:extLst>
                <a:ext uri="{FF2B5EF4-FFF2-40B4-BE49-F238E27FC236}">
                  <a16:creationId xmlns:a16="http://schemas.microsoft.com/office/drawing/2014/main" id="{CBEA49F6-0B68-218D-9930-147098BD39E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810000" y="3948054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sp>
          <p:nvSpPr>
            <p:cNvPr id="174" name="文字方塊 39">
              <a:extLst>
                <a:ext uri="{FF2B5EF4-FFF2-40B4-BE49-F238E27FC236}">
                  <a16:creationId xmlns:a16="http://schemas.microsoft.com/office/drawing/2014/main" id="{FE418312-DC50-101B-C516-589963D56D36}"/>
                </a:ext>
              </a:extLst>
            </p:cNvPr>
            <p:cNvSpPr txBox="1"/>
            <p:nvPr/>
          </p:nvSpPr>
          <p:spPr>
            <a:xfrm>
              <a:off x="2971800" y="2818108"/>
              <a:ext cx="1047638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900" b="1" i="1" u="sng" dirty="0">
                  <a:solidFill>
                    <a:srgbClr val="0070C0"/>
                  </a:solidFill>
                  <a:latin typeface="Calibri"/>
                  <a:ea typeface="Microsoft YaHei"/>
                </a:rPr>
                <a:t>P-EDCA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1" i="1" u="sng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 Attempt Retry</a:t>
              </a:r>
              <a:endParaRPr kumimoji="0" lang="zh-TW" altLang="en-US" sz="900" b="1" i="1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175" name="文字方塊 7">
              <a:extLst>
                <a:ext uri="{FF2B5EF4-FFF2-40B4-BE49-F238E27FC236}">
                  <a16:creationId xmlns:a16="http://schemas.microsoft.com/office/drawing/2014/main" id="{7BF8A7AF-78BC-2BA2-6CAC-4DB6C2C1792F}"/>
                </a:ext>
              </a:extLst>
            </p:cNvPr>
            <p:cNvSpPr txBox="1"/>
            <p:nvPr/>
          </p:nvSpPr>
          <p:spPr>
            <a:xfrm>
              <a:off x="381000" y="3174617"/>
              <a:ext cx="425784" cy="254383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STA5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1000" dirty="0">
                  <a:solidFill>
                    <a:srgbClr val="353630"/>
                  </a:solidFill>
                  <a:latin typeface="Calibri"/>
                  <a:ea typeface="Microsoft YaHei"/>
                </a:rPr>
                <a:t>(AC3)</a:t>
              </a:r>
              <a:endParaRPr kumimoji="0" lang="zh-TW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178" name="直線接點 14">
              <a:extLst>
                <a:ext uri="{FF2B5EF4-FFF2-40B4-BE49-F238E27FC236}">
                  <a16:creationId xmlns:a16="http://schemas.microsoft.com/office/drawing/2014/main" id="{5605588A-81F2-1879-97C7-493FAC2CC524}"/>
                </a:ext>
              </a:extLst>
            </p:cNvPr>
            <p:cNvCxnSpPr>
              <a:cxnSpLocks/>
            </p:cNvCxnSpPr>
            <p:nvPr/>
          </p:nvCxnSpPr>
          <p:spPr>
            <a:xfrm>
              <a:off x="838200" y="3414884"/>
              <a:ext cx="7848600" cy="9101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9" name="Group 178">
              <a:extLst>
                <a:ext uri="{FF2B5EF4-FFF2-40B4-BE49-F238E27FC236}">
                  <a16:creationId xmlns:a16="http://schemas.microsoft.com/office/drawing/2014/main" id="{8A8BAF8A-6F15-A357-4A5F-6463A11AA837}"/>
                </a:ext>
              </a:extLst>
            </p:cNvPr>
            <p:cNvGrpSpPr/>
            <p:nvPr/>
          </p:nvGrpSpPr>
          <p:grpSpPr>
            <a:xfrm>
              <a:off x="2376676" y="3311259"/>
              <a:ext cx="96703" cy="113068"/>
              <a:chOff x="1348351" y="3733800"/>
              <a:chExt cx="121145" cy="152400"/>
            </a:xfrm>
          </p:grpSpPr>
          <p:cxnSp>
            <p:nvCxnSpPr>
              <p:cNvPr id="211" name="Straight Connector 210">
                <a:extLst>
                  <a:ext uri="{FF2B5EF4-FFF2-40B4-BE49-F238E27FC236}">
                    <a16:creationId xmlns:a16="http://schemas.microsoft.com/office/drawing/2014/main" id="{DEC1383B-50FA-AC51-657F-92716F61DE59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212" name="Straight Connector 211">
                <a:extLst>
                  <a:ext uri="{FF2B5EF4-FFF2-40B4-BE49-F238E27FC236}">
                    <a16:creationId xmlns:a16="http://schemas.microsoft.com/office/drawing/2014/main" id="{42C24BB0-48D6-AA62-960D-738B5A2838F7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cxnSp>
          <p:nvCxnSpPr>
            <p:cNvPr id="192" name="Straight Arrow Connector 191">
              <a:extLst>
                <a:ext uri="{FF2B5EF4-FFF2-40B4-BE49-F238E27FC236}">
                  <a16:creationId xmlns:a16="http://schemas.microsoft.com/office/drawing/2014/main" id="{B5D74BB0-DE7C-CD6F-1C35-8BB15F49CB1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21729" y="3367792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cxnSp>
          <p:nvCxnSpPr>
            <p:cNvPr id="193" name="Straight Arrow Connector 192">
              <a:extLst>
                <a:ext uri="{FF2B5EF4-FFF2-40B4-BE49-F238E27FC236}">
                  <a16:creationId xmlns:a16="http://schemas.microsoft.com/office/drawing/2014/main" id="{568A79DF-4A96-7293-7E39-BDA3CDB504B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048000" y="3367451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sp>
          <p:nvSpPr>
            <p:cNvPr id="198" name="文字方塊 5">
              <a:extLst>
                <a:ext uri="{FF2B5EF4-FFF2-40B4-BE49-F238E27FC236}">
                  <a16:creationId xmlns:a16="http://schemas.microsoft.com/office/drawing/2014/main" id="{203AE5BB-A954-F69B-9BAD-7D6663210C50}"/>
                </a:ext>
              </a:extLst>
            </p:cNvPr>
            <p:cNvSpPr txBox="1"/>
            <p:nvPr/>
          </p:nvSpPr>
          <p:spPr>
            <a:xfrm>
              <a:off x="1651947" y="3212304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DS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199" name="Straight Arrow Connector 198">
              <a:extLst>
                <a:ext uri="{FF2B5EF4-FFF2-40B4-BE49-F238E27FC236}">
                  <a16:creationId xmlns:a16="http://schemas.microsoft.com/office/drawing/2014/main" id="{BDF6AC08-3A30-8020-1CC5-5D99DAF2F2E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94988" y="3367792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sp>
          <p:nvSpPr>
            <p:cNvPr id="200" name="TextBox 199">
              <a:extLst>
                <a:ext uri="{FF2B5EF4-FFF2-40B4-BE49-F238E27FC236}">
                  <a16:creationId xmlns:a16="http://schemas.microsoft.com/office/drawing/2014/main" id="{892DB2FC-BBC6-7F17-3344-DEFB4E73E0D2}"/>
                </a:ext>
              </a:extLst>
            </p:cNvPr>
            <p:cNvSpPr txBox="1"/>
            <p:nvPr/>
          </p:nvSpPr>
          <p:spPr>
            <a:xfrm>
              <a:off x="1321078" y="2894308"/>
              <a:ext cx="552506" cy="2718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700"/>
                </a:lnSpc>
              </a:pPr>
              <a:r>
                <a:rPr lang="en-US" sz="600" dirty="0"/>
                <a:t>CW=0</a:t>
              </a:r>
            </a:p>
            <a:p>
              <a:pPr>
                <a:lnSpc>
                  <a:spcPts val="700"/>
                </a:lnSpc>
              </a:pPr>
              <a:r>
                <a:rPr lang="en-US" sz="600" dirty="0"/>
                <a:t>AIFSN</a:t>
              </a:r>
            </a:p>
          </p:txBody>
        </p:sp>
        <p:sp>
          <p:nvSpPr>
            <p:cNvPr id="201" name="文字方塊 39">
              <a:extLst>
                <a:ext uri="{FF2B5EF4-FFF2-40B4-BE49-F238E27FC236}">
                  <a16:creationId xmlns:a16="http://schemas.microsoft.com/office/drawing/2014/main" id="{789B0AAE-4351-C83F-FA7E-5FB231E28003}"/>
                </a:ext>
              </a:extLst>
            </p:cNvPr>
            <p:cNvSpPr txBox="1"/>
            <p:nvPr/>
          </p:nvSpPr>
          <p:spPr>
            <a:xfrm>
              <a:off x="1676400" y="2829776"/>
              <a:ext cx="91466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1" i="1" u="sng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P-EDCA Attempt</a:t>
              </a:r>
              <a:endParaRPr kumimoji="0" lang="zh-TW" altLang="en-US" sz="900" b="1" i="1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202" name="文字方塊 20">
              <a:extLst>
                <a:ext uri="{FF2B5EF4-FFF2-40B4-BE49-F238E27FC236}">
                  <a16:creationId xmlns:a16="http://schemas.microsoft.com/office/drawing/2014/main" id="{6CAD11DD-AAC0-5A93-5544-04164F75DA7F}"/>
                </a:ext>
              </a:extLst>
            </p:cNvPr>
            <p:cNvSpPr txBox="1"/>
            <p:nvPr/>
          </p:nvSpPr>
          <p:spPr>
            <a:xfrm>
              <a:off x="7677094" y="3199108"/>
              <a:ext cx="552506" cy="202580"/>
            </a:xfrm>
            <a:prstGeom prst="rect">
              <a:avLst/>
            </a:prstGeom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DS 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203" name="Straight Arrow Connector 202">
              <a:extLst>
                <a:ext uri="{FF2B5EF4-FFF2-40B4-BE49-F238E27FC236}">
                  <a16:creationId xmlns:a16="http://schemas.microsoft.com/office/drawing/2014/main" id="{64E5070D-DB8D-57FA-BE1B-B26806DF785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498793" y="3364017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sp>
          <p:nvSpPr>
            <p:cNvPr id="204" name="文字方塊 39">
              <a:extLst>
                <a:ext uri="{FF2B5EF4-FFF2-40B4-BE49-F238E27FC236}">
                  <a16:creationId xmlns:a16="http://schemas.microsoft.com/office/drawing/2014/main" id="{587E1A0E-67D3-E392-3A8B-CD3F4FBA42C0}"/>
                </a:ext>
              </a:extLst>
            </p:cNvPr>
            <p:cNvSpPr txBox="1"/>
            <p:nvPr/>
          </p:nvSpPr>
          <p:spPr>
            <a:xfrm>
              <a:off x="7391400" y="2818108"/>
              <a:ext cx="1047638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900" b="1" i="1" u="sng" dirty="0">
                  <a:solidFill>
                    <a:srgbClr val="0070C0"/>
                  </a:solidFill>
                  <a:latin typeface="Calibri"/>
                  <a:ea typeface="Microsoft YaHei"/>
                </a:rPr>
                <a:t>P-EDCA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1" i="1" u="sng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 Attempt Retry</a:t>
              </a:r>
              <a:endParaRPr kumimoji="0" lang="zh-TW" altLang="en-US" sz="900" b="1" i="1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sp>
          <p:nvSpPr>
            <p:cNvPr id="205" name="文字方塊 20">
              <a:extLst>
                <a:ext uri="{FF2B5EF4-FFF2-40B4-BE49-F238E27FC236}">
                  <a16:creationId xmlns:a16="http://schemas.microsoft.com/office/drawing/2014/main" id="{5A79F236-9966-82D4-A7BE-8CFDE0D47A99}"/>
                </a:ext>
              </a:extLst>
            </p:cNvPr>
            <p:cNvSpPr txBox="1"/>
            <p:nvPr/>
          </p:nvSpPr>
          <p:spPr>
            <a:xfrm>
              <a:off x="3257494" y="3199108"/>
              <a:ext cx="552506" cy="20258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DS?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grpSp>
          <p:nvGrpSpPr>
            <p:cNvPr id="206" name="Group 205">
              <a:extLst>
                <a:ext uri="{FF2B5EF4-FFF2-40B4-BE49-F238E27FC236}">
                  <a16:creationId xmlns:a16="http://schemas.microsoft.com/office/drawing/2014/main" id="{9C0F117B-EBC1-590C-DECD-D57FC01325E7}"/>
                </a:ext>
              </a:extLst>
            </p:cNvPr>
            <p:cNvGrpSpPr/>
            <p:nvPr/>
          </p:nvGrpSpPr>
          <p:grpSpPr>
            <a:xfrm>
              <a:off x="3983664" y="3314640"/>
              <a:ext cx="96703" cy="113068"/>
              <a:chOff x="1348351" y="3733800"/>
              <a:chExt cx="121145" cy="152400"/>
            </a:xfrm>
          </p:grpSpPr>
          <p:cxnSp>
            <p:nvCxnSpPr>
              <p:cNvPr id="209" name="Straight Connector 208">
                <a:extLst>
                  <a:ext uri="{FF2B5EF4-FFF2-40B4-BE49-F238E27FC236}">
                    <a16:creationId xmlns:a16="http://schemas.microsoft.com/office/drawing/2014/main" id="{A1AE3893-FCBE-7031-96F3-04CE9260E332}"/>
                  </a:ext>
                </a:extLst>
              </p:cNvPr>
              <p:cNvCxnSpPr/>
              <p:nvPr/>
            </p:nvCxnSpPr>
            <p:spPr bwMode="auto">
              <a:xfrm flipH="1">
                <a:off x="1348351" y="374457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210" name="Straight Connector 209">
                <a:extLst>
                  <a:ext uri="{FF2B5EF4-FFF2-40B4-BE49-F238E27FC236}">
                    <a16:creationId xmlns:a16="http://schemas.microsoft.com/office/drawing/2014/main" id="{2B90BF86-03F3-6DC9-C0E7-35FB59F8C69D}"/>
                  </a:ext>
                </a:extLst>
              </p:cNvPr>
              <p:cNvCxnSpPr/>
              <p:nvPr/>
            </p:nvCxnSpPr>
            <p:spPr bwMode="auto">
              <a:xfrm flipH="1">
                <a:off x="1420849" y="3733800"/>
                <a:ext cx="48647" cy="14163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sp>
          <p:nvSpPr>
            <p:cNvPr id="207" name="文字方塊 17">
              <a:extLst>
                <a:ext uri="{FF2B5EF4-FFF2-40B4-BE49-F238E27FC236}">
                  <a16:creationId xmlns:a16="http://schemas.microsoft.com/office/drawing/2014/main" id="{4C2B96CF-AAAF-DAEC-CB79-AE24254B6D10}"/>
                </a:ext>
              </a:extLst>
            </p:cNvPr>
            <p:cNvSpPr txBox="1"/>
            <p:nvPr/>
          </p:nvSpPr>
          <p:spPr>
            <a:xfrm>
              <a:off x="4086820" y="3204123"/>
              <a:ext cx="552506" cy="20258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bg2"/>
              </a:solidFill>
            </a:ln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53630"/>
                  </a:solidFill>
                  <a:effectLst/>
                  <a:uLnTx/>
                  <a:uFillTx/>
                  <a:latin typeface="Calibri"/>
                  <a:ea typeface="Microsoft YaHei"/>
                  <a:cs typeface="+mn-cs"/>
                </a:rPr>
                <a:t>RTS?</a:t>
              </a:r>
              <a:endPara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353630"/>
                </a:solidFill>
                <a:effectLst/>
                <a:uLnTx/>
                <a:uFillTx/>
                <a:latin typeface="Calibri"/>
                <a:ea typeface="Microsoft YaHei"/>
                <a:cs typeface="+mn-cs"/>
              </a:endParaRPr>
            </a:p>
          </p:txBody>
        </p:sp>
        <p:cxnSp>
          <p:nvCxnSpPr>
            <p:cNvPr id="208" name="Straight Arrow Connector 207">
              <a:extLst>
                <a:ext uri="{FF2B5EF4-FFF2-40B4-BE49-F238E27FC236}">
                  <a16:creationId xmlns:a16="http://schemas.microsoft.com/office/drawing/2014/main" id="{15C7AD79-8634-0CA5-3FC0-37D7BCCCBEE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810000" y="3351508"/>
              <a:ext cx="1499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</p:grpSp>
    </p:spTree>
    <p:extLst>
      <p:ext uri="{BB962C8B-B14F-4D97-AF65-F5344CB8AC3E}">
        <p14:creationId xmlns:p14="http://schemas.microsoft.com/office/powerpoint/2010/main" val="2500444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8DF2B4-9723-2B15-5F42-48917386CE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A51C5-3F83-117B-17BC-CEF46044E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en-US" dirty="0">
                <a:latin typeface="Calibri" panose="020F0702030404030204" pitchFamily="34" charset="0"/>
                <a:ea typeface="+mj-ea"/>
                <a:cs typeface="Calibri" panose="020F0702030404030204" pitchFamily="34" charset="0"/>
              </a:rPr>
              <a:t>FES of P-EDCA (5)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F74D6E-9BA9-F36F-6B41-948A55E7C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1676401"/>
            <a:ext cx="8458201" cy="4648200"/>
          </a:xfrm>
        </p:spPr>
        <p:txBody>
          <a:bodyPr/>
          <a:lstStyle/>
          <a:p>
            <a:pPr marL="342900" lvl="2" indent="-342900">
              <a:lnSpc>
                <a:spcPct val="90000"/>
              </a:lnSpc>
            </a:pPr>
            <a:r>
              <a:rPr lang="en-US" sz="2400" b="1" dirty="0">
                <a:ea typeface="+mn-ea"/>
              </a:rPr>
              <a:t>Proposal 3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Revise the following text of P-EDCA in 802.11bn D0.3 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from </a:t>
            </a:r>
          </a:p>
          <a:p>
            <a:pPr lvl="3">
              <a:lnSpc>
                <a:spcPct val="90000"/>
              </a:lnSpc>
            </a:pPr>
            <a:r>
              <a:rPr lang="en-US" sz="1200" dirty="0"/>
              <a:t>A P-EDCA STA that participated in a P-EDCA contention but did not initiate a TXOP (see 10.23.2.4) during the P-EDCA contention or that initiated a TXOP but did not receive the CTS frame in response to the RTS frame used to initiate the TXOP may start another P-EDCA contention by sending the DS-CTS frame at DSAIFSN[AC_VO] slot boundary if the STA's CS mechanism (see 10.2.3.1 (CS mechanism)) determines that the medium is idle, for up to dot11PEDCAConsecutiveAttempt.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To:</a:t>
            </a:r>
          </a:p>
          <a:p>
            <a:pPr lvl="3">
              <a:lnSpc>
                <a:spcPct val="90000"/>
              </a:lnSpc>
            </a:pPr>
            <a:r>
              <a:rPr lang="en-US" sz="1200" dirty="0"/>
              <a:t>A P-EDCA STA that participated in a P-EDCA contention but did not initiate a TXOP (see 10.23.2.4) during the P-EDCA contention </a:t>
            </a:r>
            <a:r>
              <a:rPr lang="en-US" sz="1200" u="sng" dirty="0"/>
              <a:t>sets the protection following the rules of EIFS (see 10.3.2.3.7 EIFS) or the rules of NAV (see 10.27.2 Protection mechanism for non-ERP receivers) or DIFS (see 10.3.3 Random backoff procedure, 10.3.4.2 Basic access) whichever is applicable and will not start another P-EDCA attempt until the protection ends. </a:t>
            </a:r>
          </a:p>
          <a:p>
            <a:pPr lvl="3">
              <a:lnSpc>
                <a:spcPct val="90000"/>
              </a:lnSpc>
            </a:pPr>
            <a:r>
              <a:rPr lang="en-US" sz="1200" u="sng" dirty="0"/>
              <a:t>A P-EDCA STA that participated in a P-EDCA contention </a:t>
            </a:r>
            <a:r>
              <a:rPr lang="en-US" sz="1200" strike="sngStrike" dirty="0"/>
              <a:t>or that </a:t>
            </a:r>
            <a:r>
              <a:rPr lang="en-US" sz="1200" u="sng" dirty="0"/>
              <a:t>and</a:t>
            </a:r>
            <a:r>
              <a:rPr lang="en-US" sz="1200" strike="sngStrike" dirty="0"/>
              <a:t> </a:t>
            </a:r>
            <a:r>
              <a:rPr lang="en-US" sz="1200" dirty="0"/>
              <a:t>initiated a TXOP but did not receive the CTS frame in response to the RTS frame used to initiate the TXOP may start another P-EDCA contention </a:t>
            </a:r>
            <a:r>
              <a:rPr lang="en-US" sz="1200" u="sng" dirty="0"/>
              <a:t>to obtain a TXOP (see 10.23.2.4)</a:t>
            </a:r>
            <a:r>
              <a:rPr lang="en-US" sz="1200" dirty="0"/>
              <a:t> by sending the DS-CTS frame at DSAIFSN[AC_VO] slot boundary if the STA's CS mechanism (see 10.2.3.1 (CS mechanism)) determines that the medium is idle.</a:t>
            </a:r>
          </a:p>
          <a:p>
            <a:pPr lvl="3">
              <a:lnSpc>
                <a:spcPct val="90000"/>
              </a:lnSpc>
            </a:pPr>
            <a:r>
              <a:rPr lang="en-US" sz="1200" u="sng" dirty="0"/>
              <a:t>A P-EDCA STA may perform consecutive P-EDCA attempts </a:t>
            </a:r>
            <a:r>
              <a:rPr lang="en-US" sz="1200" strike="sngStrike" dirty="0"/>
              <a:t>for </a:t>
            </a:r>
            <a:r>
              <a:rPr lang="en-US" sz="1200" dirty="0"/>
              <a:t>up to dot11PEDCAConsecutiveAttempt. </a:t>
            </a:r>
          </a:p>
          <a:p>
            <a:pPr lvl="2">
              <a:lnSpc>
                <a:spcPct val="90000"/>
              </a:lnSpc>
            </a:pPr>
            <a:endParaRPr lang="en-US" sz="1400" dirty="0"/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92781BF2-58FA-422D-06CE-7588AD93F176}"/>
              </a:ext>
            </a:extLst>
          </p:cNvPr>
          <p:cNvSpPr txBox="1">
            <a:spLocks/>
          </p:cNvSpPr>
          <p:nvPr/>
        </p:nvSpPr>
        <p:spPr>
          <a:xfrm>
            <a:off x="4176395" y="6475730"/>
            <a:ext cx="395605" cy="229870"/>
          </a:xfrm>
          <a:prstGeom prst="rect">
            <a:avLst/>
          </a:prstGeom>
          <a:noFill/>
        </p:spPr>
        <p:txBody>
          <a:bodyPr wrap="squar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9pPr>
          </a:lstStyle>
          <a:p>
            <a:pPr algn="ctr"/>
            <a:fld id="{3D0C9393-8DD5-47F8-80DF-CB27F46398E0}" type="slidenum">
              <a:rPr lang="en-US" smtClean="0"/>
              <a:pPr algn="ctr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00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>
                <a:solidFill>
                  <a:schemeClr val="tx1"/>
                </a:solidFill>
                <a:latin typeface="Calibri" panose="020F0702030404030204" pitchFamily="34" charset="0"/>
                <a:ea typeface="+mj-ea"/>
                <a:cs typeface="Calibri" panose="020F0702030404030204" pitchFamily="34" charset="0"/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752601"/>
            <a:ext cx="8458201" cy="441959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This contribution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Discussed the idle period assessment requirement for P-EDCA and suggest to add fairness rules to satisfy the requirement from ETSI BRAN.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Described DS-CTS transmission synchronization issue and proposed a resolution for DS and subsequent RTS transmission synchronization.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Suggested to clarify some text of P-EDCA in D0.3. </a:t>
            </a:r>
          </a:p>
          <a:p>
            <a:pPr marL="0" indent="0">
              <a:lnSpc>
                <a:spcPct val="90000"/>
              </a:lnSpc>
              <a:buNone/>
            </a:pPr>
            <a:endParaRPr lang="en-US" sz="1600" dirty="0"/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8127F8E1-DE72-4D8F-85A3-9B11EF5A98FF}"/>
              </a:ext>
            </a:extLst>
          </p:cNvPr>
          <p:cNvSpPr txBox="1">
            <a:spLocks/>
          </p:cNvSpPr>
          <p:nvPr/>
        </p:nvSpPr>
        <p:spPr>
          <a:xfrm>
            <a:off x="4176395" y="6475730"/>
            <a:ext cx="395605" cy="229870"/>
          </a:xfrm>
          <a:prstGeom prst="rect">
            <a:avLst/>
          </a:prstGeom>
          <a:noFill/>
        </p:spPr>
        <p:txBody>
          <a:bodyPr wrap="squar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9pPr>
          </a:lstStyle>
          <a:p>
            <a:pPr algn="ctr"/>
            <a:fld id="{3D0C9393-8DD5-47F8-80DF-CB27F46398E0}" type="slidenum">
              <a:rPr lang="en-US" smtClean="0"/>
              <a:pPr algn="ctr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784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64336F-54EE-D137-D55C-9FF0592BDE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EAF31-D888-4DDF-E507-ED834AEC0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>
                <a:solidFill>
                  <a:schemeClr val="tx1"/>
                </a:solidFill>
                <a:latin typeface="Calibri" panose="020F0702030404030204" pitchFamily="34" charset="0"/>
                <a:ea typeface="+mj-ea"/>
                <a:cs typeface="Calibri" panose="020F0702030404030204" pitchFamily="34" charset="0"/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EEA87-3D76-94CA-634E-168ED7B92B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1828799"/>
            <a:ext cx="8534401" cy="4495801"/>
          </a:xfrm>
        </p:spPr>
        <p:txBody>
          <a:bodyPr/>
          <a:lstStyle/>
          <a:p>
            <a:pPr marL="51435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800" b="0" dirty="0"/>
              <a:t>Draft P802.11bn_D0.3</a:t>
            </a:r>
          </a:p>
          <a:p>
            <a:pPr marL="51435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800" b="0" dirty="0"/>
              <a:t>ETSI EN 301 893 v2.2.1</a:t>
            </a:r>
          </a:p>
          <a:p>
            <a:pPr marL="51435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800" b="0" dirty="0"/>
              <a:t>11-24-0864-01-00bn-EDCA enhancement for low latency traffic</a:t>
            </a:r>
          </a:p>
          <a:p>
            <a:pPr marL="51435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800" b="0" dirty="0"/>
              <a:t>11-24-1144-01-00bn-hip-edca-proposal_followup</a:t>
            </a:r>
          </a:p>
          <a:p>
            <a:pPr marL="51435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800" b="0" dirty="0"/>
              <a:t>11-25-0014-05-00bn-tgbn-motions-list-part-2</a:t>
            </a:r>
          </a:p>
          <a:p>
            <a:pPr marL="51435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800" b="0" dirty="0"/>
              <a:t>11-24-1918-02-00bn-hip-edca-sp2-tbd-resolution</a:t>
            </a:r>
          </a:p>
          <a:p>
            <a:pPr marL="51435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800" b="0" dirty="0"/>
              <a:t>11-25-0627-014-00bn-pdt-mac-cc50_p-edca</a:t>
            </a:r>
          </a:p>
          <a:p>
            <a:pPr marL="51435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1800" b="0" dirty="0"/>
              <a:t>11-24-0209-14-00bn-specification-framework-for-tgbn</a:t>
            </a:r>
          </a:p>
          <a:p>
            <a:pPr marL="514350" indent="-457200">
              <a:lnSpc>
                <a:spcPct val="90000"/>
              </a:lnSpc>
              <a:buFont typeface="+mj-lt"/>
              <a:buAutoNum type="arabicPeriod"/>
            </a:pPr>
            <a:endParaRPr lang="en-US" sz="2000" b="0" dirty="0"/>
          </a:p>
          <a:p>
            <a:pPr marL="57150" indent="0">
              <a:lnSpc>
                <a:spcPct val="90000"/>
              </a:lnSpc>
              <a:buNone/>
            </a:pPr>
            <a:endParaRPr lang="en-US" sz="2000" b="0" dirty="0"/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8563ADC7-352E-A9B0-762C-34ACC8884A80}"/>
              </a:ext>
            </a:extLst>
          </p:cNvPr>
          <p:cNvSpPr txBox="1">
            <a:spLocks/>
          </p:cNvSpPr>
          <p:nvPr/>
        </p:nvSpPr>
        <p:spPr>
          <a:xfrm>
            <a:off x="4176395" y="6475730"/>
            <a:ext cx="395605" cy="229870"/>
          </a:xfrm>
          <a:prstGeom prst="rect">
            <a:avLst/>
          </a:prstGeom>
          <a:noFill/>
        </p:spPr>
        <p:txBody>
          <a:bodyPr wrap="squar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9pPr>
          </a:lstStyle>
          <a:p>
            <a:pPr algn="ctr"/>
            <a:fld id="{3D0C9393-8DD5-47F8-80DF-CB27F46398E0}" type="slidenum">
              <a:rPr lang="en-US" smtClean="0"/>
              <a:pPr algn="ctr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5658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F377BE-CA5B-01FD-1DFE-1D9189B33D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79DF8-66EF-6AF1-85D7-248ADB85F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>
                <a:solidFill>
                  <a:schemeClr val="tx1"/>
                </a:solidFill>
                <a:latin typeface="Calibri" panose="020F0702030404030204" pitchFamily="34" charset="0"/>
                <a:ea typeface="+mj-ea"/>
                <a:cs typeface="Calibri" panose="020F0702030404030204" pitchFamily="34" charset="0"/>
              </a:rPr>
              <a:t>Backup: Idle Period Assessment Rules from [2]</a:t>
            </a:r>
          </a:p>
        </p:txBody>
      </p:sp>
      <p:pic>
        <p:nvPicPr>
          <p:cNvPr id="6" name="Content Placeholder 5" descr="A math problem with numbers and equations&#10;&#10;Description automatically generated with medium confidence">
            <a:extLst>
              <a:ext uri="{FF2B5EF4-FFF2-40B4-BE49-F238E27FC236}">
                <a16:creationId xmlns:a16="http://schemas.microsoft.com/office/drawing/2014/main" id="{D34D1383-6476-B8C7-D399-B0FBAC225D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696" y="3886200"/>
            <a:ext cx="6629400" cy="2388076"/>
          </a:xfrm>
        </p:spPr>
      </p:pic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4BF4F38-8CAE-01A8-39C6-35BC312E225E}"/>
              </a:ext>
            </a:extLst>
          </p:cNvPr>
          <p:cNvSpPr txBox="1">
            <a:spLocks/>
          </p:cNvSpPr>
          <p:nvPr/>
        </p:nvSpPr>
        <p:spPr>
          <a:xfrm>
            <a:off x="4176395" y="6475730"/>
            <a:ext cx="395605" cy="229870"/>
          </a:xfrm>
          <a:prstGeom prst="rect">
            <a:avLst/>
          </a:prstGeom>
          <a:noFill/>
        </p:spPr>
        <p:txBody>
          <a:bodyPr wrap="squar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9pPr>
          </a:lstStyle>
          <a:p>
            <a:pPr algn="ctr"/>
            <a:fld id="{3D0C9393-8DD5-47F8-80DF-CB27F46398E0}" type="slidenum">
              <a:rPr lang="en-US" smtClean="0"/>
              <a:pPr algn="ctr"/>
              <a:t>18</a:t>
            </a:fld>
            <a:endParaRPr lang="en-US" dirty="0"/>
          </a:p>
        </p:txBody>
      </p:sp>
      <p:pic>
        <p:nvPicPr>
          <p:cNvPr id="8" name="Picture 7" descr="A math problem with numbers and equations&#10;&#10;Description automatically generated with medium confidence">
            <a:extLst>
              <a:ext uri="{FF2B5EF4-FFF2-40B4-BE49-F238E27FC236}">
                <a16:creationId xmlns:a16="http://schemas.microsoft.com/office/drawing/2014/main" id="{336B6624-F3A3-9279-2A80-53C7597E8BA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696" y="1444564"/>
            <a:ext cx="6583504" cy="2248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332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06C8A-C4EA-49C2-BEFA-CA3ABC6C9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81CE11-0ED2-4998-956D-BF731A01B9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828800"/>
            <a:ext cx="8382000" cy="4724400"/>
          </a:xfrm>
        </p:spPr>
        <p:txBody>
          <a:bodyPr>
            <a:normAutofit/>
          </a:bodyPr>
          <a:lstStyle/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</a:rPr>
              <a:t>There are big concerns about the P-EDCA in the 802.11bn D0.3 [1]</a:t>
            </a:r>
          </a:p>
          <a:p>
            <a:pPr marL="800100" lvl="2" indent="-457200">
              <a:lnSpc>
                <a:spcPct val="90000"/>
              </a:lnSpc>
              <a:buFont typeface="+mj-lt"/>
              <a:buAutoNum type="arabicPeriod"/>
            </a:pPr>
            <a:r>
              <a:rPr lang="en-US" dirty="0">
                <a:ea typeface="+mn-ea"/>
              </a:rPr>
              <a:t>Satisfying the requirements of the idle period assessment of ETSI BRAN HS [2]</a:t>
            </a:r>
          </a:p>
          <a:p>
            <a:pPr marL="800100" lvl="2" indent="-457200">
              <a:lnSpc>
                <a:spcPct val="90000"/>
              </a:lnSpc>
              <a:buFont typeface="+mj-lt"/>
              <a:buAutoNum type="arabicPeriod"/>
            </a:pPr>
            <a:r>
              <a:rPr lang="en-US" dirty="0">
                <a:ea typeface="+mn-ea"/>
              </a:rPr>
              <a:t>Defer Signal transmission synchronization</a:t>
            </a:r>
          </a:p>
          <a:p>
            <a:pPr marL="685800" lvl="2" indent="-342900">
              <a:lnSpc>
                <a:spcPct val="90000"/>
              </a:lnSpc>
              <a:buFont typeface="Courier New" panose="02070309020205020404" pitchFamily="49" charset="0"/>
              <a:buChar char="o"/>
            </a:pPr>
            <a:endParaRPr lang="en-US" sz="2200" dirty="0">
              <a:ea typeface="+mn-ea"/>
            </a:endParaRPr>
          </a:p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</a:rPr>
              <a:t>As a way to mitigate these issues in [1], this contribution suggests adding the following rules to the 802.11bn draft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The rules of using P-EDCA to meet the ETSI BRAN idle period assessment requirements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The rule of an optional DS transmission synchronization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The rules of P-EDCA contention retry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7CF607-33E3-4543-B143-C590A8EEA9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132E8F0-0953-4589-931F-0CF931D74C3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436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4AB09F-AC20-7C51-9FFB-788D5A7060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6B6EF-47C4-508F-4FBE-30E7611DF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>
                <a:solidFill>
                  <a:schemeClr val="tx1"/>
                </a:solidFill>
                <a:latin typeface="Calibri" panose="020F0702030404030204" pitchFamily="34" charset="0"/>
                <a:ea typeface="+mj-ea"/>
                <a:cs typeface="Calibri" panose="020F0702030404030204" pitchFamily="34" charset="0"/>
              </a:rPr>
              <a:t>ETSI BRAN Rule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71483E-593A-C6C9-5442-28D505E8C7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24000"/>
            <a:ext cx="8382000" cy="167640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</a:rPr>
              <a:t>Idle Period Assessment Rules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solidFill>
                  <a:schemeClr val="tx2"/>
                </a:solidFill>
              </a:rPr>
              <a:t>4.2.7.3.2.4 Priority Classes [2]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solidFill>
                  <a:schemeClr val="tx2"/>
                </a:solidFill>
              </a:rPr>
              <a:t>The transmission shall start from p</a:t>
            </a:r>
            <a:r>
              <a:rPr lang="en-US" sz="1600" baseline="-25000" dirty="0">
                <a:solidFill>
                  <a:schemeClr val="tx2"/>
                </a:solidFill>
              </a:rPr>
              <a:t>0</a:t>
            </a:r>
            <a:r>
              <a:rPr lang="en-US" sz="1600" dirty="0">
                <a:solidFill>
                  <a:schemeClr val="tx2"/>
                </a:solidFill>
              </a:rPr>
              <a:t> + randomized backoff </a:t>
            </a: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22834125-E601-1566-4BAB-B932AAE1EC44}"/>
              </a:ext>
            </a:extLst>
          </p:cNvPr>
          <p:cNvSpPr txBox="1">
            <a:spLocks/>
          </p:cNvSpPr>
          <p:nvPr/>
        </p:nvSpPr>
        <p:spPr>
          <a:xfrm>
            <a:off x="4138295" y="6496090"/>
            <a:ext cx="395605" cy="229870"/>
          </a:xfrm>
          <a:prstGeom prst="rect">
            <a:avLst/>
          </a:prstGeom>
          <a:noFill/>
        </p:spPr>
        <p:txBody>
          <a:bodyPr wrap="squar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9pPr>
          </a:lstStyle>
          <a:p>
            <a:pPr algn="ctr"/>
            <a:fld id="{3D0C9393-8DD5-47F8-80DF-CB27F46398E0}" type="slidenum">
              <a:rPr lang="en-US" smtClean="0"/>
              <a:pPr algn="ctr"/>
              <a:t>3</a:t>
            </a:fld>
            <a:endParaRPr lang="en-US" dirty="0"/>
          </a:p>
        </p:txBody>
      </p:sp>
      <p:pic>
        <p:nvPicPr>
          <p:cNvPr id="7" name="Picture 6" descr="A white rectangular box with black text&#10;&#10;Description automatically generated">
            <a:extLst>
              <a:ext uri="{FF2B5EF4-FFF2-40B4-BE49-F238E27FC236}">
                <a16:creationId xmlns:a16="http://schemas.microsoft.com/office/drawing/2014/main" id="{FFE55659-2FBC-304A-766F-C57EEEA1D3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819400"/>
            <a:ext cx="7505283" cy="3054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131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7AFBCB-5DD5-8457-8A1E-FA7D4D21DF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4F185-4338-39C5-B487-AD5266E99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>
                <a:solidFill>
                  <a:schemeClr val="tx1"/>
                </a:solidFill>
                <a:latin typeface="Calibri" panose="020F0702030404030204" pitchFamily="34" charset="0"/>
                <a:ea typeface="+mj-ea"/>
                <a:cs typeface="Calibri" panose="020F0702030404030204" pitchFamily="34" charset="0"/>
              </a:rPr>
              <a:t>ETSI BRAN Rule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2BF92-5752-3B2C-DD6E-157C1B7201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534400" cy="510540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</a:rPr>
              <a:t>Idle Period Assessment Rules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solidFill>
                  <a:schemeClr val="tx2"/>
                </a:solidFill>
              </a:rPr>
              <a:t>5.4.9.3.2.4 Channel Access Mechanism [2]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An Idle Period is defined as any period </a:t>
            </a:r>
            <a:r>
              <a:rPr lang="en-US" sz="1400" dirty="0" err="1"/>
              <a:t>g_y</a:t>
            </a:r>
            <a:r>
              <a:rPr lang="en-US" sz="1400" dirty="0"/>
              <a:t> that has a duration greater than 27 </a:t>
            </a:r>
            <a:r>
              <a:rPr lang="en-US" sz="1400" dirty="0" err="1"/>
              <a:t>μs</a:t>
            </a:r>
            <a:r>
              <a:rPr lang="en-US" sz="1400" dirty="0"/>
              <a:t>. 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The definition for the Idle Period is adjusted from 25 </a:t>
            </a:r>
            <a:r>
              <a:rPr lang="en-US" sz="1400" dirty="0" err="1"/>
              <a:t>μs</a:t>
            </a:r>
            <a:r>
              <a:rPr lang="en-US" sz="1400" dirty="0"/>
              <a:t> defined in clause 4.2.7.3.2.6 step 6 to 27 </a:t>
            </a:r>
            <a:r>
              <a:rPr lang="en-US" sz="1400" dirty="0" err="1"/>
              <a:t>μs</a:t>
            </a:r>
            <a:r>
              <a:rPr lang="en-US" sz="1400" dirty="0"/>
              <a:t> to account for measurement inaccuracies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Bin[0] = [0, 32[ us;  Bin[1] = [32, 41[ us, etc. for priority class 4</a:t>
            </a:r>
          </a:p>
          <a:p>
            <a:pPr lvl="2">
              <a:lnSpc>
                <a:spcPct val="90000"/>
              </a:lnSpc>
            </a:pPr>
            <a:r>
              <a:rPr lang="en-US" sz="1400" u="sng" dirty="0"/>
              <a:t>If the Priority Class used, each cumulative probability p(n) of all Idle Periods recorded in bins Bin[n] shall not exceed maximum probability, e.g., p(0) &lt;= 0.05,  p(1) &lt; = 0.30, etc., for priority class 4.</a:t>
            </a:r>
          </a:p>
          <a:p>
            <a:pPr lvl="2">
              <a:lnSpc>
                <a:spcPct val="90000"/>
              </a:lnSpc>
            </a:pPr>
            <a:endParaRPr lang="en-US" sz="1400" dirty="0"/>
          </a:p>
          <a:p>
            <a:pPr lvl="2">
              <a:lnSpc>
                <a:spcPct val="90000"/>
              </a:lnSpc>
            </a:pPr>
            <a:endParaRPr lang="en-US" sz="1400" dirty="0"/>
          </a:p>
          <a:p>
            <a:pPr lvl="2">
              <a:lnSpc>
                <a:spcPct val="90000"/>
              </a:lnSpc>
            </a:pPr>
            <a:endParaRPr lang="en-US" sz="1400" dirty="0"/>
          </a:p>
          <a:p>
            <a:pPr lvl="2">
              <a:lnSpc>
                <a:spcPct val="90000"/>
              </a:lnSpc>
            </a:pPr>
            <a:endParaRPr lang="en-US" sz="1400" dirty="0"/>
          </a:p>
          <a:p>
            <a:pPr lvl="2">
              <a:lnSpc>
                <a:spcPct val="90000"/>
              </a:lnSpc>
            </a:pPr>
            <a:endParaRPr lang="en-US" sz="1400" dirty="0"/>
          </a:p>
          <a:p>
            <a:pPr lvl="2">
              <a:lnSpc>
                <a:spcPct val="90000"/>
              </a:lnSpc>
            </a:pPr>
            <a:endParaRPr lang="en-US" sz="1400" dirty="0"/>
          </a:p>
          <a:p>
            <a:pPr lvl="2">
              <a:lnSpc>
                <a:spcPct val="90000"/>
              </a:lnSpc>
            </a:pPr>
            <a:endParaRPr lang="en-US" sz="1400" dirty="0"/>
          </a:p>
          <a:p>
            <a:pPr marL="857250" lvl="2" indent="0">
              <a:lnSpc>
                <a:spcPct val="90000"/>
              </a:lnSpc>
              <a:buNone/>
            </a:pPr>
            <a:endParaRPr lang="en-US" sz="1400" dirty="0"/>
          </a:p>
          <a:p>
            <a:pPr lvl="2">
              <a:lnSpc>
                <a:spcPct val="90000"/>
              </a:lnSpc>
            </a:pPr>
            <a:r>
              <a:rPr lang="en-US" sz="1400" u="sng" dirty="0"/>
              <a:t>Figure 17 above is used as FES for the idle period assessment test [2]</a:t>
            </a:r>
          </a:p>
          <a:p>
            <a:pPr lvl="1">
              <a:lnSpc>
                <a:spcPct val="90000"/>
              </a:lnSpc>
            </a:pPr>
            <a:r>
              <a:rPr lang="en-US" sz="1600" b="1" dirty="0"/>
              <a:t>Issues: </a:t>
            </a:r>
            <a:r>
              <a:rPr lang="en-US" sz="1600" dirty="0"/>
              <a:t>the contributions [4][6] proposed adding DS as SCS prior to a regular channel access procedure. However, if P-EDCA is enabled, DS transmitted prior to every LL transmission is part of a testing frame exchange sequence and shall meet the idle period assessment requirement p(n) of Bin[n] for each n. </a:t>
            </a: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46C2BE28-D6A7-458B-A005-CBDDFA1140B0}"/>
              </a:ext>
            </a:extLst>
          </p:cNvPr>
          <p:cNvSpPr txBox="1">
            <a:spLocks/>
          </p:cNvSpPr>
          <p:nvPr/>
        </p:nvSpPr>
        <p:spPr>
          <a:xfrm>
            <a:off x="4138295" y="6496090"/>
            <a:ext cx="395605" cy="229870"/>
          </a:xfrm>
          <a:prstGeom prst="rect">
            <a:avLst/>
          </a:prstGeom>
          <a:noFill/>
        </p:spPr>
        <p:txBody>
          <a:bodyPr wrap="squar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9pPr>
          </a:lstStyle>
          <a:p>
            <a:pPr algn="ctr"/>
            <a:fld id="{3D0C9393-8DD5-47F8-80DF-CB27F46398E0}" type="slidenum">
              <a:rPr lang="en-US" smtClean="0"/>
              <a:pPr algn="ctr"/>
              <a:t>4</a:t>
            </a:fld>
            <a:endParaRPr lang="en-US" dirty="0"/>
          </a:p>
        </p:txBody>
      </p:sp>
      <p:pic>
        <p:nvPicPr>
          <p:cNvPr id="6" name="Picture 5" descr="A diagram of a diagram of a diagram&#10;&#10;Description automatically generated with medium confidence">
            <a:extLst>
              <a:ext uri="{FF2B5EF4-FFF2-40B4-BE49-F238E27FC236}">
                <a16:creationId xmlns:a16="http://schemas.microsoft.com/office/drawing/2014/main" id="{C582E368-2C0A-62E8-3EFE-7660DDF47D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199" y="3581400"/>
            <a:ext cx="5242063" cy="1770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218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D537A0-122E-1247-B1B4-0D428E16C8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49171-229C-08BC-FDFE-D7DB3C829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>
                <a:solidFill>
                  <a:schemeClr val="tx1"/>
                </a:solidFill>
                <a:latin typeface="Calibri" panose="020F0702030404030204" pitchFamily="34" charset="0"/>
                <a:ea typeface="+mj-ea"/>
                <a:cs typeface="Calibri" panose="020F0702030404030204" pitchFamily="34" charset="0"/>
              </a:rPr>
              <a:t>ETSI BRAN Rule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DB3A8-98B6-5196-2BD6-11BEEA1538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24000"/>
            <a:ext cx="8382000" cy="487680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u="sng" dirty="0">
                <a:ea typeface="+mn-ea"/>
              </a:rPr>
              <a:t>Analysis of Idle Period for P-EDCA </a:t>
            </a:r>
            <a:endParaRPr lang="en-US" sz="1600" u="sng" dirty="0"/>
          </a:p>
          <a:p>
            <a:pPr lvl="1">
              <a:lnSpc>
                <a:spcPct val="90000"/>
              </a:lnSpc>
            </a:pPr>
            <a:r>
              <a:rPr lang="en-US" sz="1600" dirty="0"/>
              <a:t>Assume 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K times of AC-VO traffic use P-EDCA 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M times of AC_VO traffic use legacy EDCA </a:t>
            </a:r>
          </a:p>
          <a:p>
            <a:pPr lvl="2">
              <a:lnSpc>
                <a:spcPct val="90000"/>
              </a:lnSpc>
            </a:pPr>
            <a:r>
              <a:rPr lang="en-US" sz="1400" dirty="0" err="1"/>
              <a:t>Pxy</a:t>
            </a:r>
            <a:r>
              <a:rPr lang="en-US" sz="1400" dirty="0"/>
              <a:t>(B1) is the number of B[1] using </a:t>
            </a:r>
            <a:r>
              <a:rPr lang="en-US" sz="1400" dirty="0" err="1"/>
              <a:t>xy</a:t>
            </a:r>
            <a:r>
              <a:rPr lang="en-US" sz="1400" dirty="0"/>
              <a:t> signal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The error tolerance of the idle period distribution is less than 0.05 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In legacy EDCA, AC_VO, AIFSN=2, CW=3, 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P(B1) = 0.25 * M  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Each P-EDCA 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DS uses AIFSN=2, CW=0.  </a:t>
            </a:r>
            <a:r>
              <a:rPr lang="en-US" sz="1400" dirty="0" err="1"/>
              <a:t>Pds</a:t>
            </a:r>
            <a:r>
              <a:rPr lang="en-US" sz="1400" dirty="0"/>
              <a:t>(B1) = 1  * K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RTS uses AIFSN=2 and CW=7. </a:t>
            </a:r>
            <a:r>
              <a:rPr lang="en-US" sz="1400" dirty="0" err="1"/>
              <a:t>Prts</a:t>
            </a:r>
            <a:r>
              <a:rPr lang="en-US" sz="1400" dirty="0"/>
              <a:t> (B1) = 0.18 * K    </a:t>
            </a:r>
            <a:endParaRPr lang="en-US" sz="1600" dirty="0"/>
          </a:p>
          <a:p>
            <a:pPr lvl="2">
              <a:lnSpc>
                <a:spcPct val="90000"/>
              </a:lnSpc>
            </a:pPr>
            <a:r>
              <a:rPr lang="en-US" sz="1400" dirty="0"/>
              <a:t>Total P(B1) = </a:t>
            </a:r>
            <a:r>
              <a:rPr lang="en-US" sz="1400" dirty="0" err="1"/>
              <a:t>Pds</a:t>
            </a:r>
            <a:r>
              <a:rPr lang="en-US" sz="1400" dirty="0"/>
              <a:t>(B1) + </a:t>
            </a:r>
            <a:r>
              <a:rPr lang="en-US" sz="1400" dirty="0" err="1"/>
              <a:t>Prts</a:t>
            </a:r>
            <a:r>
              <a:rPr lang="en-US" sz="1400" dirty="0"/>
              <a:t>(B1) = 1.18 * K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To meet the idle period assessment requirement on Bin[1] for AC_VO traffic, the error of the probability of Bin[1] to be 0.25 is  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(1.18 K + 0.25M)/(2*K+M) - 0.25 &lt; 0.05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Solve it:  K &lt; 0.086 M.   The ratio </a:t>
            </a:r>
            <a:r>
              <a:rPr lang="en-US" sz="1400" b="1" i="1" dirty="0"/>
              <a:t>N</a:t>
            </a:r>
            <a:r>
              <a:rPr lang="en-US" sz="1400" dirty="0"/>
              <a:t> = M/K = 11.6 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On average, one DS of P-EDCA is allowed for every 11.6 channel accesses using legacy EDCA if no additional restriction of using DS after P-EDCA. </a:t>
            </a:r>
          </a:p>
          <a:p>
            <a:pPr lvl="3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n-US" sz="1400" dirty="0"/>
              <a:t> Note: K includes the number of acquired TXOPs using DS and DS retries. </a:t>
            </a:r>
          </a:p>
          <a:p>
            <a:pPr lvl="1">
              <a:lnSpc>
                <a:spcPct val="90000"/>
              </a:lnSpc>
            </a:pPr>
            <a:endParaRPr lang="en-US" sz="1600" dirty="0"/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5347D274-8662-9716-35C9-B0B58F6F17FA}"/>
              </a:ext>
            </a:extLst>
          </p:cNvPr>
          <p:cNvSpPr txBox="1">
            <a:spLocks/>
          </p:cNvSpPr>
          <p:nvPr/>
        </p:nvSpPr>
        <p:spPr>
          <a:xfrm>
            <a:off x="4138295" y="6496090"/>
            <a:ext cx="395605" cy="229870"/>
          </a:xfrm>
          <a:prstGeom prst="rect">
            <a:avLst/>
          </a:prstGeom>
          <a:noFill/>
        </p:spPr>
        <p:txBody>
          <a:bodyPr wrap="squar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9pPr>
          </a:lstStyle>
          <a:p>
            <a:pPr algn="ctr"/>
            <a:fld id="{3D0C9393-8DD5-47F8-80DF-CB27F46398E0}" type="slidenum">
              <a:rPr lang="en-US" smtClean="0"/>
              <a:pPr algn="ctr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866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2F31AC-7A7E-75E9-11DC-82B19B2EE8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F7348-70CE-87E5-1F4E-181A5E8F8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>
                <a:solidFill>
                  <a:schemeClr val="tx1"/>
                </a:solidFill>
                <a:latin typeface="Calibri" panose="020F0702030404030204" pitchFamily="34" charset="0"/>
                <a:ea typeface="+mj-ea"/>
                <a:cs typeface="Calibri" panose="020F0702030404030204" pitchFamily="34" charset="0"/>
              </a:rPr>
              <a:t>ETSI BRAN Rule (4)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AF643-D688-92EF-15BD-D4517EED22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24000"/>
            <a:ext cx="8382000" cy="472440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FontTx/>
              <a:buChar char="•"/>
            </a:pPr>
            <a:r>
              <a:rPr lang="en-US" sz="2400" b="1" dirty="0">
                <a:ea typeface="+mn-ea"/>
              </a:rPr>
              <a:t>Fairness of Equal Access</a:t>
            </a:r>
          </a:p>
          <a:p>
            <a:pPr lvl="1">
              <a:lnSpc>
                <a:spcPct val="107000"/>
              </a:lnSpc>
            </a:pPr>
            <a:r>
              <a:rPr lang="en-US" sz="1600" dirty="0">
                <a:solidFill>
                  <a:schemeClr val="tx2"/>
                </a:solidFill>
              </a:rPr>
              <a:t>Legacy EDCA provides an equal access fairness mechanism among STAs. ETSI BRAN defines rules to verify the equal access fairness.</a:t>
            </a:r>
          </a:p>
          <a:p>
            <a:pPr lvl="1">
              <a:lnSpc>
                <a:spcPct val="107000"/>
              </a:lnSpc>
            </a:pPr>
            <a:r>
              <a:rPr lang="en-US" sz="1600" dirty="0">
                <a:solidFill>
                  <a:schemeClr val="tx2"/>
                </a:solidFill>
              </a:rPr>
              <a:t>As a P-EDCA STA uses DS-CTS to reserve the medium for low latency traffic, it would make unfair to other STAs not using P-EDCA.  </a:t>
            </a:r>
          </a:p>
          <a:p>
            <a:pPr lvl="1">
              <a:lnSpc>
                <a:spcPct val="107000"/>
              </a:lnSpc>
            </a:pPr>
            <a:r>
              <a:rPr lang="en-US" sz="1600" dirty="0">
                <a:solidFill>
                  <a:schemeClr val="tx2"/>
                </a:solidFill>
              </a:rPr>
              <a:t>To meet the ETSI BRAN idle period assessment requirement, a rule of using DS-CTS shall be added after using P-EDCA for channel acquisition.</a:t>
            </a:r>
          </a:p>
          <a:p>
            <a:pPr lvl="1">
              <a:lnSpc>
                <a:spcPct val="107000"/>
              </a:lnSpc>
            </a:pPr>
            <a:r>
              <a:rPr lang="en-US" sz="1600" dirty="0">
                <a:solidFill>
                  <a:schemeClr val="tx2"/>
                </a:solidFill>
              </a:rPr>
              <a:t>This will keep the equal access fairness to all STAs of using and not </a:t>
            </a:r>
            <a:r>
              <a:rPr lang="en-US" sz="1600">
                <a:solidFill>
                  <a:schemeClr val="tx2"/>
                </a:solidFill>
              </a:rPr>
              <a:t>using P-EDCA.</a:t>
            </a:r>
            <a:endParaRPr lang="en-US" sz="1600" dirty="0">
              <a:solidFill>
                <a:schemeClr val="tx2"/>
              </a:solidFill>
            </a:endParaRPr>
          </a:p>
          <a:p>
            <a:pPr marL="342900" lvl="1" indent="-342900">
              <a:lnSpc>
                <a:spcPct val="90000"/>
              </a:lnSpc>
              <a:buFontTx/>
              <a:buChar char="•"/>
            </a:pPr>
            <a:endParaRPr lang="en-US" sz="2400" b="1" dirty="0">
              <a:ea typeface="+mn-ea"/>
            </a:endParaRPr>
          </a:p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u="sng" dirty="0">
                <a:ea typeface="+mn-ea"/>
              </a:rPr>
              <a:t>Proposal 1:</a:t>
            </a:r>
          </a:p>
          <a:p>
            <a:pPr lvl="1">
              <a:lnSpc>
                <a:spcPct val="107000"/>
              </a:lnSpc>
            </a:pPr>
            <a:r>
              <a:rPr lang="en-US" sz="1600" dirty="0">
                <a:solidFill>
                  <a:schemeClr val="tx2"/>
                </a:solidFill>
              </a:rPr>
              <a:t>If the STA acquired the TXOP using the P-EDCA initiated via DS,  the STA should not use initial backoff counter (BC) = 0 for subsequent channel access via P-EDCA </a:t>
            </a:r>
            <a:r>
              <a:rPr lang="en-US" sz="1600" dirty="0"/>
              <a:t>for at least N transmissions. 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Note: N depends on the P-EDCA frame exchange sequence and the CW of AC_VO. </a:t>
            </a:r>
          </a:p>
          <a:p>
            <a:pPr lvl="1">
              <a:lnSpc>
                <a:spcPct val="107000"/>
              </a:lnSpc>
            </a:pPr>
            <a:endParaRPr lang="en-US" sz="1600" dirty="0">
              <a:solidFill>
                <a:schemeClr val="tx2"/>
              </a:solidFill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B7936AA5-B154-E7CA-6E24-2325A5219C81}"/>
              </a:ext>
            </a:extLst>
          </p:cNvPr>
          <p:cNvSpPr txBox="1">
            <a:spLocks/>
          </p:cNvSpPr>
          <p:nvPr/>
        </p:nvSpPr>
        <p:spPr>
          <a:xfrm>
            <a:off x="4138295" y="6496090"/>
            <a:ext cx="395605" cy="229870"/>
          </a:xfrm>
          <a:prstGeom prst="rect">
            <a:avLst/>
          </a:prstGeom>
          <a:noFill/>
        </p:spPr>
        <p:txBody>
          <a:bodyPr wrap="squar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9pPr>
          </a:lstStyle>
          <a:p>
            <a:pPr algn="ctr"/>
            <a:fld id="{3D0C9393-8DD5-47F8-80DF-CB27F46398E0}" type="slidenum">
              <a:rPr lang="en-US" smtClean="0"/>
              <a:pPr algn="ctr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101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2684E2-5D1E-1999-ADE1-F274BCC1E1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52C2E-267F-9AD5-18D1-2C6BDD510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>
                <a:solidFill>
                  <a:schemeClr val="tx1"/>
                </a:solidFill>
                <a:latin typeface="Calibri" panose="020F0702030404030204" pitchFamily="34" charset="0"/>
                <a:ea typeface="+mj-ea"/>
                <a:cs typeface="Calibri" panose="020F0702030404030204" pitchFamily="34" charset="0"/>
              </a:rPr>
              <a:t>Synchronized DS Transmission (1)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6B742E-AFE2-ADB6-7EF1-D02C01CF66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24000"/>
            <a:ext cx="8610600" cy="497209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Purpose of DS  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DS is used to start a protected short contention period to allow P-EDCA STAs to contend the medium and prevent non-P-EDCA STAs from access to the channel during this period.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CTS DS relies on the Duration field to be decoded by other STAs to set NAV to protect the short contention</a:t>
            </a:r>
            <a:endParaRPr lang="en-US" sz="1600" b="1" dirty="0">
              <a:ea typeface="+mn-ea"/>
            </a:endParaRPr>
          </a:p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</a:rPr>
              <a:t>Unsynchronized DS transmission issue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3rd party STAs cannot decode the MAC header of the overlapping DS correctly and set NAV.</a:t>
            </a:r>
          </a:p>
          <a:p>
            <a:pPr lvl="1"/>
            <a:r>
              <a:rPr lang="en-US" sz="1600" u="sng" dirty="0">
                <a:solidFill>
                  <a:schemeClr val="tx2"/>
                </a:solidFill>
              </a:rPr>
              <a:t>Significantly reduce the protected short contention period, which is unable to prevent 3rd party STAs from contending the medium.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Significantly limit the number of P-EDCA STAs to use P-EDCA, especially in a dense deployment scenario.</a:t>
            </a:r>
          </a:p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</a:rPr>
              <a:t>Synchronized DS transmission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Provides longer protected contention period. 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Reduces the impact on idle period assessment test.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Reduces unnecessary overhead for starting a P-EDCA contention</a:t>
            </a:r>
          </a:p>
          <a:p>
            <a:pPr lvl="1"/>
            <a:endParaRPr lang="en-US" sz="1400" dirty="0"/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F3145EE2-B92D-1CDF-5A3E-C41BE375F4D1}"/>
              </a:ext>
            </a:extLst>
          </p:cNvPr>
          <p:cNvSpPr txBox="1">
            <a:spLocks/>
          </p:cNvSpPr>
          <p:nvPr/>
        </p:nvSpPr>
        <p:spPr>
          <a:xfrm>
            <a:off x="4138295" y="6496090"/>
            <a:ext cx="395605" cy="229870"/>
          </a:xfrm>
          <a:prstGeom prst="rect">
            <a:avLst/>
          </a:prstGeom>
          <a:noFill/>
        </p:spPr>
        <p:txBody>
          <a:bodyPr wrap="squar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9pPr>
          </a:lstStyle>
          <a:p>
            <a:pPr algn="ctr"/>
            <a:fld id="{3D0C9393-8DD5-47F8-80DF-CB27F46398E0}" type="slidenum">
              <a:rPr lang="en-US" smtClean="0"/>
              <a:pPr algn="ctr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0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F5FDCB-CABC-8925-9573-5CD736482A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D9936-1A8E-85AA-9A9C-7F7BDCFB3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>
                <a:solidFill>
                  <a:schemeClr val="tx1"/>
                </a:solidFill>
                <a:latin typeface="Calibri" panose="020F0702030404030204" pitchFamily="34" charset="0"/>
                <a:ea typeface="+mj-ea"/>
                <a:cs typeface="Calibri" panose="020F0702030404030204" pitchFamily="34" charset="0"/>
              </a:rPr>
              <a:t>Synchronized DS Transmission (2)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98AB1-2C75-4169-37C6-6A05CC97F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u="sng" dirty="0"/>
              <a:t>Issues in PDT   </a:t>
            </a:r>
          </a:p>
          <a:p>
            <a:pPr lvl="1"/>
            <a:r>
              <a:rPr lang="en-US" sz="1600" dirty="0"/>
              <a:t>In the current draft [1], the protected P-EDCA contention duration is set to 97us</a:t>
            </a:r>
          </a:p>
          <a:p>
            <a:pPr lvl="2"/>
            <a:r>
              <a:rPr lang="en-US" sz="1400" i="1" dirty="0"/>
              <a:t>NOTE 1— The NAV set by the Duration field of the DS-CTS frame protects the medium for the maximum P-EDCA contention duration: </a:t>
            </a:r>
            <a:r>
              <a:rPr lang="en-US" sz="1400" i="1" dirty="0" err="1"/>
              <a:t>aSifsTime</a:t>
            </a:r>
            <a:r>
              <a:rPr lang="en-US" sz="1400" i="1" dirty="0"/>
              <a:t> + (AIFSN + </a:t>
            </a:r>
            <a:r>
              <a:rPr lang="en-US" sz="1400" i="1" dirty="0" err="1"/>
              <a:t>CWMax</a:t>
            </a:r>
            <a:r>
              <a:rPr lang="en-US" sz="1400" i="1" dirty="0"/>
              <a:t>) * </a:t>
            </a:r>
            <a:r>
              <a:rPr lang="en-US" sz="1400" i="1" dirty="0" err="1"/>
              <a:t>aSlotTime</a:t>
            </a:r>
            <a:r>
              <a:rPr lang="en-US" sz="1400" i="1" dirty="0"/>
              <a:t>.  Hence, the default values relate as follows: 97 µs = 16 µs + (2 + 7) × 9 µs </a:t>
            </a:r>
          </a:p>
          <a:p>
            <a:pPr lvl="2"/>
            <a:r>
              <a:rPr lang="en-GB" sz="1400" i="1" dirty="0"/>
              <a:t>NOTE 2—The value of the P-EDCA contention duration is fixed and is not advertised by the AP</a:t>
            </a:r>
          </a:p>
          <a:p>
            <a:pPr lvl="1"/>
            <a:r>
              <a:rPr lang="en-GB" sz="1600" dirty="0"/>
              <a:t>This is based on the assumption that the other STAs can decode the DS-CTS preamble and MAC header correctly and set the NAV.</a:t>
            </a:r>
          </a:p>
          <a:p>
            <a:pPr lvl="1"/>
            <a:r>
              <a:rPr lang="en-GB" sz="1600" dirty="0"/>
              <a:t>However, if DS transmissions are not synchronized and collide, the protected P-EDCA contention duration may </a:t>
            </a:r>
            <a:r>
              <a:rPr lang="en-GB" sz="1600" u="sng" dirty="0"/>
              <a:t>significantly reduce from 97 µs to DIFS, i.e., 34 </a:t>
            </a:r>
            <a:r>
              <a:rPr lang="en-US" sz="1600" u="sng" dirty="0"/>
              <a:t>µs</a:t>
            </a:r>
            <a:r>
              <a:rPr lang="en-GB" sz="1600" u="sng" dirty="0"/>
              <a:t> </a:t>
            </a:r>
            <a:r>
              <a:rPr lang="en-GB" sz="1600" dirty="0"/>
              <a:t>because </a:t>
            </a:r>
            <a:r>
              <a:rPr lang="en-US" sz="1600" dirty="0"/>
              <a:t>the other STAs would not be able to decode the overlapping DS. This would cause  </a:t>
            </a:r>
            <a:endParaRPr lang="en-GB" sz="1600" dirty="0"/>
          </a:p>
          <a:p>
            <a:pPr lvl="2"/>
            <a:r>
              <a:rPr lang="en-GB" sz="1400" dirty="0"/>
              <a:t>A non-P-EDCA STA may transmit packet after DIFS time</a:t>
            </a:r>
          </a:p>
          <a:p>
            <a:pPr lvl="2"/>
            <a:r>
              <a:rPr lang="en-GB" sz="1400" dirty="0"/>
              <a:t>A P-EDCA STA may lose a chance to transmit an RTS </a:t>
            </a:r>
          </a:p>
          <a:p>
            <a:pPr marL="457200" lvl="1" indent="0">
              <a:buNone/>
            </a:pPr>
            <a:r>
              <a:rPr lang="en-GB" sz="1600" u="sng" dirty="0"/>
              <a:t>  </a:t>
            </a:r>
          </a:p>
          <a:p>
            <a:pPr marL="857250" lvl="2" indent="0">
              <a:buNone/>
            </a:pPr>
            <a:endParaRPr lang="en-GB" sz="1200" dirty="0"/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BF12F404-4CE1-6120-56C1-0502E111E303}"/>
              </a:ext>
            </a:extLst>
          </p:cNvPr>
          <p:cNvSpPr txBox="1">
            <a:spLocks/>
          </p:cNvSpPr>
          <p:nvPr/>
        </p:nvSpPr>
        <p:spPr>
          <a:xfrm>
            <a:off x="4138295" y="6496090"/>
            <a:ext cx="395605" cy="229870"/>
          </a:xfrm>
          <a:prstGeom prst="rect">
            <a:avLst/>
          </a:prstGeom>
          <a:noFill/>
        </p:spPr>
        <p:txBody>
          <a:bodyPr wrap="squar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9pPr>
          </a:lstStyle>
          <a:p>
            <a:pPr algn="ctr"/>
            <a:fld id="{3D0C9393-8DD5-47F8-80DF-CB27F46398E0}" type="slidenum">
              <a:rPr lang="en-US" smtClean="0"/>
              <a:pPr algn="ctr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136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277923-D7A2-6169-D90C-BE9C82597F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B821A-7395-7D58-62D6-40E34D893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>
                <a:solidFill>
                  <a:schemeClr val="tx1"/>
                </a:solidFill>
                <a:latin typeface="Calibri" panose="020F0702030404030204" pitchFamily="34" charset="0"/>
                <a:ea typeface="+mj-ea"/>
                <a:cs typeface="Calibri" panose="020F0702030404030204" pitchFamily="34" charset="0"/>
              </a:rPr>
              <a:t>Synchronized DS Transmission (3)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F74A2-5B44-CF0A-F733-F422A8760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1600201"/>
            <a:ext cx="8382001" cy="464819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Proposal 2:  TX Sync Requirements 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1600" dirty="0"/>
              <a:t>A STA should compensate for carrier frequency offset (CFO) error and symbol clock error with respect to the last frame received before transmission of the Defer Signal: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Note1: The Defer Signal and the RTS frame are transmitted in non-HT PPDU, or non-HT duplicate PPDU and follow the existing synchronization requirements of non-HT PPDU (+-2KHz and +-0.4us) in the clause 36.3.16.3 of 802.11be.  </a:t>
            </a:r>
          </a:p>
          <a:p>
            <a:pPr lvl="2">
              <a:lnSpc>
                <a:spcPct val="90000"/>
              </a:lnSpc>
            </a:pPr>
            <a:endParaRPr lang="en-US" sz="1600" dirty="0"/>
          </a:p>
          <a:p>
            <a:pPr marL="857250" lvl="2" indent="0">
              <a:lnSpc>
                <a:spcPct val="90000"/>
              </a:lnSpc>
              <a:buNone/>
            </a:pPr>
            <a:endParaRPr lang="en-US" sz="1600" dirty="0"/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B09B26E2-1F00-527F-380D-49AAF8B94D7F}"/>
              </a:ext>
            </a:extLst>
          </p:cNvPr>
          <p:cNvSpPr txBox="1">
            <a:spLocks/>
          </p:cNvSpPr>
          <p:nvPr/>
        </p:nvSpPr>
        <p:spPr>
          <a:xfrm>
            <a:off x="4176395" y="6475730"/>
            <a:ext cx="395605" cy="229870"/>
          </a:xfrm>
          <a:prstGeom prst="rect">
            <a:avLst/>
          </a:prstGeom>
          <a:noFill/>
        </p:spPr>
        <p:txBody>
          <a:bodyPr wrap="squar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703060505090304" pitchFamily="18" charset="0"/>
                <a:ea typeface="+mn-ea"/>
                <a:cs typeface="+mn-cs"/>
              </a:defRPr>
            </a:lvl9pPr>
          </a:lstStyle>
          <a:p>
            <a:pPr algn="ctr"/>
            <a:fld id="{3D0C9393-8DD5-47F8-80DF-CB27F46398E0}" type="slidenum">
              <a:rPr lang="en-US" smtClean="0"/>
              <a:pPr algn="ctr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629540"/>
      </p:ext>
    </p:extLst>
  </p:cSld>
  <p:clrMapOvr>
    <a:masterClrMapping/>
  </p:clrMapOvr>
</p:sld>
</file>

<file path=ppt/theme/theme1.xml><?xml version="1.0" encoding="utf-8"?>
<a:theme xmlns:a="http://schemas.openxmlformats.org/drawingml/2006/main" name="1_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70306050509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703060505090304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A162B2F21D5F4BB7087D1151E9BA66" ma:contentTypeVersion="1" ma:contentTypeDescription="Create a new document." ma:contentTypeScope="" ma:versionID="19756aebb80ad30240197ca2e3b8cfb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B089278-2BBF-410D-9BB5-E548A1E410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BC67A7B-2B1A-4086-8370-23AC79C907E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1DD2B5-241A-41D6-BB19-5B93E28ECEC5}">
  <ds:schemaRefs>
    <ds:schemaRef ds:uri="http://schemas.microsoft.com/office/2006/metadata/properties"/>
    <ds:schemaRef ds:uri="http://schemas.microsoft.com/office/infopath/2007/PartnerControls"/>
  </ds:schemaRefs>
</ds:datastoreItem>
</file>

<file path=docMetadata/LabelInfo.xml><?xml version="1.0" encoding="utf-8"?>
<clbl:labelList xmlns:clbl="http://schemas.microsoft.com/office/2020/mipLabelMetadata">
  <clbl:label id="{83bcef13-7cac-433f-ba1d-47a323951816}" enabled="1" method="Privileged" siteId="{a7687ede-7a6b-4ef6-bace-642f677fbe31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183178</TotalTime>
  <Words>2584</Words>
  <Application>Microsoft Office PowerPoint</Application>
  <PresentationFormat>On-screen Show (4:3)</PresentationFormat>
  <Paragraphs>383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Courier New</vt:lpstr>
      <vt:lpstr>Times New Roman</vt:lpstr>
      <vt:lpstr>1_Extend Submission Template</vt:lpstr>
      <vt:lpstr>EDCA Enhancement Follow-Up (Part 1) Idle Period Assessment &amp; DS TX Synchronization</vt:lpstr>
      <vt:lpstr>Introduction</vt:lpstr>
      <vt:lpstr>ETSI BRAN Rule (1)</vt:lpstr>
      <vt:lpstr>ETSI BRAN Rule (2)</vt:lpstr>
      <vt:lpstr>ETSI BRAN Rule (3)</vt:lpstr>
      <vt:lpstr>ETSI BRAN Rule (4)</vt:lpstr>
      <vt:lpstr>Synchronized DS Transmission (1) </vt:lpstr>
      <vt:lpstr>Synchronized DS Transmission (2) </vt:lpstr>
      <vt:lpstr>Synchronized DS Transmission (3) </vt:lpstr>
      <vt:lpstr>Synchronized DS Transmission (4) </vt:lpstr>
      <vt:lpstr>FES of P-EDCA (1)</vt:lpstr>
      <vt:lpstr>FES of P-EDCA (2)</vt:lpstr>
      <vt:lpstr>FES of P-EDCA (3)</vt:lpstr>
      <vt:lpstr>FES of P-EDCA (4)</vt:lpstr>
      <vt:lpstr>FES of P-EDCA (5)</vt:lpstr>
      <vt:lpstr>Conclusion</vt:lpstr>
      <vt:lpstr>References</vt:lpstr>
      <vt:lpstr>Backup: Idle Period Assessment Rules from [2]</vt:lpstr>
    </vt:vector>
  </TitlesOfParts>
  <Company>Marvell Semiconductor,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UHR use case and network architecture</dc:title>
  <dc:creator>Yonggang.Fang@mediatek.com</dc:creator>
  <cp:lastModifiedBy>Yonggang Fang</cp:lastModifiedBy>
  <cp:revision>6897</cp:revision>
  <cp:lastPrinted>2020-12-04T21:59:30Z</cp:lastPrinted>
  <dcterms:created xsi:type="dcterms:W3CDTF">2020-12-04T21:59:30Z</dcterms:created>
  <dcterms:modified xsi:type="dcterms:W3CDTF">2025-07-28T12:26:16Z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KSOProductBuildVer">
    <vt:lpwstr>1033-2.7.0.4476</vt:lpwstr>
  </property>
  <property fmtid="{D5CDD505-2E9C-101B-9397-08002B2CF9AE}" pid="4" name="ContentTypeId">
    <vt:lpwstr>0x01010044A162B2F21D5F4BB7087D1151E9BA66</vt:lpwstr>
  </property>
  <property fmtid="{D5CDD505-2E9C-101B-9397-08002B2CF9AE}" pid="5" name="MSIP_Label_83bcef13-7cac-433f-ba1d-47a323951816_Enabled">
    <vt:lpwstr>true</vt:lpwstr>
  </property>
  <property fmtid="{D5CDD505-2E9C-101B-9397-08002B2CF9AE}" pid="6" name="MSIP_Label_83bcef13-7cac-433f-ba1d-47a323951816_SetDate">
    <vt:lpwstr>2023-01-06T23:45:46Z</vt:lpwstr>
  </property>
  <property fmtid="{D5CDD505-2E9C-101B-9397-08002B2CF9AE}" pid="7" name="MSIP_Label_83bcef13-7cac-433f-ba1d-47a323951816_Method">
    <vt:lpwstr>Privileged</vt:lpwstr>
  </property>
  <property fmtid="{D5CDD505-2E9C-101B-9397-08002B2CF9AE}" pid="8" name="MSIP_Label_83bcef13-7cac-433f-ba1d-47a323951816_Name">
    <vt:lpwstr>MTK_Unclassified</vt:lpwstr>
  </property>
  <property fmtid="{D5CDD505-2E9C-101B-9397-08002B2CF9AE}" pid="9" name="MSIP_Label_83bcef13-7cac-433f-ba1d-47a323951816_SiteId">
    <vt:lpwstr>a7687ede-7a6b-4ef6-bace-642f677fbe31</vt:lpwstr>
  </property>
  <property fmtid="{D5CDD505-2E9C-101B-9397-08002B2CF9AE}" pid="10" name="MSIP_Label_83bcef13-7cac-433f-ba1d-47a323951816_ActionId">
    <vt:lpwstr>55360bf1-f76e-43d2-a148-489c7622ab95</vt:lpwstr>
  </property>
  <property fmtid="{D5CDD505-2E9C-101B-9397-08002B2CF9AE}" pid="11" name="MSIP_Label_83bcef13-7cac-433f-ba1d-47a323951816_ContentBits">
    <vt:lpwstr>0</vt:lpwstr>
  </property>
</Properties>
</file>