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529" r:id="rId5"/>
    <p:sldId id="670" r:id="rId6"/>
    <p:sldId id="785" r:id="rId7"/>
    <p:sldId id="787" r:id="rId8"/>
    <p:sldId id="797" r:id="rId9"/>
    <p:sldId id="792" r:id="rId10"/>
    <p:sldId id="774" r:id="rId11"/>
    <p:sldId id="796" r:id="rId12"/>
    <p:sldId id="778" r:id="rId13"/>
    <p:sldId id="782" r:id="rId14"/>
    <p:sldId id="799" r:id="rId15"/>
    <p:sldId id="788" r:id="rId16"/>
    <p:sldId id="789" r:id="rId17"/>
    <p:sldId id="791" r:id="rId18"/>
    <p:sldId id="798" r:id="rId19"/>
    <p:sldId id="746" r:id="rId20"/>
    <p:sldId id="762" r:id="rId21"/>
    <p:sldId id="79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B9EAAD-1D19-03ED-36AD-0D53671D5081}" name="Yonggang Fang" initials="YF" userId="S::yonggang.fang@mediatek.com::21d17588-b4f8-4902-802a-59661fd83703" providerId="AD"/>
  <p188:author id="{F2B48CB0-4CD6-E1CC-F56F-4AEEC3FDB5F0}" name="James Yee" initials="JY" userId="S::james.yee@mediatek.com::95f89ef2-cc62-42a2-947f-f5ed2585104e" providerId="AD"/>
  <p188:author id="{536C17B2-DAE4-3A79-FC61-ED06A27CA895}" name="Yonggang Fang" initials="YF" userId="S::Yonggang.Fang@mediatek.com::21d17588-b4f8-4902-802a-59661fd837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gang Fang" initials="YF" lastIdx="1" clrIdx="0">
    <p:extLst>
      <p:ext uri="{19B8F6BF-5375-455C-9EA6-DF929625EA0E}">
        <p15:presenceInfo xmlns:p15="http://schemas.microsoft.com/office/powerpoint/2012/main" userId="S-1-5-21-3285339950-981350797-2163593329-42649" providerId="AD"/>
      </p:ext>
    </p:extLst>
  </p:cmAuthor>
  <p:cmAuthor id="2" name="James Yee" initials="JY" lastIdx="11" clrIdx="1">
    <p:extLst>
      <p:ext uri="{19B8F6BF-5375-455C-9EA6-DF929625EA0E}">
        <p15:presenceInfo xmlns:p15="http://schemas.microsoft.com/office/powerpoint/2012/main" userId="S::james.yee@mediatek.com::95f89ef2-cc62-42a2-947f-f5ed2585104e" providerId="AD"/>
      </p:ext>
    </p:extLst>
  </p:cmAuthor>
  <p:cmAuthor id="3" name="Yonggang Fang" initials="YF [2]" lastIdx="36" clrIdx="2">
    <p:extLst>
      <p:ext uri="{19B8F6BF-5375-455C-9EA6-DF929625EA0E}">
        <p15:presenceInfo xmlns:p15="http://schemas.microsoft.com/office/powerpoint/2012/main" userId="Yonggang F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36" autoAdjust="0"/>
    <p:restoredTop sz="94524" autoAdjust="0"/>
  </p:normalViewPr>
  <p:slideViewPr>
    <p:cSldViewPr>
      <p:cViewPr varScale="1">
        <p:scale>
          <a:sx n="91" d="100"/>
          <a:sy n="91" d="100"/>
        </p:scale>
        <p:origin x="36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916" y="8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300683" y="95706"/>
            <a:ext cx="1981055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doc: IEEE 802.11-25/0467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7051" y="8985250"/>
            <a:ext cx="2134687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Yonggang Fang,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99345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/>
              <a:t>Page </a:t>
            </a:r>
            <a:fld id="{8B075CBA-C5BF-4056-A6C0-D5F5C6F0F433}" type="slidenum">
              <a:rPr lang="en-US" smtClean="0"/>
              <a:t>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pPr lvl="4"/>
            <a:r>
              <a:rPr lang="en-US" dirty="0"/>
              <a:t>Yonggang Fang, </a:t>
            </a:r>
            <a:r>
              <a:rPr lang="en-US" dirty="0" err="1"/>
              <a:t>ZTETX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72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F227F-4BE1-8F85-13E9-D1E05E5C1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BFFB56-5923-0657-8CC3-CCCF5ABBF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A8D025-531D-2830-A65C-4C797E220A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0427C50-7AD8-A3E0-A713-4A186A4F854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C37B1-4C7A-EE75-30DE-AC52F137A10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84742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4123F-82ED-4869-856F-CC2334613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0212E9-8D86-BAA6-E412-17ED4EFB3C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A372E7-8025-D377-CF35-94D7F699EF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B01F205-AC80-4C1D-2ACC-DE91B18FB42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DFD97-D5D6-90EA-9C38-BDB679D7D1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080967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42A35B-66C6-9441-92E5-01FCE44FB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B7E2CC-1FE8-6C00-467C-A5D6995DE5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EE3A64-5E76-B435-1CE2-BBE5F29B12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90EF0C3-0C9B-FA37-32D1-55EC99871C2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2CD19-8F4C-7AB7-D9CC-74E42A68730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135026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5F00F-B6C4-7A2E-A378-07D8E1209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967EC8-38D3-FB4A-D4B3-FDF3E9049D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13E244-9039-4DF9-2643-C9A0CA8268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518D099-851E-24F9-E0E2-C26D8918532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0931C-97AC-80BA-AAD6-76031A39C1B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1279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F44EA-DD0C-F98D-3ADA-1A576186B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02081A-31A0-ECC6-6E0C-5A79227A38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42B77C-C88F-03B2-E2C8-0401CFB163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4679841-F610-70FE-F38F-F42486B23BA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358B9-496F-3DDC-053F-9A7D5D8E6E5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618136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FDFE9C-59CF-B802-4F07-02DC651FE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176778-B5E6-C02C-E6D7-D7D900F047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52B814-60EE-914F-F409-552D1914E4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36104A3-9598-D91F-7793-D9027528558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3CA0D-66BB-19A0-372F-749178CD19F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307529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068638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CEE31-8A96-DF3B-C8FB-82F3E925A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E67D92-27C0-3EF9-0C83-2289228ED3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68B55C-A99C-D2DF-8740-E6E9CC49D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0A94D5B-DBB9-9E54-5118-66F8DF3ABE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3973B-04E0-E8C3-3E2A-0CA36A78EB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9793434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28169-09E2-5BB6-8037-C6720B384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E6CFF7-7443-44CE-946F-D9708C8BAA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A04E48-144F-DB46-250D-91BE90CA57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78AEBC2-C760-5B51-D191-AFA473469A7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2ACBF-71A6-EC8E-1D0C-549F2541BC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67351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605743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8A686-694D-15CF-5516-F50977191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881332-D2CF-4BF2-BC9E-1F7E3FBCE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9F7240-7335-5193-8CB0-202BBF369D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9EA86DE-0A1E-BCF5-88BF-8A629E876F0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FE858-6FDF-12E6-5ECD-860E491E9D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120325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B7077-C9B5-0EA3-CDAE-4BEA15587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8320B5-E1E4-51D3-26E5-5A1C4EA396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70628D-60F2-55C2-C86D-1543AAEE4F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D3845ED-93D7-7969-DDCA-DEBA890DDF3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A5F6F-03B3-485C-4E79-C2ADADE88A9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0456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E803E-1A2F-A8A7-D36F-ECF82480B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12A7AF-C56F-7551-9B96-FE53237411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7C2836-56EE-B3FD-7B36-507099AAFE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3F3123C-681C-1A88-0656-AEDDD1C1812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8C46F-8146-B166-2724-37B968EABF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762041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AB6F4-588E-A6AE-08E7-F755BD560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E27AC-8955-C4AC-F17D-82BAEEF81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C5D00A-9FBB-6C5A-9B70-92887FAEA6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CF81D63-5AEB-19B7-9611-1D515AC59EA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9F814-6E60-B46F-143C-1F7EF3A415D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558620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68A3B-F4F2-F8E2-D662-2640D9C16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360917-ADB8-EF84-3C07-918948061F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972855-FCE6-4CF9-99CD-927600DA76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6D31027-1042-8549-7F56-F3D5FF5751B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5F611-2592-BB7B-6299-F54B47C2AB4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6346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528A3-F5FF-D11B-B453-B1410CC2C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8209FD-8FD5-D2F8-EBD1-AF83B9AEDF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99A171-439C-4259-2264-6B063F0CC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0707105-BF49-AC3E-6136-E5C8DBAB9EF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7BB0F-D2D9-6440-6BC6-668A4983E3A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019929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8C926-5A0B-7516-3C06-2DC3FD294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E527E5-DC11-085D-C13D-DADFA3E185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73BB7A-D25A-C953-0C31-ECD94356EC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72F7223-4BE8-6BBF-A534-767FF34B2E2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79BB2-1840-8447-E7F8-BE054B22CB9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50679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345" y="6475730"/>
            <a:ext cx="5162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fld id="{CB429028-EDBC-4B69-9F69-0DC0E1F1788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 panose="020B060402020209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A3E3-987F-4FCE-B0A1-1D2278CBF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8849" y="6475413"/>
            <a:ext cx="267335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anose="020F0702030404030204" pitchFamily="34" charset="0"/>
              <a:cs typeface="Calibri" panose="020F0702030404030204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anose="020F0702030404030204" pitchFamily="34" charset="0"/>
              <a:ea typeface="+mn-ea"/>
              <a:cs typeface="Calibri" panose="020F070203040403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757397" y="240268"/>
            <a:ext cx="30635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>
                <a:ea typeface="굴림" panose="020B0600000101010101" pitchFamily="34" charset="-127"/>
              </a:rPr>
              <a:t>doc.: IEEE 802 11-25/0467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695" algn="l" eaLnBrk="0" hangingPunct="0"/>
            <a:r>
              <a:rPr lang="en-US" altLang="ko-KR" sz="1600" b="1" dirty="0">
                <a:ea typeface="굴림" panose="020B0600000101010101" pitchFamily="34" charset="-127"/>
              </a:rPr>
              <a:t>2025</a:t>
            </a: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400800" y="6477000"/>
            <a:ext cx="22769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/>
              <a:t>Yonggang Fang, et al, MediaTek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702030404030204" pitchFamily="34" charset="0"/>
          <a:ea typeface="+mj-ea"/>
          <a:cs typeface="Calibri" panose="020F07020304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anose="020F0702030404030204" pitchFamily="34" charset="0"/>
          <a:ea typeface="+mn-ea"/>
          <a:cs typeface="Calibri" panose="020F07020304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534400" cy="914400"/>
          </a:xfrm>
        </p:spPr>
        <p:txBody>
          <a:bodyPr/>
          <a:lstStyle/>
          <a:p>
            <a:r>
              <a:rPr lang="en-US" dirty="0"/>
              <a:t>EDCA Enhancement Follow-Up (Part 1)</a:t>
            </a:r>
            <a:br>
              <a:rPr lang="en-US" dirty="0"/>
            </a:br>
            <a:r>
              <a:rPr lang="en-US" dirty="0"/>
              <a:t>Idle Period Assessment &amp; DS TX Synchronization</a:t>
            </a:r>
            <a:endParaRPr lang="en-US" dirty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+mn-lt"/>
              </a:rPr>
              <a:t>Date:</a:t>
            </a:r>
            <a:r>
              <a:rPr lang="en-US" sz="2000" b="0" dirty="0">
                <a:latin typeface="+mn-lt"/>
              </a:rPr>
              <a:t> 2025-06-11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76395" y="6475730"/>
            <a:ext cx="499745" cy="184150"/>
          </a:xfrm>
          <a:noFill/>
        </p:spPr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fld id="{3D0C9393-8DD5-47F8-80DF-CB27F46398E0}" type="slidenum">
              <a:rPr lang="en-US" smtClean="0"/>
              <a:t>1</a:t>
            </a:fld>
            <a:endParaRPr lang="en-US" dirty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341440"/>
              </p:ext>
            </p:extLst>
          </p:nvPr>
        </p:nvGraphicFramePr>
        <p:xfrm>
          <a:off x="533400" y="2743200"/>
          <a:ext cx="8153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909">
                  <a:extLst>
                    <a:ext uri="{9D8B030D-6E8A-4147-A177-3AD203B41FA5}">
                      <a16:colId xmlns:a16="http://schemas.microsoft.com/office/drawing/2014/main" val="95135499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Ja-Shun Wan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Yonggang Fang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yonggang.fang@mediatek.com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83049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614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7303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Li-Hsiang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212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Frank Hsu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796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Gabor Bajko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0258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07C8A-5666-E4A5-F992-05916EBCC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A7DC-021E-DD66-7B75-D2363F5E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(4)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CD9E8-A9E8-A301-B237-646B4458B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0201"/>
            <a:ext cx="8610601" cy="48005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Benefits of Synchronized DS transmission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/>
              <a:t>Provide better reliability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NAV protection:  the non-transmitted STAs can set NAV to protect the short contention period if the MAC header is decoded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EIFS protection: if only preamble can be decoded correctly,  the EIFS rules can still be applied to non-transmitted STAs to prevent them from the channel access in the short contention period.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Better protection coverage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20dB difference between PDT and EDT provides better protection coverage for synchronized DS transmissions and subsequent RTS transmissions.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Resolve the collisions of DS and RTS transmission quickly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Help to reduce un-decoded overlapping DS transmissions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Help to reduce the channel acquisition time and E2E latency tail.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 the possibility of false alarm of DS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Other STAs can use PD to detect and decode the synchronized DS transmissions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Otherwise, other STAs have to use ED to detect unsynchronized overlapping DS transmissions and cannot decode them.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1DA3138-D73E-CC98-C6DA-DE9FB76872BD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1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C1E00-AE19-D90E-EE42-36D75FF5D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726DF-1F7F-5EA3-736F-FBCD7696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FES of P-EDCA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B8ACB-1D2A-AB3F-7E77-6E6B584F4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9720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Issues in PDT   </a:t>
            </a:r>
          </a:p>
          <a:p>
            <a:pPr lvl="1"/>
            <a:r>
              <a:rPr lang="en-GB" sz="1600" dirty="0"/>
              <a:t>The current text in the draft [1] does not distinguish the </a:t>
            </a:r>
            <a:r>
              <a:rPr lang="en-US" sz="1600" dirty="0"/>
              <a:t>P-EDCA attempt retry from the P-EDCA contention (i.e., RTS) retry during the P-EDCA contention period.  </a:t>
            </a:r>
          </a:p>
          <a:p>
            <a:pPr lvl="2"/>
            <a:r>
              <a:rPr lang="en-US" sz="1600" dirty="0"/>
              <a:t>The P-EDCA attempt retry during the P-EDCA contention adds a new contention into the un-resolved P-EDCA contention collisions in the subsequent contention period. This causes the P-EDCA contentions to not converge!</a:t>
            </a:r>
          </a:p>
          <a:p>
            <a:pPr lvl="2"/>
            <a:r>
              <a:rPr lang="en-US" sz="1600" dirty="0"/>
              <a:t>The P-EDCA attempt retry blocks the RTS retry during the P-EDCA contention which does not align with the 802.11bn specification framework [8]. </a:t>
            </a:r>
          </a:p>
          <a:p>
            <a:pPr lvl="3"/>
            <a:r>
              <a:rPr lang="en-US" sz="1400" i="1" dirty="0"/>
              <a:t>“Define High Priority (HIP) EDCA in UHR where a STA with LL traffic may be allowed, based on TBD conditions, to send a Defer Signal (it is TBD whether CTS or RTS is used) to start a protected short contention for pending LL data</a:t>
            </a:r>
          </a:p>
          <a:p>
            <a:pPr lvl="4"/>
            <a:r>
              <a:rPr lang="en-US" sz="1400" i="1" dirty="0"/>
              <a:t>Conditions to be allowed to send a Defer Signal is TBD</a:t>
            </a:r>
          </a:p>
          <a:p>
            <a:pPr lvl="4"/>
            <a:r>
              <a:rPr lang="en-US" sz="1400" i="1" dirty="0"/>
              <a:t>STA in HIP EDCA always use </a:t>
            </a:r>
            <a:r>
              <a:rPr lang="en-US" sz="1400" b="1" i="1" dirty="0"/>
              <a:t>RTS</a:t>
            </a:r>
            <a:r>
              <a:rPr lang="en-US" sz="1400" i="1" dirty="0"/>
              <a:t>/CTS as initial frame exchange and </a:t>
            </a:r>
            <a:r>
              <a:rPr lang="en-US" sz="1400" b="1" i="1" dirty="0"/>
              <a:t>retry</a:t>
            </a:r>
            <a:r>
              <a:rPr lang="en-US" sz="1400" i="1" dirty="0"/>
              <a:t>.”</a:t>
            </a:r>
          </a:p>
          <a:p>
            <a:pPr lvl="2"/>
            <a:r>
              <a:rPr lang="en-US" sz="1600" dirty="0"/>
              <a:t>The P-EDCA attempt retry adds the unnecessary overhead and the extra delay to P-EDCA. </a:t>
            </a:r>
          </a:p>
          <a:p>
            <a:pPr lvl="2"/>
            <a:r>
              <a:rPr lang="en-US" sz="1600" dirty="0"/>
              <a:t>Please refer to the following frame exchange sequences </a:t>
            </a:r>
            <a:endParaRPr lang="en-US" sz="14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D3D18101-26D6-3DAC-BDB2-968B2A950246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85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96DCF-F31A-69D0-4AD1-43A889978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23FD5-084D-8D95-72EA-8BF82938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FES of P-EDCA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BEADE-6D36-BA31-CFDB-852E09001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36317"/>
            <a:ext cx="8458201" cy="153875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example FES (A)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Synchronized DS/RTS can provide NAV and EIFS protection.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DS transmission attempt triggers one or more P-EDCA contentions</a:t>
            </a:r>
          </a:p>
          <a:p>
            <a:pPr lvl="2">
              <a:lnSpc>
                <a:spcPct val="90000"/>
              </a:lnSpc>
            </a:pPr>
            <a:r>
              <a:rPr lang="en-US" sz="1400" u="sng" dirty="0">
                <a:solidFill>
                  <a:schemeClr val="tx2"/>
                </a:solidFill>
              </a:rPr>
              <a:t>Only the idle period of one DS in the channel acquisition period will contribute to Bin[1]. i.e., </a:t>
            </a:r>
            <a:r>
              <a:rPr lang="en-US" sz="1400" b="1" i="1" u="sng" dirty="0">
                <a:solidFill>
                  <a:schemeClr val="tx2"/>
                </a:solidFill>
              </a:rPr>
              <a:t>N</a:t>
            </a:r>
            <a:r>
              <a:rPr lang="en-US" sz="1400" u="sng" dirty="0">
                <a:solidFill>
                  <a:schemeClr val="tx2"/>
                </a:solidFill>
              </a:rPr>
              <a:t> = 17.54 </a:t>
            </a:r>
            <a:endParaRPr lang="en-US" sz="1200" u="sng" dirty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en-US" sz="14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0BF103AE-1A0E-AB5F-849E-F3842A0B4E0C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12</a:t>
            </a:fld>
            <a:endParaRPr lang="en-US" dirty="0"/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4614D059-BC80-7AB0-8C50-C2C5D8113ED7}"/>
              </a:ext>
            </a:extLst>
          </p:cNvPr>
          <p:cNvGrpSpPr/>
          <p:nvPr/>
        </p:nvGrpSpPr>
        <p:grpSpPr>
          <a:xfrm>
            <a:off x="381000" y="3124200"/>
            <a:ext cx="8305800" cy="3276600"/>
            <a:chOff x="381000" y="3124200"/>
            <a:chExt cx="8305800" cy="3276600"/>
          </a:xfrm>
        </p:grpSpPr>
        <p:sp>
          <p:nvSpPr>
            <p:cNvPr id="51" name="文字方塊 7">
              <a:extLst>
                <a:ext uri="{FF2B5EF4-FFF2-40B4-BE49-F238E27FC236}">
                  <a16:creationId xmlns:a16="http://schemas.microsoft.com/office/drawing/2014/main" id="{37FA6DA1-14A1-B42E-8697-CE058C7B7650}"/>
                </a:ext>
              </a:extLst>
            </p:cNvPr>
            <p:cNvSpPr txBox="1"/>
            <p:nvPr/>
          </p:nvSpPr>
          <p:spPr>
            <a:xfrm>
              <a:off x="381000" y="4012817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1" name="文字方塊 8">
              <a:extLst>
                <a:ext uri="{FF2B5EF4-FFF2-40B4-BE49-F238E27FC236}">
                  <a16:creationId xmlns:a16="http://schemas.microsoft.com/office/drawing/2014/main" id="{ABF2EC0E-99A1-A063-2624-722FE8335A77}"/>
                </a:ext>
              </a:extLst>
            </p:cNvPr>
            <p:cNvSpPr txBox="1"/>
            <p:nvPr/>
          </p:nvSpPr>
          <p:spPr>
            <a:xfrm>
              <a:off x="381000" y="4558780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2" name="文字方塊 9">
              <a:extLst>
                <a:ext uri="{FF2B5EF4-FFF2-40B4-BE49-F238E27FC236}">
                  <a16:creationId xmlns:a16="http://schemas.microsoft.com/office/drawing/2014/main" id="{D8A542D6-399D-85BF-CA59-E5B9C446590F}"/>
                </a:ext>
              </a:extLst>
            </p:cNvPr>
            <p:cNvSpPr txBox="1"/>
            <p:nvPr/>
          </p:nvSpPr>
          <p:spPr>
            <a:xfrm>
              <a:off x="381000" y="557638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03" name="直線接點 12">
              <a:extLst>
                <a:ext uri="{FF2B5EF4-FFF2-40B4-BE49-F238E27FC236}">
                  <a16:creationId xmlns:a16="http://schemas.microsoft.com/office/drawing/2014/main" id="{7CEAC8C0-5178-53E0-749D-85D82B35CA01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5810769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3">
              <a:extLst>
                <a:ext uri="{FF2B5EF4-FFF2-40B4-BE49-F238E27FC236}">
                  <a16:creationId xmlns:a16="http://schemas.microsoft.com/office/drawing/2014/main" id="{A7E676F1-87EE-8A7B-DC9E-FF4832A74A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913" y="4798145"/>
              <a:ext cx="7809887" cy="325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4">
              <a:extLst>
                <a:ext uri="{FF2B5EF4-FFF2-40B4-BE49-F238E27FC236}">
                  <a16:creationId xmlns:a16="http://schemas.microsoft.com/office/drawing/2014/main" id="{0704CE04-6FC0-1E41-0EC0-A016C98A39D8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4253084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文字方塊 5">
              <a:extLst>
                <a:ext uri="{FF2B5EF4-FFF2-40B4-BE49-F238E27FC236}">
                  <a16:creationId xmlns:a16="http://schemas.microsoft.com/office/drawing/2014/main" id="{54F6B6FC-D068-F62C-29AE-DBBA3821CB04}"/>
                </a:ext>
              </a:extLst>
            </p:cNvPr>
            <p:cNvSpPr txBox="1"/>
            <p:nvPr/>
          </p:nvSpPr>
          <p:spPr>
            <a:xfrm>
              <a:off x="249337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7" name="文字方塊 15">
              <a:extLst>
                <a:ext uri="{FF2B5EF4-FFF2-40B4-BE49-F238E27FC236}">
                  <a16:creationId xmlns:a16="http://schemas.microsoft.com/office/drawing/2014/main" id="{1FC1D52F-3A35-C0B4-EB3C-BBFC88A7E340}"/>
                </a:ext>
              </a:extLst>
            </p:cNvPr>
            <p:cNvSpPr txBox="1"/>
            <p:nvPr/>
          </p:nvSpPr>
          <p:spPr>
            <a:xfrm>
              <a:off x="249337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8" name="文字方塊 17">
              <a:extLst>
                <a:ext uri="{FF2B5EF4-FFF2-40B4-BE49-F238E27FC236}">
                  <a16:creationId xmlns:a16="http://schemas.microsoft.com/office/drawing/2014/main" id="{22CF13EA-427F-FFC1-0B43-693799160989}"/>
                </a:ext>
              </a:extLst>
            </p:cNvPr>
            <p:cNvSpPr txBox="1"/>
            <p:nvPr/>
          </p:nvSpPr>
          <p:spPr>
            <a:xfrm>
              <a:off x="3284120" y="46035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9" name="文字方塊 19">
              <a:extLst>
                <a:ext uri="{FF2B5EF4-FFF2-40B4-BE49-F238E27FC236}">
                  <a16:creationId xmlns:a16="http://schemas.microsoft.com/office/drawing/2014/main" id="{F98FED42-1D0D-0729-017A-034EC1F476EC}"/>
                </a:ext>
              </a:extLst>
            </p:cNvPr>
            <p:cNvSpPr txBox="1"/>
            <p:nvPr/>
          </p:nvSpPr>
          <p:spPr>
            <a:xfrm>
              <a:off x="4787677" y="4808471"/>
              <a:ext cx="334543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0" name="文字方塊 20">
              <a:extLst>
                <a:ext uri="{FF2B5EF4-FFF2-40B4-BE49-F238E27FC236}">
                  <a16:creationId xmlns:a16="http://schemas.microsoft.com/office/drawing/2014/main" id="{2ED63498-B410-B1F3-7F1A-FBB94327FBE6}"/>
                </a:ext>
              </a:extLst>
            </p:cNvPr>
            <p:cNvSpPr txBox="1"/>
            <p:nvPr/>
          </p:nvSpPr>
          <p:spPr>
            <a:xfrm>
              <a:off x="6197878" y="404108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1" name="直線接點 25">
              <a:extLst>
                <a:ext uri="{FF2B5EF4-FFF2-40B4-BE49-F238E27FC236}">
                  <a16:creationId xmlns:a16="http://schemas.microsoft.com/office/drawing/2014/main" id="{CA8C507E-C026-C0C6-109A-CA209641DDAD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35" y="3456601"/>
              <a:ext cx="0" cy="2336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26">
              <a:extLst>
                <a:ext uri="{FF2B5EF4-FFF2-40B4-BE49-F238E27FC236}">
                  <a16:creationId xmlns:a16="http://schemas.microsoft.com/office/drawing/2014/main" id="{71CF0282-0CAE-5B3B-8BE4-7084D6A06C01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3339973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文字方塊 29">
              <a:extLst>
                <a:ext uri="{FF2B5EF4-FFF2-40B4-BE49-F238E27FC236}">
                  <a16:creationId xmlns:a16="http://schemas.microsoft.com/office/drawing/2014/main" id="{73F53D72-0610-A349-170E-4E64D1AE4CBF}"/>
                </a:ext>
              </a:extLst>
            </p:cNvPr>
            <p:cNvSpPr txBox="1"/>
            <p:nvPr/>
          </p:nvSpPr>
          <p:spPr>
            <a:xfrm>
              <a:off x="5238972" y="458822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PPDU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4" name="文字方塊 30">
              <a:extLst>
                <a:ext uri="{FF2B5EF4-FFF2-40B4-BE49-F238E27FC236}">
                  <a16:creationId xmlns:a16="http://schemas.microsoft.com/office/drawing/2014/main" id="{E41D9C98-433D-5D67-DF99-ED0D7708DEC3}"/>
                </a:ext>
              </a:extLst>
            </p:cNvPr>
            <p:cNvSpPr txBox="1"/>
            <p:nvPr/>
          </p:nvSpPr>
          <p:spPr>
            <a:xfrm>
              <a:off x="5832029" y="4803761"/>
              <a:ext cx="162204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BA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5" name="直線單箭頭接點 33">
              <a:extLst>
                <a:ext uri="{FF2B5EF4-FFF2-40B4-BE49-F238E27FC236}">
                  <a16:creationId xmlns:a16="http://schemas.microsoft.com/office/drawing/2014/main" id="{14320925-33FF-A575-9D76-6F4183049253}"/>
                </a:ext>
              </a:extLst>
            </p:cNvPr>
            <p:cNvCxnSpPr>
              <a:cxnSpLocks/>
            </p:cNvCxnSpPr>
            <p:nvPr/>
          </p:nvCxnSpPr>
          <p:spPr>
            <a:xfrm>
              <a:off x="1502829" y="6225824"/>
              <a:ext cx="363482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文字方塊 39">
              <a:extLst>
                <a:ext uri="{FF2B5EF4-FFF2-40B4-BE49-F238E27FC236}">
                  <a16:creationId xmlns:a16="http://schemas.microsoft.com/office/drawing/2014/main" id="{A0AEF321-BE03-77ED-9241-FB98B656FE78}"/>
                </a:ext>
              </a:extLst>
            </p:cNvPr>
            <p:cNvSpPr txBox="1"/>
            <p:nvPr/>
          </p:nvSpPr>
          <p:spPr>
            <a:xfrm>
              <a:off x="2426542" y="6019800"/>
              <a:ext cx="1688258" cy="2589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Channel Acquisition Time 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F71BC9F4-12D9-2FE9-5CAA-1A3F4C97211D}"/>
                </a:ext>
              </a:extLst>
            </p:cNvPr>
            <p:cNvGrpSpPr/>
            <p:nvPr/>
          </p:nvGrpSpPr>
          <p:grpSpPr>
            <a:xfrm>
              <a:off x="2376676" y="4149459"/>
              <a:ext cx="96703" cy="113068"/>
              <a:chOff x="1348351" y="3733800"/>
              <a:chExt cx="121145" cy="15240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9291845C-16BA-A581-ACBC-DD1299BA6A95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B518D5BB-A1F2-EB56-79AD-CD9508BF230A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2845D1A-A048-AE54-B49C-48FD42F4342B}"/>
                </a:ext>
              </a:extLst>
            </p:cNvPr>
            <p:cNvGrpSpPr/>
            <p:nvPr/>
          </p:nvGrpSpPr>
          <p:grpSpPr>
            <a:xfrm>
              <a:off x="2386675" y="4697560"/>
              <a:ext cx="96703" cy="113068"/>
              <a:chOff x="1348351" y="3733800"/>
              <a:chExt cx="121145" cy="152400"/>
            </a:xfrm>
          </p:grpSpPr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4D86BEED-0E39-20B5-7DA5-B72E687AB2E7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0A20A4DB-A54C-C34B-6625-19211E04FD00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5D28DBB-0AE7-42D1-9206-D70C46D3429F}"/>
                </a:ext>
              </a:extLst>
            </p:cNvPr>
            <p:cNvGrpSpPr/>
            <p:nvPr/>
          </p:nvGrpSpPr>
          <p:grpSpPr>
            <a:xfrm>
              <a:off x="2324348" y="5698594"/>
              <a:ext cx="96703" cy="113068"/>
              <a:chOff x="1348351" y="3733800"/>
              <a:chExt cx="121145" cy="152400"/>
            </a:xfrm>
          </p:grpSpPr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22612D68-0059-62BA-78EC-DCE5FD1DC516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3EBCC0D4-6599-0D60-C31F-6EB3973ABA51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E743B16D-83F0-EF0C-DFB1-E9CB8DB210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0F41B8E0-E13C-6633-ACD1-D97592060F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35219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1099AC63-6BC3-1EFC-D530-C37F405EBF9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2695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DEDB38F5-B043-4231-862A-695993DF85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9577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43A053F-86E4-9519-9B7E-34AB915E5BA5}"/>
                </a:ext>
              </a:extLst>
            </p:cNvPr>
            <p:cNvSpPr/>
            <p:nvPr/>
          </p:nvSpPr>
          <p:spPr bwMode="auto">
            <a:xfrm>
              <a:off x="866273" y="5954226"/>
              <a:ext cx="623908" cy="1993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703060505090304" pitchFamily="18" charset="0"/>
                </a:rPr>
                <a:t>Busy</a:t>
              </a:r>
            </a:p>
          </p:txBody>
        </p:sp>
        <p:cxnSp>
          <p:nvCxnSpPr>
            <p:cNvPr id="127" name="直線接點 26">
              <a:extLst>
                <a:ext uri="{FF2B5EF4-FFF2-40B4-BE49-F238E27FC236}">
                  <a16:creationId xmlns:a16="http://schemas.microsoft.com/office/drawing/2014/main" id="{74964EAE-853C-4EF6-4A4F-6B4789853D5A}"/>
                </a:ext>
              </a:extLst>
            </p:cNvPr>
            <p:cNvCxnSpPr>
              <a:cxnSpLocks/>
            </p:cNvCxnSpPr>
            <p:nvPr/>
          </p:nvCxnSpPr>
          <p:spPr>
            <a:xfrm>
              <a:off x="3052755" y="3393597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07ADC5B-9462-B102-3ECE-AA6E4621B4F7}"/>
                </a:ext>
              </a:extLst>
            </p:cNvPr>
            <p:cNvGrpSpPr/>
            <p:nvPr/>
          </p:nvGrpSpPr>
          <p:grpSpPr>
            <a:xfrm>
              <a:off x="3189454" y="4694792"/>
              <a:ext cx="96703" cy="113068"/>
              <a:chOff x="1348351" y="3733800"/>
              <a:chExt cx="121145" cy="152400"/>
            </a:xfrm>
          </p:grpSpPr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11C3DF43-F01A-8B8E-D127-6981AEB2B8D0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845703E0-3C01-A3CF-954A-965E1C4891B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BA214F98-6A4C-5069-6476-E3A0DA8D76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1146" y="475132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E8C11034-E442-1BED-3AD2-7F27B8EB14FF}"/>
                </a:ext>
              </a:extLst>
            </p:cNvPr>
            <p:cNvGrpSpPr/>
            <p:nvPr/>
          </p:nvGrpSpPr>
          <p:grpSpPr>
            <a:xfrm>
              <a:off x="3199122" y="4149117"/>
              <a:ext cx="96703" cy="113068"/>
              <a:chOff x="1348351" y="3733800"/>
              <a:chExt cx="121145" cy="152400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9C345B25-970E-D66A-1064-4B4CDC15644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F65C4CCE-8ECA-07C7-758B-FA1DA6E39F70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D0A91ACA-B617-D3A6-CE3E-46E34C80DB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0814" y="420565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ACA5230-85A3-046B-9A18-AC945FF04A50}"/>
                </a:ext>
              </a:extLst>
            </p:cNvPr>
            <p:cNvSpPr txBox="1"/>
            <p:nvPr/>
          </p:nvSpPr>
          <p:spPr>
            <a:xfrm>
              <a:off x="6019800" y="5410872"/>
              <a:ext cx="710292" cy="38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1000"/>
                </a:lnSpc>
              </a:pPr>
              <a:r>
                <a:rPr lang="en-US" sz="600" dirty="0"/>
                <a:t>BC=3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745B771-6B10-6FBA-598D-F55EF02BDD40}"/>
                </a:ext>
              </a:extLst>
            </p:cNvPr>
            <p:cNvGrpSpPr/>
            <p:nvPr/>
          </p:nvGrpSpPr>
          <p:grpSpPr>
            <a:xfrm>
              <a:off x="6312113" y="5689456"/>
              <a:ext cx="96703" cy="113068"/>
              <a:chOff x="1348351" y="3733800"/>
              <a:chExt cx="121145" cy="152400"/>
            </a:xfrm>
          </p:grpSpPr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A8E468E9-66D9-3C79-816C-3C424DEAB717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94765390-9A4F-A97A-142B-6582606042E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D698298F-5D24-F8D5-42F8-EB32D5B33F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57283" y="574599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35" name="直線接點 26">
              <a:extLst>
                <a:ext uri="{FF2B5EF4-FFF2-40B4-BE49-F238E27FC236}">
                  <a16:creationId xmlns:a16="http://schemas.microsoft.com/office/drawing/2014/main" id="{9CC5EAE3-E939-109F-DE2B-DFD527276DC8}"/>
                </a:ext>
              </a:extLst>
            </p:cNvPr>
            <p:cNvCxnSpPr>
              <a:cxnSpLocks/>
            </p:cNvCxnSpPr>
            <p:nvPr/>
          </p:nvCxnSpPr>
          <p:spPr>
            <a:xfrm>
              <a:off x="5137658" y="3352800"/>
              <a:ext cx="0" cy="29310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文字方塊 5">
              <a:extLst>
                <a:ext uri="{FF2B5EF4-FFF2-40B4-BE49-F238E27FC236}">
                  <a16:creationId xmlns:a16="http://schemas.microsoft.com/office/drawing/2014/main" id="{7DB00D13-6C6F-3FE0-DC2D-CE78A6AB83BB}"/>
                </a:ext>
              </a:extLst>
            </p:cNvPr>
            <p:cNvSpPr txBox="1"/>
            <p:nvPr/>
          </p:nvSpPr>
          <p:spPr>
            <a:xfrm>
              <a:off x="165194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37" name="文字方塊 15">
              <a:extLst>
                <a:ext uri="{FF2B5EF4-FFF2-40B4-BE49-F238E27FC236}">
                  <a16:creationId xmlns:a16="http://schemas.microsoft.com/office/drawing/2014/main" id="{AF164BD8-1148-9678-C604-4AE704A1EDFB}"/>
                </a:ext>
              </a:extLst>
            </p:cNvPr>
            <p:cNvSpPr txBox="1"/>
            <p:nvPr/>
          </p:nvSpPr>
          <p:spPr>
            <a:xfrm>
              <a:off x="165194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40EFC449-4A0D-90D5-1D8C-00F3E19F0728}"/>
                </a:ext>
              </a:extLst>
            </p:cNvPr>
            <p:cNvGrpSpPr/>
            <p:nvPr/>
          </p:nvGrpSpPr>
          <p:grpSpPr>
            <a:xfrm>
              <a:off x="1624481" y="5698594"/>
              <a:ext cx="96703" cy="113068"/>
              <a:chOff x="1348351" y="3733800"/>
              <a:chExt cx="121145" cy="152400"/>
            </a:xfrm>
          </p:grpSpPr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C0E48B5B-62FA-9DC9-A484-1745BE07622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DDF18688-87BB-04F7-8C64-FBBBCD0F3F26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19953E5A-903F-5491-0E66-C15348618A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77255905-0939-5CC6-26B6-A8A277BFF6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511BAF10-C5D2-4289-46D6-2BC76E7A33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2829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A272D86-A148-722C-7CC1-FC9AD49902B6}"/>
                </a:ext>
              </a:extLst>
            </p:cNvPr>
            <p:cNvSpPr txBox="1"/>
            <p:nvPr/>
          </p:nvSpPr>
          <p:spPr>
            <a:xfrm>
              <a:off x="1197445" y="5463320"/>
              <a:ext cx="555155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BC=3</a:t>
              </a:r>
            </a:p>
          </p:txBody>
        </p:sp>
        <p:cxnSp>
          <p:nvCxnSpPr>
            <p:cNvPr id="143" name="直線接點 25">
              <a:extLst>
                <a:ext uri="{FF2B5EF4-FFF2-40B4-BE49-F238E27FC236}">
                  <a16:creationId xmlns:a16="http://schemas.microsoft.com/office/drawing/2014/main" id="{82C107F8-2CF7-271A-5693-573441118117}"/>
                </a:ext>
              </a:extLst>
            </p:cNvPr>
            <p:cNvCxnSpPr>
              <a:cxnSpLocks/>
            </p:cNvCxnSpPr>
            <p:nvPr/>
          </p:nvCxnSpPr>
          <p:spPr>
            <a:xfrm>
              <a:off x="1510372" y="3344663"/>
              <a:ext cx="0" cy="3056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文字方塊 39">
              <a:extLst>
                <a:ext uri="{FF2B5EF4-FFF2-40B4-BE49-F238E27FC236}">
                  <a16:creationId xmlns:a16="http://schemas.microsoft.com/office/drawing/2014/main" id="{830C0A18-C31C-90D9-F477-CCFE0A027B82}"/>
                </a:ext>
              </a:extLst>
            </p:cNvPr>
            <p:cNvSpPr txBox="1"/>
            <p:nvPr/>
          </p:nvSpPr>
          <p:spPr>
            <a:xfrm>
              <a:off x="5943600" y="3124200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5" name="直線單箭頭接點 33">
              <a:extLst>
                <a:ext uri="{FF2B5EF4-FFF2-40B4-BE49-F238E27FC236}">
                  <a16:creationId xmlns:a16="http://schemas.microsoft.com/office/drawing/2014/main" id="{31656E9E-2D50-9DDB-5614-4E86387FF9A7}"/>
                </a:ext>
              </a:extLst>
            </p:cNvPr>
            <p:cNvCxnSpPr>
              <a:cxnSpLocks/>
            </p:cNvCxnSpPr>
            <p:nvPr/>
          </p:nvCxnSpPr>
          <p:spPr>
            <a:xfrm>
              <a:off x="3855575" y="54102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26">
              <a:extLst>
                <a:ext uri="{FF2B5EF4-FFF2-40B4-BE49-F238E27FC236}">
                  <a16:creationId xmlns:a16="http://schemas.microsoft.com/office/drawing/2014/main" id="{B7CA3382-7F3B-470E-0EDE-C8A032BC05D5}"/>
                </a:ext>
              </a:extLst>
            </p:cNvPr>
            <p:cNvCxnSpPr>
              <a:cxnSpLocks/>
            </p:cNvCxnSpPr>
            <p:nvPr/>
          </p:nvCxnSpPr>
          <p:spPr>
            <a:xfrm>
              <a:off x="3843496" y="3400780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文字方塊 7">
              <a:extLst>
                <a:ext uri="{FF2B5EF4-FFF2-40B4-BE49-F238E27FC236}">
                  <a16:creationId xmlns:a16="http://schemas.microsoft.com/office/drawing/2014/main" id="{76A61A9E-7A7D-54DC-B20C-B93AD75117DB}"/>
                </a:ext>
              </a:extLst>
            </p:cNvPr>
            <p:cNvSpPr txBox="1"/>
            <p:nvPr/>
          </p:nvSpPr>
          <p:spPr>
            <a:xfrm>
              <a:off x="381000" y="348070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8" name="直線接點 14">
              <a:extLst>
                <a:ext uri="{FF2B5EF4-FFF2-40B4-BE49-F238E27FC236}">
                  <a16:creationId xmlns:a16="http://schemas.microsoft.com/office/drawing/2014/main" id="{3E171035-B5D3-D7ED-FF25-4EFA1369B27C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3720976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文字方塊 5">
              <a:extLst>
                <a:ext uri="{FF2B5EF4-FFF2-40B4-BE49-F238E27FC236}">
                  <a16:creationId xmlns:a16="http://schemas.microsoft.com/office/drawing/2014/main" id="{840C1CF5-341B-18A3-CB24-514C2B04D511}"/>
                </a:ext>
              </a:extLst>
            </p:cNvPr>
            <p:cNvSpPr txBox="1"/>
            <p:nvPr/>
          </p:nvSpPr>
          <p:spPr>
            <a:xfrm>
              <a:off x="249337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50" name="文字方塊 20">
              <a:extLst>
                <a:ext uri="{FF2B5EF4-FFF2-40B4-BE49-F238E27FC236}">
                  <a16:creationId xmlns:a16="http://schemas.microsoft.com/office/drawing/2014/main" id="{E4A415F9-8EB2-E473-F99F-CD8F7B874964}"/>
                </a:ext>
              </a:extLst>
            </p:cNvPr>
            <p:cNvSpPr txBox="1"/>
            <p:nvPr/>
          </p:nvSpPr>
          <p:spPr>
            <a:xfrm>
              <a:off x="6197878" y="3508975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FFB3AA2E-5310-CF3C-9D25-90AEEE8EA2C9}"/>
                </a:ext>
              </a:extLst>
            </p:cNvPr>
            <p:cNvGrpSpPr/>
            <p:nvPr/>
          </p:nvGrpSpPr>
          <p:grpSpPr>
            <a:xfrm>
              <a:off x="2376676" y="3617351"/>
              <a:ext cx="96703" cy="113068"/>
              <a:chOff x="1348351" y="3733800"/>
              <a:chExt cx="121145" cy="152400"/>
            </a:xfrm>
          </p:grpSpPr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064B77B8-5AD7-012E-7F08-A5D0876A893A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3C2FF484-08B4-7A1E-DDA0-39C63C7C983C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id="{1F90D92E-12F8-C94D-7947-2B92643EB4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7459069E-FB35-E4AB-4EAE-B620B61054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9577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F13C888D-0AC7-F2DF-A2F6-DEF30C120F81}"/>
                </a:ext>
              </a:extLst>
            </p:cNvPr>
            <p:cNvGrpSpPr/>
            <p:nvPr/>
          </p:nvGrpSpPr>
          <p:grpSpPr>
            <a:xfrm>
              <a:off x="3199122" y="3617009"/>
              <a:ext cx="96703" cy="113068"/>
              <a:chOff x="1348351" y="3733800"/>
              <a:chExt cx="121145" cy="152400"/>
            </a:xfrm>
          </p:grpSpPr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8B69E80C-313B-9E6D-CA11-EAFD457D97DC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0C3F336F-469D-6BC0-6E49-18E494589B72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E1FE2DD9-E6E1-A734-500C-896E803AF7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0814" y="3673543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6" name="文字方塊 5">
              <a:extLst>
                <a:ext uri="{FF2B5EF4-FFF2-40B4-BE49-F238E27FC236}">
                  <a16:creationId xmlns:a16="http://schemas.microsoft.com/office/drawing/2014/main" id="{60A3FD72-E974-FC45-75D2-666A7632ADC8}"/>
                </a:ext>
              </a:extLst>
            </p:cNvPr>
            <p:cNvSpPr txBox="1"/>
            <p:nvPr/>
          </p:nvSpPr>
          <p:spPr>
            <a:xfrm>
              <a:off x="165194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1CA540D8-9D6B-6017-68A5-60F949D34F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B7801828-A5CD-C7BE-E0D1-70FC226C335E}"/>
                </a:ext>
              </a:extLst>
            </p:cNvPr>
            <p:cNvSpPr txBox="1"/>
            <p:nvPr/>
          </p:nvSpPr>
          <p:spPr>
            <a:xfrm>
              <a:off x="1321078" y="32004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59" name="文字方塊 17">
              <a:extLst>
                <a:ext uri="{FF2B5EF4-FFF2-40B4-BE49-F238E27FC236}">
                  <a16:creationId xmlns:a16="http://schemas.microsoft.com/office/drawing/2014/main" id="{5697E8B9-69E0-0392-E8F5-9D35F5322093}"/>
                </a:ext>
              </a:extLst>
            </p:cNvPr>
            <p:cNvSpPr txBox="1"/>
            <p:nvPr/>
          </p:nvSpPr>
          <p:spPr>
            <a:xfrm>
              <a:off x="3302278" y="40386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0" name="文字方塊 17">
              <a:extLst>
                <a:ext uri="{FF2B5EF4-FFF2-40B4-BE49-F238E27FC236}">
                  <a16:creationId xmlns:a16="http://schemas.microsoft.com/office/drawing/2014/main" id="{35C7AF59-BBC5-743F-E143-9DDD4B9DC97D}"/>
                </a:ext>
              </a:extLst>
            </p:cNvPr>
            <p:cNvSpPr txBox="1"/>
            <p:nvPr/>
          </p:nvSpPr>
          <p:spPr>
            <a:xfrm>
              <a:off x="4107758" y="45962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A1A35049-3039-841C-EC71-29E7991D0994}"/>
                </a:ext>
              </a:extLst>
            </p:cNvPr>
            <p:cNvGrpSpPr/>
            <p:nvPr/>
          </p:nvGrpSpPr>
          <p:grpSpPr>
            <a:xfrm>
              <a:off x="4013092" y="4687532"/>
              <a:ext cx="96703" cy="113068"/>
              <a:chOff x="1348351" y="3733800"/>
              <a:chExt cx="121145" cy="152400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13B7416D-F53A-821F-FB02-935999F1738F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3E6A64ED-C385-AA4C-41B4-2B8FBF6A2C18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B2DFBFEC-B94D-1FA1-FBB7-ABC65A1C55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54784" y="474406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63" name="直線單箭頭接點 33">
              <a:extLst>
                <a:ext uri="{FF2B5EF4-FFF2-40B4-BE49-F238E27FC236}">
                  <a16:creationId xmlns:a16="http://schemas.microsoft.com/office/drawing/2014/main" id="{732D5DC1-A229-53CE-FED6-E6885B841EDF}"/>
                </a:ext>
              </a:extLst>
            </p:cNvPr>
            <p:cNvCxnSpPr>
              <a:cxnSpLocks/>
            </p:cNvCxnSpPr>
            <p:nvPr/>
          </p:nvCxnSpPr>
          <p:spPr>
            <a:xfrm>
              <a:off x="4641836" y="55626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26">
              <a:extLst>
                <a:ext uri="{FF2B5EF4-FFF2-40B4-BE49-F238E27FC236}">
                  <a16:creationId xmlns:a16="http://schemas.microsoft.com/office/drawing/2014/main" id="{A47A90C7-98A7-107D-1E40-3EC9896073B4}"/>
                </a:ext>
              </a:extLst>
            </p:cNvPr>
            <p:cNvCxnSpPr>
              <a:cxnSpLocks/>
            </p:cNvCxnSpPr>
            <p:nvPr/>
          </p:nvCxnSpPr>
          <p:spPr>
            <a:xfrm>
              <a:off x="4654362" y="3377852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3942D3DC-BCDD-450C-C3F8-B26BCE346B28}"/>
                </a:ext>
              </a:extLst>
            </p:cNvPr>
            <p:cNvSpPr txBox="1"/>
            <p:nvPr/>
          </p:nvSpPr>
          <p:spPr>
            <a:xfrm>
              <a:off x="1295400" y="38100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0E802D2A-707F-E58F-4EC9-948827DAAD74}"/>
                </a:ext>
              </a:extLst>
            </p:cNvPr>
            <p:cNvSpPr txBox="1"/>
            <p:nvPr/>
          </p:nvSpPr>
          <p:spPr>
            <a:xfrm>
              <a:off x="1295400" y="44196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8511D5B6-051D-9D61-7810-4FDD87014A11}"/>
                </a:ext>
              </a:extLst>
            </p:cNvPr>
            <p:cNvGrpSpPr/>
            <p:nvPr/>
          </p:nvGrpSpPr>
          <p:grpSpPr>
            <a:xfrm>
              <a:off x="3016767" y="5029200"/>
              <a:ext cx="1088924" cy="507831"/>
              <a:chOff x="3016767" y="5214025"/>
              <a:chExt cx="1088924" cy="507831"/>
            </a:xfrm>
          </p:grpSpPr>
          <p:cxnSp>
            <p:nvCxnSpPr>
              <p:cNvPr id="174" name="直線單箭頭接點 33">
                <a:extLst>
                  <a:ext uri="{FF2B5EF4-FFF2-40B4-BE49-F238E27FC236}">
                    <a16:creationId xmlns:a16="http://schemas.microsoft.com/office/drawing/2014/main" id="{A4C3A0F5-8EFD-CE5F-EB96-CC268D334C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9682" y="5395854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文字方塊 39">
                <a:extLst>
                  <a:ext uri="{FF2B5EF4-FFF2-40B4-BE49-F238E27FC236}">
                    <a16:creationId xmlns:a16="http://schemas.microsoft.com/office/drawing/2014/main" id="{92305F19-E3B3-406A-DA58-51205737F1AB}"/>
                  </a:ext>
                </a:extLst>
              </p:cNvPr>
              <p:cNvSpPr txBox="1"/>
              <p:nvPr/>
            </p:nvSpPr>
            <p:spPr>
              <a:xfrm>
                <a:off x="3016767" y="5214025"/>
                <a:ext cx="786072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contention</a:t>
                </a: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 period </a:t>
                </a: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(EIFS)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258908C-9C26-489F-449D-BE04B76DA73A}"/>
                </a:ext>
              </a:extLst>
            </p:cNvPr>
            <p:cNvGrpSpPr/>
            <p:nvPr/>
          </p:nvGrpSpPr>
          <p:grpSpPr>
            <a:xfrm>
              <a:off x="2133600" y="4800600"/>
              <a:ext cx="1114744" cy="507831"/>
              <a:chOff x="2133600" y="5044024"/>
              <a:chExt cx="1114744" cy="507831"/>
            </a:xfrm>
          </p:grpSpPr>
          <p:cxnSp>
            <p:nvCxnSpPr>
              <p:cNvPr id="172" name="直線單箭頭接點 33">
                <a:extLst>
                  <a:ext uri="{FF2B5EF4-FFF2-40B4-BE49-F238E27FC236}">
                    <a16:creationId xmlns:a16="http://schemas.microsoft.com/office/drawing/2014/main" id="{CCC1069A-13FD-AF15-1241-9E3C3B74F3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35" y="5226253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文字方塊 39">
                <a:extLst>
                  <a:ext uri="{FF2B5EF4-FFF2-40B4-BE49-F238E27FC236}">
                    <a16:creationId xmlns:a16="http://schemas.microsoft.com/office/drawing/2014/main" id="{68A43653-E5DB-E874-FA65-A0844CBDBDED}"/>
                  </a:ext>
                </a:extLst>
              </p:cNvPr>
              <p:cNvSpPr txBox="1"/>
              <p:nvPr/>
            </p:nvSpPr>
            <p:spPr>
              <a:xfrm>
                <a:off x="2133600" y="5044024"/>
                <a:ext cx="1066801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contention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period (NAV)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sp>
          <p:nvSpPr>
            <p:cNvPr id="169" name="文字方塊 39">
              <a:extLst>
                <a:ext uri="{FF2B5EF4-FFF2-40B4-BE49-F238E27FC236}">
                  <a16:creationId xmlns:a16="http://schemas.microsoft.com/office/drawing/2014/main" id="{03D49B4E-EE29-4D44-5518-B52ECA163D11}"/>
                </a:ext>
              </a:extLst>
            </p:cNvPr>
            <p:cNvSpPr txBox="1"/>
            <p:nvPr/>
          </p:nvSpPr>
          <p:spPr>
            <a:xfrm>
              <a:off x="3268217" y="38077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0" name="文字方塊 39">
              <a:extLst>
                <a:ext uri="{FF2B5EF4-FFF2-40B4-BE49-F238E27FC236}">
                  <a16:creationId xmlns:a16="http://schemas.microsoft.com/office/drawing/2014/main" id="{B4478F53-2BA9-B7C0-9AD7-8483F6E361DB}"/>
                </a:ext>
              </a:extLst>
            </p:cNvPr>
            <p:cNvSpPr txBox="1"/>
            <p:nvPr/>
          </p:nvSpPr>
          <p:spPr>
            <a:xfrm>
              <a:off x="1534639" y="3135868"/>
              <a:ext cx="5989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Attempt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1" name="文字方塊 39">
              <a:extLst>
                <a:ext uri="{FF2B5EF4-FFF2-40B4-BE49-F238E27FC236}">
                  <a16:creationId xmlns:a16="http://schemas.microsoft.com/office/drawing/2014/main" id="{EE10E711-2BFA-08BA-8BC6-AF00A4B61A90}"/>
                </a:ext>
              </a:extLst>
            </p:cNvPr>
            <p:cNvSpPr txBox="1"/>
            <p:nvPr/>
          </p:nvSpPr>
          <p:spPr>
            <a:xfrm>
              <a:off x="2438400" y="3276600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Initial 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8183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A48FD-EDE6-256A-3041-18615B209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D3D0-7B7D-1333-CF30-254CAD1B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FES of P-EDCA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BE166-CE3B-B7D4-980C-B7562E155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8" y="1544649"/>
            <a:ext cx="8686797" cy="15950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example FES (B)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Synchronized DS/RTS can provide NAV and EIFS protection.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DS transmission attempt triggers only one P-EDCA contention </a:t>
            </a:r>
          </a:p>
          <a:p>
            <a:pPr lvl="2">
              <a:lnSpc>
                <a:spcPct val="90000"/>
              </a:lnSpc>
            </a:pPr>
            <a:r>
              <a:rPr lang="en-US" sz="1400" u="sng" dirty="0">
                <a:solidFill>
                  <a:schemeClr val="tx2"/>
                </a:solidFill>
              </a:rPr>
              <a:t>The idle period of every DS in the channel acquisition period will contribute to Bin[1], i.e., </a:t>
            </a:r>
            <a:r>
              <a:rPr lang="en-US" sz="1400" b="1" i="1" u="sng" dirty="0">
                <a:solidFill>
                  <a:schemeClr val="tx2"/>
                </a:solidFill>
              </a:rPr>
              <a:t>N</a:t>
            </a:r>
            <a:r>
              <a:rPr lang="en-US" sz="1400" u="sng" dirty="0">
                <a:solidFill>
                  <a:schemeClr val="tx2"/>
                </a:solidFill>
              </a:rPr>
              <a:t> = 17.54 * PSRC threshold.</a:t>
            </a:r>
          </a:p>
          <a:p>
            <a:pPr lvl="2">
              <a:lnSpc>
                <a:spcPct val="90000"/>
              </a:lnSpc>
            </a:pPr>
            <a:r>
              <a:rPr lang="en-US" sz="1400" u="sng" dirty="0"/>
              <a:t>A DS prior to every RTS of P-EDCA contention adds the unnecessary overhead and the extra delay. </a:t>
            </a:r>
            <a:endParaRPr lang="en-US" sz="1200" u="sng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643FD602-2B7B-EEAC-64B2-4F43E21CD451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13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B9C51BB-0578-0277-6D12-3A5BC6BAADD0}"/>
              </a:ext>
            </a:extLst>
          </p:cNvPr>
          <p:cNvGrpSpPr/>
          <p:nvPr/>
        </p:nvGrpSpPr>
        <p:grpSpPr>
          <a:xfrm>
            <a:off x="381000" y="3124200"/>
            <a:ext cx="8305800" cy="3276600"/>
            <a:chOff x="381000" y="3124200"/>
            <a:chExt cx="8305800" cy="3276600"/>
          </a:xfrm>
        </p:grpSpPr>
        <p:sp>
          <p:nvSpPr>
            <p:cNvPr id="51" name="文字方塊 7">
              <a:extLst>
                <a:ext uri="{FF2B5EF4-FFF2-40B4-BE49-F238E27FC236}">
                  <a16:creationId xmlns:a16="http://schemas.microsoft.com/office/drawing/2014/main" id="{98D8F910-3724-6CFE-5C8C-1985EA8374E3}"/>
                </a:ext>
              </a:extLst>
            </p:cNvPr>
            <p:cNvSpPr txBox="1"/>
            <p:nvPr/>
          </p:nvSpPr>
          <p:spPr>
            <a:xfrm>
              <a:off x="381000" y="4012817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1" name="文字方塊 8">
              <a:extLst>
                <a:ext uri="{FF2B5EF4-FFF2-40B4-BE49-F238E27FC236}">
                  <a16:creationId xmlns:a16="http://schemas.microsoft.com/office/drawing/2014/main" id="{CAA9E382-5406-5297-BDD9-21C47581CF73}"/>
                </a:ext>
              </a:extLst>
            </p:cNvPr>
            <p:cNvSpPr txBox="1"/>
            <p:nvPr/>
          </p:nvSpPr>
          <p:spPr>
            <a:xfrm>
              <a:off x="381000" y="4558780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2" name="文字方塊 9">
              <a:extLst>
                <a:ext uri="{FF2B5EF4-FFF2-40B4-BE49-F238E27FC236}">
                  <a16:creationId xmlns:a16="http://schemas.microsoft.com/office/drawing/2014/main" id="{E7058076-1948-B0A8-DEB4-8F9E8C386B25}"/>
                </a:ext>
              </a:extLst>
            </p:cNvPr>
            <p:cNvSpPr txBox="1"/>
            <p:nvPr/>
          </p:nvSpPr>
          <p:spPr>
            <a:xfrm>
              <a:off x="381000" y="557638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03" name="直線接點 12">
              <a:extLst>
                <a:ext uri="{FF2B5EF4-FFF2-40B4-BE49-F238E27FC236}">
                  <a16:creationId xmlns:a16="http://schemas.microsoft.com/office/drawing/2014/main" id="{26B44FC7-A78C-30C2-CF9E-CBE192AF5726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5810769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3">
              <a:extLst>
                <a:ext uri="{FF2B5EF4-FFF2-40B4-BE49-F238E27FC236}">
                  <a16:creationId xmlns:a16="http://schemas.microsoft.com/office/drawing/2014/main" id="{CEFBD35D-78EE-A6C3-5A67-7EC9ABA314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913" y="4798145"/>
              <a:ext cx="7809887" cy="325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4">
              <a:extLst>
                <a:ext uri="{FF2B5EF4-FFF2-40B4-BE49-F238E27FC236}">
                  <a16:creationId xmlns:a16="http://schemas.microsoft.com/office/drawing/2014/main" id="{6E68DFD7-A9B4-A923-C62A-7604155F6EE3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4253084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文字方塊 5">
              <a:extLst>
                <a:ext uri="{FF2B5EF4-FFF2-40B4-BE49-F238E27FC236}">
                  <a16:creationId xmlns:a16="http://schemas.microsoft.com/office/drawing/2014/main" id="{4AD02A97-C3F6-E21C-B095-4E82D26C98E7}"/>
                </a:ext>
              </a:extLst>
            </p:cNvPr>
            <p:cNvSpPr txBox="1"/>
            <p:nvPr/>
          </p:nvSpPr>
          <p:spPr>
            <a:xfrm>
              <a:off x="249337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7" name="文字方塊 15">
              <a:extLst>
                <a:ext uri="{FF2B5EF4-FFF2-40B4-BE49-F238E27FC236}">
                  <a16:creationId xmlns:a16="http://schemas.microsoft.com/office/drawing/2014/main" id="{07AA98ED-7F3C-C512-FA1D-C06C0475B43B}"/>
                </a:ext>
              </a:extLst>
            </p:cNvPr>
            <p:cNvSpPr txBox="1"/>
            <p:nvPr/>
          </p:nvSpPr>
          <p:spPr>
            <a:xfrm>
              <a:off x="249337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8" name="文字方塊 17">
              <a:extLst>
                <a:ext uri="{FF2B5EF4-FFF2-40B4-BE49-F238E27FC236}">
                  <a16:creationId xmlns:a16="http://schemas.microsoft.com/office/drawing/2014/main" id="{8B5364FC-557C-7866-AA47-4FD62A479D87}"/>
                </a:ext>
              </a:extLst>
            </p:cNvPr>
            <p:cNvSpPr txBox="1"/>
            <p:nvPr/>
          </p:nvSpPr>
          <p:spPr>
            <a:xfrm>
              <a:off x="4062974" y="46035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9" name="文字方塊 19">
              <a:extLst>
                <a:ext uri="{FF2B5EF4-FFF2-40B4-BE49-F238E27FC236}">
                  <a16:creationId xmlns:a16="http://schemas.microsoft.com/office/drawing/2014/main" id="{6E082A8F-E969-E5E7-062F-05821F82FA9B}"/>
                </a:ext>
              </a:extLst>
            </p:cNvPr>
            <p:cNvSpPr txBox="1"/>
            <p:nvPr/>
          </p:nvSpPr>
          <p:spPr>
            <a:xfrm>
              <a:off x="6285489" y="4808471"/>
              <a:ext cx="334543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0" name="文字方塊 20">
              <a:extLst>
                <a:ext uri="{FF2B5EF4-FFF2-40B4-BE49-F238E27FC236}">
                  <a16:creationId xmlns:a16="http://schemas.microsoft.com/office/drawing/2014/main" id="{07D7662F-CF1B-A29A-D0AE-519F324807E5}"/>
                </a:ext>
              </a:extLst>
            </p:cNvPr>
            <p:cNvSpPr txBox="1"/>
            <p:nvPr/>
          </p:nvSpPr>
          <p:spPr>
            <a:xfrm>
              <a:off x="3257494" y="404108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1" name="直線接點 25">
              <a:extLst>
                <a:ext uri="{FF2B5EF4-FFF2-40B4-BE49-F238E27FC236}">
                  <a16:creationId xmlns:a16="http://schemas.microsoft.com/office/drawing/2014/main" id="{8C3AC712-7A7F-EEB3-5A03-9291B4894267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35" y="3456601"/>
              <a:ext cx="0" cy="2336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26">
              <a:extLst>
                <a:ext uri="{FF2B5EF4-FFF2-40B4-BE49-F238E27FC236}">
                  <a16:creationId xmlns:a16="http://schemas.microsoft.com/office/drawing/2014/main" id="{83D237F8-80F6-CBC8-A9C3-8E054A25EBBB}"/>
                </a:ext>
              </a:extLst>
            </p:cNvPr>
            <p:cNvCxnSpPr>
              <a:cxnSpLocks/>
            </p:cNvCxnSpPr>
            <p:nvPr/>
          </p:nvCxnSpPr>
          <p:spPr>
            <a:xfrm>
              <a:off x="6620032" y="33753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文字方塊 29">
              <a:extLst>
                <a:ext uri="{FF2B5EF4-FFF2-40B4-BE49-F238E27FC236}">
                  <a16:creationId xmlns:a16="http://schemas.microsoft.com/office/drawing/2014/main" id="{038C420D-905D-0D79-0D19-375A206E9A93}"/>
                </a:ext>
              </a:extLst>
            </p:cNvPr>
            <p:cNvSpPr txBox="1"/>
            <p:nvPr/>
          </p:nvSpPr>
          <p:spPr>
            <a:xfrm>
              <a:off x="6736784" y="458822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PPDU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4" name="文字方塊 30">
              <a:extLst>
                <a:ext uri="{FF2B5EF4-FFF2-40B4-BE49-F238E27FC236}">
                  <a16:creationId xmlns:a16="http://schemas.microsoft.com/office/drawing/2014/main" id="{6E4D8627-DC9A-AB44-415C-789FAF44AC61}"/>
                </a:ext>
              </a:extLst>
            </p:cNvPr>
            <p:cNvSpPr txBox="1"/>
            <p:nvPr/>
          </p:nvSpPr>
          <p:spPr>
            <a:xfrm>
              <a:off x="7329841" y="4803761"/>
              <a:ext cx="162204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BA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5" name="直線單箭頭接點 33">
              <a:extLst>
                <a:ext uri="{FF2B5EF4-FFF2-40B4-BE49-F238E27FC236}">
                  <a16:creationId xmlns:a16="http://schemas.microsoft.com/office/drawing/2014/main" id="{D5C0F1BA-1468-A121-1212-53DDE221CDC2}"/>
                </a:ext>
              </a:extLst>
            </p:cNvPr>
            <p:cNvCxnSpPr>
              <a:cxnSpLocks/>
            </p:cNvCxnSpPr>
            <p:nvPr/>
          </p:nvCxnSpPr>
          <p:spPr>
            <a:xfrm>
              <a:off x="1502829" y="6225824"/>
              <a:ext cx="51172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文字方塊 39">
              <a:extLst>
                <a:ext uri="{FF2B5EF4-FFF2-40B4-BE49-F238E27FC236}">
                  <a16:creationId xmlns:a16="http://schemas.microsoft.com/office/drawing/2014/main" id="{D711B0DF-501A-48F2-364A-9DA8A2B25FDA}"/>
                </a:ext>
              </a:extLst>
            </p:cNvPr>
            <p:cNvSpPr txBox="1"/>
            <p:nvPr/>
          </p:nvSpPr>
          <p:spPr>
            <a:xfrm>
              <a:off x="2959942" y="6019800"/>
              <a:ext cx="1688258" cy="2589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Channel Acquisition Time 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4FF06995-09A8-2D80-261E-73D51EAE6568}"/>
                </a:ext>
              </a:extLst>
            </p:cNvPr>
            <p:cNvGrpSpPr/>
            <p:nvPr/>
          </p:nvGrpSpPr>
          <p:grpSpPr>
            <a:xfrm>
              <a:off x="2376676" y="4149459"/>
              <a:ext cx="96703" cy="113068"/>
              <a:chOff x="1348351" y="3733800"/>
              <a:chExt cx="121145" cy="15240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5DBD9CC3-7CA6-206E-0E16-EF95E0DB79AE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DFBCAEE6-A8D4-D191-F999-764E4593EDFD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28A2AC64-B87A-72A8-D98A-FA515BB53968}"/>
                </a:ext>
              </a:extLst>
            </p:cNvPr>
            <p:cNvGrpSpPr/>
            <p:nvPr/>
          </p:nvGrpSpPr>
          <p:grpSpPr>
            <a:xfrm>
              <a:off x="2386675" y="4697560"/>
              <a:ext cx="96703" cy="113068"/>
              <a:chOff x="1348351" y="3733800"/>
              <a:chExt cx="121145" cy="152400"/>
            </a:xfrm>
          </p:grpSpPr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0BA448DF-D12F-DB6F-5F5B-372A646DD931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5BA018B3-81A1-00A7-DBE0-55092637875E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8646A78-7046-2A90-E311-E16DBC1773CB}"/>
                </a:ext>
              </a:extLst>
            </p:cNvPr>
            <p:cNvGrpSpPr/>
            <p:nvPr/>
          </p:nvGrpSpPr>
          <p:grpSpPr>
            <a:xfrm>
              <a:off x="2324348" y="5698594"/>
              <a:ext cx="96703" cy="113068"/>
              <a:chOff x="1348351" y="3733800"/>
              <a:chExt cx="121145" cy="152400"/>
            </a:xfrm>
          </p:grpSpPr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0172B678-9C63-B471-06FF-77B835E9181A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2B6362CA-1B82-0AC3-2AC4-11F56ECE4DD4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EBF9C997-F592-93F7-6F42-102ADE36C0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B82605DD-55D8-57D7-0B19-B1BFD24CAA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35219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8739DD1F-F1EB-BBE2-D15E-E44AA72B7CA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2695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4A0B3F5-BC62-BE36-BB97-744B7E76335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396E7B1A-C963-7403-C085-DABF8DEDF805}"/>
                </a:ext>
              </a:extLst>
            </p:cNvPr>
            <p:cNvSpPr/>
            <p:nvPr/>
          </p:nvSpPr>
          <p:spPr bwMode="auto">
            <a:xfrm>
              <a:off x="866273" y="5954226"/>
              <a:ext cx="623908" cy="1993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703060505090304" pitchFamily="18" charset="0"/>
                </a:rPr>
                <a:t>Busy</a:t>
              </a:r>
            </a:p>
          </p:txBody>
        </p:sp>
        <p:cxnSp>
          <p:nvCxnSpPr>
            <p:cNvPr id="127" name="直線接點 26">
              <a:extLst>
                <a:ext uri="{FF2B5EF4-FFF2-40B4-BE49-F238E27FC236}">
                  <a16:creationId xmlns:a16="http://schemas.microsoft.com/office/drawing/2014/main" id="{9FD21C11-AB41-275C-2012-06A28FAA631A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3393597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F45551EB-768D-172C-8C03-A12F3A0BF7B2}"/>
                </a:ext>
              </a:extLst>
            </p:cNvPr>
            <p:cNvGrpSpPr/>
            <p:nvPr/>
          </p:nvGrpSpPr>
          <p:grpSpPr>
            <a:xfrm>
              <a:off x="3968308" y="4694792"/>
              <a:ext cx="96703" cy="113068"/>
              <a:chOff x="1348351" y="3733800"/>
              <a:chExt cx="121145" cy="152400"/>
            </a:xfrm>
          </p:grpSpPr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CE13170D-A594-C133-63C2-39FBCB072F9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B73AD83D-6580-9F06-0FCF-089BBD953A3C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3076E6F3-A8E0-17ED-4982-558CC85AFA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475132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EC2B4D07-C371-9976-E142-5414C654F96B}"/>
                </a:ext>
              </a:extLst>
            </p:cNvPr>
            <p:cNvGrpSpPr/>
            <p:nvPr/>
          </p:nvGrpSpPr>
          <p:grpSpPr>
            <a:xfrm>
              <a:off x="3977976" y="4149117"/>
              <a:ext cx="96703" cy="113068"/>
              <a:chOff x="1348351" y="3733800"/>
              <a:chExt cx="121145" cy="152400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420F9E9F-7116-6E9E-EDAB-F09B3D5ED6E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3ABE9A62-7BF2-0444-0AF4-B29297EA11C9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A3F0ACF-E644-1745-9A50-E73E62A1FD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9668" y="420565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ECB936C-BCD6-0B3E-239E-9D1CBC8CF6F3}"/>
                </a:ext>
              </a:extLst>
            </p:cNvPr>
            <p:cNvSpPr txBox="1"/>
            <p:nvPr/>
          </p:nvSpPr>
          <p:spPr>
            <a:xfrm>
              <a:off x="7443108" y="5410872"/>
              <a:ext cx="710292" cy="38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1000"/>
                </a:lnSpc>
              </a:pPr>
              <a:r>
                <a:rPr lang="en-US" sz="600" dirty="0"/>
                <a:t>BC=3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2559C787-E688-CB4B-8CB5-447F69BE1091}"/>
                </a:ext>
              </a:extLst>
            </p:cNvPr>
            <p:cNvGrpSpPr/>
            <p:nvPr/>
          </p:nvGrpSpPr>
          <p:grpSpPr>
            <a:xfrm>
              <a:off x="7735421" y="5689456"/>
              <a:ext cx="96703" cy="113068"/>
              <a:chOff x="1348351" y="3733800"/>
              <a:chExt cx="121145" cy="152400"/>
            </a:xfrm>
          </p:grpSpPr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C69B429B-AD8C-45B0-9A36-B427D1F44590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BF430E59-5A99-6F25-7C6C-DB73A348EB16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E3D0AA18-BCA0-7E84-37C3-D0E3556086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80591" y="574599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6" name="文字方塊 5">
              <a:extLst>
                <a:ext uri="{FF2B5EF4-FFF2-40B4-BE49-F238E27FC236}">
                  <a16:creationId xmlns:a16="http://schemas.microsoft.com/office/drawing/2014/main" id="{6D8FD126-15EE-5338-05D7-A580EC6EBBCF}"/>
                </a:ext>
              </a:extLst>
            </p:cNvPr>
            <p:cNvSpPr txBox="1"/>
            <p:nvPr/>
          </p:nvSpPr>
          <p:spPr>
            <a:xfrm>
              <a:off x="165194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37" name="文字方塊 15">
              <a:extLst>
                <a:ext uri="{FF2B5EF4-FFF2-40B4-BE49-F238E27FC236}">
                  <a16:creationId xmlns:a16="http://schemas.microsoft.com/office/drawing/2014/main" id="{9C344186-DDD8-A4FB-2994-833CAF75A295}"/>
                </a:ext>
              </a:extLst>
            </p:cNvPr>
            <p:cNvSpPr txBox="1"/>
            <p:nvPr/>
          </p:nvSpPr>
          <p:spPr>
            <a:xfrm>
              <a:off x="165194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6CE7D336-5F2F-4ADF-B2BA-CE3D54EB76C5}"/>
                </a:ext>
              </a:extLst>
            </p:cNvPr>
            <p:cNvGrpSpPr/>
            <p:nvPr/>
          </p:nvGrpSpPr>
          <p:grpSpPr>
            <a:xfrm>
              <a:off x="1624481" y="5698594"/>
              <a:ext cx="96703" cy="113068"/>
              <a:chOff x="1348351" y="3733800"/>
              <a:chExt cx="121145" cy="152400"/>
            </a:xfrm>
          </p:grpSpPr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AB5AB322-424C-A912-45DB-A3E660392EE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AB89DD2F-2B83-5CA4-F2B5-06572C5CFFC2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A1DE8AC6-7C6F-3827-FF95-94E25EDEB6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2080EA19-9759-AAFA-8EDC-CA077E5F69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BF9F93F5-BFC4-59A2-11FC-4311687DA8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2829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D1ABFA8D-7AB1-EE71-4CD7-8C2E7A295C8F}"/>
                </a:ext>
              </a:extLst>
            </p:cNvPr>
            <p:cNvSpPr txBox="1"/>
            <p:nvPr/>
          </p:nvSpPr>
          <p:spPr>
            <a:xfrm>
              <a:off x="1197445" y="5463320"/>
              <a:ext cx="555155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BC=3</a:t>
              </a:r>
            </a:p>
          </p:txBody>
        </p:sp>
        <p:cxnSp>
          <p:nvCxnSpPr>
            <p:cNvPr id="143" name="直線接點 25">
              <a:extLst>
                <a:ext uri="{FF2B5EF4-FFF2-40B4-BE49-F238E27FC236}">
                  <a16:creationId xmlns:a16="http://schemas.microsoft.com/office/drawing/2014/main" id="{C5850AE3-0BB8-CDCD-FD8B-4156CCA7E0B3}"/>
                </a:ext>
              </a:extLst>
            </p:cNvPr>
            <p:cNvCxnSpPr>
              <a:cxnSpLocks/>
            </p:cNvCxnSpPr>
            <p:nvPr/>
          </p:nvCxnSpPr>
          <p:spPr>
            <a:xfrm>
              <a:off x="1510372" y="3344663"/>
              <a:ext cx="0" cy="3056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文字方塊 39">
              <a:extLst>
                <a:ext uri="{FF2B5EF4-FFF2-40B4-BE49-F238E27FC236}">
                  <a16:creationId xmlns:a16="http://schemas.microsoft.com/office/drawing/2014/main" id="{9628D7F3-8272-CBB7-C303-BB8E4F9905F7}"/>
                </a:ext>
              </a:extLst>
            </p:cNvPr>
            <p:cNvSpPr txBox="1"/>
            <p:nvPr/>
          </p:nvSpPr>
          <p:spPr>
            <a:xfrm>
              <a:off x="2971800" y="3168804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5" name="直線單箭頭接點 33">
              <a:extLst>
                <a:ext uri="{FF2B5EF4-FFF2-40B4-BE49-F238E27FC236}">
                  <a16:creationId xmlns:a16="http://schemas.microsoft.com/office/drawing/2014/main" id="{5799BA17-D60F-485E-9728-8F13CD2A2CB0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5006341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26">
              <a:extLst>
                <a:ext uri="{FF2B5EF4-FFF2-40B4-BE49-F238E27FC236}">
                  <a16:creationId xmlns:a16="http://schemas.microsoft.com/office/drawing/2014/main" id="{95727800-6E73-303E-AC8D-8F3820E83DF0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0" y="3456601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文字方塊 7">
              <a:extLst>
                <a:ext uri="{FF2B5EF4-FFF2-40B4-BE49-F238E27FC236}">
                  <a16:creationId xmlns:a16="http://schemas.microsoft.com/office/drawing/2014/main" id="{C9CEEBD6-FD51-7B72-4429-83F93B1BB7A6}"/>
                </a:ext>
              </a:extLst>
            </p:cNvPr>
            <p:cNvSpPr txBox="1"/>
            <p:nvPr/>
          </p:nvSpPr>
          <p:spPr>
            <a:xfrm>
              <a:off x="381000" y="348070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8" name="直線接點 14">
              <a:extLst>
                <a:ext uri="{FF2B5EF4-FFF2-40B4-BE49-F238E27FC236}">
                  <a16:creationId xmlns:a16="http://schemas.microsoft.com/office/drawing/2014/main" id="{F504E71A-6B9F-5E87-EDDB-2D27DB39A59B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3720976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文字方塊 5">
              <a:extLst>
                <a:ext uri="{FF2B5EF4-FFF2-40B4-BE49-F238E27FC236}">
                  <a16:creationId xmlns:a16="http://schemas.microsoft.com/office/drawing/2014/main" id="{2EBA34CA-5D5A-7109-4AC3-6066A7ED3236}"/>
                </a:ext>
              </a:extLst>
            </p:cNvPr>
            <p:cNvSpPr txBox="1"/>
            <p:nvPr/>
          </p:nvSpPr>
          <p:spPr>
            <a:xfrm>
              <a:off x="249337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50" name="文字方塊 20">
              <a:extLst>
                <a:ext uri="{FF2B5EF4-FFF2-40B4-BE49-F238E27FC236}">
                  <a16:creationId xmlns:a16="http://schemas.microsoft.com/office/drawing/2014/main" id="{BA2CEAF5-5318-705F-EAB8-B54E42243003}"/>
                </a:ext>
              </a:extLst>
            </p:cNvPr>
            <p:cNvSpPr txBox="1"/>
            <p:nvPr/>
          </p:nvSpPr>
          <p:spPr>
            <a:xfrm>
              <a:off x="3257494" y="459802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B9259705-88A3-0619-81A1-51747D66C72B}"/>
                </a:ext>
              </a:extLst>
            </p:cNvPr>
            <p:cNvGrpSpPr/>
            <p:nvPr/>
          </p:nvGrpSpPr>
          <p:grpSpPr>
            <a:xfrm>
              <a:off x="2376676" y="3617351"/>
              <a:ext cx="96703" cy="113068"/>
              <a:chOff x="1348351" y="3733800"/>
              <a:chExt cx="121145" cy="152400"/>
            </a:xfrm>
          </p:grpSpPr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7F055D31-2930-4119-E7D3-D4EF73DD142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9370A11C-4897-6AE0-B3A1-FF4EA23AEE33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id="{3FF6881A-EE62-A708-C229-25D65781F5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E2CC458C-A82A-E1DD-D85E-FF65CF79FB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7244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3DDCDD52-02DB-39EF-96C1-72C32E414C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3673543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6" name="文字方塊 5">
              <a:extLst>
                <a:ext uri="{FF2B5EF4-FFF2-40B4-BE49-F238E27FC236}">
                  <a16:creationId xmlns:a16="http://schemas.microsoft.com/office/drawing/2014/main" id="{255F0586-2578-0940-EEAD-3A0F43D2C931}"/>
                </a:ext>
              </a:extLst>
            </p:cNvPr>
            <p:cNvSpPr txBox="1"/>
            <p:nvPr/>
          </p:nvSpPr>
          <p:spPr>
            <a:xfrm>
              <a:off x="165194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4E5D3362-8EE3-FAB2-448B-C457A0CA125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0FFE9558-B1F2-41E9-D765-D6F2328B4DA7}"/>
                </a:ext>
              </a:extLst>
            </p:cNvPr>
            <p:cNvSpPr txBox="1"/>
            <p:nvPr/>
          </p:nvSpPr>
          <p:spPr>
            <a:xfrm>
              <a:off x="1321078" y="32004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59" name="文字方塊 17">
              <a:extLst>
                <a:ext uri="{FF2B5EF4-FFF2-40B4-BE49-F238E27FC236}">
                  <a16:creationId xmlns:a16="http://schemas.microsoft.com/office/drawing/2014/main" id="{FC84FA2B-440B-C349-4590-F8D8FD3B2097}"/>
                </a:ext>
              </a:extLst>
            </p:cNvPr>
            <p:cNvSpPr txBox="1"/>
            <p:nvPr/>
          </p:nvSpPr>
          <p:spPr>
            <a:xfrm>
              <a:off x="4081132" y="40386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0" name="文字方塊 17">
              <a:extLst>
                <a:ext uri="{FF2B5EF4-FFF2-40B4-BE49-F238E27FC236}">
                  <a16:creationId xmlns:a16="http://schemas.microsoft.com/office/drawing/2014/main" id="{2F367B0C-60DD-BE8A-4DE3-C9FA466C8078}"/>
                </a:ext>
              </a:extLst>
            </p:cNvPr>
            <p:cNvSpPr txBox="1"/>
            <p:nvPr/>
          </p:nvSpPr>
          <p:spPr>
            <a:xfrm>
              <a:off x="5605570" y="45962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F2F27640-8106-7EAE-F9A3-1B5CBB101D18}"/>
                </a:ext>
              </a:extLst>
            </p:cNvPr>
            <p:cNvGrpSpPr/>
            <p:nvPr/>
          </p:nvGrpSpPr>
          <p:grpSpPr>
            <a:xfrm>
              <a:off x="5510904" y="4687532"/>
              <a:ext cx="96703" cy="113068"/>
              <a:chOff x="1348351" y="3733800"/>
              <a:chExt cx="121145" cy="152400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A5955AD1-3D7E-0E3D-D8ED-142DE08A72F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80B1DA2A-5CEF-CF03-8576-67B1AB06FA82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F5A1AA15-C860-06C9-AAD9-A182A89B87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2596" y="474406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63" name="直線單箭頭接點 33">
              <a:extLst>
                <a:ext uri="{FF2B5EF4-FFF2-40B4-BE49-F238E27FC236}">
                  <a16:creationId xmlns:a16="http://schemas.microsoft.com/office/drawing/2014/main" id="{E7EC7B53-188A-64EE-47A6-3C8F767E2B46}"/>
                </a:ext>
              </a:extLst>
            </p:cNvPr>
            <p:cNvCxnSpPr>
              <a:cxnSpLocks/>
            </p:cNvCxnSpPr>
            <p:nvPr/>
          </p:nvCxnSpPr>
          <p:spPr>
            <a:xfrm>
              <a:off x="3079193" y="51816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26">
              <a:extLst>
                <a:ext uri="{FF2B5EF4-FFF2-40B4-BE49-F238E27FC236}">
                  <a16:creationId xmlns:a16="http://schemas.microsoft.com/office/drawing/2014/main" id="{5EB20489-4250-E4DC-BDC1-8BD27FF02CD0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3428484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898D95E2-CD88-7188-C1E6-965CB76ABC21}"/>
                </a:ext>
              </a:extLst>
            </p:cNvPr>
            <p:cNvSpPr txBox="1"/>
            <p:nvPr/>
          </p:nvSpPr>
          <p:spPr>
            <a:xfrm>
              <a:off x="1295400" y="38100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729FCF29-F7EF-96B9-FBD1-1BCEE0082D08}"/>
                </a:ext>
              </a:extLst>
            </p:cNvPr>
            <p:cNvSpPr txBox="1"/>
            <p:nvPr/>
          </p:nvSpPr>
          <p:spPr>
            <a:xfrm>
              <a:off x="1295400" y="44196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34C2B511-45BD-0751-2894-3F547696C25F}"/>
                </a:ext>
              </a:extLst>
            </p:cNvPr>
            <p:cNvGrpSpPr/>
            <p:nvPr/>
          </p:nvGrpSpPr>
          <p:grpSpPr>
            <a:xfrm>
              <a:off x="2133600" y="4800600"/>
              <a:ext cx="1114744" cy="507831"/>
              <a:chOff x="2133600" y="5044024"/>
              <a:chExt cx="1114744" cy="507831"/>
            </a:xfrm>
          </p:grpSpPr>
          <p:cxnSp>
            <p:nvCxnSpPr>
              <p:cNvPr id="172" name="直線單箭頭接點 33">
                <a:extLst>
                  <a:ext uri="{FF2B5EF4-FFF2-40B4-BE49-F238E27FC236}">
                    <a16:creationId xmlns:a16="http://schemas.microsoft.com/office/drawing/2014/main" id="{C93039C1-B66F-5671-5B82-4304E91F68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35" y="5226253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文字方塊 39">
                <a:extLst>
                  <a:ext uri="{FF2B5EF4-FFF2-40B4-BE49-F238E27FC236}">
                    <a16:creationId xmlns:a16="http://schemas.microsoft.com/office/drawing/2014/main" id="{94459356-CA8A-F691-5F79-1AAD6831B314}"/>
                  </a:ext>
                </a:extLst>
              </p:cNvPr>
              <p:cNvSpPr txBox="1"/>
              <p:nvPr/>
            </p:nvSpPr>
            <p:spPr>
              <a:xfrm>
                <a:off x="2133600" y="5044024"/>
                <a:ext cx="1066801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contention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period (NAV)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sp>
          <p:nvSpPr>
            <p:cNvPr id="169" name="文字方塊 39">
              <a:extLst>
                <a:ext uri="{FF2B5EF4-FFF2-40B4-BE49-F238E27FC236}">
                  <a16:creationId xmlns:a16="http://schemas.microsoft.com/office/drawing/2014/main" id="{0C0C8BB0-D816-6AEB-E322-1B20B0930341}"/>
                </a:ext>
              </a:extLst>
            </p:cNvPr>
            <p:cNvSpPr txBox="1"/>
            <p:nvPr/>
          </p:nvSpPr>
          <p:spPr>
            <a:xfrm>
              <a:off x="4038600" y="38077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0" name="文字方塊 39">
              <a:extLst>
                <a:ext uri="{FF2B5EF4-FFF2-40B4-BE49-F238E27FC236}">
                  <a16:creationId xmlns:a16="http://schemas.microsoft.com/office/drawing/2014/main" id="{66517612-2A8C-138A-2512-8C4620623799}"/>
                </a:ext>
              </a:extLst>
            </p:cNvPr>
            <p:cNvSpPr txBox="1"/>
            <p:nvPr/>
          </p:nvSpPr>
          <p:spPr>
            <a:xfrm>
              <a:off x="1676400" y="3135868"/>
              <a:ext cx="9146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Attempt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1" name="文字方塊 39">
              <a:extLst>
                <a:ext uri="{FF2B5EF4-FFF2-40B4-BE49-F238E27FC236}">
                  <a16:creationId xmlns:a16="http://schemas.microsoft.com/office/drawing/2014/main" id="{24D1F55C-2358-1448-F4EF-8F372ACE343B}"/>
                </a:ext>
              </a:extLst>
            </p:cNvPr>
            <p:cNvSpPr txBox="1"/>
            <p:nvPr/>
          </p:nvSpPr>
          <p:spPr>
            <a:xfrm>
              <a:off x="2438400" y="3276600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 Initial 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B42ACC7-9D68-8E93-5BE6-33B1CD4FAB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24964" y="420221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7" name="文字方塊 20">
              <a:extLst>
                <a:ext uri="{FF2B5EF4-FFF2-40B4-BE49-F238E27FC236}">
                  <a16:creationId xmlns:a16="http://schemas.microsoft.com/office/drawing/2014/main" id="{7B95F8F0-BBA3-D91D-8E04-7C55C211A23D}"/>
                </a:ext>
              </a:extLst>
            </p:cNvPr>
            <p:cNvSpPr txBox="1"/>
            <p:nvPr/>
          </p:nvSpPr>
          <p:spPr>
            <a:xfrm>
              <a:off x="4781494" y="459802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47C277F-DFC1-3D78-1A5A-9ABF9CF6C0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17707" y="47244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9" name="文字方塊 39">
              <a:extLst>
                <a:ext uri="{FF2B5EF4-FFF2-40B4-BE49-F238E27FC236}">
                  <a16:creationId xmlns:a16="http://schemas.microsoft.com/office/drawing/2014/main" id="{03CE93D6-DD76-9425-9FD8-6556F41F4EEE}"/>
                </a:ext>
              </a:extLst>
            </p:cNvPr>
            <p:cNvSpPr txBox="1"/>
            <p:nvPr/>
          </p:nvSpPr>
          <p:spPr>
            <a:xfrm>
              <a:off x="4514962" y="3694422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" name="文字方塊 39">
              <a:extLst>
                <a:ext uri="{FF2B5EF4-FFF2-40B4-BE49-F238E27FC236}">
                  <a16:creationId xmlns:a16="http://schemas.microsoft.com/office/drawing/2014/main" id="{5BAB5B18-2C94-7C5F-6A4E-72B4EDBA7AD9}"/>
                </a:ext>
              </a:extLst>
            </p:cNvPr>
            <p:cNvSpPr txBox="1"/>
            <p:nvPr/>
          </p:nvSpPr>
          <p:spPr>
            <a:xfrm>
              <a:off x="5554217" y="43411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" name="文字方塊 39">
              <a:extLst>
                <a:ext uri="{FF2B5EF4-FFF2-40B4-BE49-F238E27FC236}">
                  <a16:creationId xmlns:a16="http://schemas.microsoft.com/office/drawing/2014/main" id="{CF1449D2-9785-9074-394B-B7193BEB1BCC}"/>
                </a:ext>
              </a:extLst>
            </p:cNvPr>
            <p:cNvSpPr txBox="1"/>
            <p:nvPr/>
          </p:nvSpPr>
          <p:spPr>
            <a:xfrm>
              <a:off x="3016767" y="4992915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2" name="直線單箭頭接點 33">
              <a:extLst>
                <a:ext uri="{FF2B5EF4-FFF2-40B4-BE49-F238E27FC236}">
                  <a16:creationId xmlns:a16="http://schemas.microsoft.com/office/drawing/2014/main" id="{2A7BDA1A-7682-0535-7540-D31E2D332B75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5189025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39">
              <a:extLst>
                <a:ext uri="{FF2B5EF4-FFF2-40B4-BE49-F238E27FC236}">
                  <a16:creationId xmlns:a16="http://schemas.microsoft.com/office/drawing/2014/main" id="{415A34DD-BD94-91D9-D1E8-43EFF117EB09}"/>
                </a:ext>
              </a:extLst>
            </p:cNvPr>
            <p:cNvSpPr txBox="1"/>
            <p:nvPr/>
          </p:nvSpPr>
          <p:spPr>
            <a:xfrm>
              <a:off x="4662765" y="4978569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" name="文字方塊 20">
              <a:extLst>
                <a:ext uri="{FF2B5EF4-FFF2-40B4-BE49-F238E27FC236}">
                  <a16:creationId xmlns:a16="http://schemas.microsoft.com/office/drawing/2014/main" id="{0898DA62-5E39-3709-0D3D-585FCC23262F}"/>
                </a:ext>
              </a:extLst>
            </p:cNvPr>
            <p:cNvSpPr txBox="1"/>
            <p:nvPr/>
          </p:nvSpPr>
          <p:spPr>
            <a:xfrm>
              <a:off x="7677094" y="35052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88F51FC-BE61-B067-6546-FA933D3481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8793" y="3670109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8" name="文字方塊 39">
              <a:extLst>
                <a:ext uri="{FF2B5EF4-FFF2-40B4-BE49-F238E27FC236}">
                  <a16:creationId xmlns:a16="http://schemas.microsoft.com/office/drawing/2014/main" id="{7DE524E9-7F11-80CF-40F4-EF9D11A8D249}"/>
                </a:ext>
              </a:extLst>
            </p:cNvPr>
            <p:cNvSpPr txBox="1"/>
            <p:nvPr/>
          </p:nvSpPr>
          <p:spPr>
            <a:xfrm>
              <a:off x="7391400" y="3124200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9" name="直線接點 26">
              <a:extLst>
                <a:ext uri="{FF2B5EF4-FFF2-40B4-BE49-F238E27FC236}">
                  <a16:creationId xmlns:a16="http://schemas.microsoft.com/office/drawing/2014/main" id="{DE354401-6CB7-73B0-A7DB-734968E65FF3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3382273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6">
              <a:extLst>
                <a:ext uri="{FF2B5EF4-FFF2-40B4-BE49-F238E27FC236}">
                  <a16:creationId xmlns:a16="http://schemas.microsoft.com/office/drawing/2014/main" id="{68D3F49A-CC84-06C5-7FE8-7820565A7DF8}"/>
                </a:ext>
              </a:extLst>
            </p:cNvPr>
            <p:cNvCxnSpPr>
              <a:cxnSpLocks/>
            </p:cNvCxnSpPr>
            <p:nvPr/>
          </p:nvCxnSpPr>
          <p:spPr>
            <a:xfrm>
              <a:off x="7482114" y="33753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文字方塊 20">
              <a:extLst>
                <a:ext uri="{FF2B5EF4-FFF2-40B4-BE49-F238E27FC236}">
                  <a16:creationId xmlns:a16="http://schemas.microsoft.com/office/drawing/2014/main" id="{B90F2627-FD54-5029-F59F-0FE498AA3920}"/>
                </a:ext>
              </a:extLst>
            </p:cNvPr>
            <p:cNvSpPr txBox="1"/>
            <p:nvPr/>
          </p:nvSpPr>
          <p:spPr>
            <a:xfrm>
              <a:off x="3257494" y="35126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4" name="文字方塊 20">
              <a:extLst>
                <a:ext uri="{FF2B5EF4-FFF2-40B4-BE49-F238E27FC236}">
                  <a16:creationId xmlns:a16="http://schemas.microsoft.com/office/drawing/2014/main" id="{2729B415-2002-2BD2-0C30-AA87AB4BE39A}"/>
                </a:ext>
              </a:extLst>
            </p:cNvPr>
            <p:cNvSpPr txBox="1"/>
            <p:nvPr/>
          </p:nvSpPr>
          <p:spPr>
            <a:xfrm>
              <a:off x="4781494" y="405718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1144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62771-F82F-858E-5035-F6325E16C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33F1-B116-D735-1426-D381A84E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FES of P-EDCA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D455-477C-215F-AD62-04ACA2F2E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76909"/>
            <a:ext cx="8534397" cy="1546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example FES (C)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DS transmission attempt triggers only one P-EDCA contention (Issue in D0.3 [1])</a:t>
            </a:r>
          </a:p>
          <a:p>
            <a:pPr lvl="2">
              <a:lnSpc>
                <a:spcPct val="90000"/>
              </a:lnSpc>
            </a:pPr>
            <a:r>
              <a:rPr lang="en-US" sz="1400" u="sng" dirty="0">
                <a:solidFill>
                  <a:schemeClr val="tx2"/>
                </a:solidFill>
              </a:rPr>
              <a:t>The idle period of every DS in the channel acquisition period will contribute to Bin[1], i.e.,</a:t>
            </a:r>
            <a:r>
              <a:rPr lang="en-US" sz="1400" b="1" i="1" u="sng" dirty="0">
                <a:solidFill>
                  <a:schemeClr val="tx2"/>
                </a:solidFill>
              </a:rPr>
              <a:t> N </a:t>
            </a:r>
            <a:r>
              <a:rPr lang="en-US" sz="1400" u="sng" dirty="0">
                <a:solidFill>
                  <a:schemeClr val="tx2"/>
                </a:solidFill>
              </a:rPr>
              <a:t>= 17.54 * PSRC threshold.</a:t>
            </a:r>
          </a:p>
          <a:p>
            <a:pPr lvl="2">
              <a:lnSpc>
                <a:spcPct val="90000"/>
              </a:lnSpc>
            </a:pPr>
            <a:r>
              <a:rPr lang="en-US" sz="1400" u="sng" dirty="0">
                <a:solidFill>
                  <a:schemeClr val="tx2"/>
                </a:solidFill>
              </a:rPr>
              <a:t>P-EDCA Attempt Retry will add a new contention in the un-resolved contentions in the next contention period. This causes the P-EDCA contentions to not converge!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AB4A4B9-9986-FCAE-4E52-A857B8646F9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14</a:t>
            </a:fld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3108C27-BCC8-DAE2-C172-4F85464E4360}"/>
              </a:ext>
            </a:extLst>
          </p:cNvPr>
          <p:cNvGrpSpPr/>
          <p:nvPr/>
        </p:nvGrpSpPr>
        <p:grpSpPr>
          <a:xfrm>
            <a:off x="381000" y="3124200"/>
            <a:ext cx="8305800" cy="3276600"/>
            <a:chOff x="381000" y="3124200"/>
            <a:chExt cx="8305800" cy="3276600"/>
          </a:xfrm>
        </p:grpSpPr>
        <p:sp>
          <p:nvSpPr>
            <p:cNvPr id="51" name="文字方塊 7">
              <a:extLst>
                <a:ext uri="{FF2B5EF4-FFF2-40B4-BE49-F238E27FC236}">
                  <a16:creationId xmlns:a16="http://schemas.microsoft.com/office/drawing/2014/main" id="{301878D5-8DEA-053D-A40D-3A465EB75943}"/>
                </a:ext>
              </a:extLst>
            </p:cNvPr>
            <p:cNvSpPr txBox="1"/>
            <p:nvPr/>
          </p:nvSpPr>
          <p:spPr>
            <a:xfrm>
              <a:off x="381000" y="4012817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1" name="文字方塊 8">
              <a:extLst>
                <a:ext uri="{FF2B5EF4-FFF2-40B4-BE49-F238E27FC236}">
                  <a16:creationId xmlns:a16="http://schemas.microsoft.com/office/drawing/2014/main" id="{AF3FCA89-9978-57C9-1FFF-4B7D80EF3CB9}"/>
                </a:ext>
              </a:extLst>
            </p:cNvPr>
            <p:cNvSpPr txBox="1"/>
            <p:nvPr/>
          </p:nvSpPr>
          <p:spPr>
            <a:xfrm>
              <a:off x="381000" y="4558780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2" name="文字方塊 9">
              <a:extLst>
                <a:ext uri="{FF2B5EF4-FFF2-40B4-BE49-F238E27FC236}">
                  <a16:creationId xmlns:a16="http://schemas.microsoft.com/office/drawing/2014/main" id="{0F023F5E-936F-9D8F-2BF8-020E407990E3}"/>
                </a:ext>
              </a:extLst>
            </p:cNvPr>
            <p:cNvSpPr txBox="1"/>
            <p:nvPr/>
          </p:nvSpPr>
          <p:spPr>
            <a:xfrm>
              <a:off x="381000" y="557638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03" name="直線接點 12">
              <a:extLst>
                <a:ext uri="{FF2B5EF4-FFF2-40B4-BE49-F238E27FC236}">
                  <a16:creationId xmlns:a16="http://schemas.microsoft.com/office/drawing/2014/main" id="{8F2E7144-EF52-6725-3F97-80F2E5D58D97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5810769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3">
              <a:extLst>
                <a:ext uri="{FF2B5EF4-FFF2-40B4-BE49-F238E27FC236}">
                  <a16:creationId xmlns:a16="http://schemas.microsoft.com/office/drawing/2014/main" id="{A6FD18FB-82CC-9742-6983-4980043A39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913" y="4798145"/>
              <a:ext cx="7809887" cy="325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4">
              <a:extLst>
                <a:ext uri="{FF2B5EF4-FFF2-40B4-BE49-F238E27FC236}">
                  <a16:creationId xmlns:a16="http://schemas.microsoft.com/office/drawing/2014/main" id="{DB051C42-4F7F-054F-FD4A-635E2183C647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4253084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文字方塊 5">
              <a:extLst>
                <a:ext uri="{FF2B5EF4-FFF2-40B4-BE49-F238E27FC236}">
                  <a16:creationId xmlns:a16="http://schemas.microsoft.com/office/drawing/2014/main" id="{0E04967A-A0E3-C446-8024-F66B3FFC5BEC}"/>
                </a:ext>
              </a:extLst>
            </p:cNvPr>
            <p:cNvSpPr txBox="1"/>
            <p:nvPr/>
          </p:nvSpPr>
          <p:spPr>
            <a:xfrm>
              <a:off x="249337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7" name="文字方塊 15">
              <a:extLst>
                <a:ext uri="{FF2B5EF4-FFF2-40B4-BE49-F238E27FC236}">
                  <a16:creationId xmlns:a16="http://schemas.microsoft.com/office/drawing/2014/main" id="{E10C4269-F6AA-183F-ACF9-FE0946DF199C}"/>
                </a:ext>
              </a:extLst>
            </p:cNvPr>
            <p:cNvSpPr txBox="1"/>
            <p:nvPr/>
          </p:nvSpPr>
          <p:spPr>
            <a:xfrm>
              <a:off x="249337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8" name="文字方塊 17">
              <a:extLst>
                <a:ext uri="{FF2B5EF4-FFF2-40B4-BE49-F238E27FC236}">
                  <a16:creationId xmlns:a16="http://schemas.microsoft.com/office/drawing/2014/main" id="{E288FDA0-8BB0-8F9E-EFA2-A9FA468C6888}"/>
                </a:ext>
              </a:extLst>
            </p:cNvPr>
            <p:cNvSpPr txBox="1"/>
            <p:nvPr/>
          </p:nvSpPr>
          <p:spPr>
            <a:xfrm>
              <a:off x="4062974" y="46035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9" name="文字方塊 19">
              <a:extLst>
                <a:ext uri="{FF2B5EF4-FFF2-40B4-BE49-F238E27FC236}">
                  <a16:creationId xmlns:a16="http://schemas.microsoft.com/office/drawing/2014/main" id="{94380690-0366-E8DF-E503-7834CDFE1171}"/>
                </a:ext>
              </a:extLst>
            </p:cNvPr>
            <p:cNvSpPr txBox="1"/>
            <p:nvPr/>
          </p:nvSpPr>
          <p:spPr>
            <a:xfrm>
              <a:off x="6285489" y="4808471"/>
              <a:ext cx="334543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0" name="文字方塊 20">
              <a:extLst>
                <a:ext uri="{FF2B5EF4-FFF2-40B4-BE49-F238E27FC236}">
                  <a16:creationId xmlns:a16="http://schemas.microsoft.com/office/drawing/2014/main" id="{744FB134-DEB9-7F57-AB5F-D801784D22C5}"/>
                </a:ext>
              </a:extLst>
            </p:cNvPr>
            <p:cNvSpPr txBox="1"/>
            <p:nvPr/>
          </p:nvSpPr>
          <p:spPr>
            <a:xfrm>
              <a:off x="3257494" y="404108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1" name="直線接點 25">
              <a:extLst>
                <a:ext uri="{FF2B5EF4-FFF2-40B4-BE49-F238E27FC236}">
                  <a16:creationId xmlns:a16="http://schemas.microsoft.com/office/drawing/2014/main" id="{9CCF04B0-208D-867F-30CC-C4CB15C8C6C4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35" y="3456601"/>
              <a:ext cx="0" cy="2336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26">
              <a:extLst>
                <a:ext uri="{FF2B5EF4-FFF2-40B4-BE49-F238E27FC236}">
                  <a16:creationId xmlns:a16="http://schemas.microsoft.com/office/drawing/2014/main" id="{00A3BACA-4769-801D-BC53-CC8F41905A07}"/>
                </a:ext>
              </a:extLst>
            </p:cNvPr>
            <p:cNvCxnSpPr>
              <a:cxnSpLocks/>
            </p:cNvCxnSpPr>
            <p:nvPr/>
          </p:nvCxnSpPr>
          <p:spPr>
            <a:xfrm>
              <a:off x="6620032" y="33753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文字方塊 29">
              <a:extLst>
                <a:ext uri="{FF2B5EF4-FFF2-40B4-BE49-F238E27FC236}">
                  <a16:creationId xmlns:a16="http://schemas.microsoft.com/office/drawing/2014/main" id="{FCD5FE04-709D-014A-891C-92883C745BCD}"/>
                </a:ext>
              </a:extLst>
            </p:cNvPr>
            <p:cNvSpPr txBox="1"/>
            <p:nvPr/>
          </p:nvSpPr>
          <p:spPr>
            <a:xfrm>
              <a:off x="6736784" y="458822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PPDU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4" name="文字方塊 30">
              <a:extLst>
                <a:ext uri="{FF2B5EF4-FFF2-40B4-BE49-F238E27FC236}">
                  <a16:creationId xmlns:a16="http://schemas.microsoft.com/office/drawing/2014/main" id="{76DA332E-58B3-8058-77A8-DDF5FFEA1962}"/>
                </a:ext>
              </a:extLst>
            </p:cNvPr>
            <p:cNvSpPr txBox="1"/>
            <p:nvPr/>
          </p:nvSpPr>
          <p:spPr>
            <a:xfrm>
              <a:off x="7329841" y="4803761"/>
              <a:ext cx="162204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BA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5" name="直線單箭頭接點 33">
              <a:extLst>
                <a:ext uri="{FF2B5EF4-FFF2-40B4-BE49-F238E27FC236}">
                  <a16:creationId xmlns:a16="http://schemas.microsoft.com/office/drawing/2014/main" id="{1351DE34-7C47-4C01-74E6-ADF9E30606E5}"/>
                </a:ext>
              </a:extLst>
            </p:cNvPr>
            <p:cNvCxnSpPr>
              <a:cxnSpLocks/>
            </p:cNvCxnSpPr>
            <p:nvPr/>
          </p:nvCxnSpPr>
          <p:spPr>
            <a:xfrm>
              <a:off x="1502829" y="6225824"/>
              <a:ext cx="51172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文字方塊 39">
              <a:extLst>
                <a:ext uri="{FF2B5EF4-FFF2-40B4-BE49-F238E27FC236}">
                  <a16:creationId xmlns:a16="http://schemas.microsoft.com/office/drawing/2014/main" id="{55FCE091-42F7-0CAF-EA98-EF1FE6B25EE9}"/>
                </a:ext>
              </a:extLst>
            </p:cNvPr>
            <p:cNvSpPr txBox="1"/>
            <p:nvPr/>
          </p:nvSpPr>
          <p:spPr>
            <a:xfrm>
              <a:off x="2959942" y="6019800"/>
              <a:ext cx="1688258" cy="2589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Channel Acquisition Time 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8F216677-278F-DEC6-1F7C-24332688A37E}"/>
                </a:ext>
              </a:extLst>
            </p:cNvPr>
            <p:cNvGrpSpPr/>
            <p:nvPr/>
          </p:nvGrpSpPr>
          <p:grpSpPr>
            <a:xfrm>
              <a:off x="2376676" y="4149459"/>
              <a:ext cx="96703" cy="113068"/>
              <a:chOff x="1348351" y="3733800"/>
              <a:chExt cx="121145" cy="15240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A3B3A794-A3A9-145C-1796-9A8E6CEB90D8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10C16B6E-3F67-8807-972D-E2D54120FCAF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A4600F22-508E-7864-A660-2769AB80AAE3}"/>
                </a:ext>
              </a:extLst>
            </p:cNvPr>
            <p:cNvGrpSpPr/>
            <p:nvPr/>
          </p:nvGrpSpPr>
          <p:grpSpPr>
            <a:xfrm>
              <a:off x="2386675" y="4697560"/>
              <a:ext cx="96703" cy="113068"/>
              <a:chOff x="1348351" y="3733800"/>
              <a:chExt cx="121145" cy="152400"/>
            </a:xfrm>
          </p:grpSpPr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08D804CC-F52C-F3DB-1359-D417E77E6CC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69460B68-1C4E-DEAB-9770-9BDA1BF93BD7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2406DD2-55D0-1490-B050-F6BB1A41FF7D}"/>
                </a:ext>
              </a:extLst>
            </p:cNvPr>
            <p:cNvGrpSpPr/>
            <p:nvPr/>
          </p:nvGrpSpPr>
          <p:grpSpPr>
            <a:xfrm>
              <a:off x="2324348" y="5698594"/>
              <a:ext cx="96703" cy="113068"/>
              <a:chOff x="1348351" y="3733800"/>
              <a:chExt cx="121145" cy="152400"/>
            </a:xfrm>
          </p:grpSpPr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9BBFBD0C-8549-378C-A1E0-29A92DB940C5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9048E031-C2AD-A35F-83BD-8C8EDC1A9D9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C3454BC9-BB27-7004-B75B-862A6661BC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769A0FB2-E8EA-D8F1-0911-09BC21F70AB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35219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DEF6CEA6-DA86-E9BC-187E-3FE3DCB0F7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2695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53995A51-CD7A-FA29-49EE-684FB44786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97BE505B-42BE-B05A-8CD8-E372863C9C0C}"/>
                </a:ext>
              </a:extLst>
            </p:cNvPr>
            <p:cNvSpPr/>
            <p:nvPr/>
          </p:nvSpPr>
          <p:spPr bwMode="auto">
            <a:xfrm>
              <a:off x="866273" y="5954226"/>
              <a:ext cx="623908" cy="1993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703060505090304" pitchFamily="18" charset="0"/>
                </a:rPr>
                <a:t>Busy</a:t>
              </a:r>
            </a:p>
          </p:txBody>
        </p:sp>
        <p:cxnSp>
          <p:nvCxnSpPr>
            <p:cNvPr id="127" name="直線接點 26">
              <a:extLst>
                <a:ext uri="{FF2B5EF4-FFF2-40B4-BE49-F238E27FC236}">
                  <a16:creationId xmlns:a16="http://schemas.microsoft.com/office/drawing/2014/main" id="{9AA48499-847A-2C5B-05D0-6FB9918CAADB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3393597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E63DA82B-8A15-C187-C2A8-B76E5A5C9B9E}"/>
                </a:ext>
              </a:extLst>
            </p:cNvPr>
            <p:cNvGrpSpPr/>
            <p:nvPr/>
          </p:nvGrpSpPr>
          <p:grpSpPr>
            <a:xfrm>
              <a:off x="3968308" y="4694792"/>
              <a:ext cx="96703" cy="113068"/>
              <a:chOff x="1348351" y="3733800"/>
              <a:chExt cx="121145" cy="152400"/>
            </a:xfrm>
          </p:grpSpPr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2545E7E8-2319-D769-FCF7-39F50192BDB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515FCE78-B295-239A-86E2-F07A5B6592CD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832634BF-E411-6430-8405-0E19517336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475132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4598285-D662-6CF0-3B3E-1670441A2283}"/>
                </a:ext>
              </a:extLst>
            </p:cNvPr>
            <p:cNvGrpSpPr/>
            <p:nvPr/>
          </p:nvGrpSpPr>
          <p:grpSpPr>
            <a:xfrm>
              <a:off x="3977976" y="4149117"/>
              <a:ext cx="96703" cy="113068"/>
              <a:chOff x="1348351" y="3733800"/>
              <a:chExt cx="121145" cy="152400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D6B97A77-D011-EDBB-7A13-98F7833989D6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CC04D23C-3069-436B-A806-BE7BBCA19C76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DB7D9D0B-A619-B375-A711-37AEFEB557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9668" y="420565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4EF530C6-7E81-C0F3-9913-6F18FC998FE7}"/>
                </a:ext>
              </a:extLst>
            </p:cNvPr>
            <p:cNvSpPr txBox="1"/>
            <p:nvPr/>
          </p:nvSpPr>
          <p:spPr>
            <a:xfrm>
              <a:off x="7443108" y="5410872"/>
              <a:ext cx="710292" cy="38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1000"/>
                </a:lnSpc>
              </a:pPr>
              <a:r>
                <a:rPr lang="en-US" sz="600" dirty="0"/>
                <a:t>BC=3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E749E6F-EADA-3EFE-4021-B90830B84081}"/>
                </a:ext>
              </a:extLst>
            </p:cNvPr>
            <p:cNvGrpSpPr/>
            <p:nvPr/>
          </p:nvGrpSpPr>
          <p:grpSpPr>
            <a:xfrm>
              <a:off x="7735421" y="5689456"/>
              <a:ext cx="96703" cy="113068"/>
              <a:chOff x="1348351" y="3733800"/>
              <a:chExt cx="121145" cy="152400"/>
            </a:xfrm>
          </p:grpSpPr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43FD7590-D1A1-AABD-3785-579BC2ACAB60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6C463915-DF5F-800A-3258-B594DD840281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81A30398-6594-7792-D5C4-AF7388D9BC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80591" y="574599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6" name="文字方塊 5">
              <a:extLst>
                <a:ext uri="{FF2B5EF4-FFF2-40B4-BE49-F238E27FC236}">
                  <a16:creationId xmlns:a16="http://schemas.microsoft.com/office/drawing/2014/main" id="{24F1A3FA-2FBF-9966-88CA-0AE2294872B9}"/>
                </a:ext>
              </a:extLst>
            </p:cNvPr>
            <p:cNvSpPr txBox="1"/>
            <p:nvPr/>
          </p:nvSpPr>
          <p:spPr>
            <a:xfrm>
              <a:off x="165194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37" name="文字方塊 15">
              <a:extLst>
                <a:ext uri="{FF2B5EF4-FFF2-40B4-BE49-F238E27FC236}">
                  <a16:creationId xmlns:a16="http://schemas.microsoft.com/office/drawing/2014/main" id="{11004552-B5C5-769A-8F2D-CA2128CAFDFF}"/>
                </a:ext>
              </a:extLst>
            </p:cNvPr>
            <p:cNvSpPr txBox="1"/>
            <p:nvPr/>
          </p:nvSpPr>
          <p:spPr>
            <a:xfrm>
              <a:off x="165194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C8703D3F-1B4F-9D73-BD41-799CE2DEC39C}"/>
                </a:ext>
              </a:extLst>
            </p:cNvPr>
            <p:cNvGrpSpPr/>
            <p:nvPr/>
          </p:nvGrpSpPr>
          <p:grpSpPr>
            <a:xfrm>
              <a:off x="1624481" y="5698594"/>
              <a:ext cx="96703" cy="113068"/>
              <a:chOff x="1348351" y="3733800"/>
              <a:chExt cx="121145" cy="152400"/>
            </a:xfrm>
          </p:grpSpPr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81BE5AE0-6F7A-EB46-A1AD-163D1300561E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C67A5E83-7F81-A964-EB10-9D89E1AF1C8E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856C9BFA-39E3-7C6E-C448-6B65E429C9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3FB775D2-FA19-FC06-1A36-0D92ED803A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CA83D6E1-BD63-0E2B-5C67-74BFABB829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2829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D0F58CC-653F-070B-5D71-BF0A5792C0DA}"/>
                </a:ext>
              </a:extLst>
            </p:cNvPr>
            <p:cNvSpPr txBox="1"/>
            <p:nvPr/>
          </p:nvSpPr>
          <p:spPr>
            <a:xfrm>
              <a:off x="1197445" y="5463320"/>
              <a:ext cx="555155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BC=3</a:t>
              </a:r>
            </a:p>
          </p:txBody>
        </p:sp>
        <p:cxnSp>
          <p:nvCxnSpPr>
            <p:cNvPr id="143" name="直線接點 25">
              <a:extLst>
                <a:ext uri="{FF2B5EF4-FFF2-40B4-BE49-F238E27FC236}">
                  <a16:creationId xmlns:a16="http://schemas.microsoft.com/office/drawing/2014/main" id="{C996BB5D-452B-99FF-5190-86C3C14F30B6}"/>
                </a:ext>
              </a:extLst>
            </p:cNvPr>
            <p:cNvCxnSpPr>
              <a:cxnSpLocks/>
            </p:cNvCxnSpPr>
            <p:nvPr/>
          </p:nvCxnSpPr>
          <p:spPr>
            <a:xfrm>
              <a:off x="1510372" y="3344663"/>
              <a:ext cx="0" cy="3056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文字方塊 39">
              <a:extLst>
                <a:ext uri="{FF2B5EF4-FFF2-40B4-BE49-F238E27FC236}">
                  <a16:creationId xmlns:a16="http://schemas.microsoft.com/office/drawing/2014/main" id="{C84AF986-0CE7-0F5A-4C6D-8B7D3A1D7706}"/>
                </a:ext>
              </a:extLst>
            </p:cNvPr>
            <p:cNvSpPr txBox="1"/>
            <p:nvPr/>
          </p:nvSpPr>
          <p:spPr>
            <a:xfrm>
              <a:off x="2971800" y="3124200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5" name="直線單箭頭接點 33">
              <a:extLst>
                <a:ext uri="{FF2B5EF4-FFF2-40B4-BE49-F238E27FC236}">
                  <a16:creationId xmlns:a16="http://schemas.microsoft.com/office/drawing/2014/main" id="{F1F1E3AD-E4A4-AA27-D921-92C534959836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5006341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26">
              <a:extLst>
                <a:ext uri="{FF2B5EF4-FFF2-40B4-BE49-F238E27FC236}">
                  <a16:creationId xmlns:a16="http://schemas.microsoft.com/office/drawing/2014/main" id="{75BA2C92-8B43-07F2-9119-A09C34A1BEE4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0" y="3456601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文字方塊 7">
              <a:extLst>
                <a:ext uri="{FF2B5EF4-FFF2-40B4-BE49-F238E27FC236}">
                  <a16:creationId xmlns:a16="http://schemas.microsoft.com/office/drawing/2014/main" id="{1C163820-BD6D-3F7F-27C4-6BFF7F5D47BE}"/>
                </a:ext>
              </a:extLst>
            </p:cNvPr>
            <p:cNvSpPr txBox="1"/>
            <p:nvPr/>
          </p:nvSpPr>
          <p:spPr>
            <a:xfrm>
              <a:off x="381000" y="348070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8" name="直線接點 14">
              <a:extLst>
                <a:ext uri="{FF2B5EF4-FFF2-40B4-BE49-F238E27FC236}">
                  <a16:creationId xmlns:a16="http://schemas.microsoft.com/office/drawing/2014/main" id="{3855EA9E-4C5B-0727-CF9A-756D883B91DB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3720976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文字方塊 20">
              <a:extLst>
                <a:ext uri="{FF2B5EF4-FFF2-40B4-BE49-F238E27FC236}">
                  <a16:creationId xmlns:a16="http://schemas.microsoft.com/office/drawing/2014/main" id="{17BC5F8D-35A4-7596-FC66-A438FD252FC0}"/>
                </a:ext>
              </a:extLst>
            </p:cNvPr>
            <p:cNvSpPr txBox="1"/>
            <p:nvPr/>
          </p:nvSpPr>
          <p:spPr>
            <a:xfrm>
              <a:off x="3257494" y="459802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DF3AE80D-A0B2-77DE-65E9-FD5776FC73E9}"/>
                </a:ext>
              </a:extLst>
            </p:cNvPr>
            <p:cNvGrpSpPr/>
            <p:nvPr/>
          </p:nvGrpSpPr>
          <p:grpSpPr>
            <a:xfrm>
              <a:off x="2376676" y="3617351"/>
              <a:ext cx="96703" cy="113068"/>
              <a:chOff x="1348351" y="3733800"/>
              <a:chExt cx="121145" cy="152400"/>
            </a:xfrm>
          </p:grpSpPr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3499B2E8-EACC-1B80-4F31-E57757E79DB7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AB188FD0-E204-85E0-4232-96D14C88A44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id="{3F74DD41-AD63-0C2F-754A-E5CF000F08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F5E5B8A9-2AD1-43DB-511C-7567C99378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7244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82C68933-7B01-60CB-00FF-32E49DD844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3673543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6" name="文字方塊 5">
              <a:extLst>
                <a:ext uri="{FF2B5EF4-FFF2-40B4-BE49-F238E27FC236}">
                  <a16:creationId xmlns:a16="http://schemas.microsoft.com/office/drawing/2014/main" id="{2D2DB223-73DE-C121-DE91-C2A09B8451B2}"/>
                </a:ext>
              </a:extLst>
            </p:cNvPr>
            <p:cNvSpPr txBox="1"/>
            <p:nvPr/>
          </p:nvSpPr>
          <p:spPr>
            <a:xfrm>
              <a:off x="165194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0822F63A-457D-CA1E-F74F-FE151F5AD1D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715D1AA4-EA5F-617B-4995-6C85C7CF9910}"/>
                </a:ext>
              </a:extLst>
            </p:cNvPr>
            <p:cNvSpPr txBox="1"/>
            <p:nvPr/>
          </p:nvSpPr>
          <p:spPr>
            <a:xfrm>
              <a:off x="1321078" y="32004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59" name="文字方塊 17">
              <a:extLst>
                <a:ext uri="{FF2B5EF4-FFF2-40B4-BE49-F238E27FC236}">
                  <a16:creationId xmlns:a16="http://schemas.microsoft.com/office/drawing/2014/main" id="{DA376C4C-9B60-003B-41B2-9BE256740331}"/>
                </a:ext>
              </a:extLst>
            </p:cNvPr>
            <p:cNvSpPr txBox="1"/>
            <p:nvPr/>
          </p:nvSpPr>
          <p:spPr>
            <a:xfrm>
              <a:off x="4081132" y="40386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0" name="文字方塊 17">
              <a:extLst>
                <a:ext uri="{FF2B5EF4-FFF2-40B4-BE49-F238E27FC236}">
                  <a16:creationId xmlns:a16="http://schemas.microsoft.com/office/drawing/2014/main" id="{C18A19FA-4B50-CD70-E603-5D4C93AD9E0B}"/>
                </a:ext>
              </a:extLst>
            </p:cNvPr>
            <p:cNvSpPr txBox="1"/>
            <p:nvPr/>
          </p:nvSpPr>
          <p:spPr>
            <a:xfrm>
              <a:off x="5605570" y="45962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B13BF997-34D8-3EC3-65B1-0117CB81AA19}"/>
                </a:ext>
              </a:extLst>
            </p:cNvPr>
            <p:cNvGrpSpPr/>
            <p:nvPr/>
          </p:nvGrpSpPr>
          <p:grpSpPr>
            <a:xfrm>
              <a:off x="5510904" y="4687532"/>
              <a:ext cx="96703" cy="113068"/>
              <a:chOff x="1348351" y="3733800"/>
              <a:chExt cx="121145" cy="152400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6E631F75-88CE-37FE-29A4-DA0B13D267D1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A67D1E9E-D04B-CF09-6032-9F2445FAB53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E32B09E0-6095-8E49-0F1A-7DA90E8F98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2596" y="474406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63" name="直線單箭頭接點 33">
              <a:extLst>
                <a:ext uri="{FF2B5EF4-FFF2-40B4-BE49-F238E27FC236}">
                  <a16:creationId xmlns:a16="http://schemas.microsoft.com/office/drawing/2014/main" id="{4F566713-F5F5-08C2-E7AF-77C3F0FF68F3}"/>
                </a:ext>
              </a:extLst>
            </p:cNvPr>
            <p:cNvCxnSpPr>
              <a:cxnSpLocks/>
            </p:cNvCxnSpPr>
            <p:nvPr/>
          </p:nvCxnSpPr>
          <p:spPr>
            <a:xfrm>
              <a:off x="3079193" y="51816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26">
              <a:extLst>
                <a:ext uri="{FF2B5EF4-FFF2-40B4-BE49-F238E27FC236}">
                  <a16:creationId xmlns:a16="http://schemas.microsoft.com/office/drawing/2014/main" id="{4243996B-84ED-C9CC-7691-45C62C8FF053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3428484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747DEB36-424B-DFA8-FAC7-3CC7F4F7DBA6}"/>
                </a:ext>
              </a:extLst>
            </p:cNvPr>
            <p:cNvSpPr txBox="1"/>
            <p:nvPr/>
          </p:nvSpPr>
          <p:spPr>
            <a:xfrm>
              <a:off x="1295400" y="38100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60E32E50-3529-8655-6A87-39AE3C606E3F}"/>
                </a:ext>
              </a:extLst>
            </p:cNvPr>
            <p:cNvSpPr txBox="1"/>
            <p:nvPr/>
          </p:nvSpPr>
          <p:spPr>
            <a:xfrm>
              <a:off x="1295400" y="44196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DF9EEC0-376C-5E8C-DB57-78466521467F}"/>
                </a:ext>
              </a:extLst>
            </p:cNvPr>
            <p:cNvGrpSpPr/>
            <p:nvPr/>
          </p:nvGrpSpPr>
          <p:grpSpPr>
            <a:xfrm>
              <a:off x="2133600" y="4800600"/>
              <a:ext cx="1114744" cy="507831"/>
              <a:chOff x="2133600" y="5044024"/>
              <a:chExt cx="1114744" cy="507831"/>
            </a:xfrm>
          </p:grpSpPr>
          <p:cxnSp>
            <p:nvCxnSpPr>
              <p:cNvPr id="172" name="直線單箭頭接點 33">
                <a:extLst>
                  <a:ext uri="{FF2B5EF4-FFF2-40B4-BE49-F238E27FC236}">
                    <a16:creationId xmlns:a16="http://schemas.microsoft.com/office/drawing/2014/main" id="{1A06351B-F4F0-6DA3-052B-B05D4F069B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35" y="5226253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文字方塊 39">
                <a:extLst>
                  <a:ext uri="{FF2B5EF4-FFF2-40B4-BE49-F238E27FC236}">
                    <a16:creationId xmlns:a16="http://schemas.microsoft.com/office/drawing/2014/main" id="{F8D54779-71C9-0027-06FF-2B6F43E82C70}"/>
                  </a:ext>
                </a:extLst>
              </p:cNvPr>
              <p:cNvSpPr txBox="1"/>
              <p:nvPr/>
            </p:nvSpPr>
            <p:spPr>
              <a:xfrm>
                <a:off x="2133600" y="5044024"/>
                <a:ext cx="1066801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contention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period (NAV)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sp>
          <p:nvSpPr>
            <p:cNvPr id="169" name="文字方塊 39">
              <a:extLst>
                <a:ext uri="{FF2B5EF4-FFF2-40B4-BE49-F238E27FC236}">
                  <a16:creationId xmlns:a16="http://schemas.microsoft.com/office/drawing/2014/main" id="{85AC6539-2DE7-62B3-CF42-558BB7320321}"/>
                </a:ext>
              </a:extLst>
            </p:cNvPr>
            <p:cNvSpPr txBox="1"/>
            <p:nvPr/>
          </p:nvSpPr>
          <p:spPr>
            <a:xfrm>
              <a:off x="4038600" y="38077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0" name="文字方塊 39">
              <a:extLst>
                <a:ext uri="{FF2B5EF4-FFF2-40B4-BE49-F238E27FC236}">
                  <a16:creationId xmlns:a16="http://schemas.microsoft.com/office/drawing/2014/main" id="{1EB49474-ECEE-A5EF-38AC-16561E3C41F4}"/>
                </a:ext>
              </a:extLst>
            </p:cNvPr>
            <p:cNvSpPr txBox="1"/>
            <p:nvPr/>
          </p:nvSpPr>
          <p:spPr>
            <a:xfrm>
              <a:off x="1676400" y="3135868"/>
              <a:ext cx="9146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Attempt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1" name="文字方塊 39">
              <a:extLst>
                <a:ext uri="{FF2B5EF4-FFF2-40B4-BE49-F238E27FC236}">
                  <a16:creationId xmlns:a16="http://schemas.microsoft.com/office/drawing/2014/main" id="{BD048F8E-A7BC-DA2E-213A-97B75798CF47}"/>
                </a:ext>
              </a:extLst>
            </p:cNvPr>
            <p:cNvSpPr txBox="1"/>
            <p:nvPr/>
          </p:nvSpPr>
          <p:spPr>
            <a:xfrm>
              <a:off x="2438400" y="3810000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 Initial 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FD10232-D6E9-7F2A-5399-C902D8ACF0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24964" y="420221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7" name="文字方塊 20">
              <a:extLst>
                <a:ext uri="{FF2B5EF4-FFF2-40B4-BE49-F238E27FC236}">
                  <a16:creationId xmlns:a16="http://schemas.microsoft.com/office/drawing/2014/main" id="{FF4EC3E4-4F00-8BA4-A889-8297513ED1D5}"/>
                </a:ext>
              </a:extLst>
            </p:cNvPr>
            <p:cNvSpPr txBox="1"/>
            <p:nvPr/>
          </p:nvSpPr>
          <p:spPr>
            <a:xfrm>
              <a:off x="4781494" y="459802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36BC7A2-AF01-F0D3-1F88-BC26CB5102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17707" y="47244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9" name="文字方塊 39">
              <a:extLst>
                <a:ext uri="{FF2B5EF4-FFF2-40B4-BE49-F238E27FC236}">
                  <a16:creationId xmlns:a16="http://schemas.microsoft.com/office/drawing/2014/main" id="{6C74FF1E-F38F-09B3-69C8-9DC7946695A6}"/>
                </a:ext>
              </a:extLst>
            </p:cNvPr>
            <p:cNvSpPr txBox="1"/>
            <p:nvPr/>
          </p:nvSpPr>
          <p:spPr>
            <a:xfrm>
              <a:off x="4514962" y="4212264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" name="文字方塊 39">
              <a:extLst>
                <a:ext uri="{FF2B5EF4-FFF2-40B4-BE49-F238E27FC236}">
                  <a16:creationId xmlns:a16="http://schemas.microsoft.com/office/drawing/2014/main" id="{935BF21D-F849-4686-5B76-7D91F97E0668}"/>
                </a:ext>
              </a:extLst>
            </p:cNvPr>
            <p:cNvSpPr txBox="1"/>
            <p:nvPr/>
          </p:nvSpPr>
          <p:spPr>
            <a:xfrm>
              <a:off x="5554217" y="43411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" name="文字方塊 39">
              <a:extLst>
                <a:ext uri="{FF2B5EF4-FFF2-40B4-BE49-F238E27FC236}">
                  <a16:creationId xmlns:a16="http://schemas.microsoft.com/office/drawing/2014/main" id="{245619D1-1EC2-68CF-908F-9C9E55004738}"/>
                </a:ext>
              </a:extLst>
            </p:cNvPr>
            <p:cNvSpPr txBox="1"/>
            <p:nvPr/>
          </p:nvSpPr>
          <p:spPr>
            <a:xfrm>
              <a:off x="3016767" y="4992915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2" name="直線單箭頭接點 33">
              <a:extLst>
                <a:ext uri="{FF2B5EF4-FFF2-40B4-BE49-F238E27FC236}">
                  <a16:creationId xmlns:a16="http://schemas.microsoft.com/office/drawing/2014/main" id="{A3E38BF6-E267-8CED-39E2-93BE0BDE79B8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5189025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39">
              <a:extLst>
                <a:ext uri="{FF2B5EF4-FFF2-40B4-BE49-F238E27FC236}">
                  <a16:creationId xmlns:a16="http://schemas.microsoft.com/office/drawing/2014/main" id="{89810EF9-A4FE-295D-8EF3-8570718B11ED}"/>
                </a:ext>
              </a:extLst>
            </p:cNvPr>
            <p:cNvSpPr txBox="1"/>
            <p:nvPr/>
          </p:nvSpPr>
          <p:spPr>
            <a:xfrm>
              <a:off x="4662765" y="4978569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" name="文字方塊 20">
              <a:extLst>
                <a:ext uri="{FF2B5EF4-FFF2-40B4-BE49-F238E27FC236}">
                  <a16:creationId xmlns:a16="http://schemas.microsoft.com/office/drawing/2014/main" id="{10457ACA-AE06-5621-0C23-574E64A66D22}"/>
                </a:ext>
              </a:extLst>
            </p:cNvPr>
            <p:cNvSpPr txBox="1"/>
            <p:nvPr/>
          </p:nvSpPr>
          <p:spPr>
            <a:xfrm>
              <a:off x="7677094" y="35052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3840189-3E0F-5F4B-F9DC-21D32871A27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8793" y="3670109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8" name="文字方塊 39">
              <a:extLst>
                <a:ext uri="{FF2B5EF4-FFF2-40B4-BE49-F238E27FC236}">
                  <a16:creationId xmlns:a16="http://schemas.microsoft.com/office/drawing/2014/main" id="{E0D176E1-C21B-0E93-5CAE-9EEA01D98CEB}"/>
                </a:ext>
              </a:extLst>
            </p:cNvPr>
            <p:cNvSpPr txBox="1"/>
            <p:nvPr/>
          </p:nvSpPr>
          <p:spPr>
            <a:xfrm>
              <a:off x="7391400" y="3124200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9" name="直線接點 26">
              <a:extLst>
                <a:ext uri="{FF2B5EF4-FFF2-40B4-BE49-F238E27FC236}">
                  <a16:creationId xmlns:a16="http://schemas.microsoft.com/office/drawing/2014/main" id="{3D481C85-58B3-5532-40A5-DD646081FBE0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3382273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6">
              <a:extLst>
                <a:ext uri="{FF2B5EF4-FFF2-40B4-BE49-F238E27FC236}">
                  <a16:creationId xmlns:a16="http://schemas.microsoft.com/office/drawing/2014/main" id="{A458871F-19D4-4EE0-52A7-F497ED600AA7}"/>
                </a:ext>
              </a:extLst>
            </p:cNvPr>
            <p:cNvCxnSpPr>
              <a:cxnSpLocks/>
            </p:cNvCxnSpPr>
            <p:nvPr/>
          </p:nvCxnSpPr>
          <p:spPr>
            <a:xfrm>
              <a:off x="7482114" y="33753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文字方塊 20">
              <a:extLst>
                <a:ext uri="{FF2B5EF4-FFF2-40B4-BE49-F238E27FC236}">
                  <a16:creationId xmlns:a16="http://schemas.microsoft.com/office/drawing/2014/main" id="{A0CA58A3-0200-3585-34BB-0B92398046D9}"/>
                </a:ext>
              </a:extLst>
            </p:cNvPr>
            <p:cNvSpPr txBox="1"/>
            <p:nvPr/>
          </p:nvSpPr>
          <p:spPr>
            <a:xfrm>
              <a:off x="3257494" y="3505200"/>
              <a:ext cx="552506" cy="202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DS?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CADB8E8-BE52-F7B9-F8EA-B9FD89139640}"/>
                </a:ext>
              </a:extLst>
            </p:cNvPr>
            <p:cNvGrpSpPr/>
            <p:nvPr/>
          </p:nvGrpSpPr>
          <p:grpSpPr>
            <a:xfrm>
              <a:off x="3983664" y="3620732"/>
              <a:ext cx="96703" cy="113068"/>
              <a:chOff x="1348351" y="3733800"/>
              <a:chExt cx="121145" cy="15240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BF4DA626-8EC0-2621-C396-F66B3290A7E0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09A18DD-3527-FDF8-9AAA-7D6DA4655D5C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25" name="文字方塊 17">
              <a:extLst>
                <a:ext uri="{FF2B5EF4-FFF2-40B4-BE49-F238E27FC236}">
                  <a16:creationId xmlns:a16="http://schemas.microsoft.com/office/drawing/2014/main" id="{E6C58310-1A4E-45CB-234A-90AADAFD4362}"/>
                </a:ext>
              </a:extLst>
            </p:cNvPr>
            <p:cNvSpPr txBox="1"/>
            <p:nvPr/>
          </p:nvSpPr>
          <p:spPr>
            <a:xfrm>
              <a:off x="4086820" y="3510215"/>
              <a:ext cx="552506" cy="202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RTS?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976FBBD6-28D0-A93C-4386-DFE4D37E4B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36576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</p:grpSp>
    </p:spTree>
    <p:extLst>
      <p:ext uri="{BB962C8B-B14F-4D97-AF65-F5344CB8AC3E}">
        <p14:creationId xmlns:p14="http://schemas.microsoft.com/office/powerpoint/2010/main" val="2500444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ED6F5-423B-AAFE-55AB-91FB7F258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FF447-18B2-CB7D-5B30-DA951956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FES of P-EDCA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775F9-A8E3-748B-6C87-42D2C46BE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52601"/>
            <a:ext cx="8458201" cy="4571999"/>
          </a:xfrm>
        </p:spPr>
        <p:txBody>
          <a:bodyPr/>
          <a:lstStyle/>
          <a:p>
            <a:pPr marL="342900" lvl="2" indent="-342900">
              <a:lnSpc>
                <a:spcPct val="90000"/>
              </a:lnSpc>
            </a:pPr>
            <a:r>
              <a:rPr lang="en-US" sz="2400" b="1" dirty="0">
                <a:ea typeface="+mn-ea"/>
              </a:rPr>
              <a:t>Proposal 3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Revise the following text of P-EDCA in 802.11bn D0.3 [1]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from </a:t>
            </a:r>
          </a:p>
          <a:p>
            <a:pPr lvl="3">
              <a:lnSpc>
                <a:spcPct val="90000"/>
              </a:lnSpc>
            </a:pPr>
            <a:r>
              <a:rPr lang="en-US" sz="1400" dirty="0"/>
              <a:t>A P-EDCA STA that participated in a P-EDCA contention but did not initiate a TXOP (see 10.23.2.4) during the P-EDCA contention or that initiated a TXOP but did not receive the CTS frame in response to the RTS frame used to initiate the TXOP may start another P-EDCA contention by sending the DS-CTS frame at DSAIFSN[AC_VO] slot boundary if the STA's CS mechanism (see 10.2.3.1 (CS mechanism)) determines that the medium is idle, for up to dot11PEDCAConsecutiveAttempt.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To:</a:t>
            </a:r>
          </a:p>
          <a:p>
            <a:pPr lvl="3">
              <a:lnSpc>
                <a:spcPct val="90000"/>
              </a:lnSpc>
            </a:pPr>
            <a:r>
              <a:rPr lang="en-US" sz="1400" dirty="0"/>
              <a:t>A P-EDCA STA that participated in a P-EDCA contention but did not initiate a TXOP (see 10.23.2.4) during the P-EDCA contention </a:t>
            </a:r>
            <a:r>
              <a:rPr lang="en-US" sz="1400" u="sng" dirty="0"/>
              <a:t>shall not start another P-EDCA attempt or another P-EDCA contention until the current TXOP initiated by other P-EDCA STA completes. </a:t>
            </a:r>
          </a:p>
          <a:p>
            <a:pPr lvl="3">
              <a:lnSpc>
                <a:spcPct val="90000"/>
              </a:lnSpc>
            </a:pPr>
            <a:r>
              <a:rPr lang="en-US" sz="1400" u="sng" dirty="0"/>
              <a:t>A P-EDCA STA that participated in a P-EDCA contention </a:t>
            </a:r>
            <a:r>
              <a:rPr lang="en-US" sz="1400" strike="sngStrike" dirty="0"/>
              <a:t>or that </a:t>
            </a:r>
            <a:r>
              <a:rPr lang="en-US" sz="1400" u="sng" dirty="0"/>
              <a:t>and</a:t>
            </a:r>
            <a:r>
              <a:rPr lang="en-US" sz="1400" strike="sngStrike" dirty="0"/>
              <a:t> </a:t>
            </a:r>
            <a:r>
              <a:rPr lang="en-US" sz="1400" dirty="0"/>
              <a:t>initiated a TXOP but did not receive the CTS frame in response to the RTS frame used to initiate the TXOP may start another P-EDCA contention </a:t>
            </a:r>
            <a:r>
              <a:rPr lang="en-US" sz="1400" u="sng" dirty="0"/>
              <a:t>to obtain a TXOP (see 10.23.2.4) </a:t>
            </a:r>
            <a:r>
              <a:rPr lang="en-US" sz="1400" dirty="0"/>
              <a:t>by sending the DS-CTS frame at DSAIFSN[AC_VO] slot boundary if the STA's CS mechanism (see 10.2.3.1 (CS mechanism)) determines that the medium is idle.</a:t>
            </a:r>
          </a:p>
          <a:p>
            <a:pPr lvl="3">
              <a:lnSpc>
                <a:spcPct val="90000"/>
              </a:lnSpc>
            </a:pPr>
            <a:r>
              <a:rPr lang="en-US" sz="1400" u="sng" dirty="0"/>
              <a:t>A P-EDCA STA shall not perform consecutive P-EDCA attempts </a:t>
            </a:r>
            <a:r>
              <a:rPr lang="en-US" sz="1400" strike="sngStrike" dirty="0"/>
              <a:t>for </a:t>
            </a:r>
            <a:r>
              <a:rPr lang="en-US" sz="1400" dirty="0"/>
              <a:t>up to dot11PEDCAConsecutiveAttempt. 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21FE8679-75E7-01D8-16E0-F47ECE1E0971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90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52601"/>
            <a:ext cx="8458201" cy="44195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This contribution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Discussed the Idle period assessment requirement for P-EDCA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Described DS-CTS transmission synchronization issue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Proposed a resolution for DS and subsequent RTS transmission synchronization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127F8E1-DE72-4D8F-85A3-9B11EF5A98F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4336F-54EE-D137-D55C-9FF0592BD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AF31-D888-4DDF-E507-ED834AEC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EEA87-3D76-94CA-634E-168ED7B92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28799"/>
            <a:ext cx="8534401" cy="4495801"/>
          </a:xfrm>
        </p:spPr>
        <p:txBody>
          <a:bodyPr/>
          <a:lstStyle/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Draft P802.11bn_D0.3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ETSI EN 301 893 v2.2.1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11-24-0864-01-00bn-EDCA enhancement for low latency traffic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11-24-1144-01-00bn-hip-edca-proposal_followup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11-25-0014-05-00bn-tgbn-motions-list-part-2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11-24-1918-02-00bn-hip-edca-sp2-tbd-resolution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11-25-0627-014-00bn-pdt-mac-cc50_p-edca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11-24-0209-14-00bn-specification-framework-for-tgbn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endParaRPr lang="en-US" sz="2000" b="0" dirty="0"/>
          </a:p>
          <a:p>
            <a:pPr marL="57150" indent="0">
              <a:lnSpc>
                <a:spcPct val="90000"/>
              </a:lnSpc>
              <a:buNone/>
            </a:pPr>
            <a:endParaRPr lang="en-US" sz="2000" b="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563ADC7-352E-A9B0-762C-34ACC8884A80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65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77BE-CA5B-01FD-1DFE-1D9189B33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9DF8-66EF-6AF1-85D7-248ADB85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Backup: Idle Period Assessment Rules from [2]</a:t>
            </a:r>
          </a:p>
        </p:txBody>
      </p:sp>
      <p:pic>
        <p:nvPicPr>
          <p:cNvPr id="6" name="Content Placeholder 5" descr="A math problem with numbers and equations&#10;&#10;Description automatically generated with medium confidence">
            <a:extLst>
              <a:ext uri="{FF2B5EF4-FFF2-40B4-BE49-F238E27FC236}">
                <a16:creationId xmlns:a16="http://schemas.microsoft.com/office/drawing/2014/main" id="{D34D1383-6476-B8C7-D399-B0FBAC225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96" y="3886200"/>
            <a:ext cx="6629400" cy="2388076"/>
          </a:xfrm>
        </p:spPr>
      </p:pic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4BF4F38-8CAE-01A8-39C6-35BC312E225E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18</a:t>
            </a:fld>
            <a:endParaRPr lang="en-US" dirty="0"/>
          </a:p>
        </p:txBody>
      </p:sp>
      <p:pic>
        <p:nvPicPr>
          <p:cNvPr id="8" name="Picture 7" descr="A math problem with numbers and equations&#10;&#10;Description automatically generated with medium confidence">
            <a:extLst>
              <a:ext uri="{FF2B5EF4-FFF2-40B4-BE49-F238E27FC236}">
                <a16:creationId xmlns:a16="http://schemas.microsoft.com/office/drawing/2014/main" id="{336B6624-F3A3-9279-2A80-53C7597E8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96" y="1444564"/>
            <a:ext cx="6583504" cy="224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6C8A-C4EA-49C2-BEFA-CA3ABC6C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1CE11-0ED2-4998-956D-BF731A01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72440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There are big concerns about the P-EDCA in the 802.11bn D0.3 [1]</a:t>
            </a:r>
          </a:p>
          <a:p>
            <a:pPr marL="800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>
                <a:ea typeface="+mn-ea"/>
              </a:rPr>
              <a:t>Satisfying the requirements of the idle period assessment of ETSI BRAN HS [2]</a:t>
            </a:r>
          </a:p>
          <a:p>
            <a:pPr marL="800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>
                <a:ea typeface="+mn-ea"/>
              </a:rPr>
              <a:t>Defer Signal transmission synchronization</a:t>
            </a:r>
          </a:p>
          <a:p>
            <a:pPr marL="685800" lvl="2" indent="-342900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US" sz="2200" dirty="0">
              <a:ea typeface="+mn-ea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As a way to mitigate these issues in [1], this contribution suggests adding the following rules to the 802.11bn draft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rules of using P-EDCA to meet the ETSI BRAN idle period assessment 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rule of an optional DS transmission synchronization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rules of P-EDCA contention retry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CF607-33E3-4543-B143-C590A8EEA9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3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AB09F-AC20-7C51-9FFB-788D5A706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6B6EF-47C4-508F-4FBE-30E7611D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1483E-593A-C6C9-5442-28D505E8C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1676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Idle Period Assessment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4.2.7.3.2.4 Priority Classes [2]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The transmission shall start from p</a:t>
            </a:r>
            <a:r>
              <a:rPr lang="en-US" sz="1600" baseline="-25000" dirty="0">
                <a:solidFill>
                  <a:schemeClr val="tx2"/>
                </a:solidFill>
              </a:rPr>
              <a:t>0</a:t>
            </a:r>
            <a:r>
              <a:rPr lang="en-US" sz="1600" dirty="0">
                <a:solidFill>
                  <a:schemeClr val="tx2"/>
                </a:solidFill>
              </a:rPr>
              <a:t> + randomized backoff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22834125-E601-1566-4BAB-B932AAE1EC44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3</a:t>
            </a:fld>
            <a:endParaRPr lang="en-US" dirty="0"/>
          </a:p>
        </p:txBody>
      </p:sp>
      <p:pic>
        <p:nvPicPr>
          <p:cNvPr id="7" name="Picture 6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FFE55659-2FBC-304A-766F-C57EEEA1D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7505283" cy="305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3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AFBCB-5DD5-8457-8A1E-FA7D4D21D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4F185-4338-39C5-B487-AD5266E9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BF92-5752-3B2C-DD6E-157C1B72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105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Idle Period Assessment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5.4.9.3.2.4 Channel Access Mechanism [2]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An Idle Period is defined as any period </a:t>
            </a:r>
            <a:r>
              <a:rPr lang="en-US" sz="1400" dirty="0" err="1"/>
              <a:t>g_y</a:t>
            </a:r>
            <a:r>
              <a:rPr lang="en-US" sz="1400" dirty="0"/>
              <a:t> that has a duration greater than 27 </a:t>
            </a:r>
            <a:r>
              <a:rPr lang="en-US" sz="1400" dirty="0" err="1"/>
              <a:t>μs</a:t>
            </a:r>
            <a:r>
              <a:rPr lang="en-US" sz="1400" dirty="0"/>
              <a:t>.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The definition for the Idle Period is adjusted from 25 </a:t>
            </a:r>
            <a:r>
              <a:rPr lang="en-US" sz="1400" dirty="0" err="1"/>
              <a:t>μs</a:t>
            </a:r>
            <a:r>
              <a:rPr lang="en-US" sz="1400" dirty="0"/>
              <a:t> defined in clause 4.2.7.3.2.6 step 6 to 27 </a:t>
            </a:r>
            <a:r>
              <a:rPr lang="en-US" sz="1400" dirty="0" err="1"/>
              <a:t>μs</a:t>
            </a:r>
            <a:r>
              <a:rPr lang="en-US" sz="1400" dirty="0"/>
              <a:t> to account for measurement inaccuracies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Bin[0] = [0, 32[ us;  Bin[1] = [32, 41[ us, etc. for test 4</a:t>
            </a:r>
          </a:p>
          <a:p>
            <a:pPr lvl="2">
              <a:lnSpc>
                <a:spcPct val="90000"/>
              </a:lnSpc>
            </a:pPr>
            <a:r>
              <a:rPr lang="en-US" sz="1400" u="sng" dirty="0"/>
              <a:t>If the Priority Class used, each cumulative probability p(n) of all Idle Periods recorded in bins Bin[n] shall not exceed maximum probability, e.g., p(0) &lt;= 0.05,  p(1) &lt; = 0.30, etc., for test 4.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400" dirty="0"/>
          </a:p>
          <a:p>
            <a:pPr lvl="2">
              <a:lnSpc>
                <a:spcPct val="90000"/>
              </a:lnSpc>
            </a:pPr>
            <a:r>
              <a:rPr lang="en-US" sz="1400" u="sng" dirty="0"/>
              <a:t>Figure 17 above is used as FES for the idle period assessment test [2]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Issues: </a:t>
            </a:r>
            <a:r>
              <a:rPr lang="en-US" sz="1600" dirty="0"/>
              <a:t>the contributions [4][6] proposed adding DS as SCS prior to a regular channel access procedure. However, if P-EDCA is enabled, DS transmitted prior to every LL transmission is part of a testing frame exchange sequence and shall meet the idle period assessment requirement p(n) of Bin[n] for each n.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46C2BE28-D6A7-458B-A005-CBDDFA1140B0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4</a:t>
            </a:fld>
            <a:endParaRPr lang="en-US" dirty="0"/>
          </a:p>
        </p:txBody>
      </p:sp>
      <p:pic>
        <p:nvPicPr>
          <p:cNvPr id="6" name="Picture 5" descr="A diagram of 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C582E368-2C0A-62E8-3EFE-7660DDF47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3581400"/>
            <a:ext cx="5242063" cy="177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21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537A0-122E-1247-B1B4-0D428E16C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9171-229C-08BC-FDFE-D7DB3C82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B3A8-98B6-5196-2BD6-11BEEA153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76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u="sng" dirty="0">
                <a:ea typeface="+mn-ea"/>
              </a:rPr>
              <a:t>Analysis of Idle Period for P-EDCA </a:t>
            </a:r>
            <a:endParaRPr lang="en-US" sz="1600" u="sng" dirty="0"/>
          </a:p>
          <a:p>
            <a:pPr lvl="1">
              <a:lnSpc>
                <a:spcPct val="90000"/>
              </a:lnSpc>
            </a:pPr>
            <a:r>
              <a:rPr lang="en-US" sz="1600" dirty="0"/>
              <a:t>Assume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K times of AC-VO traffic use P-EDCA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M times of AC_VO traffic use legacy EDCA </a:t>
            </a:r>
          </a:p>
          <a:p>
            <a:pPr lvl="2">
              <a:lnSpc>
                <a:spcPct val="90000"/>
              </a:lnSpc>
            </a:pPr>
            <a:r>
              <a:rPr lang="en-US" sz="1400" dirty="0" err="1"/>
              <a:t>Pxy</a:t>
            </a:r>
            <a:r>
              <a:rPr lang="en-US" sz="1400" dirty="0"/>
              <a:t>(B1) is the number of B[1] using </a:t>
            </a:r>
            <a:r>
              <a:rPr lang="en-US" sz="1400" dirty="0" err="1"/>
              <a:t>xy</a:t>
            </a:r>
            <a:r>
              <a:rPr lang="en-US" sz="1400" dirty="0"/>
              <a:t> signal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The error tolerance of the idle period distribution is less than 0.05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In legacy EDCA, AC_VO, AIFSN=2, CW=3,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P(B1) = 0.25 * M 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P-EDCA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DS uses AIFSN=2, CW=0.  </a:t>
            </a:r>
            <a:r>
              <a:rPr lang="en-US" sz="1400" dirty="0" err="1"/>
              <a:t>Pds</a:t>
            </a:r>
            <a:r>
              <a:rPr lang="en-US" sz="1400" dirty="0"/>
              <a:t>(B1) = 1  * K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RTS uses AIFSN=2 and CW=7. </a:t>
            </a:r>
            <a:r>
              <a:rPr lang="en-US" sz="1400" dirty="0" err="1"/>
              <a:t>Prts</a:t>
            </a:r>
            <a:r>
              <a:rPr lang="en-US" sz="1400" dirty="0"/>
              <a:t> (B1) = 0.18 * K    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1400" dirty="0"/>
              <a:t>Total P(B1) = </a:t>
            </a:r>
            <a:r>
              <a:rPr lang="en-US" sz="1400" dirty="0" err="1"/>
              <a:t>Pds</a:t>
            </a:r>
            <a:r>
              <a:rPr lang="en-US" sz="1400" dirty="0"/>
              <a:t>(B1) + </a:t>
            </a:r>
            <a:r>
              <a:rPr lang="en-US" sz="1400" dirty="0" err="1"/>
              <a:t>Prts</a:t>
            </a:r>
            <a:r>
              <a:rPr lang="en-US" sz="1400" dirty="0"/>
              <a:t>(B1) = 1.18 * K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To meet the idle period assessment requirement on Bin[1] for AC_VO traffic, the error of the probability of Bin[1] to be 0.25 is 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(1.18 K + 0.25M)/(K+M) - 0.25 &lt; 0.05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Solve it:  K &lt; 0.057 M.   The ratio </a:t>
            </a:r>
            <a:r>
              <a:rPr lang="en-US" sz="1400" b="1" i="1" dirty="0"/>
              <a:t>N</a:t>
            </a:r>
            <a:r>
              <a:rPr lang="en-US" sz="1400" dirty="0"/>
              <a:t> = M/K = 17.54 </a:t>
            </a:r>
          </a:p>
          <a:p>
            <a:pPr lvl="2">
              <a:lnSpc>
                <a:spcPct val="90000"/>
              </a:lnSpc>
            </a:pPr>
            <a:r>
              <a:rPr lang="en-US" sz="1400" b="1" u="sng" dirty="0"/>
              <a:t>On average, one P-EDCA using DS is allowed for every 17.54 channel accesses using legacy EDCA</a:t>
            </a:r>
          </a:p>
          <a:p>
            <a:pPr lvl="3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Note: K includes the number of acquired TXOPs using DS and DS retries. 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347D274-8662-9716-35C9-B0B58F6F17FA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6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F31AC-7A7E-75E9-11DC-82B19B2EE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F7348-70CE-87E5-1F4E-181A5E8F8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F643-D688-92EF-15BD-D4517EED2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724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</a:rPr>
              <a:t>As the idle period prior to DS is contributed to Bin[1],  a rule of DS transmission for P-EDCA shall be added to meet the ETSI BRAN idle period assessment requirement and provide fairness to other STAs.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endParaRPr lang="en-US" sz="2400" b="1" dirty="0">
              <a:ea typeface="+mn-ea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u="sng" dirty="0">
                <a:ea typeface="+mn-ea"/>
              </a:rPr>
              <a:t>Proposal 1: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If the STA acquired the TXOP using the P-EDCA initiated via DS,  the STA should not use initial backoff counter (BC) = 0 for subsequent channel access via P-EDCA </a:t>
            </a:r>
            <a:r>
              <a:rPr lang="en-US" sz="1600" dirty="0"/>
              <a:t>for at least </a:t>
            </a:r>
            <a:r>
              <a:rPr lang="en-US" sz="1600" b="1" i="1" dirty="0"/>
              <a:t>N</a:t>
            </a:r>
            <a:r>
              <a:rPr lang="en-US" sz="1600" dirty="0"/>
              <a:t> transmissions.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Note: </a:t>
            </a:r>
            <a:r>
              <a:rPr lang="en-US" sz="1600" b="1" i="1" dirty="0"/>
              <a:t>N</a:t>
            </a:r>
            <a:r>
              <a:rPr lang="en-US" sz="1600" dirty="0"/>
              <a:t> depends on the P-EDCA frame exchange sequence and the CW of AC_VO. </a:t>
            </a:r>
          </a:p>
          <a:p>
            <a:pPr lvl="1">
              <a:lnSpc>
                <a:spcPct val="107000"/>
              </a:lnSpc>
            </a:pPr>
            <a:endParaRPr lang="en-US" sz="1600" dirty="0">
              <a:solidFill>
                <a:schemeClr val="tx2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7936AA5-B154-E7CA-6E24-2325A5219C81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0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684E2-5D1E-1999-ADE1-F274BCC1E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52C2E-267F-9AD5-18D1-2C6BDD510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B742E-AFE2-ADB6-7EF1-D02C01CF6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9720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Purpose of DS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DS is used to start a protected short contention period to allow P-EDCA STAs to contend the medium and prevent non-P-EDCA STAs from access to the channel during this period.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CTS DS relies on the Duration field to be decoded by other STAs to set NAV to protect the short contention</a:t>
            </a:r>
            <a:endParaRPr lang="en-US" sz="1600" b="1" dirty="0">
              <a:ea typeface="+mn-ea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Unsynchronized DS transmission issue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3rd party STAs cannot decode the MAC header of the overlapping DS correctly and set NAV.</a:t>
            </a:r>
          </a:p>
          <a:p>
            <a:pPr lvl="1"/>
            <a:r>
              <a:rPr lang="en-US" sz="1600" u="sng" dirty="0">
                <a:solidFill>
                  <a:schemeClr val="tx2"/>
                </a:solidFill>
              </a:rPr>
              <a:t>Significantly reduce the protected short contention period, which is unable to prevent 3rd party STAs from contending the medium.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Significantly limit the number of P-EDCA STAs to use P-EDCA, especially in a dense deployment scenario.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Synchronized DS transmission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Provides longer protected contention period.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Reduces the impact on idle period assessment test.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Reduces unnecessary overhead for starting a P-EDCA contention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3145EE2-B92D-1CDF-5A3E-C41BE375F4D1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5FDCB-CABC-8925-9573-5CD736482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D9936-1A8E-85AA-9A9C-7F7BDCFB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98AB1-2C75-4169-37C6-6A05CC97F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9720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Issues in PDT   </a:t>
            </a:r>
          </a:p>
          <a:p>
            <a:pPr lvl="1"/>
            <a:r>
              <a:rPr lang="en-US" sz="1600" dirty="0"/>
              <a:t>In the current draft [1], the protected P-EDCA contention duration is set to 97us</a:t>
            </a:r>
          </a:p>
          <a:p>
            <a:pPr lvl="2"/>
            <a:r>
              <a:rPr lang="en-US" sz="1400" i="1" dirty="0"/>
              <a:t>NOTE 1— The NAV set by the Duration field of the DS-CTS frame protects the medium for the maximum P-EDCA contention duration: </a:t>
            </a:r>
            <a:r>
              <a:rPr lang="en-US" sz="1400" i="1" dirty="0" err="1"/>
              <a:t>aSifsTime</a:t>
            </a:r>
            <a:r>
              <a:rPr lang="en-US" sz="1400" i="1" dirty="0"/>
              <a:t> + (AIFSN + </a:t>
            </a:r>
            <a:r>
              <a:rPr lang="en-US" sz="1400" i="1" dirty="0" err="1"/>
              <a:t>CWMax</a:t>
            </a:r>
            <a:r>
              <a:rPr lang="en-US" sz="1400" i="1" dirty="0"/>
              <a:t>) * </a:t>
            </a:r>
            <a:r>
              <a:rPr lang="en-US" sz="1400" i="1" dirty="0" err="1"/>
              <a:t>aSlotTime</a:t>
            </a:r>
            <a:r>
              <a:rPr lang="en-US" sz="1400" i="1" dirty="0"/>
              <a:t>.  Hence, the default values relate as follows: 97 µs = 16 µs + (2 + 7) × 9 µs </a:t>
            </a:r>
          </a:p>
          <a:p>
            <a:pPr lvl="2"/>
            <a:r>
              <a:rPr lang="en-GB" sz="1400" i="1" dirty="0"/>
              <a:t>NOTE 2—The value of the P-EDCA contention duration is fixed and is not advertised by the AP</a:t>
            </a:r>
          </a:p>
          <a:p>
            <a:pPr lvl="1"/>
            <a:r>
              <a:rPr lang="en-GB" sz="1600" dirty="0"/>
              <a:t>This is based on the assumption that the other STAs can decode the DS-CTS preamble and MAC header correctly and set the NAV.</a:t>
            </a:r>
          </a:p>
          <a:p>
            <a:pPr lvl="1"/>
            <a:r>
              <a:rPr lang="en-GB" sz="1600" dirty="0"/>
              <a:t>However, if DS transmissions are not synchronized and collide, the protected P-EDCA contention duration may </a:t>
            </a:r>
            <a:r>
              <a:rPr lang="en-GB" sz="1600" u="sng" dirty="0"/>
              <a:t>significantly reduce from 97 µs to DIFS, i.e., 34 </a:t>
            </a:r>
            <a:r>
              <a:rPr lang="en-US" sz="1600" u="sng" dirty="0"/>
              <a:t>µs</a:t>
            </a:r>
            <a:r>
              <a:rPr lang="en-GB" sz="1600" u="sng" dirty="0"/>
              <a:t> </a:t>
            </a:r>
            <a:r>
              <a:rPr lang="en-GB" sz="1600" dirty="0"/>
              <a:t>because </a:t>
            </a:r>
            <a:r>
              <a:rPr lang="en-US" sz="1600" dirty="0"/>
              <a:t>the other STAs would not be able to decode the overlapping DS. This would cause  </a:t>
            </a:r>
            <a:endParaRPr lang="en-GB" sz="1600" dirty="0"/>
          </a:p>
          <a:p>
            <a:pPr lvl="2"/>
            <a:r>
              <a:rPr lang="en-GB" sz="1400" dirty="0"/>
              <a:t>A non-P-EDCA STA may transmit packet after DIFS time</a:t>
            </a:r>
          </a:p>
          <a:p>
            <a:pPr lvl="2"/>
            <a:r>
              <a:rPr lang="en-GB" sz="1400" dirty="0"/>
              <a:t>A P-EDCA STA may lose a chance to transmit an RTS </a:t>
            </a:r>
            <a:endParaRPr lang="en-GB" sz="12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F12F404-4CE1-6120-56C1-0502E111E303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3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77923-D7A2-6169-D90C-BE9C82597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821A-7395-7D58-62D6-40E34D893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F74A2-5B44-CF0A-F733-F422A8760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0201"/>
            <a:ext cx="8382001" cy="46481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Proposal 2:  TX Sync Requirements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A STA should compensate for carrier frequency offset (CFO) error and symbol clock error with respect to the last frame received before transmission of the Defer Signal: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Note1: The Defer Signal and the RTS frame are transmitted in non-HT PPDU, or non-HT duplicate PPDU and follow the existing synchronization requirements of non-HT PPDU (+-2KHz and +-0.4us) in the clause 36.3.16.3 of 802.11be.  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09B26E2-1F00-527F-380D-49AAF8B94D7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29540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162B2F21D5F4BB7087D1151E9BA66" ma:contentTypeVersion="1" ma:contentTypeDescription="Create a new document." ma:contentTypeScope="" ma:versionID="19756aebb80ad30240197ca2e3b8cf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C67A7B-2B1A-4086-8370-23AC79C907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089278-2BBF-410D-9BB5-E548A1E41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1DD2B5-241A-41D6-BB19-5B93E28ECEC5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171996</TotalTime>
  <Words>2469</Words>
  <Application>Microsoft Office PowerPoint</Application>
  <PresentationFormat>On-screen Show (4:3)</PresentationFormat>
  <Paragraphs>371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1_Extend Submission Template</vt:lpstr>
      <vt:lpstr>EDCA Enhancement Follow-Up (Part 1) Idle Period Assessment &amp; DS TX Synchronization</vt:lpstr>
      <vt:lpstr>Introduction</vt:lpstr>
      <vt:lpstr>ETSI BRAN Rule (1)</vt:lpstr>
      <vt:lpstr>ETSI BRAN Rule (2)</vt:lpstr>
      <vt:lpstr>ETSI BRAN Rule (3)</vt:lpstr>
      <vt:lpstr>ETSI BRAN Rule (4)</vt:lpstr>
      <vt:lpstr>Synchronized DS Transmission (1) </vt:lpstr>
      <vt:lpstr>Synchronized DS Transmission (2) </vt:lpstr>
      <vt:lpstr>Synchronized DS Transmission (3) </vt:lpstr>
      <vt:lpstr>Synchronized DS Transmission (4) </vt:lpstr>
      <vt:lpstr>FES of P-EDCA (1)</vt:lpstr>
      <vt:lpstr>FES of P-EDCA (2)</vt:lpstr>
      <vt:lpstr>FES of P-EDCA (3)</vt:lpstr>
      <vt:lpstr>FES of P-EDCA (4)</vt:lpstr>
      <vt:lpstr>FES of P-EDCA (5)</vt:lpstr>
      <vt:lpstr>Conclusion</vt:lpstr>
      <vt:lpstr>References</vt:lpstr>
      <vt:lpstr>Backup: Idle Period Assessment Rules from [2]</vt:lpstr>
    </vt:vector>
  </TitlesOfParts>
  <Company>Marvell Semiconductor,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use case and network architecture</dc:title>
  <dc:creator>Yonggang.Fang@mediatek.com</dc:creator>
  <cp:lastModifiedBy>Yonggang Fang</cp:lastModifiedBy>
  <cp:revision>6825</cp:revision>
  <cp:lastPrinted>2020-12-04T21:59:30Z</cp:lastPrinted>
  <dcterms:created xsi:type="dcterms:W3CDTF">2020-12-04T21:59:30Z</dcterms:created>
  <dcterms:modified xsi:type="dcterms:W3CDTF">2025-06-14T15:21:10Z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1033-2.7.0.4476</vt:lpwstr>
  </property>
  <property fmtid="{D5CDD505-2E9C-101B-9397-08002B2CF9AE}" pid="4" name="ContentTypeId">
    <vt:lpwstr>0x01010044A162B2F21D5F4BB7087D1151E9BA66</vt:lpwstr>
  </property>
  <property fmtid="{D5CDD505-2E9C-101B-9397-08002B2CF9AE}" pid="5" name="MSIP_Label_83bcef13-7cac-433f-ba1d-47a323951816_Enabled">
    <vt:lpwstr>true</vt:lpwstr>
  </property>
  <property fmtid="{D5CDD505-2E9C-101B-9397-08002B2CF9AE}" pid="6" name="MSIP_Label_83bcef13-7cac-433f-ba1d-47a323951816_SetDate">
    <vt:lpwstr>2023-01-06T23:45:46Z</vt:lpwstr>
  </property>
  <property fmtid="{D5CDD505-2E9C-101B-9397-08002B2CF9AE}" pid="7" name="MSIP_Label_83bcef13-7cac-433f-ba1d-47a323951816_Method">
    <vt:lpwstr>Privileged</vt:lpwstr>
  </property>
  <property fmtid="{D5CDD505-2E9C-101B-9397-08002B2CF9AE}" pid="8" name="MSIP_Label_83bcef13-7cac-433f-ba1d-47a323951816_Name">
    <vt:lpwstr>MTK_Unclassified</vt:lpwstr>
  </property>
  <property fmtid="{D5CDD505-2E9C-101B-9397-08002B2CF9AE}" pid="9" name="MSIP_Label_83bcef13-7cac-433f-ba1d-47a323951816_SiteId">
    <vt:lpwstr>a7687ede-7a6b-4ef6-bace-642f677fbe31</vt:lpwstr>
  </property>
  <property fmtid="{D5CDD505-2E9C-101B-9397-08002B2CF9AE}" pid="10" name="MSIP_Label_83bcef13-7cac-433f-ba1d-47a323951816_ActionId">
    <vt:lpwstr>55360bf1-f76e-43d2-a148-489c7622ab95</vt:lpwstr>
  </property>
  <property fmtid="{D5CDD505-2E9C-101B-9397-08002B2CF9AE}" pid="11" name="MSIP_Label_83bcef13-7cac-433f-ba1d-47a323951816_ContentBits">
    <vt:lpwstr>0</vt:lpwstr>
  </property>
</Properties>
</file>