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720" r:id="rId2"/>
    <p:sldId id="257" r:id="rId3"/>
    <p:sldId id="781" r:id="rId4"/>
    <p:sldId id="769" r:id="rId5"/>
    <p:sldId id="773" r:id="rId6"/>
    <p:sldId id="780" r:id="rId7"/>
    <p:sldId id="761" r:id="rId8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4" userDrawn="1">
          <p15:clr>
            <a:srgbClr val="A4A3A4"/>
          </p15:clr>
        </p15:guide>
        <p15:guide id="2" pos="284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shnu Vardhan Ratnam" initials="VVR" lastIdx="3" clrIdx="0">
    <p:extLst>
      <p:ext uri="{19B8F6BF-5375-455C-9EA6-DF929625EA0E}">
        <p15:presenceInfo xmlns:p15="http://schemas.microsoft.com/office/powerpoint/2012/main" userId="S-1-5-21-1569490900-2152479555-3239727262-587062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38B"/>
    <a:srgbClr val="FFFFFF"/>
    <a:srgbClr val="FF3300"/>
    <a:srgbClr val="F66F0A"/>
    <a:srgbClr val="FF6600"/>
    <a:srgbClr val="8BE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73" autoAdjust="0"/>
    <p:restoredTop sz="92486" autoAdjust="0"/>
  </p:normalViewPr>
  <p:slideViewPr>
    <p:cSldViewPr>
      <p:cViewPr varScale="1">
        <p:scale>
          <a:sx n="79" d="100"/>
          <a:sy n="79" d="100"/>
        </p:scale>
        <p:origin x="1891" y="67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2376" y="-2069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684" y="175750"/>
            <a:ext cx="727763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75FF9872-BB9C-4656-86EE-80A78B9C07AE}" type="datetime1">
              <a:rPr lang="en-US" smtClean="0"/>
              <a:t>6/8/2025</a:t>
            </a:fld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55424" y="8997440"/>
            <a:ext cx="139339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Vishnu Ratnam (SRA)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3968" y="8997440"/>
            <a:ext cx="517770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 dirty="0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86115" y="388013"/>
            <a:ext cx="548577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86114" y="8997440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86114" y="8986308"/>
            <a:ext cx="563806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16849" y="96238"/>
            <a:ext cx="2195859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802.11-xx/xxxxr0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863" y="96239"/>
            <a:ext cx="727763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0E993158-FF21-4BB0-B87F-C47A4E4BFBE2}" type="datetime1">
              <a:rPr lang="en-US" smtClean="0"/>
              <a:t>6/8/2025</a:t>
            </a:fld>
            <a:endParaRPr lang="en-US" dirty="0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29150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3772" y="4416029"/>
            <a:ext cx="5030456" cy="418385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76570" y="9000621"/>
            <a:ext cx="517770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 dirty="0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15945" y="9000621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15945" y="8999030"/>
            <a:ext cx="542611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0583" y="297371"/>
            <a:ext cx="557683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ECA3E1C-7FB7-4102-B0D0-3C7A4D2F7A3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3881176" y="8984720"/>
            <a:ext cx="2722475" cy="18319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802.11-xx/xxxxr0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8EBBEF0-5E6F-4FCB-B57D-AD661FBE03D6}" type="datetime1">
              <a:rPr lang="en-US" altLang="en-US" sz="1400" smtClean="0"/>
              <a:t>6/8/2025</a:t>
            </a:fld>
            <a:endParaRPr lang="en-US" altLang="en-US" sz="1400" dirty="0"/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298936" y="9000621"/>
            <a:ext cx="913772" cy="18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Vishnu Ratnam (SRA)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 dirty="0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423140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46863" y="96239"/>
            <a:ext cx="916020" cy="215444"/>
          </a:xfrm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279163" y="9000621"/>
            <a:ext cx="415177" cy="184666"/>
          </a:xfrm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702875"/>
            <a:ext cx="457514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416029"/>
            <a:ext cx="5030456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802.11-xx/xxxxr0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0E993158-FF21-4BB0-B87F-C47A4E4BFBE2}" type="datetime1">
              <a:rPr lang="en-US" smtClean="0"/>
              <a:t>6/8/2025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</p:spPr>
        <p:txBody>
          <a:bodyPr/>
          <a:lstStyle/>
          <a:p>
            <a:r>
              <a:rPr lang="en-US" altLang="en-US" dirty="0"/>
              <a:t>Page </a:t>
            </a:r>
            <a:fld id="{A4C469B6-0354-4D64-BCEB-6541BE9EF06F}" type="slidenum">
              <a:rPr lang="en-US" altLang="en-US" smtClean="0"/>
              <a:t>3</a:t>
            </a:fld>
            <a:endParaRPr lang="en-US" alt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7826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802.11-xx/xxxxr0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0E993158-FF21-4BB0-B87F-C47A4E4BFBE2}" type="datetime1">
              <a:rPr lang="en-US" smtClean="0"/>
              <a:t>6/8/2025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</p:spPr>
        <p:txBody>
          <a:bodyPr/>
          <a:lstStyle/>
          <a:p>
            <a:r>
              <a:rPr lang="en-US" altLang="en-US" dirty="0"/>
              <a:t>Page </a:t>
            </a:r>
            <a:fld id="{A4C469B6-0354-4D64-BCEB-6541BE9EF06F}" type="slidenum">
              <a:rPr lang="en-US" altLang="en-US" smtClean="0"/>
              <a:t>4</a:t>
            </a:fld>
            <a:endParaRPr lang="en-US" alt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3887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802.11-xx/xxxxr0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0E993158-FF21-4BB0-B87F-C47A4E4BFBE2}" type="datetime1">
              <a:rPr lang="en-US" smtClean="0"/>
              <a:t>6/8/2025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</p:spPr>
        <p:txBody>
          <a:bodyPr/>
          <a:lstStyle/>
          <a:p>
            <a:r>
              <a:rPr lang="en-US" altLang="en-US" dirty="0"/>
              <a:t>Page </a:t>
            </a:r>
            <a:fld id="{A4C469B6-0354-4D64-BCEB-6541BE9EF06F}" type="slidenum">
              <a:rPr lang="en-US" altLang="en-US" smtClean="0"/>
              <a:t>5</a:t>
            </a:fld>
            <a:endParaRPr lang="en-US" alt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932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802.11-xx/xxxxr0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0E993158-FF21-4BB0-B87F-C47A4E4BFBE2}" type="datetime1">
              <a:rPr lang="en-US" smtClean="0"/>
              <a:t>6/8/2025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>
          <a:xfrm>
            <a:off x="3207925" y="9000621"/>
            <a:ext cx="486415" cy="184666"/>
          </a:xfrm>
        </p:spPr>
        <p:txBody>
          <a:bodyPr/>
          <a:lstStyle/>
          <a:p>
            <a:r>
              <a:rPr lang="en-US" altLang="en-US" dirty="0"/>
              <a:t>Page </a:t>
            </a:r>
            <a:fld id="{A4C469B6-0354-4D64-BCEB-6541BE9EF06F}" type="slidenum">
              <a:rPr lang="en-US" altLang="en-US" smtClean="0"/>
              <a:t>6</a:t>
            </a:fld>
            <a:endParaRPr lang="en-US" alt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5476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802.11-xx/xxxxr0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0E993158-FF21-4BB0-B87F-C47A4E4BFBE2}" type="datetime1">
              <a:rPr lang="en-US" smtClean="0"/>
              <a:t>6/8/2025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>
          <a:xfrm>
            <a:off x="3207925" y="9000621"/>
            <a:ext cx="486415" cy="184666"/>
          </a:xfrm>
        </p:spPr>
        <p:txBody>
          <a:bodyPr/>
          <a:lstStyle/>
          <a:p>
            <a:r>
              <a:rPr lang="en-US" altLang="en-US" dirty="0"/>
              <a:t>Page </a:t>
            </a:r>
            <a:fld id="{A4C469B6-0354-4D64-BCEB-6541BE9EF06F}" type="slidenum">
              <a:rPr lang="en-US" altLang="en-US" smtClean="0"/>
              <a:t>7</a:t>
            </a:fld>
            <a:endParaRPr lang="en-US" alt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479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2DB373E-5F38-4C2A-BEB8-E2BA8BBFAAD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BD6C7E-4DCE-45E8-9B69-636B76AA762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ABCAD01-94F9-4311-A585-0BAEEFAFBCD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2FAA912D-62E4-4E05-8453-604BD5FE982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F6CEB26-C756-4205-9366-EAE83269080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 dirty="0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40D369C5-F0B7-4E19-BFE1-97967E6D7710}"/>
              </a:ext>
            </a:extLst>
          </p:cNvPr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284B77E1-DF87-4C77-AEDE-44D196A9B24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7F52F36-9A26-4D06-8391-FADA2C98A01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5B9D262-7493-48E6-8CF2-3275BD1FE53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99ED7ED-F70F-47F6-AC4D-433003F95DB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 dirty="0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802.11-25/0465r0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zh-CN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June 2025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sz="2800" dirty="0">
                <a:cs typeface="Arial" panose="020B0604020202020204" pitchFamily="34" charset="0"/>
              </a:rPr>
              <a:t>EDCA Enhancement with AP support</a:t>
            </a:r>
            <a:br>
              <a:rPr lang="en-US" altLang="zh-CN" sz="2800" dirty="0">
                <a:cs typeface="Arial" panose="020B0604020202020204" pitchFamily="34" charset="0"/>
              </a:rPr>
            </a:br>
            <a:r>
              <a:rPr lang="en-US" altLang="zh-CN" sz="2800" dirty="0">
                <a:cs typeface="Arial" panose="020B0604020202020204" pitchFamily="34" charset="0"/>
              </a:rPr>
              <a:t>-- follow up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cs typeface="Arial" panose="020B0604020202020204" pitchFamily="34" charset="0"/>
              </a:rPr>
              <a:t> 2025-6-7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Object 3">
            <a:extLst>
              <a:ext uri="{FF2B5EF4-FFF2-40B4-BE49-F238E27FC236}">
                <a16:creationId xmlns:a16="http://schemas.microsoft.com/office/drawing/2014/main" id="{BC61D398-725E-48C4-9B26-794A108E36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9534957"/>
              </p:ext>
            </p:extLst>
          </p:nvPr>
        </p:nvGraphicFramePr>
        <p:xfrm>
          <a:off x="1069975" y="3240088"/>
          <a:ext cx="7539038" cy="2382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5" name="Document" r:id="rId4" imgW="10850774" imgH="3430671" progId="Word.Document.8">
                  <p:embed/>
                </p:oleObj>
              </mc:Choice>
              <mc:Fallback>
                <p:oleObj name="Document" r:id="rId4" imgW="10850774" imgH="343067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9975" y="3240088"/>
                        <a:ext cx="7539038" cy="23828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1461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1" y="2114551"/>
            <a:ext cx="7770813" cy="3313511"/>
          </a:xfrm>
          <a:ln/>
        </p:spPr>
        <p:txBody>
          <a:bodyPr/>
          <a:lstStyle/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n-US" sz="2000" dirty="0"/>
              <a:t>In [1], we proposed a solution to consider AP’s intervention for P-EDCA recovery. </a:t>
            </a:r>
            <a:endParaRPr lang="en-US" altLang="zh-CN" sz="2000" dirty="0"/>
          </a:p>
          <a:p>
            <a:pPr algn="just"/>
            <a:endParaRPr lang="zh-CN" alt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16755C8-9694-4C45-8F88-A820A68883B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3" y="1107281"/>
            <a:ext cx="1874823" cy="204788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8" name="Group 227">
            <a:extLst>
              <a:ext uri="{FF2B5EF4-FFF2-40B4-BE49-F238E27FC236}">
                <a16:creationId xmlns:a16="http://schemas.microsoft.com/office/drawing/2014/main" id="{49B763E4-F88A-46FC-AE04-4E9D5085A6F7}"/>
              </a:ext>
            </a:extLst>
          </p:cNvPr>
          <p:cNvGrpSpPr/>
          <p:nvPr/>
        </p:nvGrpSpPr>
        <p:grpSpPr>
          <a:xfrm>
            <a:off x="6044510" y="4341277"/>
            <a:ext cx="281220" cy="183727"/>
            <a:chOff x="4073939" y="5063923"/>
            <a:chExt cx="312643" cy="183727"/>
          </a:xfrm>
          <a:solidFill>
            <a:schemeClr val="bg1">
              <a:lumMod val="95000"/>
            </a:schemeClr>
          </a:solidFill>
        </p:grpSpPr>
        <p:sp>
          <p:nvSpPr>
            <p:cNvPr id="229" name="Rectangle 36">
              <a:extLst>
                <a:ext uri="{FF2B5EF4-FFF2-40B4-BE49-F238E27FC236}">
                  <a16:creationId xmlns:a16="http://schemas.microsoft.com/office/drawing/2014/main" id="{811989D5-2834-4EB0-A489-F64074ADD2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3939" y="5063923"/>
              <a:ext cx="312643" cy="183727"/>
            </a:xfrm>
            <a:prstGeom prst="rect">
              <a:avLst/>
            </a:prstGeom>
            <a:grpFill/>
            <a:ln w="6350">
              <a:solidFill>
                <a:schemeClr val="bg1">
                  <a:lumMod val="75000"/>
                </a:schemeClr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0" name="Rectangle 39">
              <a:extLst>
                <a:ext uri="{FF2B5EF4-FFF2-40B4-BE49-F238E27FC236}">
                  <a16:creationId xmlns:a16="http://schemas.microsoft.com/office/drawing/2014/main" id="{F918A8CB-1BB1-4F7C-B3A0-64A8FA1A47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7867" y="5086536"/>
              <a:ext cx="285688" cy="13849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900" dirty="0">
                  <a:solidFill>
                    <a:schemeClr val="bg1">
                      <a:lumMod val="75000"/>
                    </a:schemeClr>
                  </a:solidFill>
                  <a:latin typeface="Calibri" panose="020F0502020204030204" pitchFamily="34" charset="0"/>
                </a:rPr>
                <a:t>CT</a:t>
              </a: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effectLst/>
                  <a:latin typeface="Calibri" panose="020F0502020204030204" pitchFamily="34" charset="0"/>
                </a:rPr>
                <a:t>S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</a:endParaRPr>
            </a:p>
          </p:txBody>
        </p:sp>
      </p:grpSp>
      <p:sp>
        <p:nvSpPr>
          <p:cNvPr id="58" name="Rectangle 57">
            <a:extLst>
              <a:ext uri="{FF2B5EF4-FFF2-40B4-BE49-F238E27FC236}">
                <a16:creationId xmlns:a16="http://schemas.microsoft.com/office/drawing/2014/main" id="{663B4EBC-94A2-4118-B58F-93E805438621}"/>
              </a:ext>
            </a:extLst>
          </p:cNvPr>
          <p:cNvSpPr/>
          <p:nvPr/>
        </p:nvSpPr>
        <p:spPr bwMode="auto">
          <a:xfrm>
            <a:off x="3119898" y="3340840"/>
            <a:ext cx="2648538" cy="309686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r>
              <a:rPr lang="en-US" sz="2800" dirty="0"/>
              <a:t>Recap: AP-assisted recovery solution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FBC67F-598E-4839-BD40-56EA3A80DB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75177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7C3C11E-5679-47F6-9A74-CA27AD1C4554}"/>
              </a:ext>
            </a:extLst>
          </p:cNvPr>
          <p:cNvSpPr/>
          <p:nvPr/>
        </p:nvSpPr>
        <p:spPr>
          <a:xfrm>
            <a:off x="194946" y="1426845"/>
            <a:ext cx="8110854" cy="16904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/>
              <a:t>AP provides support among non-AP STAs. </a:t>
            </a:r>
          </a:p>
          <a:p>
            <a:pPr marL="742950" lvl="1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LL non-AP STAs send DS and start contending the channel, </a:t>
            </a:r>
            <a:r>
              <a:rPr lang="en-US" sz="1400" u="sng" dirty="0"/>
              <a:t>after a longer channel acquisition time</a:t>
            </a:r>
            <a:r>
              <a:rPr lang="en-US" sz="1400" dirty="0"/>
              <a:t>, e.g., “channel acquisition time limit”, AP may provide control and support. </a:t>
            </a:r>
          </a:p>
          <a:p>
            <a:pPr marL="742950" lvl="1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The AP does not necessarily have to explicitly detect or count individual failed RTS/CTS transmissions. Its primary role is to ensure that channel acquisition time </a:t>
            </a:r>
            <a:r>
              <a:rPr lang="en-US" sz="1400" i="1" dirty="0"/>
              <a:t>remains within acceptable limits. </a:t>
            </a:r>
          </a:p>
          <a:p>
            <a:pPr marL="742950" lvl="1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AP can send some trigger frames such as BSRP or LLT schedule can restore order and fairness. 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04DF5EE5-EF91-4B6E-9D01-EA1020823CFC}"/>
              </a:ext>
            </a:extLst>
          </p:cNvPr>
          <p:cNvSpPr/>
          <p:nvPr/>
        </p:nvSpPr>
        <p:spPr bwMode="auto">
          <a:xfrm>
            <a:off x="6278875" y="3340840"/>
            <a:ext cx="1356346" cy="310472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F4308EB5-E01B-4115-8517-FEF026CB7496}"/>
              </a:ext>
            </a:extLst>
          </p:cNvPr>
          <p:cNvSpPr/>
          <p:nvPr/>
        </p:nvSpPr>
        <p:spPr bwMode="auto">
          <a:xfrm>
            <a:off x="1295400" y="3347820"/>
            <a:ext cx="1818658" cy="308786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31B5515-2182-479F-9DC8-406A67B9B618}"/>
              </a:ext>
            </a:extLst>
          </p:cNvPr>
          <p:cNvSpPr txBox="1"/>
          <p:nvPr/>
        </p:nvSpPr>
        <p:spPr>
          <a:xfrm>
            <a:off x="3939452" y="3583535"/>
            <a:ext cx="18324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Hip EDCA contention period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2369F33-9582-4089-A0AC-92311FD84956}"/>
              </a:ext>
            </a:extLst>
          </p:cNvPr>
          <p:cNvSpPr txBox="1"/>
          <p:nvPr/>
        </p:nvSpPr>
        <p:spPr>
          <a:xfrm>
            <a:off x="1339618" y="3304977"/>
            <a:ext cx="18661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Previous TXOP</a:t>
            </a:r>
          </a:p>
          <a:p>
            <a:r>
              <a:rPr lang="en-US" sz="1100" dirty="0"/>
              <a:t>(could be a TXOP won by one of the LL STA via Hip EDCA)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F9D7C31-D029-4DDA-94A2-78D7D0D304AB}"/>
              </a:ext>
            </a:extLst>
          </p:cNvPr>
          <p:cNvSpPr txBox="1"/>
          <p:nvPr/>
        </p:nvSpPr>
        <p:spPr>
          <a:xfrm>
            <a:off x="6272919" y="3348381"/>
            <a:ext cx="180728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AP may manage the LLT and assign time/frequency resources to LL STAs</a:t>
            </a:r>
          </a:p>
        </p:txBody>
      </p:sp>
      <p:sp>
        <p:nvSpPr>
          <p:cNvPr id="64" name="Line 5">
            <a:extLst>
              <a:ext uri="{FF2B5EF4-FFF2-40B4-BE49-F238E27FC236}">
                <a16:creationId xmlns:a16="http://schemas.microsoft.com/office/drawing/2014/main" id="{D6B3E58F-2683-4EFE-8526-979075B2CE29}"/>
              </a:ext>
            </a:extLst>
          </p:cNvPr>
          <p:cNvSpPr>
            <a:spLocks noChangeShapeType="1"/>
          </p:cNvSpPr>
          <p:nvPr/>
        </p:nvSpPr>
        <p:spPr bwMode="auto">
          <a:xfrm>
            <a:off x="1137893" y="4746891"/>
            <a:ext cx="6931014" cy="0"/>
          </a:xfrm>
          <a:prstGeom prst="line">
            <a:avLst/>
          </a:prstGeom>
          <a:noFill/>
          <a:ln w="17463" cap="rnd">
            <a:solidFill>
              <a:schemeClr val="tx1"/>
            </a:solidFill>
            <a:prstDash val="solid"/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5" name="Line 6">
            <a:extLst>
              <a:ext uri="{FF2B5EF4-FFF2-40B4-BE49-F238E27FC236}">
                <a16:creationId xmlns:a16="http://schemas.microsoft.com/office/drawing/2014/main" id="{7DB9D1E6-0779-45FC-A174-DB06DC4DB5A1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9193" y="5107327"/>
            <a:ext cx="6931013" cy="0"/>
          </a:xfrm>
          <a:prstGeom prst="line">
            <a:avLst/>
          </a:prstGeom>
          <a:noFill/>
          <a:ln w="17463" cap="rnd">
            <a:solidFill>
              <a:schemeClr val="tx1"/>
            </a:solidFill>
            <a:prstDash val="solid"/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6" name="Rectangle 10">
            <a:extLst>
              <a:ext uri="{FF2B5EF4-FFF2-40B4-BE49-F238E27FC236}">
                <a16:creationId xmlns:a16="http://schemas.microsoft.com/office/drawing/2014/main" id="{6ED4D14B-4400-481F-8FDF-C0C3A7F172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611" y="6125003"/>
            <a:ext cx="3547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latin typeface="+mj-lt"/>
              </a:rPr>
              <a:t>STA4</a:t>
            </a:r>
          </a:p>
        </p:txBody>
      </p:sp>
      <p:sp>
        <p:nvSpPr>
          <p:cNvPr id="67" name="Rectangle 11">
            <a:extLst>
              <a:ext uri="{FF2B5EF4-FFF2-40B4-BE49-F238E27FC236}">
                <a16:creationId xmlns:a16="http://schemas.microsoft.com/office/drawing/2014/main" id="{874DE4F0-9826-4DB3-8422-AA7A8AD6DA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397554"/>
            <a:ext cx="3547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latin typeface="+mj-lt"/>
              </a:rPr>
              <a:t>STA2</a:t>
            </a:r>
          </a:p>
        </p:txBody>
      </p:sp>
      <p:sp>
        <p:nvSpPr>
          <p:cNvPr id="69" name="Rectangle 13">
            <a:extLst>
              <a:ext uri="{FF2B5EF4-FFF2-40B4-BE49-F238E27FC236}">
                <a16:creationId xmlns:a16="http://schemas.microsoft.com/office/drawing/2014/main" id="{8ADED5F3-CCD3-4F57-98A0-9ABAD63316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861" y="5007438"/>
            <a:ext cx="3547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latin typeface="+mj-lt"/>
              </a:rPr>
              <a:t>STA1</a:t>
            </a:r>
          </a:p>
        </p:txBody>
      </p:sp>
      <p:sp>
        <p:nvSpPr>
          <p:cNvPr id="70" name="Rectangle 15">
            <a:extLst>
              <a:ext uri="{FF2B5EF4-FFF2-40B4-BE49-F238E27FC236}">
                <a16:creationId xmlns:a16="http://schemas.microsoft.com/office/drawing/2014/main" id="{DC65FA2C-D206-49C1-877F-D9A1FBC1E1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326" y="4487123"/>
            <a:ext cx="1823772" cy="25976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000" dirty="0"/>
              <a:t>Frame exchanges in the TXOP</a:t>
            </a:r>
          </a:p>
        </p:txBody>
      </p:sp>
      <p:sp>
        <p:nvSpPr>
          <p:cNvPr id="71" name="Line 26">
            <a:extLst>
              <a:ext uri="{FF2B5EF4-FFF2-40B4-BE49-F238E27FC236}">
                <a16:creationId xmlns:a16="http://schemas.microsoft.com/office/drawing/2014/main" id="{260999D6-A439-4B8A-B819-ABC5DBD4B0E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02234" y="3966008"/>
            <a:ext cx="423802" cy="0"/>
          </a:xfrm>
          <a:prstGeom prst="line">
            <a:avLst/>
          </a:prstGeom>
          <a:noFill/>
          <a:ln w="17463" cap="rnd">
            <a:solidFill>
              <a:srgbClr val="7F7F7F"/>
            </a:solidFill>
            <a:prstDash val="solid"/>
            <a:round/>
            <a:headEnd type="triangle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2" name="Rectangle 29">
            <a:extLst>
              <a:ext uri="{FF2B5EF4-FFF2-40B4-BE49-F238E27FC236}">
                <a16:creationId xmlns:a16="http://schemas.microsoft.com/office/drawing/2014/main" id="{13C7C876-F4A8-468E-982D-D6083EFEBE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4478" y="3903551"/>
            <a:ext cx="166687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3" name="Rectangle 30">
            <a:extLst>
              <a:ext uri="{FF2B5EF4-FFF2-40B4-BE49-F238E27FC236}">
                <a16:creationId xmlns:a16="http://schemas.microsoft.com/office/drawing/2014/main" id="{4D7A68FF-35D6-41E9-865F-0D7AF90176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3675" y="3906908"/>
            <a:ext cx="165110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74" name="Line 31">
            <a:extLst>
              <a:ext uri="{FF2B5EF4-FFF2-40B4-BE49-F238E27FC236}">
                <a16:creationId xmlns:a16="http://schemas.microsoft.com/office/drawing/2014/main" id="{A660A49F-2D6D-4DF3-8F50-1280B70175D3}"/>
              </a:ext>
            </a:extLst>
          </p:cNvPr>
          <p:cNvSpPr>
            <a:spLocks noChangeShapeType="1"/>
          </p:cNvSpPr>
          <p:nvPr/>
        </p:nvSpPr>
        <p:spPr bwMode="auto">
          <a:xfrm>
            <a:off x="3116461" y="3845357"/>
            <a:ext cx="801069" cy="2801"/>
          </a:xfrm>
          <a:prstGeom prst="line">
            <a:avLst/>
          </a:prstGeom>
          <a:noFill/>
          <a:ln w="17463" cap="rnd">
            <a:solidFill>
              <a:srgbClr val="7F7F7F"/>
            </a:solidFill>
            <a:prstDash val="solid"/>
            <a:round/>
            <a:headEnd type="triangle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5" name="Rectangle 34">
            <a:extLst>
              <a:ext uri="{FF2B5EF4-FFF2-40B4-BE49-F238E27FC236}">
                <a16:creationId xmlns:a16="http://schemas.microsoft.com/office/drawing/2014/main" id="{CAE706AD-16F4-4967-8B37-1918D38215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3568" y="3781240"/>
            <a:ext cx="180975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6" name="Rectangle 35">
            <a:extLst>
              <a:ext uri="{FF2B5EF4-FFF2-40B4-BE49-F238E27FC236}">
                <a16:creationId xmlns:a16="http://schemas.microsoft.com/office/drawing/2014/main" id="{57CD623B-84F6-44BE-AF05-9FA73AB791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3087" y="3788660"/>
            <a:ext cx="181140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DIFS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77" name="Line 31">
            <a:extLst>
              <a:ext uri="{FF2B5EF4-FFF2-40B4-BE49-F238E27FC236}">
                <a16:creationId xmlns:a16="http://schemas.microsoft.com/office/drawing/2014/main" id="{75EF1236-6C98-45AC-B814-5C712997D294}"/>
              </a:ext>
            </a:extLst>
          </p:cNvPr>
          <p:cNvSpPr>
            <a:spLocks noChangeShapeType="1"/>
          </p:cNvSpPr>
          <p:nvPr/>
        </p:nvSpPr>
        <p:spPr bwMode="auto">
          <a:xfrm>
            <a:off x="3117203" y="3711038"/>
            <a:ext cx="608406" cy="903"/>
          </a:xfrm>
          <a:prstGeom prst="line">
            <a:avLst/>
          </a:prstGeom>
          <a:noFill/>
          <a:ln w="17463" cap="rnd">
            <a:solidFill>
              <a:srgbClr val="7F7F7F"/>
            </a:solidFill>
            <a:prstDash val="solid"/>
            <a:round/>
            <a:headEnd type="triangle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8" name="Rectangle 34">
            <a:extLst>
              <a:ext uri="{FF2B5EF4-FFF2-40B4-BE49-F238E27FC236}">
                <a16:creationId xmlns:a16="http://schemas.microsoft.com/office/drawing/2014/main" id="{253E26EB-744A-4F04-A742-395A8A5294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1771" y="3637866"/>
            <a:ext cx="180975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9" name="Rectangle 35">
            <a:extLst>
              <a:ext uri="{FF2B5EF4-FFF2-40B4-BE49-F238E27FC236}">
                <a16:creationId xmlns:a16="http://schemas.microsoft.com/office/drawing/2014/main" id="{F2B0F696-32EB-4029-AFC2-4BF5C8E35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9786" y="3641473"/>
            <a:ext cx="171522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PIFS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80" name="Rectangle 13">
            <a:extLst>
              <a:ext uri="{FF2B5EF4-FFF2-40B4-BE49-F238E27FC236}">
                <a16:creationId xmlns:a16="http://schemas.microsoft.com/office/drawing/2014/main" id="{8A6FC171-5D2C-4ECD-A9D6-2410ED72B1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8837" y="4641137"/>
            <a:ext cx="19556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latin typeface="+mj-lt"/>
              </a:rPr>
              <a:t>AP</a:t>
            </a: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398D0CBC-165E-4473-A090-C2ACF7099E1F}"/>
              </a:ext>
            </a:extLst>
          </p:cNvPr>
          <p:cNvCxnSpPr>
            <a:cxnSpLocks/>
          </p:cNvCxnSpPr>
          <p:nvPr/>
        </p:nvCxnSpPr>
        <p:spPr>
          <a:xfrm>
            <a:off x="6882197" y="4608609"/>
            <a:ext cx="0" cy="1816404"/>
          </a:xfrm>
          <a:prstGeom prst="line">
            <a:avLst/>
          </a:prstGeom>
          <a:ln w="12700">
            <a:solidFill>
              <a:srgbClr val="FF000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83">
            <a:extLst>
              <a:ext uri="{FF2B5EF4-FFF2-40B4-BE49-F238E27FC236}">
                <a16:creationId xmlns:a16="http://schemas.microsoft.com/office/drawing/2014/main" id="{6953CD03-2919-48A2-A802-CA66770C1244}"/>
              </a:ext>
            </a:extLst>
          </p:cNvPr>
          <p:cNvSpPr/>
          <p:nvPr/>
        </p:nvSpPr>
        <p:spPr>
          <a:xfrm>
            <a:off x="6285556" y="4355488"/>
            <a:ext cx="165343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Delay bound for STA1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85" name="Line 6">
            <a:extLst>
              <a:ext uri="{FF2B5EF4-FFF2-40B4-BE49-F238E27FC236}">
                <a16:creationId xmlns:a16="http://schemas.microsoft.com/office/drawing/2014/main" id="{53AFDDB0-996F-4887-A79C-108CA1ECCD8B}"/>
              </a:ext>
            </a:extLst>
          </p:cNvPr>
          <p:cNvSpPr>
            <a:spLocks noChangeShapeType="1"/>
          </p:cNvSpPr>
          <p:nvPr/>
        </p:nvSpPr>
        <p:spPr bwMode="auto">
          <a:xfrm>
            <a:off x="1157667" y="5469413"/>
            <a:ext cx="6931013" cy="0"/>
          </a:xfrm>
          <a:prstGeom prst="line">
            <a:avLst/>
          </a:prstGeom>
          <a:noFill/>
          <a:ln w="17463" cap="rnd">
            <a:solidFill>
              <a:schemeClr val="tx1"/>
            </a:solidFill>
            <a:prstDash val="solid"/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6" name="Line 6">
            <a:extLst>
              <a:ext uri="{FF2B5EF4-FFF2-40B4-BE49-F238E27FC236}">
                <a16:creationId xmlns:a16="http://schemas.microsoft.com/office/drawing/2014/main" id="{967B9867-39A3-4E6E-B5FE-A2875EB79B89}"/>
              </a:ext>
            </a:extLst>
          </p:cNvPr>
          <p:cNvSpPr>
            <a:spLocks noChangeShapeType="1"/>
          </p:cNvSpPr>
          <p:nvPr/>
        </p:nvSpPr>
        <p:spPr bwMode="auto">
          <a:xfrm>
            <a:off x="1157667" y="6225489"/>
            <a:ext cx="6931013" cy="0"/>
          </a:xfrm>
          <a:prstGeom prst="line">
            <a:avLst/>
          </a:prstGeom>
          <a:noFill/>
          <a:ln w="17463" cap="rnd">
            <a:solidFill>
              <a:schemeClr val="tx1"/>
            </a:solidFill>
            <a:prstDash val="solid"/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A19C713D-4CDC-4029-9EE9-27B64F5D439A}"/>
              </a:ext>
            </a:extLst>
          </p:cNvPr>
          <p:cNvCxnSpPr>
            <a:cxnSpLocks/>
          </p:cNvCxnSpPr>
          <p:nvPr/>
        </p:nvCxnSpPr>
        <p:spPr>
          <a:xfrm>
            <a:off x="3542180" y="3911760"/>
            <a:ext cx="0" cy="2513325"/>
          </a:xfrm>
          <a:prstGeom prst="line">
            <a:avLst/>
          </a:prstGeom>
          <a:ln w="952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8F7965AE-CDC9-47DD-9E16-26FFE28CDCC8}"/>
              </a:ext>
            </a:extLst>
          </p:cNvPr>
          <p:cNvCxnSpPr>
            <a:cxnSpLocks/>
          </p:cNvCxnSpPr>
          <p:nvPr/>
        </p:nvCxnSpPr>
        <p:spPr>
          <a:xfrm>
            <a:off x="3728733" y="3911761"/>
            <a:ext cx="0" cy="2513325"/>
          </a:xfrm>
          <a:prstGeom prst="line">
            <a:avLst/>
          </a:prstGeom>
          <a:ln w="952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91DA9B70-CF1C-4B23-85DF-E2A5245BF725}"/>
              </a:ext>
            </a:extLst>
          </p:cNvPr>
          <p:cNvCxnSpPr>
            <a:cxnSpLocks/>
          </p:cNvCxnSpPr>
          <p:nvPr/>
        </p:nvCxnSpPr>
        <p:spPr>
          <a:xfrm>
            <a:off x="3919976" y="3911759"/>
            <a:ext cx="0" cy="2513325"/>
          </a:xfrm>
          <a:prstGeom prst="line">
            <a:avLst/>
          </a:prstGeom>
          <a:ln w="952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B9AA6382-F374-4EEE-BBF1-8EFE769A5DB3}"/>
              </a:ext>
            </a:extLst>
          </p:cNvPr>
          <p:cNvCxnSpPr>
            <a:cxnSpLocks/>
          </p:cNvCxnSpPr>
          <p:nvPr/>
        </p:nvCxnSpPr>
        <p:spPr>
          <a:xfrm>
            <a:off x="7339397" y="4300672"/>
            <a:ext cx="0" cy="1990882"/>
          </a:xfrm>
          <a:prstGeom prst="line">
            <a:avLst/>
          </a:prstGeom>
          <a:ln w="12700">
            <a:solidFill>
              <a:srgbClr val="FF000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99">
            <a:extLst>
              <a:ext uri="{FF2B5EF4-FFF2-40B4-BE49-F238E27FC236}">
                <a16:creationId xmlns:a16="http://schemas.microsoft.com/office/drawing/2014/main" id="{5EC24798-6378-4BEC-BE82-D825B52648A8}"/>
              </a:ext>
            </a:extLst>
          </p:cNvPr>
          <p:cNvSpPr/>
          <p:nvPr/>
        </p:nvSpPr>
        <p:spPr>
          <a:xfrm>
            <a:off x="6435246" y="4024069"/>
            <a:ext cx="165343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Delay bound for STA2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101" name="Rectangle 36">
            <a:extLst>
              <a:ext uri="{FF2B5EF4-FFF2-40B4-BE49-F238E27FC236}">
                <a16:creationId xmlns:a16="http://schemas.microsoft.com/office/drawing/2014/main" id="{1286B4AB-4196-4E77-8CFE-A2751EC06B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6812" y="4858200"/>
            <a:ext cx="145130" cy="22243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tx1"/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" name="Rectangle 39">
            <a:extLst>
              <a:ext uri="{FF2B5EF4-FFF2-40B4-BE49-F238E27FC236}">
                <a16:creationId xmlns:a16="http://schemas.microsoft.com/office/drawing/2014/main" id="{02EBB195-1781-49A6-922E-60EB1BD8DB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2343" y="4901155"/>
            <a:ext cx="148325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DS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9190CF4-B28E-4401-B45B-ED6549BFB87E}"/>
              </a:ext>
            </a:extLst>
          </p:cNvPr>
          <p:cNvGrpSpPr/>
          <p:nvPr/>
        </p:nvGrpSpPr>
        <p:grpSpPr>
          <a:xfrm>
            <a:off x="4319565" y="4856434"/>
            <a:ext cx="145023" cy="223204"/>
            <a:chOff x="4335707" y="4766938"/>
            <a:chExt cx="145023" cy="223204"/>
          </a:xfrm>
        </p:grpSpPr>
        <p:sp>
          <p:nvSpPr>
            <p:cNvPr id="122" name="Parallelogram 121">
              <a:extLst>
                <a:ext uri="{FF2B5EF4-FFF2-40B4-BE49-F238E27FC236}">
                  <a16:creationId xmlns:a16="http://schemas.microsoft.com/office/drawing/2014/main" id="{295386D5-5FD5-46DB-9BBD-AC021697BFC5}"/>
                </a:ext>
              </a:extLst>
            </p:cNvPr>
            <p:cNvSpPr/>
            <p:nvPr/>
          </p:nvSpPr>
          <p:spPr bwMode="auto">
            <a:xfrm>
              <a:off x="4375817" y="4766938"/>
              <a:ext cx="104913" cy="222685"/>
            </a:xfrm>
            <a:prstGeom prst="parallelogram">
              <a:avLst>
                <a:gd name="adj" fmla="val 54052"/>
              </a:avLst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23" name="Parallelogram 122">
              <a:extLst>
                <a:ext uri="{FF2B5EF4-FFF2-40B4-BE49-F238E27FC236}">
                  <a16:creationId xmlns:a16="http://schemas.microsoft.com/office/drawing/2014/main" id="{DE6A3C9D-4AC5-46D7-B617-27EA1A2194AC}"/>
                </a:ext>
              </a:extLst>
            </p:cNvPr>
            <p:cNvSpPr/>
            <p:nvPr/>
          </p:nvSpPr>
          <p:spPr bwMode="auto">
            <a:xfrm>
              <a:off x="4335707" y="4767457"/>
              <a:ext cx="104913" cy="222685"/>
            </a:xfrm>
            <a:prstGeom prst="parallelogram">
              <a:avLst>
                <a:gd name="adj" fmla="val 54052"/>
              </a:avLst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 </a:t>
              </a:r>
            </a:p>
          </p:txBody>
        </p:sp>
      </p:grp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7BDFD5D8-926B-4482-87F2-F9CA67AAA5D6}"/>
              </a:ext>
            </a:extLst>
          </p:cNvPr>
          <p:cNvGrpSpPr/>
          <p:nvPr/>
        </p:nvGrpSpPr>
        <p:grpSpPr>
          <a:xfrm>
            <a:off x="4312859" y="5227724"/>
            <a:ext cx="145023" cy="223204"/>
            <a:chOff x="4335707" y="4766938"/>
            <a:chExt cx="145023" cy="223204"/>
          </a:xfrm>
        </p:grpSpPr>
        <p:sp>
          <p:nvSpPr>
            <p:cNvPr id="127" name="Parallelogram 126">
              <a:extLst>
                <a:ext uri="{FF2B5EF4-FFF2-40B4-BE49-F238E27FC236}">
                  <a16:creationId xmlns:a16="http://schemas.microsoft.com/office/drawing/2014/main" id="{51E22346-DEB5-4363-AD90-C524B33F8376}"/>
                </a:ext>
              </a:extLst>
            </p:cNvPr>
            <p:cNvSpPr/>
            <p:nvPr/>
          </p:nvSpPr>
          <p:spPr bwMode="auto">
            <a:xfrm>
              <a:off x="4375817" y="4766938"/>
              <a:ext cx="104913" cy="222685"/>
            </a:xfrm>
            <a:prstGeom prst="parallelogram">
              <a:avLst>
                <a:gd name="adj" fmla="val 54052"/>
              </a:avLst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28" name="Parallelogram 127">
              <a:extLst>
                <a:ext uri="{FF2B5EF4-FFF2-40B4-BE49-F238E27FC236}">
                  <a16:creationId xmlns:a16="http://schemas.microsoft.com/office/drawing/2014/main" id="{BC2E6799-3E1D-4F21-B654-8335726B0F92}"/>
                </a:ext>
              </a:extLst>
            </p:cNvPr>
            <p:cNvSpPr/>
            <p:nvPr/>
          </p:nvSpPr>
          <p:spPr bwMode="auto">
            <a:xfrm>
              <a:off x="4335707" y="4767457"/>
              <a:ext cx="104913" cy="222685"/>
            </a:xfrm>
            <a:prstGeom prst="parallelogram">
              <a:avLst>
                <a:gd name="adj" fmla="val 54052"/>
              </a:avLst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 </a:t>
              </a:r>
            </a:p>
          </p:txBody>
        </p:sp>
      </p:grpSp>
      <p:sp>
        <p:nvSpPr>
          <p:cNvPr id="130" name="Rectangle 11">
            <a:extLst>
              <a:ext uri="{FF2B5EF4-FFF2-40B4-BE49-F238E27FC236}">
                <a16:creationId xmlns:a16="http://schemas.microsoft.com/office/drawing/2014/main" id="{F9083D12-5337-4B22-913C-8436141AB5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611" y="5743706"/>
            <a:ext cx="3547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latin typeface="+mj-lt"/>
              </a:rPr>
              <a:t>STA3</a:t>
            </a:r>
          </a:p>
        </p:txBody>
      </p:sp>
      <p:sp>
        <p:nvSpPr>
          <p:cNvPr id="131" name="Line 6">
            <a:extLst>
              <a:ext uri="{FF2B5EF4-FFF2-40B4-BE49-F238E27FC236}">
                <a16:creationId xmlns:a16="http://schemas.microsoft.com/office/drawing/2014/main" id="{305D99FF-E4CC-40D3-9C4F-0CD9F71DB0C6}"/>
              </a:ext>
            </a:extLst>
          </p:cNvPr>
          <p:cNvSpPr>
            <a:spLocks noChangeShapeType="1"/>
          </p:cNvSpPr>
          <p:nvPr/>
        </p:nvSpPr>
        <p:spPr bwMode="auto">
          <a:xfrm>
            <a:off x="1157667" y="5839534"/>
            <a:ext cx="6931013" cy="0"/>
          </a:xfrm>
          <a:prstGeom prst="line">
            <a:avLst/>
          </a:prstGeom>
          <a:noFill/>
          <a:ln w="17463" cap="rnd">
            <a:solidFill>
              <a:schemeClr val="tx1"/>
            </a:solidFill>
            <a:prstDash val="solid"/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89FB88A-3CFF-4B65-A3FB-B3618EEAC095}"/>
              </a:ext>
            </a:extLst>
          </p:cNvPr>
          <p:cNvGrpSpPr/>
          <p:nvPr/>
        </p:nvGrpSpPr>
        <p:grpSpPr>
          <a:xfrm>
            <a:off x="3917663" y="5228229"/>
            <a:ext cx="149599" cy="222435"/>
            <a:chOff x="4069471" y="5025215"/>
            <a:chExt cx="149599" cy="222435"/>
          </a:xfrm>
        </p:grpSpPr>
        <p:sp>
          <p:nvSpPr>
            <p:cNvPr id="144" name="Rectangle 36">
              <a:extLst>
                <a:ext uri="{FF2B5EF4-FFF2-40B4-BE49-F238E27FC236}">
                  <a16:creationId xmlns:a16="http://schemas.microsoft.com/office/drawing/2014/main" id="{99EDA14B-4DBD-4A10-B1B8-FC63136A30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3940" y="5025215"/>
              <a:ext cx="145130" cy="22243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5" name="Rectangle 39">
              <a:extLst>
                <a:ext uri="{FF2B5EF4-FFF2-40B4-BE49-F238E27FC236}">
                  <a16:creationId xmlns:a16="http://schemas.microsoft.com/office/drawing/2014/main" id="{54C008FA-899E-422A-B55D-6D0BE093D3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9471" y="5068170"/>
              <a:ext cx="14832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DS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0A961187-CED7-46B1-A34E-2D95EAF27C1A}"/>
              </a:ext>
            </a:extLst>
          </p:cNvPr>
          <p:cNvGrpSpPr/>
          <p:nvPr/>
        </p:nvGrpSpPr>
        <p:grpSpPr>
          <a:xfrm>
            <a:off x="3917663" y="5614466"/>
            <a:ext cx="149599" cy="222435"/>
            <a:chOff x="4069471" y="5025215"/>
            <a:chExt cx="149599" cy="222435"/>
          </a:xfrm>
        </p:grpSpPr>
        <p:sp>
          <p:nvSpPr>
            <p:cNvPr id="147" name="Rectangle 36">
              <a:extLst>
                <a:ext uri="{FF2B5EF4-FFF2-40B4-BE49-F238E27FC236}">
                  <a16:creationId xmlns:a16="http://schemas.microsoft.com/office/drawing/2014/main" id="{0340FC22-C4E2-43AC-9B98-969531F4D6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3940" y="5025215"/>
              <a:ext cx="145130" cy="22243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8" name="Rectangle 39">
              <a:extLst>
                <a:ext uri="{FF2B5EF4-FFF2-40B4-BE49-F238E27FC236}">
                  <a16:creationId xmlns:a16="http://schemas.microsoft.com/office/drawing/2014/main" id="{3CC312B4-FF5B-4FF8-9FC2-AF0B0936D0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9471" y="5068170"/>
              <a:ext cx="14832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DS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00371C21-FC58-489B-BCFB-496BD1A6CD2C}"/>
              </a:ext>
            </a:extLst>
          </p:cNvPr>
          <p:cNvGrpSpPr/>
          <p:nvPr/>
        </p:nvGrpSpPr>
        <p:grpSpPr>
          <a:xfrm>
            <a:off x="4458864" y="4850817"/>
            <a:ext cx="244325" cy="319954"/>
            <a:chOff x="4069471" y="5025215"/>
            <a:chExt cx="149599" cy="319954"/>
          </a:xfrm>
        </p:grpSpPr>
        <p:sp>
          <p:nvSpPr>
            <p:cNvPr id="154" name="Rectangle 36">
              <a:extLst>
                <a:ext uri="{FF2B5EF4-FFF2-40B4-BE49-F238E27FC236}">
                  <a16:creationId xmlns:a16="http://schemas.microsoft.com/office/drawing/2014/main" id="{C29D2B79-10D6-4818-9D1D-4CC4FB10C8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3940" y="5025215"/>
              <a:ext cx="145130" cy="22243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5" name="Rectangle 39">
              <a:extLst>
                <a:ext uri="{FF2B5EF4-FFF2-40B4-BE49-F238E27FC236}">
                  <a16:creationId xmlns:a16="http://schemas.microsoft.com/office/drawing/2014/main" id="{24F789F0-023B-4A95-869B-AE920F5829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9471" y="5068170"/>
              <a:ext cx="14832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900" dirty="0">
                  <a:latin typeface="Calibri" panose="020F0502020204030204" pitchFamily="34" charset="0"/>
                </a:rPr>
                <a:t>RTS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DBCBC566-C89D-4DD4-9BE5-7DC105C4B582}"/>
              </a:ext>
            </a:extLst>
          </p:cNvPr>
          <p:cNvGrpSpPr/>
          <p:nvPr/>
        </p:nvGrpSpPr>
        <p:grpSpPr>
          <a:xfrm>
            <a:off x="4452124" y="5245294"/>
            <a:ext cx="251065" cy="217002"/>
            <a:chOff x="4069471" y="5025216"/>
            <a:chExt cx="251065" cy="217002"/>
          </a:xfrm>
        </p:grpSpPr>
        <p:sp>
          <p:nvSpPr>
            <p:cNvPr id="160" name="Rectangle 36">
              <a:extLst>
                <a:ext uri="{FF2B5EF4-FFF2-40B4-BE49-F238E27FC236}">
                  <a16:creationId xmlns:a16="http://schemas.microsoft.com/office/drawing/2014/main" id="{D4E31D5B-768E-49F6-BBAF-C1B384E8B7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3939" y="5025216"/>
              <a:ext cx="246597" cy="217002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1" name="Rectangle 39">
              <a:extLst>
                <a:ext uri="{FF2B5EF4-FFF2-40B4-BE49-F238E27FC236}">
                  <a16:creationId xmlns:a16="http://schemas.microsoft.com/office/drawing/2014/main" id="{6E1537E6-C951-473B-B0CA-221AEC04BE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9471" y="5068170"/>
              <a:ext cx="218998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RTS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</p:grp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DD3EE88C-7313-4BF6-906F-EAD5534D8C32}"/>
              </a:ext>
            </a:extLst>
          </p:cNvPr>
          <p:cNvCxnSpPr>
            <a:cxnSpLocks/>
          </p:cNvCxnSpPr>
          <p:nvPr/>
        </p:nvCxnSpPr>
        <p:spPr>
          <a:xfrm>
            <a:off x="4701108" y="3903823"/>
            <a:ext cx="0" cy="2513325"/>
          </a:xfrm>
          <a:prstGeom prst="line">
            <a:avLst/>
          </a:prstGeom>
          <a:ln w="952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FD3EE0DA-8C6D-4640-A058-980F9E704C64}"/>
              </a:ext>
            </a:extLst>
          </p:cNvPr>
          <p:cNvGrpSpPr/>
          <p:nvPr/>
        </p:nvGrpSpPr>
        <p:grpSpPr>
          <a:xfrm>
            <a:off x="4424478" y="5613354"/>
            <a:ext cx="145023" cy="223204"/>
            <a:chOff x="4335707" y="4766938"/>
            <a:chExt cx="145023" cy="223204"/>
          </a:xfrm>
          <a:solidFill>
            <a:schemeClr val="bg1">
              <a:lumMod val="95000"/>
            </a:schemeClr>
          </a:solidFill>
        </p:grpSpPr>
        <p:sp>
          <p:nvSpPr>
            <p:cNvPr id="164" name="Parallelogram 163">
              <a:extLst>
                <a:ext uri="{FF2B5EF4-FFF2-40B4-BE49-F238E27FC236}">
                  <a16:creationId xmlns:a16="http://schemas.microsoft.com/office/drawing/2014/main" id="{C6310327-5DC3-4C18-B29D-67A8876FD757}"/>
                </a:ext>
              </a:extLst>
            </p:cNvPr>
            <p:cNvSpPr/>
            <p:nvPr/>
          </p:nvSpPr>
          <p:spPr bwMode="auto">
            <a:xfrm>
              <a:off x="4375817" y="4766938"/>
              <a:ext cx="104913" cy="222685"/>
            </a:xfrm>
            <a:prstGeom prst="parallelogram">
              <a:avLst>
                <a:gd name="adj" fmla="val 54052"/>
              </a:avLst>
            </a:prstGeom>
            <a:grpFill/>
            <a:ln w="635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effectLst/>
                  <a:latin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65" name="Parallelogram 164">
              <a:extLst>
                <a:ext uri="{FF2B5EF4-FFF2-40B4-BE49-F238E27FC236}">
                  <a16:creationId xmlns:a16="http://schemas.microsoft.com/office/drawing/2014/main" id="{112DF446-F966-4A81-8F58-327E715B82B3}"/>
                </a:ext>
              </a:extLst>
            </p:cNvPr>
            <p:cNvSpPr/>
            <p:nvPr/>
          </p:nvSpPr>
          <p:spPr bwMode="auto">
            <a:xfrm>
              <a:off x="4335707" y="4767457"/>
              <a:ext cx="104913" cy="222685"/>
            </a:xfrm>
            <a:prstGeom prst="parallelogram">
              <a:avLst>
                <a:gd name="adj" fmla="val 54052"/>
              </a:avLst>
            </a:prstGeom>
            <a:grpFill/>
            <a:ln w="635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effectLst/>
                  <a:latin typeface="Times New Roman" panose="02020603050405020304" pitchFamily="18" charset="0"/>
                </a:rPr>
                <a:t> </a:t>
              </a:r>
            </a:p>
          </p:txBody>
        </p:sp>
      </p:grp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DDB1AB2B-F8FB-4649-B3B2-9EFA28C4CFAC}"/>
              </a:ext>
            </a:extLst>
          </p:cNvPr>
          <p:cNvGrpSpPr/>
          <p:nvPr/>
        </p:nvGrpSpPr>
        <p:grpSpPr>
          <a:xfrm>
            <a:off x="4581949" y="5659191"/>
            <a:ext cx="281220" cy="183727"/>
            <a:chOff x="4073939" y="5063923"/>
            <a:chExt cx="312643" cy="183727"/>
          </a:xfrm>
          <a:solidFill>
            <a:schemeClr val="bg1">
              <a:lumMod val="95000"/>
            </a:schemeClr>
          </a:solidFill>
        </p:grpSpPr>
        <p:sp>
          <p:nvSpPr>
            <p:cNvPr id="167" name="Rectangle 36">
              <a:extLst>
                <a:ext uri="{FF2B5EF4-FFF2-40B4-BE49-F238E27FC236}">
                  <a16:creationId xmlns:a16="http://schemas.microsoft.com/office/drawing/2014/main" id="{E547B9EC-EE26-4F49-AE89-0CF2BDB206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3939" y="5063923"/>
              <a:ext cx="312643" cy="183727"/>
            </a:xfrm>
            <a:prstGeom prst="rect">
              <a:avLst/>
            </a:prstGeom>
            <a:grpFill/>
            <a:ln w="6350">
              <a:solidFill>
                <a:schemeClr val="bg1">
                  <a:lumMod val="75000"/>
                </a:schemeClr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2" name="Rectangle 39">
              <a:extLst>
                <a:ext uri="{FF2B5EF4-FFF2-40B4-BE49-F238E27FC236}">
                  <a16:creationId xmlns:a16="http://schemas.microsoft.com/office/drawing/2014/main" id="{165B67BA-4104-4E70-8EFD-06B989FA1E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7867" y="5086536"/>
              <a:ext cx="285688" cy="13849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900" dirty="0">
                  <a:solidFill>
                    <a:schemeClr val="bg1">
                      <a:lumMod val="75000"/>
                    </a:schemeClr>
                  </a:solidFill>
                  <a:latin typeface="Calibri" panose="020F0502020204030204" pitchFamily="34" charset="0"/>
                </a:rPr>
                <a:t>RT</a:t>
              </a: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effectLst/>
                  <a:latin typeface="Calibri" panose="020F0502020204030204" pitchFamily="34" charset="0"/>
                </a:rPr>
                <a:t>S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</a:endParaRPr>
            </a:p>
          </p:txBody>
        </p:sp>
      </p:grpSp>
      <p:grpSp>
        <p:nvGrpSpPr>
          <p:cNvPr id="201" name="Group 200">
            <a:extLst>
              <a:ext uri="{FF2B5EF4-FFF2-40B4-BE49-F238E27FC236}">
                <a16:creationId xmlns:a16="http://schemas.microsoft.com/office/drawing/2014/main" id="{626300CE-741C-4EC8-BF88-E20404FE0F0D}"/>
              </a:ext>
            </a:extLst>
          </p:cNvPr>
          <p:cNvGrpSpPr/>
          <p:nvPr/>
        </p:nvGrpSpPr>
        <p:grpSpPr>
          <a:xfrm>
            <a:off x="6042068" y="4514411"/>
            <a:ext cx="149599" cy="222435"/>
            <a:chOff x="4069471" y="5025215"/>
            <a:chExt cx="149599" cy="222435"/>
          </a:xfrm>
        </p:grpSpPr>
        <p:sp>
          <p:nvSpPr>
            <p:cNvPr id="202" name="Rectangle 36">
              <a:extLst>
                <a:ext uri="{FF2B5EF4-FFF2-40B4-BE49-F238E27FC236}">
                  <a16:creationId xmlns:a16="http://schemas.microsoft.com/office/drawing/2014/main" id="{3F9EF195-8BB0-4761-920A-92050B2730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3940" y="5025215"/>
              <a:ext cx="145130" cy="22243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3" name="Rectangle 39">
              <a:extLst>
                <a:ext uri="{FF2B5EF4-FFF2-40B4-BE49-F238E27FC236}">
                  <a16:creationId xmlns:a16="http://schemas.microsoft.com/office/drawing/2014/main" id="{EAE8D816-9B11-420B-9A0B-85EDC3A449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9471" y="5068170"/>
              <a:ext cx="14832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DS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06" name="Rectangle 35">
            <a:extLst>
              <a:ext uri="{FF2B5EF4-FFF2-40B4-BE49-F238E27FC236}">
                <a16:creationId xmlns:a16="http://schemas.microsoft.com/office/drawing/2014/main" id="{621CE74B-3442-48D5-9DB7-EEF13C8BC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1297" y="4958486"/>
            <a:ext cx="244326" cy="12311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BO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207" name="Rectangle 35">
            <a:extLst>
              <a:ext uri="{FF2B5EF4-FFF2-40B4-BE49-F238E27FC236}">
                <a16:creationId xmlns:a16="http://schemas.microsoft.com/office/drawing/2014/main" id="{53B2D21E-7911-47EC-942F-D00553C711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1297" y="5328840"/>
            <a:ext cx="235524" cy="12311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BO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208" name="Rectangle 35">
            <a:extLst>
              <a:ext uri="{FF2B5EF4-FFF2-40B4-BE49-F238E27FC236}">
                <a16:creationId xmlns:a16="http://schemas.microsoft.com/office/drawing/2014/main" id="{D88A9A5B-5822-4968-9DF8-D69A5A2B50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3880" y="5715244"/>
            <a:ext cx="401962" cy="123111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  <a:t>BO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</p:txBody>
      </p:sp>
      <p:sp>
        <p:nvSpPr>
          <p:cNvPr id="114" name="Line 26">
            <a:extLst>
              <a:ext uri="{FF2B5EF4-FFF2-40B4-BE49-F238E27FC236}">
                <a16:creationId xmlns:a16="http://schemas.microsoft.com/office/drawing/2014/main" id="{30671A95-E958-43C3-BC08-E47A036E1931}"/>
              </a:ext>
            </a:extLst>
          </p:cNvPr>
          <p:cNvSpPr>
            <a:spLocks noChangeShapeType="1"/>
          </p:cNvSpPr>
          <p:nvPr/>
        </p:nvSpPr>
        <p:spPr bwMode="auto">
          <a:xfrm>
            <a:off x="5752728" y="4456952"/>
            <a:ext cx="322726" cy="1860"/>
          </a:xfrm>
          <a:prstGeom prst="line">
            <a:avLst/>
          </a:prstGeom>
          <a:noFill/>
          <a:ln w="17463" cap="rnd">
            <a:solidFill>
              <a:srgbClr val="7F7F7F"/>
            </a:solidFill>
            <a:prstDash val="solid"/>
            <a:round/>
            <a:headEnd type="triangle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9" name="Rectangle 30">
            <a:extLst>
              <a:ext uri="{FF2B5EF4-FFF2-40B4-BE49-F238E27FC236}">
                <a16:creationId xmlns:a16="http://schemas.microsoft.com/office/drawing/2014/main" id="{4F6114DE-62BC-463F-B87A-976E7C3C69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0276" y="4317323"/>
            <a:ext cx="165110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0C11C43C-DC15-4263-9AC2-21CF7080A234}"/>
              </a:ext>
            </a:extLst>
          </p:cNvPr>
          <p:cNvCxnSpPr>
            <a:cxnSpLocks/>
          </p:cNvCxnSpPr>
          <p:nvPr/>
        </p:nvCxnSpPr>
        <p:spPr>
          <a:xfrm>
            <a:off x="5082744" y="3887505"/>
            <a:ext cx="0" cy="2513325"/>
          </a:xfrm>
          <a:prstGeom prst="line">
            <a:avLst/>
          </a:prstGeom>
          <a:ln w="952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Rectangle 36">
            <a:extLst>
              <a:ext uri="{FF2B5EF4-FFF2-40B4-BE49-F238E27FC236}">
                <a16:creationId xmlns:a16="http://schemas.microsoft.com/office/drawing/2014/main" id="{9B07EE10-644C-46DF-837C-0FADAC9707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807" y="6010437"/>
            <a:ext cx="145130" cy="22243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tx1"/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3" name="Rectangle 39">
            <a:extLst>
              <a:ext uri="{FF2B5EF4-FFF2-40B4-BE49-F238E27FC236}">
                <a16:creationId xmlns:a16="http://schemas.microsoft.com/office/drawing/2014/main" id="{E9D87D81-51DA-41DB-83A9-284A53F273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0338" y="6053392"/>
            <a:ext cx="148325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DS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grpSp>
        <p:nvGrpSpPr>
          <p:cNvPr id="179" name="Group 178">
            <a:extLst>
              <a:ext uri="{FF2B5EF4-FFF2-40B4-BE49-F238E27FC236}">
                <a16:creationId xmlns:a16="http://schemas.microsoft.com/office/drawing/2014/main" id="{0C10C754-33DA-428E-965E-73BDD155C2CD}"/>
              </a:ext>
            </a:extLst>
          </p:cNvPr>
          <p:cNvGrpSpPr/>
          <p:nvPr/>
        </p:nvGrpSpPr>
        <p:grpSpPr>
          <a:xfrm>
            <a:off x="4327560" y="6008671"/>
            <a:ext cx="145023" cy="223204"/>
            <a:chOff x="4335707" y="4766938"/>
            <a:chExt cx="145023" cy="223204"/>
          </a:xfrm>
        </p:grpSpPr>
        <p:sp>
          <p:nvSpPr>
            <p:cNvPr id="180" name="Parallelogram 179">
              <a:extLst>
                <a:ext uri="{FF2B5EF4-FFF2-40B4-BE49-F238E27FC236}">
                  <a16:creationId xmlns:a16="http://schemas.microsoft.com/office/drawing/2014/main" id="{13F46C4B-31CB-492F-8968-4576B4A3D775}"/>
                </a:ext>
              </a:extLst>
            </p:cNvPr>
            <p:cNvSpPr/>
            <p:nvPr/>
          </p:nvSpPr>
          <p:spPr bwMode="auto">
            <a:xfrm>
              <a:off x="4375817" y="4766938"/>
              <a:ext cx="104913" cy="222685"/>
            </a:xfrm>
            <a:prstGeom prst="parallelogram">
              <a:avLst>
                <a:gd name="adj" fmla="val 54052"/>
              </a:avLst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91" name="Parallelogram 190">
              <a:extLst>
                <a:ext uri="{FF2B5EF4-FFF2-40B4-BE49-F238E27FC236}">
                  <a16:creationId xmlns:a16="http://schemas.microsoft.com/office/drawing/2014/main" id="{16A5CE55-E428-482C-9A5E-87774D7F4745}"/>
                </a:ext>
              </a:extLst>
            </p:cNvPr>
            <p:cNvSpPr/>
            <p:nvPr/>
          </p:nvSpPr>
          <p:spPr bwMode="auto">
            <a:xfrm>
              <a:off x="4335707" y="4767457"/>
              <a:ext cx="104913" cy="222685"/>
            </a:xfrm>
            <a:prstGeom prst="parallelogram">
              <a:avLst>
                <a:gd name="adj" fmla="val 54052"/>
              </a:avLst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 </a:t>
              </a:r>
            </a:p>
          </p:txBody>
        </p:sp>
      </p:grpSp>
      <p:grpSp>
        <p:nvGrpSpPr>
          <p:cNvPr id="194" name="Group 193">
            <a:extLst>
              <a:ext uri="{FF2B5EF4-FFF2-40B4-BE49-F238E27FC236}">
                <a16:creationId xmlns:a16="http://schemas.microsoft.com/office/drawing/2014/main" id="{6A822FEE-0B06-4A7B-8A1A-0D3B1B69A592}"/>
              </a:ext>
            </a:extLst>
          </p:cNvPr>
          <p:cNvGrpSpPr/>
          <p:nvPr/>
        </p:nvGrpSpPr>
        <p:grpSpPr>
          <a:xfrm>
            <a:off x="4466859" y="6003054"/>
            <a:ext cx="244325" cy="319954"/>
            <a:chOff x="4069471" y="5025215"/>
            <a:chExt cx="149599" cy="319954"/>
          </a:xfrm>
        </p:grpSpPr>
        <p:sp>
          <p:nvSpPr>
            <p:cNvPr id="195" name="Rectangle 36">
              <a:extLst>
                <a:ext uri="{FF2B5EF4-FFF2-40B4-BE49-F238E27FC236}">
                  <a16:creationId xmlns:a16="http://schemas.microsoft.com/office/drawing/2014/main" id="{CA2263EF-0591-4E8E-BD8B-1F1789D6CE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3940" y="5025215"/>
              <a:ext cx="145130" cy="22243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6" name="Rectangle 39">
              <a:extLst>
                <a:ext uri="{FF2B5EF4-FFF2-40B4-BE49-F238E27FC236}">
                  <a16:creationId xmlns:a16="http://schemas.microsoft.com/office/drawing/2014/main" id="{B1B94CDF-EC39-413E-BD85-12B7C4625A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9471" y="5068170"/>
              <a:ext cx="14832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900" dirty="0">
                  <a:latin typeface="Calibri" panose="020F0502020204030204" pitchFamily="34" charset="0"/>
                </a:rPr>
                <a:t>RTS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97" name="Rectangle 35">
            <a:extLst>
              <a:ext uri="{FF2B5EF4-FFF2-40B4-BE49-F238E27FC236}">
                <a16:creationId xmlns:a16="http://schemas.microsoft.com/office/drawing/2014/main" id="{B88C15C2-98D0-4AE6-814E-632D4FAE44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9292" y="6110723"/>
            <a:ext cx="244326" cy="12311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BO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grpSp>
        <p:nvGrpSpPr>
          <p:cNvPr id="218" name="Group 217">
            <a:extLst>
              <a:ext uri="{FF2B5EF4-FFF2-40B4-BE49-F238E27FC236}">
                <a16:creationId xmlns:a16="http://schemas.microsoft.com/office/drawing/2014/main" id="{B62364EC-7D37-4C40-85FA-7FC5661B6458}"/>
              </a:ext>
            </a:extLst>
          </p:cNvPr>
          <p:cNvGrpSpPr/>
          <p:nvPr/>
        </p:nvGrpSpPr>
        <p:grpSpPr>
          <a:xfrm>
            <a:off x="5369492" y="4866719"/>
            <a:ext cx="145023" cy="223204"/>
            <a:chOff x="4335707" y="4766938"/>
            <a:chExt cx="145023" cy="223204"/>
          </a:xfrm>
        </p:grpSpPr>
        <p:sp>
          <p:nvSpPr>
            <p:cNvPr id="219" name="Parallelogram 218">
              <a:extLst>
                <a:ext uri="{FF2B5EF4-FFF2-40B4-BE49-F238E27FC236}">
                  <a16:creationId xmlns:a16="http://schemas.microsoft.com/office/drawing/2014/main" id="{C5C6C619-2043-4B9D-A130-737D6B72CDE5}"/>
                </a:ext>
              </a:extLst>
            </p:cNvPr>
            <p:cNvSpPr/>
            <p:nvPr/>
          </p:nvSpPr>
          <p:spPr bwMode="auto">
            <a:xfrm>
              <a:off x="4375817" y="4766938"/>
              <a:ext cx="104913" cy="222685"/>
            </a:xfrm>
            <a:prstGeom prst="parallelogram">
              <a:avLst>
                <a:gd name="adj" fmla="val 54052"/>
              </a:avLst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20" name="Parallelogram 219">
              <a:extLst>
                <a:ext uri="{FF2B5EF4-FFF2-40B4-BE49-F238E27FC236}">
                  <a16:creationId xmlns:a16="http://schemas.microsoft.com/office/drawing/2014/main" id="{CAFD1FD4-641B-45B5-8136-15560983AF42}"/>
                </a:ext>
              </a:extLst>
            </p:cNvPr>
            <p:cNvSpPr/>
            <p:nvPr/>
          </p:nvSpPr>
          <p:spPr bwMode="auto">
            <a:xfrm>
              <a:off x="4335707" y="4767457"/>
              <a:ext cx="104913" cy="222685"/>
            </a:xfrm>
            <a:prstGeom prst="parallelogram">
              <a:avLst>
                <a:gd name="adj" fmla="val 54052"/>
              </a:avLst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 </a:t>
              </a:r>
            </a:p>
          </p:txBody>
        </p:sp>
      </p:grpSp>
      <p:grpSp>
        <p:nvGrpSpPr>
          <p:cNvPr id="221" name="Group 220">
            <a:extLst>
              <a:ext uri="{FF2B5EF4-FFF2-40B4-BE49-F238E27FC236}">
                <a16:creationId xmlns:a16="http://schemas.microsoft.com/office/drawing/2014/main" id="{03971247-5CF3-42E3-B278-37F72CEF2BEE}"/>
              </a:ext>
            </a:extLst>
          </p:cNvPr>
          <p:cNvGrpSpPr/>
          <p:nvPr/>
        </p:nvGrpSpPr>
        <p:grpSpPr>
          <a:xfrm>
            <a:off x="5508791" y="4861102"/>
            <a:ext cx="244325" cy="319954"/>
            <a:chOff x="4069471" y="5025215"/>
            <a:chExt cx="149599" cy="319954"/>
          </a:xfrm>
        </p:grpSpPr>
        <p:sp>
          <p:nvSpPr>
            <p:cNvPr id="222" name="Rectangle 36">
              <a:extLst>
                <a:ext uri="{FF2B5EF4-FFF2-40B4-BE49-F238E27FC236}">
                  <a16:creationId xmlns:a16="http://schemas.microsoft.com/office/drawing/2014/main" id="{1EAF4165-683F-43A2-804D-8C84918315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3940" y="5025215"/>
              <a:ext cx="145130" cy="22243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3" name="Rectangle 39">
              <a:extLst>
                <a:ext uri="{FF2B5EF4-FFF2-40B4-BE49-F238E27FC236}">
                  <a16:creationId xmlns:a16="http://schemas.microsoft.com/office/drawing/2014/main" id="{2F68AA5E-E6F9-4F71-AFAD-70C216F61D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9471" y="5068170"/>
              <a:ext cx="14832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900" dirty="0">
                  <a:latin typeface="Calibri" panose="020F0502020204030204" pitchFamily="34" charset="0"/>
                </a:rPr>
                <a:t>RTS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37" name="Group 236">
            <a:extLst>
              <a:ext uri="{FF2B5EF4-FFF2-40B4-BE49-F238E27FC236}">
                <a16:creationId xmlns:a16="http://schemas.microsoft.com/office/drawing/2014/main" id="{C0DBAE23-9B88-4620-BF98-23BB59758D2B}"/>
              </a:ext>
            </a:extLst>
          </p:cNvPr>
          <p:cNvGrpSpPr/>
          <p:nvPr/>
        </p:nvGrpSpPr>
        <p:grpSpPr>
          <a:xfrm>
            <a:off x="5373736" y="5994651"/>
            <a:ext cx="145023" cy="223204"/>
            <a:chOff x="4335707" y="4766938"/>
            <a:chExt cx="145023" cy="223204"/>
          </a:xfrm>
        </p:grpSpPr>
        <p:sp>
          <p:nvSpPr>
            <p:cNvPr id="238" name="Parallelogram 237">
              <a:extLst>
                <a:ext uri="{FF2B5EF4-FFF2-40B4-BE49-F238E27FC236}">
                  <a16:creationId xmlns:a16="http://schemas.microsoft.com/office/drawing/2014/main" id="{703C647D-B7D4-453A-A84C-4BAEB298D5FD}"/>
                </a:ext>
              </a:extLst>
            </p:cNvPr>
            <p:cNvSpPr/>
            <p:nvPr/>
          </p:nvSpPr>
          <p:spPr bwMode="auto">
            <a:xfrm>
              <a:off x="4375817" y="4766938"/>
              <a:ext cx="104913" cy="222685"/>
            </a:xfrm>
            <a:prstGeom prst="parallelogram">
              <a:avLst>
                <a:gd name="adj" fmla="val 54052"/>
              </a:avLst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39" name="Parallelogram 238">
              <a:extLst>
                <a:ext uri="{FF2B5EF4-FFF2-40B4-BE49-F238E27FC236}">
                  <a16:creationId xmlns:a16="http://schemas.microsoft.com/office/drawing/2014/main" id="{8B3C4250-E0D6-4A71-8C18-0227CFB53583}"/>
                </a:ext>
              </a:extLst>
            </p:cNvPr>
            <p:cNvSpPr/>
            <p:nvPr/>
          </p:nvSpPr>
          <p:spPr bwMode="auto">
            <a:xfrm>
              <a:off x="4335707" y="4767457"/>
              <a:ext cx="104913" cy="222685"/>
            </a:xfrm>
            <a:prstGeom prst="parallelogram">
              <a:avLst>
                <a:gd name="adj" fmla="val 54052"/>
              </a:avLst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 </a:t>
              </a:r>
            </a:p>
          </p:txBody>
        </p:sp>
      </p:grpSp>
      <p:grpSp>
        <p:nvGrpSpPr>
          <p:cNvPr id="240" name="Group 239">
            <a:extLst>
              <a:ext uri="{FF2B5EF4-FFF2-40B4-BE49-F238E27FC236}">
                <a16:creationId xmlns:a16="http://schemas.microsoft.com/office/drawing/2014/main" id="{C992F809-1BDB-43E0-A1AF-01C5D1ADBD11}"/>
              </a:ext>
            </a:extLst>
          </p:cNvPr>
          <p:cNvGrpSpPr/>
          <p:nvPr/>
        </p:nvGrpSpPr>
        <p:grpSpPr>
          <a:xfrm>
            <a:off x="5513001" y="6012221"/>
            <a:ext cx="251065" cy="217002"/>
            <a:chOff x="4069471" y="5025216"/>
            <a:chExt cx="251065" cy="217002"/>
          </a:xfrm>
        </p:grpSpPr>
        <p:sp>
          <p:nvSpPr>
            <p:cNvPr id="241" name="Rectangle 36">
              <a:extLst>
                <a:ext uri="{FF2B5EF4-FFF2-40B4-BE49-F238E27FC236}">
                  <a16:creationId xmlns:a16="http://schemas.microsoft.com/office/drawing/2014/main" id="{BC414177-9360-4F78-A724-6A2585D04F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3939" y="5025216"/>
              <a:ext cx="246597" cy="217002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2" name="Rectangle 39">
              <a:extLst>
                <a:ext uri="{FF2B5EF4-FFF2-40B4-BE49-F238E27FC236}">
                  <a16:creationId xmlns:a16="http://schemas.microsoft.com/office/drawing/2014/main" id="{4C6E32A7-56A0-45D2-B988-B712D85020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9471" y="5068170"/>
              <a:ext cx="218998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RTS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43" name="Line 31">
            <a:extLst>
              <a:ext uri="{FF2B5EF4-FFF2-40B4-BE49-F238E27FC236}">
                <a16:creationId xmlns:a16="http://schemas.microsoft.com/office/drawing/2014/main" id="{707420C3-C9A5-4DE9-9370-EA4D532B9B09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4155" y="3851501"/>
            <a:ext cx="1807844" cy="0"/>
          </a:xfrm>
          <a:prstGeom prst="line">
            <a:avLst/>
          </a:prstGeom>
          <a:noFill/>
          <a:ln w="17463" cap="rnd">
            <a:solidFill>
              <a:srgbClr val="FF0000"/>
            </a:solidFill>
            <a:prstDash val="solid"/>
            <a:round/>
            <a:headEnd type="triangle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56" name="Line 31">
            <a:extLst>
              <a:ext uri="{FF2B5EF4-FFF2-40B4-BE49-F238E27FC236}">
                <a16:creationId xmlns:a16="http://schemas.microsoft.com/office/drawing/2014/main" id="{1FC869AE-50D8-4363-8748-41F30F95DB4F}"/>
              </a:ext>
            </a:extLst>
          </p:cNvPr>
          <p:cNvSpPr>
            <a:spLocks noChangeShapeType="1"/>
          </p:cNvSpPr>
          <p:nvPr/>
        </p:nvSpPr>
        <p:spPr bwMode="auto">
          <a:xfrm>
            <a:off x="3116461" y="3505200"/>
            <a:ext cx="2615537" cy="0"/>
          </a:xfrm>
          <a:prstGeom prst="line">
            <a:avLst/>
          </a:prstGeom>
          <a:noFill/>
          <a:ln w="17463" cap="rnd">
            <a:solidFill>
              <a:srgbClr val="FF0000"/>
            </a:solidFill>
            <a:prstDash val="solid"/>
            <a:round/>
            <a:headEnd type="triangle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1479D8FE-3B30-46E1-B9C9-5226FE8DE5D2}"/>
              </a:ext>
            </a:extLst>
          </p:cNvPr>
          <p:cNvSpPr txBox="1"/>
          <p:nvPr/>
        </p:nvSpPr>
        <p:spPr>
          <a:xfrm>
            <a:off x="3493180" y="3274211"/>
            <a:ext cx="22540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P-EDCA contention duration limit</a:t>
            </a:r>
            <a:endParaRPr lang="en-US" sz="1100" dirty="0">
              <a:solidFill>
                <a:schemeClr val="tx1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6904617-64F8-4CEB-BE98-F492F1E38700}"/>
              </a:ext>
            </a:extLst>
          </p:cNvPr>
          <p:cNvGrpSpPr/>
          <p:nvPr/>
        </p:nvGrpSpPr>
        <p:grpSpPr>
          <a:xfrm>
            <a:off x="4933644" y="4873617"/>
            <a:ext cx="149599" cy="222435"/>
            <a:chOff x="4580766" y="5010600"/>
            <a:chExt cx="149599" cy="222435"/>
          </a:xfrm>
        </p:grpSpPr>
        <p:sp>
          <p:nvSpPr>
            <p:cNvPr id="169" name="Rectangle 36">
              <a:extLst>
                <a:ext uri="{FF2B5EF4-FFF2-40B4-BE49-F238E27FC236}">
                  <a16:creationId xmlns:a16="http://schemas.microsoft.com/office/drawing/2014/main" id="{02631EE1-33CC-4CD5-B197-CD37842BF1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5235" y="5010600"/>
              <a:ext cx="145130" cy="22243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1" name="Rectangle 39">
              <a:extLst>
                <a:ext uri="{FF2B5EF4-FFF2-40B4-BE49-F238E27FC236}">
                  <a16:creationId xmlns:a16="http://schemas.microsoft.com/office/drawing/2014/main" id="{7AB75F3A-7A8B-4AE1-BBC9-47BF410F1E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0766" y="5053555"/>
              <a:ext cx="14832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DS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74" name="Group 173">
            <a:extLst>
              <a:ext uri="{FF2B5EF4-FFF2-40B4-BE49-F238E27FC236}">
                <a16:creationId xmlns:a16="http://schemas.microsoft.com/office/drawing/2014/main" id="{6DF1F532-A52F-4B17-BE26-ABDAC3F283F9}"/>
              </a:ext>
            </a:extLst>
          </p:cNvPr>
          <p:cNvGrpSpPr/>
          <p:nvPr/>
        </p:nvGrpSpPr>
        <p:grpSpPr>
          <a:xfrm>
            <a:off x="4929678" y="6006782"/>
            <a:ext cx="149599" cy="222435"/>
            <a:chOff x="4580766" y="5010600"/>
            <a:chExt cx="149599" cy="222435"/>
          </a:xfrm>
        </p:grpSpPr>
        <p:sp>
          <p:nvSpPr>
            <p:cNvPr id="175" name="Rectangle 36">
              <a:extLst>
                <a:ext uri="{FF2B5EF4-FFF2-40B4-BE49-F238E27FC236}">
                  <a16:creationId xmlns:a16="http://schemas.microsoft.com/office/drawing/2014/main" id="{6E912DA5-173D-43C0-A4D0-2E92056DCE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5235" y="5010600"/>
              <a:ext cx="145130" cy="22243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6" name="Rectangle 39">
              <a:extLst>
                <a:ext uri="{FF2B5EF4-FFF2-40B4-BE49-F238E27FC236}">
                  <a16:creationId xmlns:a16="http://schemas.microsoft.com/office/drawing/2014/main" id="{A0379B75-E08F-465D-96AD-DB65CB69B4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0766" y="5053555"/>
              <a:ext cx="14832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DS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B92B531C-7854-4E3D-BF4B-0B1801B5B8BC}"/>
              </a:ext>
            </a:extLst>
          </p:cNvPr>
          <p:cNvGrpSpPr/>
          <p:nvPr/>
        </p:nvGrpSpPr>
        <p:grpSpPr>
          <a:xfrm>
            <a:off x="4928021" y="5251730"/>
            <a:ext cx="149599" cy="222435"/>
            <a:chOff x="4580766" y="5010600"/>
            <a:chExt cx="149599" cy="222435"/>
          </a:xfrm>
        </p:grpSpPr>
        <p:sp>
          <p:nvSpPr>
            <p:cNvPr id="178" name="Rectangle 36">
              <a:extLst>
                <a:ext uri="{FF2B5EF4-FFF2-40B4-BE49-F238E27FC236}">
                  <a16:creationId xmlns:a16="http://schemas.microsoft.com/office/drawing/2014/main" id="{3EED5FC5-E02A-4B0A-9FA9-0F379B4C9C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5235" y="5010600"/>
              <a:ext cx="145130" cy="22243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1" name="Rectangle 39">
              <a:extLst>
                <a:ext uri="{FF2B5EF4-FFF2-40B4-BE49-F238E27FC236}">
                  <a16:creationId xmlns:a16="http://schemas.microsoft.com/office/drawing/2014/main" id="{929EB586-8771-4423-99F1-ACD3791E7F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0766" y="5053555"/>
              <a:ext cx="14832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DS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82" name="Group 181">
            <a:extLst>
              <a:ext uri="{FF2B5EF4-FFF2-40B4-BE49-F238E27FC236}">
                <a16:creationId xmlns:a16="http://schemas.microsoft.com/office/drawing/2014/main" id="{E97DD84E-CAD5-444C-B4A0-C7DC2FEAF253}"/>
              </a:ext>
            </a:extLst>
          </p:cNvPr>
          <p:cNvGrpSpPr/>
          <p:nvPr/>
        </p:nvGrpSpPr>
        <p:grpSpPr>
          <a:xfrm>
            <a:off x="5564690" y="5246728"/>
            <a:ext cx="145023" cy="223204"/>
            <a:chOff x="4335707" y="4766938"/>
            <a:chExt cx="145023" cy="223204"/>
          </a:xfrm>
          <a:solidFill>
            <a:schemeClr val="bg1">
              <a:lumMod val="95000"/>
            </a:schemeClr>
          </a:solidFill>
        </p:grpSpPr>
        <p:sp>
          <p:nvSpPr>
            <p:cNvPr id="183" name="Parallelogram 182">
              <a:extLst>
                <a:ext uri="{FF2B5EF4-FFF2-40B4-BE49-F238E27FC236}">
                  <a16:creationId xmlns:a16="http://schemas.microsoft.com/office/drawing/2014/main" id="{C7C2DC5C-8C57-4E83-AB94-2AD9C7E3AFA2}"/>
                </a:ext>
              </a:extLst>
            </p:cNvPr>
            <p:cNvSpPr/>
            <p:nvPr/>
          </p:nvSpPr>
          <p:spPr bwMode="auto">
            <a:xfrm>
              <a:off x="4375817" y="4766938"/>
              <a:ext cx="104913" cy="222685"/>
            </a:xfrm>
            <a:prstGeom prst="parallelogram">
              <a:avLst>
                <a:gd name="adj" fmla="val 54052"/>
              </a:avLst>
            </a:prstGeom>
            <a:grpFill/>
            <a:ln w="635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effectLst/>
                  <a:latin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84" name="Parallelogram 183">
              <a:extLst>
                <a:ext uri="{FF2B5EF4-FFF2-40B4-BE49-F238E27FC236}">
                  <a16:creationId xmlns:a16="http://schemas.microsoft.com/office/drawing/2014/main" id="{41ED39E5-34AF-416A-8055-7A412910DF23}"/>
                </a:ext>
              </a:extLst>
            </p:cNvPr>
            <p:cNvSpPr/>
            <p:nvPr/>
          </p:nvSpPr>
          <p:spPr bwMode="auto">
            <a:xfrm>
              <a:off x="4335707" y="4767457"/>
              <a:ext cx="104913" cy="222685"/>
            </a:xfrm>
            <a:prstGeom prst="parallelogram">
              <a:avLst>
                <a:gd name="adj" fmla="val 54052"/>
              </a:avLst>
            </a:prstGeom>
            <a:grpFill/>
            <a:ln w="635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effectLst/>
                  <a:latin typeface="Times New Roman" panose="02020603050405020304" pitchFamily="18" charset="0"/>
                </a:rPr>
                <a:t> </a:t>
              </a:r>
            </a:p>
          </p:txBody>
        </p:sp>
      </p:grpSp>
      <p:grpSp>
        <p:nvGrpSpPr>
          <p:cNvPr id="185" name="Group 184">
            <a:extLst>
              <a:ext uri="{FF2B5EF4-FFF2-40B4-BE49-F238E27FC236}">
                <a16:creationId xmlns:a16="http://schemas.microsoft.com/office/drawing/2014/main" id="{05DC71E4-30E1-4803-89EC-654BEEA4F9BF}"/>
              </a:ext>
            </a:extLst>
          </p:cNvPr>
          <p:cNvGrpSpPr/>
          <p:nvPr/>
        </p:nvGrpSpPr>
        <p:grpSpPr>
          <a:xfrm>
            <a:off x="5722161" y="5291598"/>
            <a:ext cx="281220" cy="168830"/>
            <a:chOff x="4073939" y="5063923"/>
            <a:chExt cx="312643" cy="183727"/>
          </a:xfrm>
          <a:solidFill>
            <a:schemeClr val="bg1">
              <a:lumMod val="95000"/>
            </a:schemeClr>
          </a:solidFill>
        </p:grpSpPr>
        <p:sp>
          <p:nvSpPr>
            <p:cNvPr id="186" name="Rectangle 36">
              <a:extLst>
                <a:ext uri="{FF2B5EF4-FFF2-40B4-BE49-F238E27FC236}">
                  <a16:creationId xmlns:a16="http://schemas.microsoft.com/office/drawing/2014/main" id="{CEE1B9FB-3DE7-4C3D-A773-3BD96BFE4B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3939" y="5063923"/>
              <a:ext cx="312643" cy="183727"/>
            </a:xfrm>
            <a:prstGeom prst="rect">
              <a:avLst/>
            </a:prstGeom>
            <a:grpFill/>
            <a:ln w="6350">
              <a:solidFill>
                <a:schemeClr val="bg1">
                  <a:lumMod val="75000"/>
                </a:schemeClr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7" name="Rectangle 39">
              <a:extLst>
                <a:ext uri="{FF2B5EF4-FFF2-40B4-BE49-F238E27FC236}">
                  <a16:creationId xmlns:a16="http://schemas.microsoft.com/office/drawing/2014/main" id="{345E4ED4-938F-4E94-87EA-16118672C8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3939" y="5069506"/>
              <a:ext cx="285688" cy="13849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900" dirty="0">
                  <a:solidFill>
                    <a:schemeClr val="bg1">
                      <a:lumMod val="75000"/>
                    </a:schemeClr>
                  </a:solidFill>
                  <a:latin typeface="Calibri" panose="020F0502020204030204" pitchFamily="34" charset="0"/>
                </a:rPr>
                <a:t>RT</a:t>
              </a: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effectLst/>
                  <a:latin typeface="Calibri" panose="020F0502020204030204" pitchFamily="34" charset="0"/>
                </a:rPr>
                <a:t>S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19909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r>
              <a:rPr lang="en-US" sz="2800" dirty="0"/>
              <a:t>AP intervention in PEDCA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FBC67F-598E-4839-BD40-56EA3A80DB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814AA96-73FF-499E-B190-EC3CC6E21192}"/>
              </a:ext>
            </a:extLst>
          </p:cNvPr>
          <p:cNvSpPr/>
          <p:nvPr/>
        </p:nvSpPr>
        <p:spPr>
          <a:xfrm>
            <a:off x="533400" y="1508025"/>
            <a:ext cx="7696200" cy="29727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/>
              <a:t>AP’s intervention use cases: </a:t>
            </a:r>
          </a:p>
          <a:p>
            <a:pPr marL="742950" lvl="1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STA may repeatedly fail P-EDCA contention, e.g., RTS collisions, and repeated DS-CTS + RTS transmissions, and thus a long channel acquisition time, i.e., airtime from unproductive DS/RTS cycles is detected. </a:t>
            </a:r>
          </a:p>
          <a:p>
            <a:pPr marL="742950" lvl="1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A congested network with multiple prioritized access non-AP STAs (LL STAs) need to be transmitted using PEDCA. Due to the NAV setting by DS-CTS attempts, other STAs may be blocked. </a:t>
            </a:r>
          </a:p>
          <a:p>
            <a:pPr marL="742950" lvl="1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/>
              <a:t>AP can better utilize and manage the network during PEDCA operation, and balance the fairness and impact among LL STAs and other STAs. </a:t>
            </a:r>
          </a:p>
          <a:p>
            <a:pPr marL="742950" lvl="1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15173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r>
              <a:rPr lang="en-US" sz="2800" dirty="0"/>
              <a:t>What metrics may trigger AP’s intervention?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FBC67F-598E-4839-BD40-56EA3A80DB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7C3C11E-5679-47F6-9A74-CA27AD1C4554}"/>
              </a:ext>
            </a:extLst>
          </p:cNvPr>
          <p:cNvSpPr/>
          <p:nvPr/>
        </p:nvSpPr>
        <p:spPr>
          <a:xfrm>
            <a:off x="194946" y="1426845"/>
            <a:ext cx="8110854" cy="1918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When PSRC[AC_VO] is allowed to be set greater than default value (i.e., </a:t>
            </a:r>
            <a:r>
              <a:rPr lang="en-US" sz="1600" dirty="0" err="1"/>
              <a:t>PEDCAPSRCThreshold</a:t>
            </a:r>
            <a:r>
              <a:rPr lang="en-US" sz="1600" dirty="0"/>
              <a:t> equals to 1 [2]), for example, AP advertises the threshold of PSRC is 4. In such case, when PSRC[AC_VO] is greater than 3 or 4, AP is allowed to intervene/step in since STA may failing too often. </a:t>
            </a:r>
          </a:p>
          <a:p>
            <a:pPr marL="742950" lvl="1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AP may intervene by using PEDCA with AIFSN equals to a TBD value, which may be shorter than DSAIFS. </a:t>
            </a:r>
          </a:p>
          <a:p>
            <a:pPr marL="742950" lvl="1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E383AB31-84A0-4077-917F-4F707557E411}"/>
              </a:ext>
            </a:extLst>
          </p:cNvPr>
          <p:cNvGrpSpPr/>
          <p:nvPr/>
        </p:nvGrpSpPr>
        <p:grpSpPr>
          <a:xfrm>
            <a:off x="1976165" y="4038601"/>
            <a:ext cx="149599" cy="222435"/>
            <a:chOff x="4580766" y="5010600"/>
            <a:chExt cx="149599" cy="222435"/>
          </a:xfrm>
        </p:grpSpPr>
        <p:sp>
          <p:nvSpPr>
            <p:cNvPr id="33" name="Rectangle 36">
              <a:extLst>
                <a:ext uri="{FF2B5EF4-FFF2-40B4-BE49-F238E27FC236}">
                  <a16:creationId xmlns:a16="http://schemas.microsoft.com/office/drawing/2014/main" id="{2157A849-E778-4B4A-8D61-B6DF51E412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5235" y="5010600"/>
              <a:ext cx="145130" cy="22243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4" name="Rectangle 39">
              <a:extLst>
                <a:ext uri="{FF2B5EF4-FFF2-40B4-BE49-F238E27FC236}">
                  <a16:creationId xmlns:a16="http://schemas.microsoft.com/office/drawing/2014/main" id="{8710D638-02F9-4AA5-904C-33E6755E2F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0766" y="5053555"/>
              <a:ext cx="14832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DS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3035B2F5-1D36-4864-9ACC-22334AE566B5}"/>
              </a:ext>
            </a:extLst>
          </p:cNvPr>
          <p:cNvSpPr/>
          <p:nvPr/>
        </p:nvSpPr>
        <p:spPr bwMode="auto">
          <a:xfrm>
            <a:off x="888031" y="4038600"/>
            <a:ext cx="988366" cy="1524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P-EDCA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050" dirty="0"/>
              <a:t>TXOP1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89D6F10-B635-4B80-8A9D-0BF8784FCA4A}"/>
              </a:ext>
            </a:extLst>
          </p:cNvPr>
          <p:cNvGrpSpPr/>
          <p:nvPr/>
        </p:nvGrpSpPr>
        <p:grpSpPr>
          <a:xfrm>
            <a:off x="2300460" y="4038600"/>
            <a:ext cx="209105" cy="222435"/>
            <a:chOff x="4580766" y="5010600"/>
            <a:chExt cx="209105" cy="222435"/>
          </a:xfrm>
        </p:grpSpPr>
        <p:sp>
          <p:nvSpPr>
            <p:cNvPr id="36" name="Rectangle 36">
              <a:extLst>
                <a:ext uri="{FF2B5EF4-FFF2-40B4-BE49-F238E27FC236}">
                  <a16:creationId xmlns:a16="http://schemas.microsoft.com/office/drawing/2014/main" id="{AF88A3DF-B806-480C-9BD3-9C6284B22E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5235" y="5010600"/>
              <a:ext cx="204636" cy="22243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7" name="Rectangle 39">
              <a:extLst>
                <a:ext uri="{FF2B5EF4-FFF2-40B4-BE49-F238E27FC236}">
                  <a16:creationId xmlns:a16="http://schemas.microsoft.com/office/drawing/2014/main" id="{40F6B27C-4B99-462A-811D-D7AD8B1002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0766" y="5053555"/>
              <a:ext cx="20910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RTS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20B23546-FA1B-482D-A775-66587881911A}"/>
              </a:ext>
            </a:extLst>
          </p:cNvPr>
          <p:cNvGrpSpPr/>
          <p:nvPr/>
        </p:nvGrpSpPr>
        <p:grpSpPr>
          <a:xfrm>
            <a:off x="1983350" y="4419601"/>
            <a:ext cx="149599" cy="222435"/>
            <a:chOff x="4580766" y="5010600"/>
            <a:chExt cx="149599" cy="222435"/>
          </a:xfrm>
        </p:grpSpPr>
        <p:sp>
          <p:nvSpPr>
            <p:cNvPr id="39" name="Rectangle 36">
              <a:extLst>
                <a:ext uri="{FF2B5EF4-FFF2-40B4-BE49-F238E27FC236}">
                  <a16:creationId xmlns:a16="http://schemas.microsoft.com/office/drawing/2014/main" id="{151B7CE6-61F0-4843-8E56-61AFC7D8C0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5235" y="5010600"/>
              <a:ext cx="145130" cy="22243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3B86C6E8-49C2-4A57-8CC4-B06EE1403C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0766" y="5053555"/>
              <a:ext cx="14832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DS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B91F2DC3-C13A-4D9A-B41B-C839CCE6A1CB}"/>
              </a:ext>
            </a:extLst>
          </p:cNvPr>
          <p:cNvGrpSpPr/>
          <p:nvPr/>
        </p:nvGrpSpPr>
        <p:grpSpPr>
          <a:xfrm>
            <a:off x="2660691" y="4841581"/>
            <a:ext cx="149599" cy="222435"/>
            <a:chOff x="4580766" y="5010600"/>
            <a:chExt cx="149599" cy="222435"/>
          </a:xfrm>
        </p:grpSpPr>
        <p:sp>
          <p:nvSpPr>
            <p:cNvPr id="42" name="Rectangle 36">
              <a:extLst>
                <a:ext uri="{FF2B5EF4-FFF2-40B4-BE49-F238E27FC236}">
                  <a16:creationId xmlns:a16="http://schemas.microsoft.com/office/drawing/2014/main" id="{41C37F6C-4221-4DD9-94AF-B1122D702E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5235" y="5010600"/>
              <a:ext cx="145130" cy="22243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3" name="Rectangle 39">
              <a:extLst>
                <a:ext uri="{FF2B5EF4-FFF2-40B4-BE49-F238E27FC236}">
                  <a16:creationId xmlns:a16="http://schemas.microsoft.com/office/drawing/2014/main" id="{C417BBDD-976C-4DDA-9ECE-A28C0D0E5D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0766" y="5053555"/>
              <a:ext cx="14832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DS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F8C4B3E6-DE6F-4448-8635-40FCE49530FE}"/>
              </a:ext>
            </a:extLst>
          </p:cNvPr>
          <p:cNvGrpSpPr/>
          <p:nvPr/>
        </p:nvGrpSpPr>
        <p:grpSpPr>
          <a:xfrm>
            <a:off x="2660691" y="4038600"/>
            <a:ext cx="149599" cy="222435"/>
            <a:chOff x="4580766" y="5010600"/>
            <a:chExt cx="149599" cy="222435"/>
          </a:xfrm>
        </p:grpSpPr>
        <p:sp>
          <p:nvSpPr>
            <p:cNvPr id="45" name="Rectangle 36">
              <a:extLst>
                <a:ext uri="{FF2B5EF4-FFF2-40B4-BE49-F238E27FC236}">
                  <a16:creationId xmlns:a16="http://schemas.microsoft.com/office/drawing/2014/main" id="{64D47D01-AC9F-41B2-94E7-0EAFADD746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5235" y="5010600"/>
              <a:ext cx="145130" cy="22243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6" name="Rectangle 39">
              <a:extLst>
                <a:ext uri="{FF2B5EF4-FFF2-40B4-BE49-F238E27FC236}">
                  <a16:creationId xmlns:a16="http://schemas.microsoft.com/office/drawing/2014/main" id="{6797F80F-7ECC-4B75-BFC0-6AC9ED74DB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0766" y="5053555"/>
              <a:ext cx="14832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DS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DA7364B7-F768-4D43-ABD9-49199F1FC6BA}"/>
              </a:ext>
            </a:extLst>
          </p:cNvPr>
          <p:cNvGrpSpPr/>
          <p:nvPr/>
        </p:nvGrpSpPr>
        <p:grpSpPr>
          <a:xfrm>
            <a:off x="1988467" y="4841582"/>
            <a:ext cx="149599" cy="222435"/>
            <a:chOff x="4580766" y="5010600"/>
            <a:chExt cx="149599" cy="222435"/>
          </a:xfrm>
        </p:grpSpPr>
        <p:sp>
          <p:nvSpPr>
            <p:cNvPr id="49" name="Rectangle 36">
              <a:extLst>
                <a:ext uri="{FF2B5EF4-FFF2-40B4-BE49-F238E27FC236}">
                  <a16:creationId xmlns:a16="http://schemas.microsoft.com/office/drawing/2014/main" id="{907B4881-7E96-4FC1-9AA5-612E737A02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5235" y="5010600"/>
              <a:ext cx="145130" cy="22243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0" name="Rectangle 39">
              <a:extLst>
                <a:ext uri="{FF2B5EF4-FFF2-40B4-BE49-F238E27FC236}">
                  <a16:creationId xmlns:a16="http://schemas.microsoft.com/office/drawing/2014/main" id="{BEB796BF-D70C-4BC9-A201-C9AC4812C0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0766" y="5053555"/>
              <a:ext cx="14832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DS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BE2D748C-0EFE-4A36-88DB-CD95FEA6B56C}"/>
              </a:ext>
            </a:extLst>
          </p:cNvPr>
          <p:cNvGrpSpPr/>
          <p:nvPr/>
        </p:nvGrpSpPr>
        <p:grpSpPr>
          <a:xfrm>
            <a:off x="2300459" y="4841581"/>
            <a:ext cx="209105" cy="222435"/>
            <a:chOff x="4580766" y="5010600"/>
            <a:chExt cx="209105" cy="222435"/>
          </a:xfrm>
        </p:grpSpPr>
        <p:sp>
          <p:nvSpPr>
            <p:cNvPr id="52" name="Rectangle 36">
              <a:extLst>
                <a:ext uri="{FF2B5EF4-FFF2-40B4-BE49-F238E27FC236}">
                  <a16:creationId xmlns:a16="http://schemas.microsoft.com/office/drawing/2014/main" id="{E4478481-B588-412A-A99D-D5F22C398E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5235" y="5010600"/>
              <a:ext cx="204636" cy="22243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3" name="Rectangle 39">
              <a:extLst>
                <a:ext uri="{FF2B5EF4-FFF2-40B4-BE49-F238E27FC236}">
                  <a16:creationId xmlns:a16="http://schemas.microsoft.com/office/drawing/2014/main" id="{4B9C326B-060D-40FF-A58B-51B0B7DC8E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0766" y="5053555"/>
              <a:ext cx="20910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RTS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15E22893-6689-4542-9F6C-22B077950404}"/>
              </a:ext>
            </a:extLst>
          </p:cNvPr>
          <p:cNvGrpSpPr/>
          <p:nvPr/>
        </p:nvGrpSpPr>
        <p:grpSpPr>
          <a:xfrm>
            <a:off x="2963230" y="4038600"/>
            <a:ext cx="209105" cy="222435"/>
            <a:chOff x="4580766" y="5010600"/>
            <a:chExt cx="209105" cy="222435"/>
          </a:xfrm>
        </p:grpSpPr>
        <p:sp>
          <p:nvSpPr>
            <p:cNvPr id="55" name="Rectangle 36">
              <a:extLst>
                <a:ext uri="{FF2B5EF4-FFF2-40B4-BE49-F238E27FC236}">
                  <a16:creationId xmlns:a16="http://schemas.microsoft.com/office/drawing/2014/main" id="{5A520ABA-70A2-4AE7-95F6-5CCE65068F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5235" y="5010600"/>
              <a:ext cx="204636" cy="22243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6" name="Rectangle 39">
              <a:extLst>
                <a:ext uri="{FF2B5EF4-FFF2-40B4-BE49-F238E27FC236}">
                  <a16:creationId xmlns:a16="http://schemas.microsoft.com/office/drawing/2014/main" id="{4650E907-F56F-4286-9729-B6EDDE046B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0766" y="5053555"/>
              <a:ext cx="20910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RTS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57" name="Rectangle 56">
            <a:extLst>
              <a:ext uri="{FF2B5EF4-FFF2-40B4-BE49-F238E27FC236}">
                <a16:creationId xmlns:a16="http://schemas.microsoft.com/office/drawing/2014/main" id="{AD1D15F1-961A-444B-9504-5A4170ECBDBC}"/>
              </a:ext>
            </a:extLst>
          </p:cNvPr>
          <p:cNvSpPr/>
          <p:nvPr/>
        </p:nvSpPr>
        <p:spPr bwMode="auto">
          <a:xfrm>
            <a:off x="3340186" y="4038601"/>
            <a:ext cx="1007650" cy="1524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eaLnBrk="0" hangingPunct="0"/>
            <a:r>
              <a:rPr lang="en-US" sz="1050" dirty="0"/>
              <a:t>P-EDCA </a:t>
            </a:r>
          </a:p>
          <a:p>
            <a:pPr eaLnBrk="0" hangingPunct="0"/>
            <a:r>
              <a:rPr lang="en-US" sz="1050" dirty="0"/>
              <a:t>TXOP2</a:t>
            </a:r>
          </a:p>
          <a:p>
            <a:pPr eaLnBrk="0" hangingPunct="0"/>
            <a:endParaRPr lang="en-US" sz="1050" dirty="0"/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0B9063A1-C104-413A-84B0-8DADD66821A6}"/>
              </a:ext>
            </a:extLst>
          </p:cNvPr>
          <p:cNvGrpSpPr/>
          <p:nvPr/>
        </p:nvGrpSpPr>
        <p:grpSpPr>
          <a:xfrm>
            <a:off x="2370710" y="4418624"/>
            <a:ext cx="216274" cy="222434"/>
            <a:chOff x="4073938" y="5063931"/>
            <a:chExt cx="312643" cy="183727"/>
          </a:xfrm>
          <a:solidFill>
            <a:schemeClr val="bg1">
              <a:lumMod val="95000"/>
            </a:schemeClr>
          </a:solidFill>
        </p:grpSpPr>
        <p:sp>
          <p:nvSpPr>
            <p:cNvPr id="65" name="Rectangle 36">
              <a:extLst>
                <a:ext uri="{FF2B5EF4-FFF2-40B4-BE49-F238E27FC236}">
                  <a16:creationId xmlns:a16="http://schemas.microsoft.com/office/drawing/2014/main" id="{D84F3D5F-9623-41FB-AB43-1D6B1EAF04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3938" y="5063931"/>
              <a:ext cx="312643" cy="183727"/>
            </a:xfrm>
            <a:prstGeom prst="rect">
              <a:avLst/>
            </a:prstGeom>
            <a:grpFill/>
            <a:ln w="6350">
              <a:solidFill>
                <a:schemeClr val="bg1">
                  <a:lumMod val="75000"/>
                </a:schemeClr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6" name="Rectangle 39">
              <a:extLst>
                <a:ext uri="{FF2B5EF4-FFF2-40B4-BE49-F238E27FC236}">
                  <a16:creationId xmlns:a16="http://schemas.microsoft.com/office/drawing/2014/main" id="{651024D8-0EED-4B0A-B825-DA230598A4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8937" y="5096790"/>
              <a:ext cx="285689" cy="13849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900" dirty="0">
                  <a:solidFill>
                    <a:schemeClr val="bg1">
                      <a:lumMod val="75000"/>
                    </a:schemeClr>
                  </a:solidFill>
                  <a:latin typeface="Calibri" panose="020F0502020204030204" pitchFamily="34" charset="0"/>
                </a:rPr>
                <a:t>RT</a:t>
              </a: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effectLst/>
                  <a:latin typeface="Calibri" panose="020F0502020204030204" pitchFamily="34" charset="0"/>
                </a:rPr>
                <a:t>S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</a:endParaRP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0FB41788-88E3-45DF-B779-C862E9A3C56D}"/>
              </a:ext>
            </a:extLst>
          </p:cNvPr>
          <p:cNvGrpSpPr/>
          <p:nvPr/>
        </p:nvGrpSpPr>
        <p:grpSpPr>
          <a:xfrm>
            <a:off x="4528816" y="5251965"/>
            <a:ext cx="149599" cy="222435"/>
            <a:chOff x="4580766" y="5010600"/>
            <a:chExt cx="149599" cy="222435"/>
          </a:xfrm>
        </p:grpSpPr>
        <p:sp>
          <p:nvSpPr>
            <p:cNvPr id="68" name="Rectangle 36">
              <a:extLst>
                <a:ext uri="{FF2B5EF4-FFF2-40B4-BE49-F238E27FC236}">
                  <a16:creationId xmlns:a16="http://schemas.microsoft.com/office/drawing/2014/main" id="{DC9C51DA-AB49-4992-8FCD-2C767FE2E9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5235" y="5010600"/>
              <a:ext cx="145130" cy="22243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9" name="Rectangle 39">
              <a:extLst>
                <a:ext uri="{FF2B5EF4-FFF2-40B4-BE49-F238E27FC236}">
                  <a16:creationId xmlns:a16="http://schemas.microsoft.com/office/drawing/2014/main" id="{0E5CC8A5-EF18-42ED-951E-3C5ACE7373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0766" y="5053555"/>
              <a:ext cx="14832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DS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21A42971-FB78-4037-B78B-64144A21F6A7}"/>
              </a:ext>
            </a:extLst>
          </p:cNvPr>
          <p:cNvGrpSpPr/>
          <p:nvPr/>
        </p:nvGrpSpPr>
        <p:grpSpPr>
          <a:xfrm>
            <a:off x="4844244" y="5255796"/>
            <a:ext cx="209105" cy="222435"/>
            <a:chOff x="4580766" y="5010600"/>
            <a:chExt cx="209105" cy="222435"/>
          </a:xfrm>
        </p:grpSpPr>
        <p:sp>
          <p:nvSpPr>
            <p:cNvPr id="71" name="Rectangle 36">
              <a:extLst>
                <a:ext uri="{FF2B5EF4-FFF2-40B4-BE49-F238E27FC236}">
                  <a16:creationId xmlns:a16="http://schemas.microsoft.com/office/drawing/2014/main" id="{1F641C1C-B97A-42FE-BDD1-CD8EB5E91F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5235" y="5010600"/>
              <a:ext cx="204636" cy="22243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2" name="Rectangle 39">
              <a:extLst>
                <a:ext uri="{FF2B5EF4-FFF2-40B4-BE49-F238E27FC236}">
                  <a16:creationId xmlns:a16="http://schemas.microsoft.com/office/drawing/2014/main" id="{4C450531-003B-4C97-85C0-0731119814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0766" y="5053555"/>
              <a:ext cx="20910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RTS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65A9F6CF-4706-4852-A896-A5908EAB9054}"/>
              </a:ext>
            </a:extLst>
          </p:cNvPr>
          <p:cNvGrpSpPr/>
          <p:nvPr/>
        </p:nvGrpSpPr>
        <p:grpSpPr>
          <a:xfrm>
            <a:off x="4525057" y="4419601"/>
            <a:ext cx="149599" cy="222435"/>
            <a:chOff x="4580766" y="5010600"/>
            <a:chExt cx="149599" cy="222435"/>
          </a:xfrm>
        </p:grpSpPr>
        <p:sp>
          <p:nvSpPr>
            <p:cNvPr id="74" name="Rectangle 36">
              <a:extLst>
                <a:ext uri="{FF2B5EF4-FFF2-40B4-BE49-F238E27FC236}">
                  <a16:creationId xmlns:a16="http://schemas.microsoft.com/office/drawing/2014/main" id="{D1666CCC-58F9-4725-A3E3-8456B61345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5235" y="5010600"/>
              <a:ext cx="145130" cy="22243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6AF14AD9-993F-4728-BFC0-ED90172CF0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0766" y="5053555"/>
              <a:ext cx="14832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DS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A8DAE9AD-4669-4F7F-AB03-CE2D90DA0C8F}"/>
              </a:ext>
            </a:extLst>
          </p:cNvPr>
          <p:cNvGrpSpPr/>
          <p:nvPr/>
        </p:nvGrpSpPr>
        <p:grpSpPr>
          <a:xfrm>
            <a:off x="5223358" y="5251964"/>
            <a:ext cx="149599" cy="222435"/>
            <a:chOff x="4580766" y="5010600"/>
            <a:chExt cx="149599" cy="222435"/>
          </a:xfrm>
        </p:grpSpPr>
        <p:sp>
          <p:nvSpPr>
            <p:cNvPr id="80" name="Rectangle 36">
              <a:extLst>
                <a:ext uri="{FF2B5EF4-FFF2-40B4-BE49-F238E27FC236}">
                  <a16:creationId xmlns:a16="http://schemas.microsoft.com/office/drawing/2014/main" id="{CD64FAE6-6062-468B-A704-6A50466278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5235" y="5010600"/>
              <a:ext cx="145130" cy="22243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1" name="Rectangle 39">
              <a:extLst>
                <a:ext uri="{FF2B5EF4-FFF2-40B4-BE49-F238E27FC236}">
                  <a16:creationId xmlns:a16="http://schemas.microsoft.com/office/drawing/2014/main" id="{3B1EF2AC-9254-4905-AA76-F6692396A6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0766" y="5053555"/>
              <a:ext cx="14832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DS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F48D64AD-2D3F-47B8-BD3C-EEFDC390C440}"/>
              </a:ext>
            </a:extLst>
          </p:cNvPr>
          <p:cNvGrpSpPr/>
          <p:nvPr/>
        </p:nvGrpSpPr>
        <p:grpSpPr>
          <a:xfrm>
            <a:off x="4530174" y="4841582"/>
            <a:ext cx="149599" cy="222435"/>
            <a:chOff x="4580766" y="5010600"/>
            <a:chExt cx="149599" cy="222435"/>
          </a:xfrm>
        </p:grpSpPr>
        <p:sp>
          <p:nvSpPr>
            <p:cNvPr id="83" name="Rectangle 36">
              <a:extLst>
                <a:ext uri="{FF2B5EF4-FFF2-40B4-BE49-F238E27FC236}">
                  <a16:creationId xmlns:a16="http://schemas.microsoft.com/office/drawing/2014/main" id="{7FC856F4-9A6C-473B-BFF9-B21F5CAFB9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5235" y="5010600"/>
              <a:ext cx="145130" cy="22243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4" name="Rectangle 39">
              <a:extLst>
                <a:ext uri="{FF2B5EF4-FFF2-40B4-BE49-F238E27FC236}">
                  <a16:creationId xmlns:a16="http://schemas.microsoft.com/office/drawing/2014/main" id="{D419F781-473D-4665-8808-C98016B46A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0766" y="5053555"/>
              <a:ext cx="14832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DS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A9F684FB-AE10-451D-9637-640880814860}"/>
              </a:ext>
            </a:extLst>
          </p:cNvPr>
          <p:cNvGrpSpPr/>
          <p:nvPr/>
        </p:nvGrpSpPr>
        <p:grpSpPr>
          <a:xfrm>
            <a:off x="4844244" y="4421419"/>
            <a:ext cx="209105" cy="222435"/>
            <a:chOff x="4580766" y="5010600"/>
            <a:chExt cx="209105" cy="222435"/>
          </a:xfrm>
        </p:grpSpPr>
        <p:sp>
          <p:nvSpPr>
            <p:cNvPr id="86" name="Rectangle 36">
              <a:extLst>
                <a:ext uri="{FF2B5EF4-FFF2-40B4-BE49-F238E27FC236}">
                  <a16:creationId xmlns:a16="http://schemas.microsoft.com/office/drawing/2014/main" id="{A7B7FEA6-4FF0-434C-B513-E3C2252D66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5235" y="5010600"/>
              <a:ext cx="204636" cy="22243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7" name="Rectangle 39">
              <a:extLst>
                <a:ext uri="{FF2B5EF4-FFF2-40B4-BE49-F238E27FC236}">
                  <a16:creationId xmlns:a16="http://schemas.microsoft.com/office/drawing/2014/main" id="{59FF5DF0-F8B6-4BD9-BE3F-0665663CB3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0766" y="5053555"/>
              <a:ext cx="20910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RTS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CDCF1045-BEE2-41C7-A29A-696A194C2FAA}"/>
              </a:ext>
            </a:extLst>
          </p:cNvPr>
          <p:cNvGrpSpPr/>
          <p:nvPr/>
        </p:nvGrpSpPr>
        <p:grpSpPr>
          <a:xfrm>
            <a:off x="5551684" y="5251964"/>
            <a:ext cx="209105" cy="222435"/>
            <a:chOff x="4580766" y="5010600"/>
            <a:chExt cx="209105" cy="222435"/>
          </a:xfrm>
        </p:grpSpPr>
        <p:sp>
          <p:nvSpPr>
            <p:cNvPr id="89" name="Rectangle 36">
              <a:extLst>
                <a:ext uri="{FF2B5EF4-FFF2-40B4-BE49-F238E27FC236}">
                  <a16:creationId xmlns:a16="http://schemas.microsoft.com/office/drawing/2014/main" id="{3705C692-B281-4FE6-97F6-138D14E1BF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5235" y="5010600"/>
              <a:ext cx="204636" cy="22243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0" name="Rectangle 39">
              <a:extLst>
                <a:ext uri="{FF2B5EF4-FFF2-40B4-BE49-F238E27FC236}">
                  <a16:creationId xmlns:a16="http://schemas.microsoft.com/office/drawing/2014/main" id="{F11EDCB1-41E2-436A-8002-686A4D46D4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0766" y="5053555"/>
              <a:ext cx="20910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RTS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389D98CD-3E8C-4CEB-A3A3-FB2496080742}"/>
              </a:ext>
            </a:extLst>
          </p:cNvPr>
          <p:cNvGrpSpPr/>
          <p:nvPr/>
        </p:nvGrpSpPr>
        <p:grpSpPr>
          <a:xfrm>
            <a:off x="5612048" y="4415010"/>
            <a:ext cx="216274" cy="222434"/>
            <a:chOff x="4073939" y="5063923"/>
            <a:chExt cx="312643" cy="183727"/>
          </a:xfrm>
          <a:solidFill>
            <a:schemeClr val="bg1">
              <a:lumMod val="95000"/>
            </a:schemeClr>
          </a:solidFill>
        </p:grpSpPr>
        <p:sp>
          <p:nvSpPr>
            <p:cNvPr id="92" name="Rectangle 36">
              <a:extLst>
                <a:ext uri="{FF2B5EF4-FFF2-40B4-BE49-F238E27FC236}">
                  <a16:creationId xmlns:a16="http://schemas.microsoft.com/office/drawing/2014/main" id="{B7A3433E-32EE-421A-8513-0D730AEC44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3939" y="5063923"/>
              <a:ext cx="312643" cy="183727"/>
            </a:xfrm>
            <a:prstGeom prst="rect">
              <a:avLst/>
            </a:prstGeom>
            <a:grpFill/>
            <a:ln w="6350">
              <a:solidFill>
                <a:schemeClr val="bg1">
                  <a:lumMod val="75000"/>
                </a:schemeClr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3" name="Rectangle 39">
              <a:extLst>
                <a:ext uri="{FF2B5EF4-FFF2-40B4-BE49-F238E27FC236}">
                  <a16:creationId xmlns:a16="http://schemas.microsoft.com/office/drawing/2014/main" id="{9F353F26-A163-48F6-A11C-931E8E1F1B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8698" y="5091831"/>
              <a:ext cx="285689" cy="13849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900" dirty="0">
                  <a:solidFill>
                    <a:schemeClr val="bg1">
                      <a:lumMod val="75000"/>
                    </a:schemeClr>
                  </a:solidFill>
                  <a:latin typeface="Calibri" panose="020F0502020204030204" pitchFamily="34" charset="0"/>
                </a:rPr>
                <a:t>RT</a:t>
              </a: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effectLst/>
                  <a:latin typeface="Calibri" panose="020F0502020204030204" pitchFamily="34" charset="0"/>
                </a:rPr>
                <a:t>S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</a:endParaRP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D8B3E076-26E8-4D21-BC10-00BFA2CF2A20}"/>
              </a:ext>
            </a:extLst>
          </p:cNvPr>
          <p:cNvGrpSpPr/>
          <p:nvPr/>
        </p:nvGrpSpPr>
        <p:grpSpPr>
          <a:xfrm>
            <a:off x="4934163" y="4841581"/>
            <a:ext cx="216274" cy="222434"/>
            <a:chOff x="4073939" y="5063923"/>
            <a:chExt cx="312643" cy="183727"/>
          </a:xfrm>
          <a:solidFill>
            <a:schemeClr val="bg1">
              <a:lumMod val="95000"/>
            </a:schemeClr>
          </a:solidFill>
        </p:grpSpPr>
        <p:sp>
          <p:nvSpPr>
            <p:cNvPr id="95" name="Rectangle 36">
              <a:extLst>
                <a:ext uri="{FF2B5EF4-FFF2-40B4-BE49-F238E27FC236}">
                  <a16:creationId xmlns:a16="http://schemas.microsoft.com/office/drawing/2014/main" id="{A9C1CEB1-1B44-4804-AB26-68F12DD8F5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3939" y="5063923"/>
              <a:ext cx="312643" cy="183727"/>
            </a:xfrm>
            <a:prstGeom prst="rect">
              <a:avLst/>
            </a:prstGeom>
            <a:grpFill/>
            <a:ln w="6350">
              <a:solidFill>
                <a:schemeClr val="bg1">
                  <a:lumMod val="75000"/>
                </a:schemeClr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6" name="Rectangle 39">
              <a:extLst>
                <a:ext uri="{FF2B5EF4-FFF2-40B4-BE49-F238E27FC236}">
                  <a16:creationId xmlns:a16="http://schemas.microsoft.com/office/drawing/2014/main" id="{6DD488D9-48F2-4D85-835B-1A7BD8F42A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7416" y="5096758"/>
              <a:ext cx="285689" cy="13849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900" dirty="0">
                  <a:solidFill>
                    <a:schemeClr val="bg1">
                      <a:lumMod val="75000"/>
                    </a:schemeClr>
                  </a:solidFill>
                  <a:latin typeface="Calibri" panose="020F0502020204030204" pitchFamily="34" charset="0"/>
                </a:rPr>
                <a:t>RT</a:t>
              </a: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effectLst/>
                  <a:latin typeface="Calibri" panose="020F0502020204030204" pitchFamily="34" charset="0"/>
                </a:rPr>
                <a:t>S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</a:endParaRPr>
            </a:p>
          </p:txBody>
        </p: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3C8D57EE-A366-4EB9-A765-1B5586097644}"/>
              </a:ext>
            </a:extLst>
          </p:cNvPr>
          <p:cNvGrpSpPr/>
          <p:nvPr/>
        </p:nvGrpSpPr>
        <p:grpSpPr>
          <a:xfrm>
            <a:off x="5227718" y="4415010"/>
            <a:ext cx="149599" cy="222435"/>
            <a:chOff x="4580766" y="5010600"/>
            <a:chExt cx="149599" cy="222435"/>
          </a:xfrm>
        </p:grpSpPr>
        <p:sp>
          <p:nvSpPr>
            <p:cNvPr id="98" name="Rectangle 36">
              <a:extLst>
                <a:ext uri="{FF2B5EF4-FFF2-40B4-BE49-F238E27FC236}">
                  <a16:creationId xmlns:a16="http://schemas.microsoft.com/office/drawing/2014/main" id="{084DAD0A-A762-41CB-AD93-E8B9FB21F1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5235" y="5010600"/>
              <a:ext cx="145130" cy="22243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9" name="Rectangle 39">
              <a:extLst>
                <a:ext uri="{FF2B5EF4-FFF2-40B4-BE49-F238E27FC236}">
                  <a16:creationId xmlns:a16="http://schemas.microsoft.com/office/drawing/2014/main" id="{BEC2515C-2BEF-4F9A-8324-ABF6162394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0766" y="5053555"/>
              <a:ext cx="14832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DS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</p:grp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C04E31D8-8121-4BA0-859D-1E2782243D5A}"/>
              </a:ext>
            </a:extLst>
          </p:cNvPr>
          <p:cNvCxnSpPr>
            <a:cxnSpLocks/>
          </p:cNvCxnSpPr>
          <p:nvPr/>
        </p:nvCxnSpPr>
        <p:spPr>
          <a:xfrm>
            <a:off x="2140040" y="3962401"/>
            <a:ext cx="0" cy="1600199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FC5B4D2D-7D9B-4383-A0CE-C7EAAC012BA9}"/>
              </a:ext>
            </a:extLst>
          </p:cNvPr>
          <p:cNvCxnSpPr>
            <a:cxnSpLocks/>
          </p:cNvCxnSpPr>
          <p:nvPr/>
        </p:nvCxnSpPr>
        <p:spPr>
          <a:xfrm>
            <a:off x="2509564" y="3944015"/>
            <a:ext cx="0" cy="1600199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FBB5B6A5-A5A5-49C3-95B8-C2FAF79E58B0}"/>
              </a:ext>
            </a:extLst>
          </p:cNvPr>
          <p:cNvCxnSpPr>
            <a:cxnSpLocks/>
          </p:cNvCxnSpPr>
          <p:nvPr/>
        </p:nvCxnSpPr>
        <p:spPr>
          <a:xfrm>
            <a:off x="2809016" y="3944015"/>
            <a:ext cx="0" cy="1600199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D4439812-37BB-4DE6-908B-49D5C4C964E5}"/>
              </a:ext>
            </a:extLst>
          </p:cNvPr>
          <p:cNvCxnSpPr>
            <a:cxnSpLocks/>
          </p:cNvCxnSpPr>
          <p:nvPr/>
        </p:nvCxnSpPr>
        <p:spPr>
          <a:xfrm>
            <a:off x="3172335" y="3948615"/>
            <a:ext cx="0" cy="1600199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ctangle 35">
            <a:extLst>
              <a:ext uri="{FF2B5EF4-FFF2-40B4-BE49-F238E27FC236}">
                <a16:creationId xmlns:a16="http://schemas.microsoft.com/office/drawing/2014/main" id="{81A0ED2D-6D22-4464-990A-51438E2A43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7742" y="4940226"/>
            <a:ext cx="310344" cy="123789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  <a:t>BO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</p:txBody>
      </p:sp>
      <p:sp>
        <p:nvSpPr>
          <p:cNvPr id="110" name="Rectangle 35">
            <a:extLst>
              <a:ext uri="{FF2B5EF4-FFF2-40B4-BE49-F238E27FC236}">
                <a16:creationId xmlns:a16="http://schemas.microsoft.com/office/drawing/2014/main" id="{47ED311D-0056-4487-BA9E-FF0199506A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0315" y="4520743"/>
            <a:ext cx="239236" cy="123111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  <a:t>BO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</p:txBody>
      </p: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E2F20112-9D86-42D9-BBC4-0FC9DD88B09A}"/>
              </a:ext>
            </a:extLst>
          </p:cNvPr>
          <p:cNvCxnSpPr>
            <a:cxnSpLocks/>
          </p:cNvCxnSpPr>
          <p:nvPr/>
        </p:nvCxnSpPr>
        <p:spPr>
          <a:xfrm>
            <a:off x="4683825" y="4018886"/>
            <a:ext cx="0" cy="1600199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13FF108C-B146-4CF8-84C3-5F119F399F21}"/>
              </a:ext>
            </a:extLst>
          </p:cNvPr>
          <p:cNvCxnSpPr>
            <a:cxnSpLocks/>
          </p:cNvCxnSpPr>
          <p:nvPr/>
        </p:nvCxnSpPr>
        <p:spPr>
          <a:xfrm>
            <a:off x="5053349" y="4000500"/>
            <a:ext cx="0" cy="1600199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754F93C7-ED37-4977-9E1E-799BE67E4B56}"/>
              </a:ext>
            </a:extLst>
          </p:cNvPr>
          <p:cNvCxnSpPr>
            <a:cxnSpLocks/>
          </p:cNvCxnSpPr>
          <p:nvPr/>
        </p:nvCxnSpPr>
        <p:spPr>
          <a:xfrm>
            <a:off x="5378170" y="4000500"/>
            <a:ext cx="0" cy="1600199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A2DD588C-3DA0-4472-AB66-00FCCEB67C2B}"/>
              </a:ext>
            </a:extLst>
          </p:cNvPr>
          <p:cNvCxnSpPr>
            <a:cxnSpLocks/>
          </p:cNvCxnSpPr>
          <p:nvPr/>
        </p:nvCxnSpPr>
        <p:spPr>
          <a:xfrm>
            <a:off x="5760789" y="4000500"/>
            <a:ext cx="0" cy="1600199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1" name="Group 150">
            <a:extLst>
              <a:ext uri="{FF2B5EF4-FFF2-40B4-BE49-F238E27FC236}">
                <a16:creationId xmlns:a16="http://schemas.microsoft.com/office/drawing/2014/main" id="{C8B8C95D-F84D-4716-AE0C-B48901BCF900}"/>
              </a:ext>
            </a:extLst>
          </p:cNvPr>
          <p:cNvGrpSpPr/>
          <p:nvPr/>
        </p:nvGrpSpPr>
        <p:grpSpPr>
          <a:xfrm>
            <a:off x="4538636" y="4053851"/>
            <a:ext cx="149599" cy="222435"/>
            <a:chOff x="4580766" y="5010600"/>
            <a:chExt cx="149599" cy="222435"/>
          </a:xfrm>
        </p:grpSpPr>
        <p:sp>
          <p:nvSpPr>
            <p:cNvPr id="152" name="Rectangle 36">
              <a:extLst>
                <a:ext uri="{FF2B5EF4-FFF2-40B4-BE49-F238E27FC236}">
                  <a16:creationId xmlns:a16="http://schemas.microsoft.com/office/drawing/2014/main" id="{E2FB15F9-21C5-4212-976F-26BF65E7C9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5235" y="5010600"/>
              <a:ext cx="145130" cy="22243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3" name="Rectangle 152">
              <a:extLst>
                <a:ext uri="{FF2B5EF4-FFF2-40B4-BE49-F238E27FC236}">
                  <a16:creationId xmlns:a16="http://schemas.microsoft.com/office/drawing/2014/main" id="{D7B515E7-623A-423D-AB5D-E349EF12E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0766" y="5053555"/>
              <a:ext cx="14832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DS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2060E2D8-D124-488F-BE27-555045519B9A}"/>
              </a:ext>
            </a:extLst>
          </p:cNvPr>
          <p:cNvGrpSpPr/>
          <p:nvPr/>
        </p:nvGrpSpPr>
        <p:grpSpPr>
          <a:xfrm>
            <a:off x="4844244" y="4066289"/>
            <a:ext cx="209105" cy="222435"/>
            <a:chOff x="4580766" y="5010600"/>
            <a:chExt cx="209105" cy="222435"/>
          </a:xfrm>
        </p:grpSpPr>
        <p:sp>
          <p:nvSpPr>
            <p:cNvPr id="155" name="Rectangle 36">
              <a:extLst>
                <a:ext uri="{FF2B5EF4-FFF2-40B4-BE49-F238E27FC236}">
                  <a16:creationId xmlns:a16="http://schemas.microsoft.com/office/drawing/2014/main" id="{C44CFDDE-A966-4DB9-BFA1-970C6EE8B3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5235" y="5010600"/>
              <a:ext cx="204636" cy="22243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6" name="Rectangle 39">
              <a:extLst>
                <a:ext uri="{FF2B5EF4-FFF2-40B4-BE49-F238E27FC236}">
                  <a16:creationId xmlns:a16="http://schemas.microsoft.com/office/drawing/2014/main" id="{B20282D0-3A50-409D-A35D-76FEEEED65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0766" y="5053555"/>
              <a:ext cx="20910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RTS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57" name="Group 156">
            <a:extLst>
              <a:ext uri="{FF2B5EF4-FFF2-40B4-BE49-F238E27FC236}">
                <a16:creationId xmlns:a16="http://schemas.microsoft.com/office/drawing/2014/main" id="{839739A7-055F-406F-8DD2-2E5EEBA5FCB6}"/>
              </a:ext>
            </a:extLst>
          </p:cNvPr>
          <p:cNvGrpSpPr/>
          <p:nvPr/>
        </p:nvGrpSpPr>
        <p:grpSpPr>
          <a:xfrm>
            <a:off x="5227718" y="4071387"/>
            <a:ext cx="149599" cy="222435"/>
            <a:chOff x="4580766" y="5010600"/>
            <a:chExt cx="149599" cy="222435"/>
          </a:xfrm>
        </p:grpSpPr>
        <p:sp>
          <p:nvSpPr>
            <p:cNvPr id="158" name="Rectangle 36">
              <a:extLst>
                <a:ext uri="{FF2B5EF4-FFF2-40B4-BE49-F238E27FC236}">
                  <a16:creationId xmlns:a16="http://schemas.microsoft.com/office/drawing/2014/main" id="{B09F09E2-C381-46C7-86E1-240A2A6B64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5235" y="5010600"/>
              <a:ext cx="145130" cy="22243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9" name="Rectangle 158">
              <a:extLst>
                <a:ext uri="{FF2B5EF4-FFF2-40B4-BE49-F238E27FC236}">
                  <a16:creationId xmlns:a16="http://schemas.microsoft.com/office/drawing/2014/main" id="{D56B8B27-A593-467C-AF21-D0F9ECBAE6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0766" y="5053555"/>
              <a:ext cx="14832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DS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E2B7E28F-E4D4-4600-9685-8C5BC559B094}"/>
              </a:ext>
            </a:extLst>
          </p:cNvPr>
          <p:cNvGrpSpPr/>
          <p:nvPr/>
        </p:nvGrpSpPr>
        <p:grpSpPr>
          <a:xfrm>
            <a:off x="5555822" y="4066289"/>
            <a:ext cx="209105" cy="222435"/>
            <a:chOff x="4580766" y="5010600"/>
            <a:chExt cx="209105" cy="222435"/>
          </a:xfrm>
        </p:grpSpPr>
        <p:sp>
          <p:nvSpPr>
            <p:cNvPr id="161" name="Rectangle 36">
              <a:extLst>
                <a:ext uri="{FF2B5EF4-FFF2-40B4-BE49-F238E27FC236}">
                  <a16:creationId xmlns:a16="http://schemas.microsoft.com/office/drawing/2014/main" id="{4C9D848B-2628-4D10-961F-C6BD5F8829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5235" y="5010600"/>
              <a:ext cx="204636" cy="22243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2" name="Rectangle 39">
              <a:extLst>
                <a:ext uri="{FF2B5EF4-FFF2-40B4-BE49-F238E27FC236}">
                  <a16:creationId xmlns:a16="http://schemas.microsoft.com/office/drawing/2014/main" id="{A1644B90-990B-4E34-99B4-09D4C6F1A4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0766" y="5053555"/>
              <a:ext cx="20910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RTS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4FD21AA6-1854-4921-8A4D-988D903D8986}"/>
              </a:ext>
            </a:extLst>
          </p:cNvPr>
          <p:cNvGrpSpPr/>
          <p:nvPr/>
        </p:nvGrpSpPr>
        <p:grpSpPr>
          <a:xfrm>
            <a:off x="6342611" y="4415010"/>
            <a:ext cx="149599" cy="222435"/>
            <a:chOff x="4580766" y="5010600"/>
            <a:chExt cx="149599" cy="222435"/>
          </a:xfrm>
        </p:grpSpPr>
        <p:sp>
          <p:nvSpPr>
            <p:cNvPr id="164" name="Rectangle 36">
              <a:extLst>
                <a:ext uri="{FF2B5EF4-FFF2-40B4-BE49-F238E27FC236}">
                  <a16:creationId xmlns:a16="http://schemas.microsoft.com/office/drawing/2014/main" id="{4EC3EB33-D5D8-45A8-9461-9944782F45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5235" y="5010600"/>
              <a:ext cx="145130" cy="22243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5" name="Rectangle 39">
              <a:extLst>
                <a:ext uri="{FF2B5EF4-FFF2-40B4-BE49-F238E27FC236}">
                  <a16:creationId xmlns:a16="http://schemas.microsoft.com/office/drawing/2014/main" id="{B55BF691-1095-4145-B325-E52535E11F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0766" y="5053555"/>
              <a:ext cx="14832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DS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2F2C8C8F-631A-447C-BFCD-44E4CF1BB61C}"/>
              </a:ext>
            </a:extLst>
          </p:cNvPr>
          <p:cNvGrpSpPr/>
          <p:nvPr/>
        </p:nvGrpSpPr>
        <p:grpSpPr>
          <a:xfrm>
            <a:off x="6651301" y="4420862"/>
            <a:ext cx="209105" cy="222435"/>
            <a:chOff x="4580766" y="5010600"/>
            <a:chExt cx="209105" cy="222435"/>
          </a:xfrm>
        </p:grpSpPr>
        <p:sp>
          <p:nvSpPr>
            <p:cNvPr id="167" name="Rectangle 36">
              <a:extLst>
                <a:ext uri="{FF2B5EF4-FFF2-40B4-BE49-F238E27FC236}">
                  <a16:creationId xmlns:a16="http://schemas.microsoft.com/office/drawing/2014/main" id="{97403554-B93B-43B7-9C4D-C8231B7116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5235" y="5010600"/>
              <a:ext cx="204636" cy="22243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8" name="Rectangle 39">
              <a:extLst>
                <a:ext uri="{FF2B5EF4-FFF2-40B4-BE49-F238E27FC236}">
                  <a16:creationId xmlns:a16="http://schemas.microsoft.com/office/drawing/2014/main" id="{9A9509D9-9E19-42EF-999C-5FE13470CC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0766" y="5053555"/>
              <a:ext cx="20910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RTS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70" name="Group 169">
            <a:extLst>
              <a:ext uri="{FF2B5EF4-FFF2-40B4-BE49-F238E27FC236}">
                <a16:creationId xmlns:a16="http://schemas.microsoft.com/office/drawing/2014/main" id="{46A5CAE0-63F9-4413-89F3-0C35462C4F61}"/>
              </a:ext>
            </a:extLst>
          </p:cNvPr>
          <p:cNvGrpSpPr/>
          <p:nvPr/>
        </p:nvGrpSpPr>
        <p:grpSpPr>
          <a:xfrm>
            <a:off x="6335184" y="4829008"/>
            <a:ext cx="149599" cy="222435"/>
            <a:chOff x="4580766" y="5010600"/>
            <a:chExt cx="149599" cy="222435"/>
          </a:xfrm>
        </p:grpSpPr>
        <p:sp>
          <p:nvSpPr>
            <p:cNvPr id="172" name="Rectangle 36">
              <a:extLst>
                <a:ext uri="{FF2B5EF4-FFF2-40B4-BE49-F238E27FC236}">
                  <a16:creationId xmlns:a16="http://schemas.microsoft.com/office/drawing/2014/main" id="{9AC637EB-070E-4BFA-9394-48FB1F48F9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5235" y="5010600"/>
              <a:ext cx="145130" cy="22243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3" name="Rectangle 39">
              <a:extLst>
                <a:ext uri="{FF2B5EF4-FFF2-40B4-BE49-F238E27FC236}">
                  <a16:creationId xmlns:a16="http://schemas.microsoft.com/office/drawing/2014/main" id="{A612EED5-44FF-437E-8996-61EC3FA0B7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0766" y="5053555"/>
              <a:ext cx="14832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DS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79" name="Group 178">
            <a:extLst>
              <a:ext uri="{FF2B5EF4-FFF2-40B4-BE49-F238E27FC236}">
                <a16:creationId xmlns:a16="http://schemas.microsoft.com/office/drawing/2014/main" id="{5FBAC086-2EBD-4BD2-BBB1-B21CE565A957}"/>
              </a:ext>
            </a:extLst>
          </p:cNvPr>
          <p:cNvGrpSpPr/>
          <p:nvPr/>
        </p:nvGrpSpPr>
        <p:grpSpPr>
          <a:xfrm>
            <a:off x="6661142" y="4841581"/>
            <a:ext cx="209105" cy="222435"/>
            <a:chOff x="4580766" y="5010600"/>
            <a:chExt cx="209105" cy="222435"/>
          </a:xfrm>
        </p:grpSpPr>
        <p:sp>
          <p:nvSpPr>
            <p:cNvPr id="180" name="Rectangle 36">
              <a:extLst>
                <a:ext uri="{FF2B5EF4-FFF2-40B4-BE49-F238E27FC236}">
                  <a16:creationId xmlns:a16="http://schemas.microsoft.com/office/drawing/2014/main" id="{832D3049-A6F3-449B-A7D7-83B455109D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5235" y="5010600"/>
              <a:ext cx="204636" cy="22243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1" name="Rectangle 39">
              <a:extLst>
                <a:ext uri="{FF2B5EF4-FFF2-40B4-BE49-F238E27FC236}">
                  <a16:creationId xmlns:a16="http://schemas.microsoft.com/office/drawing/2014/main" id="{9744AE3E-5579-402C-935D-DF07AEBDA5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0766" y="5053555"/>
              <a:ext cx="20910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RTS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94" name="Rectangle 193">
            <a:extLst>
              <a:ext uri="{FF2B5EF4-FFF2-40B4-BE49-F238E27FC236}">
                <a16:creationId xmlns:a16="http://schemas.microsoft.com/office/drawing/2014/main" id="{3E29B285-34D2-40FC-9624-C5954B4DF812}"/>
              </a:ext>
            </a:extLst>
          </p:cNvPr>
          <p:cNvSpPr/>
          <p:nvPr/>
        </p:nvSpPr>
        <p:spPr bwMode="auto">
          <a:xfrm>
            <a:off x="7019497" y="4035367"/>
            <a:ext cx="1007650" cy="1524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eaLnBrk="0" hangingPunct="0"/>
            <a:r>
              <a:rPr lang="en-US" sz="1050" dirty="0"/>
              <a:t>P-EDCA </a:t>
            </a:r>
          </a:p>
          <a:p>
            <a:pPr eaLnBrk="0" hangingPunct="0"/>
            <a:r>
              <a:rPr lang="en-US" sz="1050" dirty="0"/>
              <a:t>TXOPN</a:t>
            </a:r>
          </a:p>
          <a:p>
            <a:pPr eaLnBrk="0" hangingPunct="0"/>
            <a:endParaRPr lang="en-US" sz="105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608373-BD45-43D5-A204-7915EF60BA04}"/>
              </a:ext>
            </a:extLst>
          </p:cNvPr>
          <p:cNvSpPr/>
          <p:nvPr/>
        </p:nvSpPr>
        <p:spPr>
          <a:xfrm>
            <a:off x="5952821" y="4680485"/>
            <a:ext cx="3385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95" name="Arrow: Curved Down 194">
            <a:extLst>
              <a:ext uri="{FF2B5EF4-FFF2-40B4-BE49-F238E27FC236}">
                <a16:creationId xmlns:a16="http://schemas.microsoft.com/office/drawing/2014/main" id="{FAAEA72E-822B-460B-819C-BF998A727DCB}"/>
              </a:ext>
            </a:extLst>
          </p:cNvPr>
          <p:cNvSpPr/>
          <p:nvPr/>
        </p:nvSpPr>
        <p:spPr bwMode="auto">
          <a:xfrm>
            <a:off x="5321067" y="3681483"/>
            <a:ext cx="767227" cy="345604"/>
          </a:xfrm>
          <a:prstGeom prst="curvedDownArrow">
            <a:avLst>
              <a:gd name="adj1" fmla="val 0"/>
              <a:gd name="adj2" fmla="val 38031"/>
              <a:gd name="adj3" fmla="val 1788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97" name="Arrow: Curved Down 196">
            <a:extLst>
              <a:ext uri="{FF2B5EF4-FFF2-40B4-BE49-F238E27FC236}">
                <a16:creationId xmlns:a16="http://schemas.microsoft.com/office/drawing/2014/main" id="{33347693-8646-419B-8BBC-D3361D4D8520}"/>
              </a:ext>
            </a:extLst>
          </p:cNvPr>
          <p:cNvSpPr/>
          <p:nvPr/>
        </p:nvSpPr>
        <p:spPr bwMode="auto">
          <a:xfrm>
            <a:off x="4610933" y="3681482"/>
            <a:ext cx="767231" cy="302893"/>
          </a:xfrm>
          <a:prstGeom prst="curvedDownArrow">
            <a:avLst>
              <a:gd name="adj1" fmla="val 0"/>
              <a:gd name="adj2" fmla="val 38031"/>
              <a:gd name="adj3" fmla="val 1788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01" name="Arrow: Curved Down 200">
            <a:extLst>
              <a:ext uri="{FF2B5EF4-FFF2-40B4-BE49-F238E27FC236}">
                <a16:creationId xmlns:a16="http://schemas.microsoft.com/office/drawing/2014/main" id="{618DDE4C-FE21-49B0-8716-3E0BFE16EFDF}"/>
              </a:ext>
            </a:extLst>
          </p:cNvPr>
          <p:cNvSpPr/>
          <p:nvPr/>
        </p:nvSpPr>
        <p:spPr bwMode="auto">
          <a:xfrm>
            <a:off x="5743278" y="3679967"/>
            <a:ext cx="747655" cy="345604"/>
          </a:xfrm>
          <a:prstGeom prst="curvedDownArrow">
            <a:avLst>
              <a:gd name="adj1" fmla="val 0"/>
              <a:gd name="adj2" fmla="val 38031"/>
              <a:gd name="adj3" fmla="val 1788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3DEDA1A-5A56-4BDF-BA23-CB77DC7F3A6C}"/>
              </a:ext>
            </a:extLst>
          </p:cNvPr>
          <p:cNvCxnSpPr>
            <a:cxnSpLocks/>
          </p:cNvCxnSpPr>
          <p:nvPr/>
        </p:nvCxnSpPr>
        <p:spPr bwMode="auto">
          <a:xfrm flipH="1">
            <a:off x="6870248" y="3819749"/>
            <a:ext cx="357362" cy="2618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202" name="Rectangle 201">
            <a:extLst>
              <a:ext uri="{FF2B5EF4-FFF2-40B4-BE49-F238E27FC236}">
                <a16:creationId xmlns:a16="http://schemas.microsoft.com/office/drawing/2014/main" id="{F9C10FA2-1510-41D1-AF79-88B09B0EEF6F}"/>
              </a:ext>
            </a:extLst>
          </p:cNvPr>
          <p:cNvSpPr/>
          <p:nvPr/>
        </p:nvSpPr>
        <p:spPr>
          <a:xfrm>
            <a:off x="6478041" y="3689767"/>
            <a:ext cx="3385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2A76723E-7B52-4250-A735-F4BA124AE514}"/>
              </a:ext>
            </a:extLst>
          </p:cNvPr>
          <p:cNvSpPr txBox="1"/>
          <p:nvPr/>
        </p:nvSpPr>
        <p:spPr>
          <a:xfrm>
            <a:off x="6856040" y="3583289"/>
            <a:ext cx="22540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AP may step in</a:t>
            </a:r>
          </a:p>
        </p:txBody>
      </p:sp>
    </p:spTree>
    <p:extLst>
      <p:ext uri="{BB962C8B-B14F-4D97-AF65-F5344CB8AC3E}">
        <p14:creationId xmlns:p14="http://schemas.microsoft.com/office/powerpoint/2010/main" val="3133571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FBC67F-598E-4839-BD40-56EA3A80DB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A53E55D0-E978-4428-B120-4036739CFA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734550"/>
            <a:ext cx="6017685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Stroll Poll 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D228D96-E324-4DD6-B0D1-C559C7227FBF}"/>
              </a:ext>
            </a:extLst>
          </p:cNvPr>
          <p:cNvSpPr/>
          <p:nvPr/>
        </p:nvSpPr>
        <p:spPr>
          <a:xfrm>
            <a:off x="381000" y="1752600"/>
            <a:ext cx="8001000" cy="864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/>
              <a:t>Do you support allowing an AP to end the P-EDCA contention attempts from non-AP STAs if the number of consecutive failed P-EDCA contention attempts is greater than TBD value? </a:t>
            </a:r>
          </a:p>
        </p:txBody>
      </p:sp>
    </p:spTree>
    <p:extLst>
      <p:ext uri="{BB962C8B-B14F-4D97-AF65-F5344CB8AC3E}">
        <p14:creationId xmlns:p14="http://schemas.microsoft.com/office/powerpoint/2010/main" val="2116571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FBC67F-598E-4839-BD40-56EA3A80DB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A53E55D0-E978-4428-B120-4036739CFA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734550"/>
            <a:ext cx="6017685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0162A11-F1D9-45BD-9992-E313D090A829}"/>
              </a:ext>
            </a:extLst>
          </p:cNvPr>
          <p:cNvSpPr/>
          <p:nvPr/>
        </p:nvSpPr>
        <p:spPr>
          <a:xfrm>
            <a:off x="889686" y="2151727"/>
            <a:ext cx="79495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GB" sz="1600" dirty="0">
                <a:solidFill>
                  <a:srgbClr val="000000"/>
                </a:solidFill>
              </a:rPr>
              <a:t>[1] 11-25-0380-00-00bn-edca-enhancement-with-ap-support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GB" sz="1600" dirty="0">
                <a:solidFill>
                  <a:srgbClr val="000000"/>
                </a:solidFill>
              </a:rPr>
              <a:t>[2]11-23-1065-00-0uhr-low-latency-channel-access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rPr>
              <a:t>[3</a:t>
            </a:r>
            <a:r>
              <a:rPr lang="en-GB" sz="1600" dirty="0">
                <a:solidFill>
                  <a:srgbClr val="000000"/>
                </a:solidFill>
              </a:rPr>
              <a:t>] 11-25-0627-14-00bn-cc50-cr-for-p-edca</a:t>
            </a:r>
            <a:endParaRPr lang="en-US" sz="1600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635443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167218</TotalTime>
  <Words>668</Words>
  <Application>Microsoft Office PowerPoint</Application>
  <PresentationFormat>On-screen Show (4:3)</PresentationFormat>
  <Paragraphs>151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MS Gothic</vt:lpstr>
      <vt:lpstr>MS PGothic</vt:lpstr>
      <vt:lpstr>Arial</vt:lpstr>
      <vt:lpstr>Calibri</vt:lpstr>
      <vt:lpstr>Times New Roman</vt:lpstr>
      <vt:lpstr>802-11-Submission</vt:lpstr>
      <vt:lpstr>Microsoft Word 97 - 2003 Document</vt:lpstr>
      <vt:lpstr>EDCA Enhancement with AP support -- follow up</vt:lpstr>
      <vt:lpstr>Introduction</vt:lpstr>
      <vt:lpstr>Recap: AP-assisted recovery solution</vt:lpstr>
      <vt:lpstr>AP intervention in PEDCA</vt:lpstr>
      <vt:lpstr>What metrics may trigger AP’s intervention? </vt:lpstr>
      <vt:lpstr>Stroll Poll 1</vt:lpstr>
      <vt:lpstr>References</vt:lpstr>
    </vt:vector>
  </TitlesOfParts>
  <Company>Marvell Semiconductor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Yue Qi</cp:lastModifiedBy>
  <cp:revision>6666</cp:revision>
  <cp:lastPrinted>2024-10-08T17:49:46Z</cp:lastPrinted>
  <dcterms:created xsi:type="dcterms:W3CDTF">2007-04-17T18:10:00Z</dcterms:created>
  <dcterms:modified xsi:type="dcterms:W3CDTF">2025-06-09T02:56:27Z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