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7" r:id="rId3"/>
    <p:sldId id="265" r:id="rId4"/>
    <p:sldId id="275" r:id="rId5"/>
    <p:sldId id="289" r:id="rId6"/>
    <p:sldId id="296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8" r:id="rId15"/>
    <p:sldId id="299" r:id="rId16"/>
    <p:sldId id="300" r:id="rId17"/>
    <p:sldId id="285" r:id="rId1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DBE16E-D2A2-5AF7-BBD4-69E2BB8FAD92}" name="Ugo Campiglio (ucampigl)" initials="UC(" userId="S::ucampigl@cisco.com::95a6968b-48a6-45fa-b946-49655c5ea166" providerId="AD"/>
  <p188:author id="{EDB83DA2-F70D-8D74-8E2B-597DDDC49D7B}" name="Jerome Henry (jerhenry)" initials="JH(" userId="S::jerhenry@cisco.com::976d99fe-8e8f-4075-ac47-d601c3bf01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 autoAdjust="0"/>
    <p:restoredTop sz="95461" autoAdjust="0"/>
  </p:normalViewPr>
  <p:slideViewPr>
    <p:cSldViewPr>
      <p:cViewPr varScale="1">
        <p:scale>
          <a:sx n="114" d="100"/>
          <a:sy n="114" d="100"/>
        </p:scale>
        <p:origin x="21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91B65BE-1736-D01E-4F84-D80B899FBC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D31DEB-1D6A-2878-4586-06417B85766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21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023F65-7444-131A-A198-5398DD1AD6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04163" y="8982075"/>
            <a:ext cx="11140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FA26FC6-A1A6-3A22-0380-33F7D1AFB4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en-US"/>
              <a:t>Page </a:t>
            </a:r>
            <a:fld id="{A4BCABCA-AD31-4ED2-AD1C-B95E30C3DA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4873DDDA-10A7-B68C-4F57-B1833A9BE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F0CE3D2-B500-3B07-68DD-4465ADFC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99E83B17-95A8-ACD2-3C24-F9EB32DDC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C7054C-1ACD-11EB-EB0B-5A47957F77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C34167-CECB-C294-EF76-C0F5B1DB31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21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5B07DFB-7E61-2CFB-EA3C-3BB102E3F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5FC5B7D-0398-D666-40DC-AA00F74A32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890D7CE-80B1-D55B-253F-AF743C570B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05986" y="8985250"/>
            <a:ext cx="15757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20598BE-C503-764A-37D8-5AA7A12EB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D5418611-CD5B-4CF3-827C-88AFDC03CD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00AD6A7-CF94-48B9-0320-B8C1383E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D785B4DE-BF62-A953-A3C6-E0459EC93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F2A3919C-C647-0167-AFC9-56C176D1A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C8E991-870E-3F60-B20D-E322810456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802.11-yy/xxxxr0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A05218-5D40-B804-D166-71AAEC7497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2191" cy="215444"/>
          </a:xfrm>
          <a:ln/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12F0B-F34D-6F22-5FE6-A747B5A045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705986" y="8985250"/>
            <a:ext cx="1575752" cy="184666"/>
          </a:xfrm>
          <a:ln/>
        </p:spPr>
        <p:txBody>
          <a:bodyPr/>
          <a:lstStyle/>
          <a:p>
            <a:pPr lvl="4"/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87DBF7-B735-81D5-C460-8A81653BD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8E55FF68-E32D-4D89-B2E8-285A3231B5B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F17DDED-6866-8436-83BB-56C58DA9C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EA6380E-11BA-0D62-1694-87BDC4C3E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358411-C381-C56D-AFAC-EDBDA7CE42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doc.: IEEE 802.11-yy/xxxxr0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C17456-1D90-73B2-1967-414A87F8C3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2191" cy="215444"/>
          </a:xfrm>
          <a:ln/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53CB74-5963-9AFC-7F97-0E58F81087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705986" y="8985250"/>
            <a:ext cx="1575752" cy="184666"/>
          </a:xfrm>
          <a:ln/>
        </p:spPr>
        <p:txBody>
          <a:bodyPr/>
          <a:lstStyle/>
          <a:p>
            <a:pPr lvl="4"/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A96C77-D28D-C521-C685-E3C8543DF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Page </a:t>
            </a:r>
            <a:fld id="{26971B0E-3857-492D-8E05-77CE140EE38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99E5B9D-2FE8-FF72-440B-D952E8FCF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3B72271-04F3-4870-0E40-C08CE81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77D9-B47A-521A-B69E-3B6A7249B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D63BF-0F5D-5B0E-1F12-740A3E95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63EB-5190-B27A-97D9-46EA38FF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1222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77A0F-8337-42A1-B7CF-056451A2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6C014-6276-2076-A940-AF3F0080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2BC04F2-6181-4375-A7A1-802323F1C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8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5CCC-5F63-2A75-4968-AC470FE5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EAA73-A06A-8767-CC5D-F4B44AE7E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9F4EC-4ED8-FB8C-32DE-230C031F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4CEF-460B-83CB-B0FD-FF6BE94C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EEAA-8B07-DCC9-D327-2603C497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7D989A5-BA1C-4535-B686-CC7A71557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78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119F8-6288-EB9E-5770-CF5923182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68F29-5ED1-A33E-C059-F85F9D9C5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D1136-BBF2-6F4D-12B2-352D7CA5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8D37E-22BB-9FD6-54BA-5DA5C84F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87A8C-12B0-C5FB-9D6B-F32362E8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E0AA42F-0D16-4C99-BE90-C6DAFA2D2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5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5001-8716-4850-0C7B-6178AED8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5919-ED29-5186-82CA-4ED541E5C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6BDCE-A5BA-5338-5322-F36630654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B12C5-9B68-8A1B-4791-8F18B901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Henry et al, Cisco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AE8A-0442-FBE7-1A6D-3E907C99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E54AA74-A3F7-46E4-9EFC-933E78ECC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5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28CB-DA5E-51DA-04D7-691DBB04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BD3A1-1999-AAEC-3B9C-AE097760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556D-2217-D66A-B5C5-20D0EB11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45698-93C9-1D98-EA30-056B99A6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F874-3D42-1F89-F79D-4B8851AB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FF98042-A9A8-4D9C-9976-C2F0A8D4A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98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7A57-151F-6A55-E5E1-474D90D1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48AE-DFB1-996E-1AE6-1C97C13B5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C4E95-DF95-F61F-E2F4-C7E7B73C0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246-52D7-05D9-14D4-6F844D0E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41273-0052-C9BD-B44E-A9ACED54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4AECA-2E21-B8CD-C996-D9B2DD99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287A155-8F67-4D7B-ABBB-0967887E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A79B-CCD8-87CF-35EE-E1B8DD7F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85BEB-E647-5102-5B95-4F26E86C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47FDC-6B7E-EA20-0935-0FB905D20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716CB-41DF-C354-F62F-C3A7CABE3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2F34E-6148-74DB-7B6B-63D3B9BC6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50F0F-5365-38B3-EAA7-18728B12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DA70A-5001-71FF-87C2-B4C3053F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4CA58-B05C-D209-6553-F64DCFDF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8CA2BD2-F5DD-49F8-A29C-C06D5E21D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9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31B4-9617-F351-034F-BF97097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DDECD-69C3-ED98-77FE-7504CEF3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6E393-C353-7ECC-DEE5-D95982FE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57EA-5C43-62BC-E11F-B0E98F1F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3C94B0D-E077-46C8-995C-F54DD9DC1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2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7CB49-47C6-C995-3F34-E8FB7289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6BB03-D3C6-2BEC-10BC-59030CEA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7383E-8F3D-E082-8B18-D718BA7F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E862076-7A13-4AD1-B686-0410170C8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7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D176-3A7E-7417-E8C7-DE58A2B2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289D-D764-F0E8-6BDB-A50B9990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35E1B-3F91-E5F4-E483-DCD00BB3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166F-B508-31CD-0F60-2BCC4A4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14D04-6F87-2E20-9E33-0DD51123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D9637-A5F6-15EE-8AA0-C86551AC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CADB22F-5EFF-4420-AFEE-97605CB49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47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50D9-A3A6-A027-8016-36704746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5218E-F4B7-28BA-6FD1-059B197FB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AB9AE-C574-5E4D-E499-F7DAC694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A6A9E-3E6D-9AAC-6E94-850252ED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F3F51-1AEB-2FF8-4872-20215148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E19A7-299E-DECB-E937-53903801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65DBAC8-BA74-4D47-93FE-7C148B3A6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13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A7F75A-F9E0-DCB6-22D2-41EA21B15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68F62B-023F-F8DB-E222-70CBB2D26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8117F4-0CE8-354B-647D-C8A7B27A3D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12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en-US" dirty="0"/>
              <a:t>Mar 2025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596501-F48F-46EA-C9B0-00000C172C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29837" y="6475413"/>
            <a:ext cx="11140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/>
              <a:t>Henry et al, Cisco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1F9CED-C24D-18A5-BF86-B84E73416D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5BCAD9B6-31F9-4289-B6D4-72C63516B4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7D62FFC-DFDA-7A49-F93B-80EE4E82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541" y="332601"/>
            <a:ext cx="33599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/>
            <a:r>
              <a:rPr lang="en-US" altLang="en-US" sz="1800" b="1" dirty="0"/>
              <a:t>doc.: IEEE 802.11-25/0449-r1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ECBC0064-AE72-1424-392A-0245FD92E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F49FE91-6330-2CE7-DA80-4D344EB8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4F2EEC81-55EC-99FB-9FA5-8E8D7147C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6CA35-E914-A1D6-E933-84AC7BECF68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20BC4F-BD43-7316-FE6A-90FF44BB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D3D807-B1D6-3304-0C75-C4584A6E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BF2265-0AAA-5832-5448-AED2C7A6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676AD1EC-E104-48D8-AF05-17CA8447DB3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B08C419-5B06-D183-742C-B4F17CC8A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DS MAC Collision Warning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71C1FA7B-37AC-DB4E-561F-5C0E7E63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2025-03-10</a:t>
            </a:r>
          </a:p>
        </p:txBody>
      </p:sp>
      <p:graphicFrame>
        <p:nvGraphicFramePr>
          <p:cNvPr id="30731" name="Object 11">
            <a:extLst>
              <a:ext uri="{FF2B5EF4-FFF2-40B4-BE49-F238E27FC236}">
                <a16:creationId xmlns:a16="http://schemas.microsoft.com/office/drawing/2014/main" id="{756FBB1C-6B8E-4220-8016-F0A73F80B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00012"/>
              </p:ext>
            </p:extLst>
          </p:nvPr>
        </p:nvGraphicFramePr>
        <p:xfrm>
          <a:off x="34925" y="2260600"/>
          <a:ext cx="9204325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2743200" progId="Word.Document.8">
                  <p:embed/>
                </p:oleObj>
              </mc:Choice>
              <mc:Fallback>
                <p:oleObj name="Document" r:id="rId3" imgW="8255000" imgH="2743200" progId="Word.Document.8">
                  <p:embed/>
                  <p:pic>
                    <p:nvPicPr>
                      <p:cNvPr id="30731" name="Object 11">
                        <a:extLst>
                          <a:ext uri="{FF2B5EF4-FFF2-40B4-BE49-F238E27FC236}">
                            <a16:creationId xmlns:a16="http://schemas.microsoft.com/office/drawing/2014/main" id="{756FBB1C-6B8E-4220-8016-F0A73F80B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260600"/>
                        <a:ext cx="9204325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>
            <a:extLst>
              <a:ext uri="{FF2B5EF4-FFF2-40B4-BE49-F238E27FC236}">
                <a16:creationId xmlns:a16="http://schemas.microsoft.com/office/drawing/2014/main" id="{CCC37F26-254A-F69E-5832-25198949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BFB9-C81B-6CD3-8245-A736A7F9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59EF8D-38C8-5574-7F0A-ADDB7FC9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93E4BC-A173-F456-58AD-BC80A1DF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A9868B-88EF-B056-D7B4-BCDF63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30C6C5C-FB0A-90ED-C5B9-2740A5519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Happens When a MAC is on 2 Interfaces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4729B0-C544-D801-3EB5-763AEB8B8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updated as the MAC moves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84E07D34-C5C6-838D-CBE1-3D6B13A2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7719B1-77D9-EBAC-BD02-69D2CD765BDD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58B516-27E0-03A7-A6F8-AB095196A3D3}"/>
              </a:ext>
            </a:extLst>
          </p:cNvPr>
          <p:cNvSpPr txBox="1"/>
          <p:nvPr/>
        </p:nvSpPr>
        <p:spPr>
          <a:xfrm>
            <a:off x="2012262" y="48863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4BF016EA-88A4-E0B6-396D-4545EC8D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5607BD9F-D3CE-2B7F-E0F4-40599829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E39FDFA6-CB5E-C4CE-5391-3FFB7FBE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E90E0631-E554-215C-0631-FA3A4E1A7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2F67D157-BFB0-F3C2-9E4D-E5CEFED51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9A515701-385B-4BC3-7B74-E0A5ED30D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E9C99610-513A-3881-89BE-0A67192B6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8F7973-DE7E-9F4F-51C7-AE75A3A24592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8A1650-D271-751B-0B8D-34721B868E83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3BC4ED-5030-3947-A765-CBFF8AF014ED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37500-2D27-81B9-D27C-6B08EA94BC8E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734587-83EE-D793-A3B6-290691974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01272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3F2F02FC-107A-E2F6-3A2A-C106D30F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1EFAD6-4654-5001-0502-0AF8FD0ED265}"/>
              </a:ext>
            </a:extLst>
          </p:cNvPr>
          <p:cNvSpPr txBox="1"/>
          <p:nvPr/>
        </p:nvSpPr>
        <p:spPr>
          <a:xfrm>
            <a:off x="5820491" y="483002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140D9C-CE15-6A65-3D7F-B6C3D69555AA}"/>
              </a:ext>
            </a:extLst>
          </p:cNvPr>
          <p:cNvCxnSpPr/>
          <p:nvPr/>
        </p:nvCxnSpPr>
        <p:spPr bwMode="auto">
          <a:xfrm flipH="1">
            <a:off x="2290652" y="5089549"/>
            <a:ext cx="910323" cy="1111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39DDE7-A567-B4AA-4724-D17E489F7C2A}"/>
              </a:ext>
            </a:extLst>
          </p:cNvPr>
          <p:cNvSpPr txBox="1"/>
          <p:nvPr/>
        </p:nvSpPr>
        <p:spPr>
          <a:xfrm>
            <a:off x="738084" y="5671228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go to yahoo: DA: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CC8E6AA0-3CD3-E997-CD95-E9E0AF39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0" y="58792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761D23-41AD-DE57-2BE4-DD9E46E52E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867" y="5480957"/>
            <a:ext cx="1063542" cy="66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969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4FF4B-805A-E8FA-0975-E0327318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2A6F74-2EFA-9053-E1A1-9486B630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F14182-05A7-5589-CEFB-4C8672C0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4BE31A-61A4-4A43-091A-C0B72D9E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1F9294D-8878-9FF4-035D-086C7678C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Happens When a MAC is on 2 Interfaces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EAE3A34-3D3D-05EC-7306-F59A952E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updated as the MAC moves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A04C366-E510-4E5F-D273-7ED999D5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5A4B95-6175-9CA4-402A-A6917F307CF7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E602E51C-0278-44B2-DB7F-6A9C95A6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596F2096-9340-60CB-2CF5-2510B78F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3CBE20E1-854D-AADE-F4BE-91D652E1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A635835B-9ADF-51A3-4FE2-4B259F7AC5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DAA7720-C28F-1BBD-F9AB-0A79B322E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AF9B9D2-E7DF-5C9D-E389-5A5BF5C05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48E62FC-9A7E-5363-8C32-9BF672241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96C7DA-BE9C-0FF3-045A-615F391E57DD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9421AE-53F8-D874-52B4-7E1F72940088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46538-9008-1035-D7D2-5ED21638841E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516580-4FC1-BFF5-D4B4-E7227A17598B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A92336D-26F6-0545-CCD0-AE019D5C5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48272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2822917-F02E-14C4-C44C-9EE63EAEFD7B}"/>
              </a:ext>
            </a:extLst>
          </p:cNvPr>
          <p:cNvSpPr txBox="1"/>
          <p:nvPr/>
        </p:nvSpPr>
        <p:spPr>
          <a:xfrm>
            <a:off x="5820491" y="4830022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AA7308-4D67-D781-743A-FF312451B294}"/>
              </a:ext>
            </a:extLst>
          </p:cNvPr>
          <p:cNvCxnSpPr/>
          <p:nvPr/>
        </p:nvCxnSpPr>
        <p:spPr bwMode="auto">
          <a:xfrm flipV="1">
            <a:off x="4173003" y="4830913"/>
            <a:ext cx="1647313" cy="301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032304-889C-91DA-2B63-08B5F59941BF}"/>
              </a:ext>
            </a:extLst>
          </p:cNvPr>
          <p:cNvSpPr txBox="1"/>
          <p:nvPr/>
        </p:nvSpPr>
        <p:spPr>
          <a:xfrm>
            <a:off x="738084" y="5671228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go to watch: DA: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263299A9-3CF1-81FE-434E-22515F87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0" y="58792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D8716D-94F7-F81F-2D22-1C101C736D0B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867" y="5480957"/>
            <a:ext cx="1063542" cy="66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A digital watch with a screen showing time and heart and star&#10;&#10;AI-generated content may be incorrect.">
            <a:extLst>
              <a:ext uri="{FF2B5EF4-FFF2-40B4-BE49-F238E27FC236}">
                <a16:creationId xmlns:a16="http://schemas.microsoft.com/office/drawing/2014/main" id="{F8367265-EEE3-C57F-FE6C-93D16E06B9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42" y="5124117"/>
            <a:ext cx="449691" cy="4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9E2C5-B9CB-F2BF-EBF2-D3D528D5C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CFE8A5-A601-48C4-9560-E5C9F29F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54263-A550-98A0-391E-B4B0E251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5A4463-D0CB-3F08-E11D-82CDB33B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E67F41A-342B-AE46-52F0-19DB27F7D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Many Times Can a MAC Move?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4360A13-44AF-FB73-1369-2F32BF19F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Implementation-dependent, but usually “not too often”</a:t>
            </a:r>
          </a:p>
          <a:p>
            <a:pPr>
              <a:buFontTx/>
              <a:buChar char="-"/>
            </a:pPr>
            <a:r>
              <a:rPr lang="en-GB" altLang="en-US" sz="1800" dirty="0"/>
              <a:t>Beyond some hysteresis, the MAC, or the entire interface, may get blocked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406D81E-6045-581E-0ECD-899E9BE8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B3A763-9DEB-4112-DA19-BC67D2EDB979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DAC521E0-D42A-0B7E-5301-1FCE3209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6E07CE30-95D6-67F6-2CCD-2566BD53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0EE4DBFD-7107-2C8D-4B21-0EF5346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D5B26E04-69A9-056B-D5BA-D352D1C1E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3CC807FA-46F8-9B1D-7152-851B7DB93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68607269-6581-7476-9F54-B6378B524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14BA9B36-FAA2-0425-97E1-ABCFCFA14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B2C4B1-6D3F-4F38-6FF5-1D6F5A2D4831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61856-84F9-38C6-6E84-828ED5A5A63E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876C3A-ED2F-7A49-5011-C0CA0557B1A0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BAB3AF-182B-6385-1EA7-E662496149B7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E5BDB-7C15-0784-2BF3-CA516C4D61E0}"/>
              </a:ext>
            </a:extLst>
          </p:cNvPr>
          <p:cNvSpPr txBox="1"/>
          <p:nvPr/>
        </p:nvSpPr>
        <p:spPr>
          <a:xfrm>
            <a:off x="5172017" y="45758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</a:t>
            </a:r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37B97A-58C1-797D-3CE9-1D320AF0567E}"/>
              </a:ext>
            </a:extLst>
          </p:cNvPr>
          <p:cNvCxnSpPr/>
          <p:nvPr/>
        </p:nvCxnSpPr>
        <p:spPr bwMode="auto">
          <a:xfrm flipH="1">
            <a:off x="4322434" y="4846926"/>
            <a:ext cx="1471055" cy="134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EEB9F1-D89F-AA41-453E-953F6900BDE1}"/>
              </a:ext>
            </a:extLst>
          </p:cNvPr>
          <p:cNvSpPr txBox="1"/>
          <p:nvPr/>
        </p:nvSpPr>
        <p:spPr>
          <a:xfrm>
            <a:off x="1775616" y="5644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26BBA65C-7884-22DA-13C9-3160F50A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0" y="587925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29B0E3-FA87-7A54-CBEC-B4353BD6F9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59867" y="5480957"/>
            <a:ext cx="1063542" cy="66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48435E8-96BA-10CF-3990-AA433B4C2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985" y="3114694"/>
            <a:ext cx="3969292" cy="13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67E6-28BB-107E-BA7D-757D628E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E710EC-1FFE-EBDD-9015-C31FB492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24DBF8-417C-9A48-385C-B40F19FD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1DFE8C-BE26-6A0A-7016-C7452C88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E106DBF-60C9-7B94-107A-EEBA649C8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The CPE Mechanism Protects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145521-5D8E-533B-BBC0-69784E6D4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For the MAC address, CPE only protects t</a:t>
            </a:r>
            <a:r>
              <a:rPr lang="en-US" sz="1800" dirty="0"/>
              <a:t>he Address 1 field (on the downlink), or the Address 2 field (on the uplink) (802.11bi-d1.0 10.71.1)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6640EE08-72A5-93D5-80ED-EA1490D0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26" y="429257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1D34F3C0-70E0-D5B4-1507-B874EADD5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2492183" y="402656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E60BD558-3BB7-FE6F-5BAE-4FCD51360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2142972" y="435523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CBE3EE9F-96DB-7D75-CE4A-8E4E747FC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2446513" y="455505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349ED0-2010-1A96-52A2-9BA6599DF367}"/>
              </a:ext>
            </a:extLst>
          </p:cNvPr>
          <p:cNvSpPr txBox="1"/>
          <p:nvPr/>
        </p:nvSpPr>
        <p:spPr>
          <a:xfrm>
            <a:off x="2441377" y="493066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7D672F-32FF-59BC-FA07-48B9703B6CA7}"/>
              </a:ext>
            </a:extLst>
          </p:cNvPr>
          <p:cNvSpPr txBox="1"/>
          <p:nvPr/>
        </p:nvSpPr>
        <p:spPr>
          <a:xfrm>
            <a:off x="1706490" y="448621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CD3227-959C-9F27-BECC-5D99D9EF19AB}"/>
              </a:ext>
            </a:extLst>
          </p:cNvPr>
          <p:cNvSpPr txBox="1"/>
          <p:nvPr/>
        </p:nvSpPr>
        <p:spPr>
          <a:xfrm>
            <a:off x="2416686" y="387956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9F656E-4B4B-F31D-A8AD-F4E42BA38627}"/>
              </a:ext>
            </a:extLst>
          </p:cNvPr>
          <p:cNvSpPr txBox="1"/>
          <p:nvPr/>
        </p:nvSpPr>
        <p:spPr>
          <a:xfrm>
            <a:off x="2900153" y="435377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1BCA-374C-CCC7-1D78-BDBC2D96008B}"/>
              </a:ext>
            </a:extLst>
          </p:cNvPr>
          <p:cNvSpPr txBox="1"/>
          <p:nvPr/>
        </p:nvSpPr>
        <p:spPr>
          <a:xfrm>
            <a:off x="1895931" y="5854272"/>
            <a:ext cx="1501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d.e.f</a:t>
            </a:r>
            <a:r>
              <a:rPr lang="en-US" dirty="0"/>
              <a:t>, DS 4.5.6</a:t>
            </a:r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C253C4F5-9661-14C1-9379-71E4F8FD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94" y="5282581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1E1ADA85-F9D7-24E3-4677-73845FB5E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4429479" y="3005600"/>
            <a:ext cx="4172872" cy="2635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DB782E-C0C2-82C8-4FAD-4A88A0AD330D}"/>
              </a:ext>
            </a:extLst>
          </p:cNvPr>
          <p:cNvSpPr txBox="1"/>
          <p:nvPr/>
        </p:nvSpPr>
        <p:spPr>
          <a:xfrm>
            <a:off x="1945014" y="2852906"/>
            <a:ext cx="14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a.b.c</a:t>
            </a:r>
            <a:r>
              <a:rPr lang="en-US" dirty="0"/>
              <a:t>, DS 1.2.3</a:t>
            </a:r>
          </a:p>
        </p:txBody>
      </p:sp>
      <p:pic>
        <p:nvPicPr>
          <p:cNvPr id="15" name="Picture 14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9F35BBFE-14A8-8722-8841-B5CD9E45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77" y="3160503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2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05A3-9F26-3866-598A-0B240F9EC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702D24-43CD-2610-B538-16FDC179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04F07D-B4F0-AF58-D587-7BBB8779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D3DF4A-921E-4290-FEDF-72CA0090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8C3D582-0AB7-6E45-9D40-B4D45F094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The CPE Mechanism Protects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E682F8C-137E-945F-2CA4-FA6767CB9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800" dirty="0"/>
              <a:t>STAs talking through an AP only see each other’s DS-MAC (the same process is also true if both STAs are on the same link)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56378DC5-09E2-BAF2-EAB9-2C79CE60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26" y="442288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9BA34079-DB7B-26CF-4950-03871892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2492183" y="4156876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6CE6551E-4764-0E99-9531-DE3038B7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2142972" y="4485544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350EEA0-13AB-6464-0DC7-EFD51EBD6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2446513" y="4685359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9299E9-9679-10FF-098A-E36061AB4B00}"/>
              </a:ext>
            </a:extLst>
          </p:cNvPr>
          <p:cNvSpPr txBox="1"/>
          <p:nvPr/>
        </p:nvSpPr>
        <p:spPr>
          <a:xfrm>
            <a:off x="2441377" y="506097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12791-4039-AAC6-88B0-528453D1846F}"/>
              </a:ext>
            </a:extLst>
          </p:cNvPr>
          <p:cNvSpPr txBox="1"/>
          <p:nvPr/>
        </p:nvSpPr>
        <p:spPr>
          <a:xfrm>
            <a:off x="1706490" y="461652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11514E-2C44-3CE9-9AD7-61C567128451}"/>
              </a:ext>
            </a:extLst>
          </p:cNvPr>
          <p:cNvSpPr txBox="1"/>
          <p:nvPr/>
        </p:nvSpPr>
        <p:spPr>
          <a:xfrm>
            <a:off x="2416686" y="400986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3B4C3E-F1B7-9CB8-2E3E-A9019E2E77D1}"/>
              </a:ext>
            </a:extLst>
          </p:cNvPr>
          <p:cNvSpPr txBox="1"/>
          <p:nvPr/>
        </p:nvSpPr>
        <p:spPr>
          <a:xfrm>
            <a:off x="2900153" y="448407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787A1-68CE-15E6-B15E-BF464EFBE0F6}"/>
              </a:ext>
            </a:extLst>
          </p:cNvPr>
          <p:cNvSpPr txBox="1"/>
          <p:nvPr/>
        </p:nvSpPr>
        <p:spPr>
          <a:xfrm>
            <a:off x="1893429" y="6176337"/>
            <a:ext cx="1501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d.e.f</a:t>
            </a:r>
            <a:r>
              <a:rPr lang="en-US" dirty="0"/>
              <a:t>, DS 4.5.6</a:t>
            </a:r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DB23C220-32BE-53EF-7BA7-0AB55AA7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92" y="575845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2E27E994-418F-4187-B0D1-1E0E3032D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4429479" y="3005600"/>
            <a:ext cx="4172872" cy="2635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8028C-D8EE-3C22-FB46-747F0896DC43}"/>
              </a:ext>
            </a:extLst>
          </p:cNvPr>
          <p:cNvSpPr txBox="1"/>
          <p:nvPr/>
        </p:nvSpPr>
        <p:spPr>
          <a:xfrm>
            <a:off x="1945014" y="2719953"/>
            <a:ext cx="14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a.b.c</a:t>
            </a:r>
            <a:r>
              <a:rPr lang="en-US" dirty="0"/>
              <a:t>, DS 1.2.3</a:t>
            </a:r>
          </a:p>
        </p:txBody>
      </p:sp>
      <p:pic>
        <p:nvPicPr>
          <p:cNvPr id="15" name="Picture 14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BBE9788D-1E22-ED89-5209-640A1B15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77" y="29555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2948C1-C9FF-54C6-34E8-F9507312BDCB}"/>
              </a:ext>
            </a:extLst>
          </p:cNvPr>
          <p:cNvCxnSpPr/>
          <p:nvPr/>
        </p:nvCxnSpPr>
        <p:spPr bwMode="auto">
          <a:xfrm>
            <a:off x="2660502" y="3559308"/>
            <a:ext cx="0" cy="378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EA865D-47F7-9D2F-4E9C-9B14BF929AC0}"/>
              </a:ext>
            </a:extLst>
          </p:cNvPr>
          <p:cNvCxnSpPr/>
          <p:nvPr/>
        </p:nvCxnSpPr>
        <p:spPr bwMode="auto">
          <a:xfrm>
            <a:off x="2699792" y="5340996"/>
            <a:ext cx="0" cy="378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A6104B-15EF-98B6-2E74-C7A754DFFC35}"/>
              </a:ext>
            </a:extLst>
          </p:cNvPr>
          <p:cNvSpPr txBox="1"/>
          <p:nvPr/>
        </p:nvSpPr>
        <p:spPr>
          <a:xfrm>
            <a:off x="2698485" y="3581805"/>
            <a:ext cx="1351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DA:4.5.6, SA </a:t>
            </a:r>
            <a:r>
              <a:rPr lang="en-US" dirty="0" err="1"/>
              <a:t>a.b.c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B46A3-FE2B-DEAA-EC22-0DF0C61EC1DF}"/>
              </a:ext>
            </a:extLst>
          </p:cNvPr>
          <p:cNvSpPr txBox="1"/>
          <p:nvPr/>
        </p:nvSpPr>
        <p:spPr>
          <a:xfrm>
            <a:off x="2685216" y="5397440"/>
            <a:ext cx="1372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DA:d.e.f</a:t>
            </a:r>
            <a:r>
              <a:rPr lang="en-US" dirty="0"/>
              <a:t>., SA 1.2.3</a:t>
            </a:r>
          </a:p>
        </p:txBody>
      </p:sp>
    </p:spTree>
    <p:extLst>
      <p:ext uri="{BB962C8B-B14F-4D97-AF65-F5344CB8AC3E}">
        <p14:creationId xmlns:p14="http://schemas.microsoft.com/office/powerpoint/2010/main" val="10439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0D61-962D-5588-44FC-7D327889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EE6112-B658-DAD6-B520-DE368E81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62361B-4C2D-5655-6EDA-41AB8C70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7CFE27-9E13-F4F3-5858-38D1E0BB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452C371-D833-9B8B-7E7F-A53802FF2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if?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B4BD90B-6E04-3083-A7E8-0F398AC2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800" dirty="0"/>
              <a:t>A STA OTA MAC may be the same as another STA’s DS MAC, resulting in silly-looking, but functional headers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8B7AA1F2-5C58-B479-4A0A-D4E320E3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26" y="442288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6915217B-C167-0722-FDED-77D80D6DD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2492183" y="4156876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731F5C55-94A8-648D-8CD7-BFDDB8C8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2142972" y="4485544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51457750-5DEF-2C5D-7DF3-123C22812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2446513" y="4685359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46DE5D-8D34-9902-1C54-88BCF68B5CCA}"/>
              </a:ext>
            </a:extLst>
          </p:cNvPr>
          <p:cNvSpPr txBox="1"/>
          <p:nvPr/>
        </p:nvSpPr>
        <p:spPr>
          <a:xfrm>
            <a:off x="2441377" y="506097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0F3530-2A55-9C75-196A-2CD7D63CF9AA}"/>
              </a:ext>
            </a:extLst>
          </p:cNvPr>
          <p:cNvSpPr txBox="1"/>
          <p:nvPr/>
        </p:nvSpPr>
        <p:spPr>
          <a:xfrm>
            <a:off x="1706490" y="461652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98B682-E14F-DB8E-32FA-ED5BDECCB344}"/>
              </a:ext>
            </a:extLst>
          </p:cNvPr>
          <p:cNvSpPr txBox="1"/>
          <p:nvPr/>
        </p:nvSpPr>
        <p:spPr>
          <a:xfrm>
            <a:off x="2416686" y="400986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1B8AEF-4368-EF7C-B218-9E937926606A}"/>
              </a:ext>
            </a:extLst>
          </p:cNvPr>
          <p:cNvSpPr txBox="1"/>
          <p:nvPr/>
        </p:nvSpPr>
        <p:spPr>
          <a:xfrm>
            <a:off x="2900153" y="448407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D63CD-BCEC-28EE-957B-2FC6D10D336A}"/>
              </a:ext>
            </a:extLst>
          </p:cNvPr>
          <p:cNvSpPr txBox="1"/>
          <p:nvPr/>
        </p:nvSpPr>
        <p:spPr>
          <a:xfrm>
            <a:off x="1893429" y="6176337"/>
            <a:ext cx="1446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d.e.f</a:t>
            </a:r>
            <a:r>
              <a:rPr lang="en-US" dirty="0"/>
              <a:t>, DS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40FF1EEF-7E2B-B037-249D-D95AD2AC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92" y="5758450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ADBD2FA8-3105-7C5A-51F1-B9AD2A739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4429479" y="3005600"/>
            <a:ext cx="4172872" cy="2635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09AD-3E92-9CAD-0E4D-F55075594F51}"/>
              </a:ext>
            </a:extLst>
          </p:cNvPr>
          <p:cNvSpPr txBox="1"/>
          <p:nvPr/>
        </p:nvSpPr>
        <p:spPr>
          <a:xfrm>
            <a:off x="1945014" y="2719953"/>
            <a:ext cx="14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a.b.c</a:t>
            </a:r>
            <a:r>
              <a:rPr lang="en-US" dirty="0"/>
              <a:t>, DS 1.2.3</a:t>
            </a:r>
          </a:p>
        </p:txBody>
      </p:sp>
      <p:pic>
        <p:nvPicPr>
          <p:cNvPr id="15" name="Picture 14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960F6CEC-0232-91D1-FEEA-F438916F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77" y="295554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0BA05-E4B8-C939-79A5-890600DCC6EE}"/>
              </a:ext>
            </a:extLst>
          </p:cNvPr>
          <p:cNvCxnSpPr/>
          <p:nvPr/>
        </p:nvCxnSpPr>
        <p:spPr bwMode="auto">
          <a:xfrm>
            <a:off x="2660502" y="3559308"/>
            <a:ext cx="0" cy="378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825DB9-E22B-95C6-727B-EA5CD04EB50B}"/>
              </a:ext>
            </a:extLst>
          </p:cNvPr>
          <p:cNvCxnSpPr/>
          <p:nvPr/>
        </p:nvCxnSpPr>
        <p:spPr bwMode="auto">
          <a:xfrm>
            <a:off x="2699792" y="5340996"/>
            <a:ext cx="0" cy="378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3CF6BE-0ACA-E8B4-CB5F-1146CA45FA5B}"/>
              </a:ext>
            </a:extLst>
          </p:cNvPr>
          <p:cNvSpPr txBox="1"/>
          <p:nvPr/>
        </p:nvSpPr>
        <p:spPr>
          <a:xfrm>
            <a:off x="2698485" y="3581805"/>
            <a:ext cx="1335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DA:a.b.c</a:t>
            </a:r>
            <a:r>
              <a:rPr lang="en-US" dirty="0"/>
              <a:t>, SA </a:t>
            </a:r>
            <a:r>
              <a:rPr lang="en-US" dirty="0" err="1"/>
              <a:t>a.b.c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6432A-FA52-8652-9D52-2EE8C52527CA}"/>
              </a:ext>
            </a:extLst>
          </p:cNvPr>
          <p:cNvSpPr txBox="1"/>
          <p:nvPr/>
        </p:nvSpPr>
        <p:spPr>
          <a:xfrm>
            <a:off x="2685216" y="5397440"/>
            <a:ext cx="1372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DA:d.e.f</a:t>
            </a:r>
            <a:r>
              <a:rPr lang="en-US" dirty="0"/>
              <a:t>., SA 1.2.3</a:t>
            </a:r>
          </a:p>
        </p:txBody>
      </p:sp>
    </p:spTree>
    <p:extLst>
      <p:ext uri="{BB962C8B-B14F-4D97-AF65-F5344CB8AC3E}">
        <p14:creationId xmlns:p14="http://schemas.microsoft.com/office/powerpoint/2010/main" val="314121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CB638-431F-080A-96E1-8E248A6FF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C4009C-54B0-31AF-72A8-05286207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DA082C-13B8-13DD-4D3C-77E86702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3A7C1D-E5F9-956A-54FD-15422265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5D66C0E-73E8-6B6C-5EC7-3B105AC70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if?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C7C6F0F-F69E-24A1-F6FD-A9AAA7004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800" dirty="0"/>
              <a:t>Things collapse only when 2 STAs have the same OTA MAC on the same link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5A3FD9BA-537C-352E-F6F0-C9999D21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26" y="442288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1B7898DA-443B-F125-0388-4A5C63A1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2492183" y="4156876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774BBAE-F49B-E49F-360B-50F0144DE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2142972" y="4485544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060E60F4-73FB-6A7D-B768-A341A1CE8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2446513" y="4685359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2734CD-BDF7-6A2C-287B-AB50C28E8004}"/>
              </a:ext>
            </a:extLst>
          </p:cNvPr>
          <p:cNvSpPr txBox="1"/>
          <p:nvPr/>
        </p:nvSpPr>
        <p:spPr>
          <a:xfrm>
            <a:off x="2441377" y="5060975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8C5BE-C4F9-0987-6F5E-A280EC1CE78E}"/>
              </a:ext>
            </a:extLst>
          </p:cNvPr>
          <p:cNvSpPr txBox="1"/>
          <p:nvPr/>
        </p:nvSpPr>
        <p:spPr>
          <a:xfrm>
            <a:off x="1706490" y="461652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2C0848-4229-B8BD-F412-EC51E3F6D70D}"/>
              </a:ext>
            </a:extLst>
          </p:cNvPr>
          <p:cNvSpPr txBox="1"/>
          <p:nvPr/>
        </p:nvSpPr>
        <p:spPr>
          <a:xfrm>
            <a:off x="2416686" y="400986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338243-5C58-A905-9154-5FD3B4554FAE}"/>
              </a:ext>
            </a:extLst>
          </p:cNvPr>
          <p:cNvSpPr txBox="1"/>
          <p:nvPr/>
        </p:nvSpPr>
        <p:spPr>
          <a:xfrm>
            <a:off x="2900153" y="4484079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FA8E6-2E2C-3E3C-B3D1-DB9A832E9F66}"/>
              </a:ext>
            </a:extLst>
          </p:cNvPr>
          <p:cNvSpPr txBox="1"/>
          <p:nvPr/>
        </p:nvSpPr>
        <p:spPr>
          <a:xfrm>
            <a:off x="438070" y="6175646"/>
            <a:ext cx="14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a.b.c</a:t>
            </a:r>
            <a:r>
              <a:rPr lang="en-US" dirty="0"/>
              <a:t>, DS 4.5.6</a:t>
            </a:r>
          </a:p>
        </p:txBody>
      </p:sp>
      <p:pic>
        <p:nvPicPr>
          <p:cNvPr id="27" name="Picture 26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7A67C663-F0A7-0418-35D3-9126386D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33" y="575775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728138D5-4F50-417B-7229-9C5A128E1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4429479" y="3005600"/>
            <a:ext cx="4172872" cy="26354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D19B5F-2F7A-F6C6-2A08-3E59CC9EE95C}"/>
              </a:ext>
            </a:extLst>
          </p:cNvPr>
          <p:cNvSpPr txBox="1"/>
          <p:nvPr/>
        </p:nvSpPr>
        <p:spPr>
          <a:xfrm>
            <a:off x="517298" y="2888843"/>
            <a:ext cx="14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OTA: </a:t>
            </a:r>
            <a:r>
              <a:rPr lang="en-US" dirty="0" err="1"/>
              <a:t>a.b.c</a:t>
            </a:r>
            <a:r>
              <a:rPr lang="en-US" dirty="0"/>
              <a:t>, DS 1.2.3</a:t>
            </a:r>
          </a:p>
        </p:txBody>
      </p:sp>
      <p:pic>
        <p:nvPicPr>
          <p:cNvPr id="15" name="Picture 14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F891064A-547E-9BC4-EA89-161A7425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61" y="3124432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B31860-54B4-5779-DB51-8404602585E2}"/>
              </a:ext>
            </a:extLst>
          </p:cNvPr>
          <p:cNvCxnSpPr/>
          <p:nvPr/>
        </p:nvCxnSpPr>
        <p:spPr bwMode="auto">
          <a:xfrm>
            <a:off x="1232786" y="3728198"/>
            <a:ext cx="763206" cy="6946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D671B0-4764-945D-5622-C5B8CD772CA7}"/>
              </a:ext>
            </a:extLst>
          </p:cNvPr>
          <p:cNvSpPr txBox="1"/>
          <p:nvPr/>
        </p:nvSpPr>
        <p:spPr>
          <a:xfrm>
            <a:off x="1458761" y="3729291"/>
            <a:ext cx="1371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DA:x.y.z</a:t>
            </a:r>
            <a:r>
              <a:rPr lang="en-US" dirty="0"/>
              <a:t>., SA </a:t>
            </a:r>
            <a:r>
              <a:rPr lang="en-US" dirty="0" err="1"/>
              <a:t>a.b.c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8EB5F-A0B4-8DFB-7005-86C524F635FB}"/>
              </a:ext>
            </a:extLst>
          </p:cNvPr>
          <p:cNvSpPr txBox="1"/>
          <p:nvPr/>
        </p:nvSpPr>
        <p:spPr>
          <a:xfrm>
            <a:off x="2911958" y="477224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is sending?</a:t>
            </a:r>
            <a:br>
              <a:rPr lang="en-US" dirty="0"/>
            </a:br>
            <a:r>
              <a:rPr lang="en-US" dirty="0"/>
              <a:t>1.2.3 or 4.5.6?</a:t>
            </a:r>
          </a:p>
        </p:txBody>
      </p:sp>
    </p:spTree>
    <p:extLst>
      <p:ext uri="{BB962C8B-B14F-4D97-AF65-F5344CB8AC3E}">
        <p14:creationId xmlns:p14="http://schemas.microsoft.com/office/powerpoint/2010/main" val="222183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4303-4224-A0DA-1284-498CE94CA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DEF1EB-8EC6-E9C4-7739-096EE00E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EEFFB5-6B4A-34ED-5BAB-0B1AA7A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7D8D06-3F94-EE92-6983-0ED983B2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4980275-FC3B-12AC-E688-324E13926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84C8EC7-DF77-1048-D580-9D68190DE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GB" altLang="en-US" sz="2000" dirty="0"/>
              <a:t>A MAC cannot exist for multiple devices on the same link</a:t>
            </a:r>
          </a:p>
          <a:p>
            <a:r>
              <a:rPr lang="en-GB" altLang="en-US" sz="2000" dirty="0"/>
              <a:t>A STA OTA MAC should not collide with another OTA MAC on the same link, DS MACs </a:t>
            </a:r>
            <a:r>
              <a:rPr lang="en-GB" altLang="en-US" sz="2000"/>
              <a:t>are irrelevant</a:t>
            </a:r>
            <a:endParaRPr lang="en-GB" altLang="en-US" sz="2000" dirty="0"/>
          </a:p>
          <a:p>
            <a:pPr marL="457200" lvl="1" indent="0">
              <a:buNone/>
            </a:pPr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61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225896-576F-5897-A906-15816554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C17BC-5EDC-3275-EF8A-5F81572A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4D865B-CFBD-F1F5-B431-7EF37112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19438369-519A-4933-844F-51C1F547C39F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F450B45-0FCA-3A8D-CD37-28245A6E4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Abstract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ABE56B-5410-AA7C-6BAB-35ACA4B94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Why an OTA MAC cannot collide with more than same-link STAs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0B2884-BF47-BD3F-DE3B-78E05DE6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CCC49E-E515-1358-1F38-1BD740D0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000E84-4A62-2E4A-9965-20CEE838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DB35953-6F99-F864-1750-8190C56A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5F408C-A9B0-D7DF-2403-0B9119D44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757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OTA MAC is used by the non-AP MLD on the radio link</a:t>
            </a:r>
          </a:p>
          <a:p>
            <a:pPr marL="400050" lvl="1" indent="0">
              <a:buNone/>
            </a:pPr>
            <a:r>
              <a:rPr lang="en-US" altLang="en-US" dirty="0"/>
              <a:t>The STA/non-AP MLD may also express a DS MAC, for the AP to represent the STA/non-AP MLD over the DS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Question asked during D1.0 comment collection: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sz="2000" b="0" dirty="0"/>
              <a:t>Can OTA collision occur with a MAC beyond the local link?</a:t>
            </a:r>
            <a:endParaRPr lang="en-GB" altLang="en-US" sz="20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0B2884-BF47-BD3F-DE3B-78E05DE6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CCC49E-E515-1358-1F38-1BD740D0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000E84-4A62-2E4A-9965-20CEE838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DB35953-6F99-F864-1750-8190C56AF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IEEE 802.11 is under IEEE 802 Rules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5F408C-A9B0-D7DF-2403-0B9119D44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800" b="0" dirty="0"/>
              <a:t>802-2014 recommends uniqueness of MAC addresses in a LAN, i.e. a network c</a:t>
            </a:r>
            <a:r>
              <a:rPr lang="en-US" sz="1800" b="0" dirty="0" err="1"/>
              <a:t>onsisting</a:t>
            </a:r>
            <a:r>
              <a:rPr lang="en-US" sz="1800" b="0" dirty="0"/>
              <a:t> of one or more interconnected networks each using a medium access control (MAC) protocol specified in an IEEE 802 standard.</a:t>
            </a:r>
          </a:p>
          <a:p>
            <a:r>
              <a:rPr lang="en-US" sz="1800" b="0" dirty="0"/>
              <a:t>In short: you should not have the same MAC for 2 devices that can talk to each other using the MAC as SA/DA</a:t>
            </a:r>
          </a:p>
          <a:p>
            <a:r>
              <a:rPr lang="en-US" sz="1800" b="0" dirty="0"/>
              <a:t>Failure to do so is particularly problematic for devices performing forwarding functions – the AP is one of them (4.3.5.1), forwarding between WMs and DSM</a:t>
            </a:r>
          </a:p>
          <a:p>
            <a:pPr lvl="1"/>
            <a:r>
              <a:rPr lang="en-US" sz="1400" b="0" dirty="0"/>
              <a:t>In some cases, the AP/DS forwarding function implements 802.1Q, which also forbids duplication of MACs</a:t>
            </a:r>
          </a:p>
          <a:p>
            <a:pPr>
              <a:buFontTx/>
              <a:buChar char="-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DD44F-A9AE-2D58-3094-33E3E9DAC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EEEB5B-0D87-A4F5-0334-4DE27A99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1D952E-282B-F606-0A89-B20CECE5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7CC42B-4110-5B77-A557-96A8A1D4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4F20FEA-E9A7-EEE4-46DB-1DE262BA2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MACs Are Learned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5CEA2DC-DA1F-C81D-0333-FACCD451F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device (call it bridge for simplicity) learns MAC from hearing SA values on an interface</a:t>
            </a:r>
          </a:p>
          <a:p>
            <a:pPr>
              <a:buFontTx/>
              <a:buChar char="-"/>
            </a:pPr>
            <a:r>
              <a:rPr lang="en-GB" altLang="en-US" sz="1800" dirty="0"/>
              <a:t>The bridge updates its forwarding table accordingly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55C5FF9-C25C-CD6F-B1E8-57EE298A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A116A-8CC1-B97C-2F05-5D9DBB752845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1CA564-3F26-192A-6A19-67BDADAB8132}"/>
              </a:ext>
            </a:extLst>
          </p:cNvPr>
          <p:cNvSpPr txBox="1"/>
          <p:nvPr/>
        </p:nvSpPr>
        <p:spPr>
          <a:xfrm>
            <a:off x="2337422" y="5293663"/>
            <a:ext cx="10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1D6EC668-E4FA-9BE7-50C9-72019342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696220C9-1429-A9DC-869B-D5F56EF4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F530E23D-9244-91FE-E4F5-89A1BF72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62" y="554001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6F6871-C045-14A5-CC00-2828069AEEFF}"/>
              </a:ext>
            </a:extLst>
          </p:cNvPr>
          <p:cNvCxnSpPr/>
          <p:nvPr/>
        </p:nvCxnSpPr>
        <p:spPr bwMode="auto">
          <a:xfrm flipV="1">
            <a:off x="3082069" y="5436371"/>
            <a:ext cx="494752" cy="207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A2545DF1-083B-55AA-3AEE-2B64186B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E1773F78-AF1C-8D74-624D-F8A7EC57D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97F952F9-92C8-3B11-CEEC-4885698A4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F7D7D69D-0DAC-2E12-B0B6-9E179C346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C3C6C4A7-159B-3222-0185-21F4EF860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ABD671-9C17-AB53-B69F-2D2DC573EEBB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21928-1A07-A721-2F8B-9AD2D1D30D08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83563B-95DD-0235-CFCD-619A64E35594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C9883-89DA-293D-C1E8-64641F9496F9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40AD05-E6C2-E524-FAA7-E0E726369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98031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FEA70-D11D-85CB-11D1-72E03FA15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B4F648-5900-B8F6-7D8F-4C9D85EA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1BFCA-1CD3-3BBF-E403-03639B4D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0E73D6-4BE8-82DF-6644-72992F5E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E52019D-B52F-6238-0AD8-273245B3C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MACs Are Learned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C06A7B5-B7FF-70F3-1D91-40EE5A03C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device (call it bridge for simplicity) learns MAC from hearing SA values on an interface</a:t>
            </a:r>
          </a:p>
          <a:p>
            <a:pPr>
              <a:buFontTx/>
              <a:buChar char="-"/>
            </a:pPr>
            <a:r>
              <a:rPr lang="en-GB" altLang="en-US" sz="1800" dirty="0"/>
              <a:t>The bridge updates its forwarding table accordingly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64A26050-6E9F-4808-4722-23970CA9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1645F-E218-4EA2-58EE-34240CA2DE5B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4FC5A0-EE81-FD1D-6060-7373B2B250A7}"/>
              </a:ext>
            </a:extLst>
          </p:cNvPr>
          <p:cNvSpPr txBox="1"/>
          <p:nvPr/>
        </p:nvSpPr>
        <p:spPr>
          <a:xfrm>
            <a:off x="2337422" y="5293663"/>
            <a:ext cx="10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AF994AA9-8959-934C-4E8D-B6079EA7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43651BC8-8AA7-E37D-907F-D8E49F94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AF978969-DE97-9A76-8A16-6080C84D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62" y="554001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FD0B77-4B34-969D-C0CB-F2F578A16997}"/>
              </a:ext>
            </a:extLst>
          </p:cNvPr>
          <p:cNvCxnSpPr/>
          <p:nvPr/>
        </p:nvCxnSpPr>
        <p:spPr bwMode="auto">
          <a:xfrm flipV="1">
            <a:off x="3082069" y="5436371"/>
            <a:ext cx="494752" cy="207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1389A6BD-167B-4268-4D7B-89AACC8B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115627B1-9B9C-1BF9-29B4-79C720BDC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70FF4A5E-2A31-5255-0F94-3E8E8187E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B83627CE-5F6B-107F-BD18-3E189042D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7204401E-A395-728A-3AB7-98F16BBE6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B9E6DC-6E7F-2BB4-4DFB-C3446103C050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9DC85-3FE1-0DCC-06DD-F82E547E167A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3A75EC-F122-2C83-F84F-1D72703866F3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20E7A-074F-B051-6E95-BA43EC00869A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A45048-F9D3-290E-FC0B-F1CF1F7B7A4F}"/>
              </a:ext>
            </a:extLst>
          </p:cNvPr>
          <p:cNvGraphicFramePr>
            <a:graphicFrameLocks noGrp="1"/>
          </p:cNvGraphicFramePr>
          <p:nvPr/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79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D4542-A5BE-69EA-A50F-D5BA8151D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0525E4-CAB2-1E08-EB6E-445DCC0C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0A5738-E777-5F3C-842B-74C826BF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685C0E-BE6F-4544-D925-20BD4077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4C991EC-80FB-2A0D-7286-68D4363EF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MACs Are Learned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085787F-12D1-03B4-2E2A-6D8163D8A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used to forward (or not) incoming frames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16C1C15B-6852-4436-5A95-68E3F221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753BBE-F767-8E26-C566-2835582C30F0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A04F47-D04A-6FAF-5965-E0F26EA0BD22}"/>
              </a:ext>
            </a:extLst>
          </p:cNvPr>
          <p:cNvSpPr txBox="1"/>
          <p:nvPr/>
        </p:nvSpPr>
        <p:spPr>
          <a:xfrm>
            <a:off x="2096905" y="4899073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27460AE5-DD94-6D91-D185-89E45C88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9BD7E30C-6146-B322-4FD3-B73CC994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DE295D9E-E80F-3676-2BA1-A0626E13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62" y="554001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713E8F-38FC-9936-8572-ED4920A64D29}"/>
              </a:ext>
            </a:extLst>
          </p:cNvPr>
          <p:cNvCxnSpPr/>
          <p:nvPr/>
        </p:nvCxnSpPr>
        <p:spPr bwMode="auto">
          <a:xfrm flipH="1">
            <a:off x="3074288" y="5529647"/>
            <a:ext cx="468419" cy="224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6CA75CE9-E811-5564-859D-D46CD097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7BF49BD1-0EAD-806A-7910-4740292C2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4811F97-C9D2-479A-9770-4A7160488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EA1B6B7A-DF47-F162-D732-28E92C003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18826A92-0832-7B64-90BD-F96C08D75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32AA30-E2DE-BCBA-2F9C-5D8E44DA1B30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917AC-7C33-D427-DC3E-579EA17A1155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E4A4C-5E66-6A33-B9D9-28204E05E2F4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13089E-7AED-F808-A467-7F630F149A06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C6C43C-D7F4-1A86-B134-97FBAC4E1D91}"/>
              </a:ext>
            </a:extLst>
          </p:cNvPr>
          <p:cNvGraphicFramePr>
            <a:graphicFrameLocks noGrp="1"/>
          </p:cNvGraphicFramePr>
          <p:nvPr/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6E88EDB8-D353-373A-797B-AF3E4921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8EFDA4-D14A-9A59-D5E9-3DD3A8E5DBCD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2139070" y="5175008"/>
            <a:ext cx="697404" cy="3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762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2BC74-52C3-ABCA-22A4-F2AFB3E0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2F02C8-E130-C1F9-2798-9EB65361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DB5EE8-625F-E140-01F3-55C30BB0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9AB20A-D509-4999-D57F-70379035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70D6022-A549-9F05-0BE1-9C27CCD7B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How </a:t>
            </a:r>
            <a:r>
              <a:rPr lang="en-US" altLang="en-US" dirty="0" err="1"/>
              <a:t>Fwd</a:t>
            </a:r>
            <a:r>
              <a:rPr lang="en-US" altLang="en-US" dirty="0"/>
              <a:t> Tables are Updated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691FD6D-F010-7346-DF4A-DE87DAA14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usually CAM, and can be updated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915C1183-A4AE-AB24-275C-F45887B1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78BA6-FFFB-F3C7-DD9C-997A439D5481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B2B401-509A-841D-F957-4829155D71EE}"/>
              </a:ext>
            </a:extLst>
          </p:cNvPr>
          <p:cNvSpPr txBox="1"/>
          <p:nvPr/>
        </p:nvSpPr>
        <p:spPr>
          <a:xfrm>
            <a:off x="2096905" y="4899073"/>
            <a:ext cx="98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F58EBFB2-1DD5-08EE-ABE7-6521F98C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7BBE98B0-E5A4-7E26-3ECA-6EE6CA39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5C82F2A4-4AC6-A1B8-3C83-75E1A61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A3E3D2A4-1D91-E952-8487-3B72C3F73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46E68777-776A-5FC7-444A-758260501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05C1CCFD-34F9-BDA7-B4A3-7D504F1E0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D56187A0-DDEA-F5DB-3D3E-D8C7B4AB5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2729E7-39CF-075D-D2A2-19371EAF12A1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630B79-A21A-4930-BCEE-3040E9ADB031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B0DEF0-1D12-702B-1F5B-1F023A8531D9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202FAD-4B37-E438-2D1A-330C6152C7DD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DBCE1A-3C1E-0BD8-8BC8-6A2A8032E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32810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59B3874C-DD23-BD04-1ACC-525B5774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7631F4-56BA-B414-1A4A-F5F528E775D9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2139070" y="5175008"/>
            <a:ext cx="697404" cy="3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9211C3-BC9C-A1DA-4823-D089EDFF46E3}"/>
              </a:ext>
            </a:extLst>
          </p:cNvPr>
          <p:cNvCxnSpPr/>
          <p:nvPr/>
        </p:nvCxnSpPr>
        <p:spPr bwMode="auto">
          <a:xfrm flipV="1">
            <a:off x="2290359" y="3789040"/>
            <a:ext cx="314251" cy="65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94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8589E-E685-257D-9F82-B58FF813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D5E98F-EEB9-60B7-2337-C1E5AB3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/>
          <a:p>
            <a:r>
              <a:rPr lang="en-US" altLang="en-US" dirty="0"/>
              <a:t>Mar 2025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623412-7D76-69D5-A9FF-133B596E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838" y="6475413"/>
            <a:ext cx="1114087" cy="184666"/>
          </a:xfrm>
        </p:spPr>
        <p:txBody>
          <a:bodyPr/>
          <a:lstStyle/>
          <a:p>
            <a:r>
              <a:rPr lang="it-IT" altLang="en-US" dirty="0"/>
              <a:t>Henry et al, Cisco</a:t>
            </a: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220F13-B402-C5AD-4735-7A309611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4C58A2D-6DDC-4D47-9A5B-6FC4BAEBDC2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B698E99-7EB9-9702-4375-1BC7C0F03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016"/>
            <a:ext cx="7772400" cy="1066800"/>
          </a:xfrm>
        </p:spPr>
        <p:txBody>
          <a:bodyPr/>
          <a:lstStyle/>
          <a:p>
            <a:r>
              <a:rPr lang="en-US" altLang="en-US" dirty="0"/>
              <a:t>What Happens When a MAC is on 2 Interfaces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C1B2DF7-B1CC-6B21-38E6-0D57AB79D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en-US" sz="1800" dirty="0"/>
              <a:t>The forwarding table is updated as the MAC moves</a:t>
            </a:r>
            <a:endParaRPr lang="en-GB" altLang="en-US" dirty="0"/>
          </a:p>
        </p:txBody>
      </p:sp>
      <p:pic>
        <p:nvPicPr>
          <p:cNvPr id="5" name="Picture 11" descr="C:\Users\ecoffey\AppData\Local\Temp\Rar$DRa0.403\30001_Device_access_point_default_64.png">
            <a:extLst>
              <a:ext uri="{FF2B5EF4-FFF2-40B4-BE49-F238E27FC236}">
                <a16:creationId xmlns:a16="http://schemas.microsoft.com/office/drawing/2014/main" id="{2CA13621-7A47-E1C0-1647-D624FEB3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0" y="484286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BC8F1-18BE-3ED1-71A6-74199C5D3881}"/>
              </a:ext>
            </a:extLst>
          </p:cNvPr>
          <p:cNvCxnSpPr/>
          <p:nvPr/>
        </p:nvCxnSpPr>
        <p:spPr bwMode="auto">
          <a:xfrm>
            <a:off x="4125675" y="5130898"/>
            <a:ext cx="2171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813336-D60A-4F43-5E92-FBE4D45AB0A6}"/>
              </a:ext>
            </a:extLst>
          </p:cNvPr>
          <p:cNvSpPr txBox="1"/>
          <p:nvPr/>
        </p:nvSpPr>
        <p:spPr>
          <a:xfrm>
            <a:off x="2012262" y="4886320"/>
            <a:ext cx="1143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SA/TA: </a:t>
            </a:r>
            <a:r>
              <a:rPr lang="en-US" dirty="0" err="1"/>
              <a:t>a.b.c</a:t>
            </a:r>
            <a:endParaRPr lang="en-US" dirty="0"/>
          </a:p>
        </p:txBody>
      </p:sp>
      <p:pic>
        <p:nvPicPr>
          <p:cNvPr id="7" name="Picture 11" descr="C:\Users\ecoffey\AppData\Local\Temp\Rar$DRa0.386\30067_Device_router_default_64.png">
            <a:extLst>
              <a:ext uri="{FF2B5EF4-FFF2-40B4-BE49-F238E27FC236}">
                <a16:creationId xmlns:a16="http://schemas.microsoft.com/office/drawing/2014/main" id="{66BC6BE4-C027-3F5F-EF32-865940F6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486040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ecoffey\AppData\Local\Temp\Rar$DRa0.160\30042_Device_layer3_switch_default_64.png">
            <a:extLst>
              <a:ext uri="{FF2B5EF4-FFF2-40B4-BE49-F238E27FC236}">
                <a16:creationId xmlns:a16="http://schemas.microsoft.com/office/drawing/2014/main" id="{81800CE2-9A87-BCEA-D88B-E3A692CC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3" y="485886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D9DC11B8-E4A4-2913-8225-A3532924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4" y="4154950"/>
            <a:ext cx="1351927" cy="13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036BD0A0-7385-6127-3C64-791C98E70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6" y="4527794"/>
            <a:ext cx="422022" cy="422022"/>
          </a:xfrm>
          <a:prstGeom prst="rect">
            <a:avLst/>
          </a:prstGeom>
        </p:spPr>
      </p:pic>
      <p:pic>
        <p:nvPicPr>
          <p:cNvPr id="20" name="Picture 19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3597B09D-FE3B-B07B-9348-531C3B6E3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503">
            <a:off x="3622167" y="4576858"/>
            <a:ext cx="500906" cy="500906"/>
          </a:xfrm>
          <a:prstGeom prst="rect">
            <a:avLst/>
          </a:prstGeom>
        </p:spPr>
      </p:pic>
      <p:pic>
        <p:nvPicPr>
          <p:cNvPr id="21" name="Picture 20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8A079AD-B03D-CC2B-003A-B0C0EE133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6501">
            <a:off x="3272956" y="4905526"/>
            <a:ext cx="500906" cy="500906"/>
          </a:xfrm>
          <a:prstGeom prst="rect">
            <a:avLst/>
          </a:prstGeom>
        </p:spPr>
      </p:pic>
      <p:pic>
        <p:nvPicPr>
          <p:cNvPr id="22" name="Picture 21" descr="A blue wifi symbol on a black background&#10;&#10;AI-generated content may be incorrect.">
            <a:extLst>
              <a:ext uri="{FF2B5EF4-FFF2-40B4-BE49-F238E27FC236}">
                <a16:creationId xmlns:a16="http://schemas.microsoft.com/office/drawing/2014/main" id="{83DD3C87-4F52-8C8F-63AA-60F836586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948">
            <a:off x="3576497" y="5105341"/>
            <a:ext cx="500906" cy="5009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FEC5DE-8191-FD9A-4C69-10CDB0C29B81}"/>
              </a:ext>
            </a:extLst>
          </p:cNvPr>
          <p:cNvSpPr txBox="1"/>
          <p:nvPr/>
        </p:nvSpPr>
        <p:spPr>
          <a:xfrm>
            <a:off x="3571361" y="548095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3C1811-022B-B2E2-E5E1-19E011BBB4B0}"/>
              </a:ext>
            </a:extLst>
          </p:cNvPr>
          <p:cNvSpPr txBox="1"/>
          <p:nvPr/>
        </p:nvSpPr>
        <p:spPr>
          <a:xfrm>
            <a:off x="2836474" y="50365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2E030B-479B-21B0-9439-14CF2D80480A}"/>
              </a:ext>
            </a:extLst>
          </p:cNvPr>
          <p:cNvSpPr txBox="1"/>
          <p:nvPr/>
        </p:nvSpPr>
        <p:spPr>
          <a:xfrm>
            <a:off x="3546670" y="44298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DAF55C-7956-6241-225E-B20AAEB0449A}"/>
              </a:ext>
            </a:extLst>
          </p:cNvPr>
          <p:cNvSpPr txBox="1"/>
          <p:nvPr/>
        </p:nvSpPr>
        <p:spPr>
          <a:xfrm>
            <a:off x="4030137" y="490406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92BD89-E3B7-B863-CAD4-6602BD958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88737"/>
              </p:ext>
            </p:extLst>
          </p:nvPr>
        </p:nvGraphicFramePr>
        <p:xfrm>
          <a:off x="1793822" y="3342055"/>
          <a:ext cx="292502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1255">
                  <a:extLst>
                    <a:ext uri="{9D8B030D-6E8A-4147-A177-3AD203B41FA5}">
                      <a16:colId xmlns:a16="http://schemas.microsoft.com/office/drawing/2014/main" val="3260388563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388620226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2936529982"/>
                    </a:ext>
                  </a:extLst>
                </a:gridCol>
                <a:gridCol w="731255">
                  <a:extLst>
                    <a:ext uri="{9D8B030D-6E8A-4147-A177-3AD203B41FA5}">
                      <a16:colId xmlns:a16="http://schemas.microsoft.com/office/drawing/2014/main" val="1112583098"/>
                    </a:ext>
                  </a:extLst>
                </a:gridCol>
              </a:tblGrid>
              <a:tr h="193273">
                <a:tc>
                  <a:txBody>
                    <a:bodyPr/>
                    <a:lstStyle/>
                    <a:p>
                      <a:r>
                        <a:rPr lang="en-US" sz="1200" dirty="0"/>
                        <a:t>Radio0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Radio2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Eth0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108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a.b.c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a.b.c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714745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686410"/>
                  </a:ext>
                </a:extLst>
              </a:tr>
              <a:tr h="1932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05658"/>
                  </a:ext>
                </a:extLst>
              </a:tr>
            </a:tbl>
          </a:graphicData>
        </a:graphic>
      </p:graphicFrame>
      <p:pic>
        <p:nvPicPr>
          <p:cNvPr id="6" name="Picture 5" descr="C:\Users\ecoffey\AppData\Local\Temp\Rar$DRa1.653\30059_Device_laptop_3145_default_64.png">
            <a:extLst>
              <a:ext uri="{FF2B5EF4-FFF2-40B4-BE49-F238E27FC236}">
                <a16:creationId xmlns:a16="http://schemas.microsoft.com/office/drawing/2014/main" id="{A01AD820-EA44-1C43-1E96-9DEAC30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33" y="49463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83182A-06A3-A020-5007-D65E21EE1225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2139070" y="5175008"/>
            <a:ext cx="697404" cy="3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EC11F0-8F42-0727-4FD4-985FFCC57FDD}"/>
              </a:ext>
            </a:extLst>
          </p:cNvPr>
          <p:cNvCxnSpPr/>
          <p:nvPr/>
        </p:nvCxnSpPr>
        <p:spPr bwMode="auto">
          <a:xfrm>
            <a:off x="2998911" y="3789040"/>
            <a:ext cx="10312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B33FF4-B2E9-0070-49DB-60C1073E4ED8}"/>
              </a:ext>
            </a:extLst>
          </p:cNvPr>
          <p:cNvSpPr txBox="1"/>
          <p:nvPr/>
        </p:nvSpPr>
        <p:spPr>
          <a:xfrm>
            <a:off x="5210744" y="4563607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SA: </a:t>
            </a:r>
            <a:r>
              <a:rPr lang="en-US" dirty="0" err="1"/>
              <a:t>a.b.c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E666D9-7B39-70A1-9C18-EB55778546EA}"/>
              </a:ext>
            </a:extLst>
          </p:cNvPr>
          <p:cNvCxnSpPr/>
          <p:nvPr/>
        </p:nvCxnSpPr>
        <p:spPr bwMode="auto">
          <a:xfrm flipH="1">
            <a:off x="4506549" y="4827311"/>
            <a:ext cx="16585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07576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19805</TotalTime>
  <Words>1086</Words>
  <Application>Microsoft Macintosh PowerPoint</Application>
  <PresentationFormat>On-screen Show (4:3)</PresentationFormat>
  <Paragraphs>217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802-11-Submission</vt:lpstr>
      <vt:lpstr>Document</vt:lpstr>
      <vt:lpstr>DS MAC Collision Warning</vt:lpstr>
      <vt:lpstr>Abstract</vt:lpstr>
      <vt:lpstr>Background</vt:lpstr>
      <vt:lpstr>IEEE 802.11 is under IEEE 802 Rules</vt:lpstr>
      <vt:lpstr>How MACs Are Learned </vt:lpstr>
      <vt:lpstr>How MACs Are Learned </vt:lpstr>
      <vt:lpstr>How MACs Are Learned </vt:lpstr>
      <vt:lpstr>How Fwd Tables are Updated</vt:lpstr>
      <vt:lpstr>What Happens When a MAC is on 2 Interfaces</vt:lpstr>
      <vt:lpstr>What Happens When a MAC is on 2 Interfaces</vt:lpstr>
      <vt:lpstr>What Happens When a MAC is on 2 Interfaces</vt:lpstr>
      <vt:lpstr>How Many Times Can a MAC Move?</vt:lpstr>
      <vt:lpstr>What The CPE Mechanism Protects</vt:lpstr>
      <vt:lpstr>What The CPE Mechanism Protects</vt:lpstr>
      <vt:lpstr>What if?</vt:lpstr>
      <vt:lpstr>What if?</vt:lpstr>
      <vt:lpstr>Conclusion</vt:lpstr>
    </vt:vector>
  </TitlesOfParts>
  <Company>Cisco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 Power Randomization</dc:title>
  <dc:creator>ucampigl@cisco.com</dc:creator>
  <cp:lastModifiedBy>Jerome Henry (jerhenry)</cp:lastModifiedBy>
  <cp:revision>15</cp:revision>
  <cp:lastPrinted>1998-02-10T13:28:06Z</cp:lastPrinted>
  <dcterms:created xsi:type="dcterms:W3CDTF">2024-02-27T14:39:28Z</dcterms:created>
  <dcterms:modified xsi:type="dcterms:W3CDTF">2025-03-11T12:44:34Z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2024-09-09T18:28:30Z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8da0b7d2-7ae8-4193-b3fd-6a2ba254b33a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802-11-Submission:3</vt:lpwstr>
  </property>
  <property fmtid="{D5CDD505-2E9C-101B-9397-08002B2CF9AE}" pid="10" name="ClassificationContentMarkingFooterText">
    <vt:lpwstr>-</vt:lpwstr>
  </property>
</Properties>
</file>