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6" r:id="rId4"/>
    <p:sldId id="273" r:id="rId5"/>
    <p:sldId id="262" r:id="rId6"/>
    <p:sldId id="271" r:id="rId7"/>
    <p:sldId id="274" r:id="rId8"/>
    <p:sldId id="264"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默认节" id="{7EBD0BE8-4F6C-4519-AEA7-6F0EDD3E7DDE}">
          <p14:sldIdLst>
            <p14:sldId id="256"/>
            <p14:sldId id="257"/>
            <p14:sldId id="266"/>
            <p14:sldId id="273"/>
            <p14:sldId id="262"/>
            <p14:sldId id="271"/>
            <p14:sldId id="274"/>
            <p14:sldId id="264"/>
          </p14:sldIdLst>
        </p14:section>
        <p14:section name="back up" id="{8CFA9847-1B9E-471D-90AF-C16E0D27F7DF}">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113" d="100"/>
          <a:sy n="113" d="100"/>
        </p:scale>
        <p:origin x="510"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zh-CN"/>
              <a:t>January 2025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Yue Zhao et. al.,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zh-CN"/>
              <a:t>January 2025</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Yue Zhao et. al.,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ltLang="zh-CN"/>
              <a:t>January 2025</a:t>
            </a:r>
            <a:endParaRPr lang="en-US"/>
          </a:p>
        </p:txBody>
      </p:sp>
      <p:sp>
        <p:nvSpPr>
          <p:cNvPr id="6" name="Rectangle 6"/>
          <p:cNvSpPr>
            <a:spLocks noGrp="1" noChangeArrowheads="1"/>
          </p:cNvSpPr>
          <p:nvPr>
            <p:ph type="ftr"/>
          </p:nvPr>
        </p:nvSpPr>
        <p:spPr>
          <a:ln/>
        </p:spPr>
        <p:txBody>
          <a:bodyPr/>
          <a:lstStyle/>
          <a:p>
            <a:r>
              <a:rPr lang="en-US"/>
              <a:t>Yue Zhao et. al.,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ltLang="zh-CN"/>
              <a:t>January 2025</a:t>
            </a:r>
            <a:endParaRPr lang="en-US"/>
          </a:p>
        </p:txBody>
      </p:sp>
      <p:sp>
        <p:nvSpPr>
          <p:cNvPr id="6" name="Rectangle 6"/>
          <p:cNvSpPr>
            <a:spLocks noGrp="1" noChangeArrowheads="1"/>
          </p:cNvSpPr>
          <p:nvPr>
            <p:ph type="ftr"/>
          </p:nvPr>
        </p:nvSpPr>
        <p:spPr>
          <a:ln/>
        </p:spPr>
        <p:txBody>
          <a:bodyPr/>
          <a:lstStyle/>
          <a:p>
            <a:r>
              <a:rPr lang="en-US"/>
              <a:t>Yue Zhao et. al.,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ltLang="zh-CN"/>
              <a:t>January 2025</a:t>
            </a:r>
            <a:endParaRPr lang="en-US"/>
          </a:p>
        </p:txBody>
      </p:sp>
      <p:sp>
        <p:nvSpPr>
          <p:cNvPr id="6" name="Rectangle 6"/>
          <p:cNvSpPr>
            <a:spLocks noGrp="1" noChangeArrowheads="1"/>
          </p:cNvSpPr>
          <p:nvPr>
            <p:ph type="ftr"/>
          </p:nvPr>
        </p:nvSpPr>
        <p:spPr>
          <a:ln/>
        </p:spPr>
        <p:txBody>
          <a:bodyPr/>
          <a:lstStyle/>
          <a:p>
            <a:r>
              <a:rPr lang="en-US"/>
              <a:t>Yue Zhao et. al., Huawei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86188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ltLang="zh-CN"/>
              <a:t>January 2025</a:t>
            </a:r>
            <a:endParaRPr lang="en-US"/>
          </a:p>
        </p:txBody>
      </p:sp>
      <p:sp>
        <p:nvSpPr>
          <p:cNvPr id="6" name="Rectangle 6"/>
          <p:cNvSpPr>
            <a:spLocks noGrp="1" noChangeArrowheads="1"/>
          </p:cNvSpPr>
          <p:nvPr>
            <p:ph type="ftr"/>
          </p:nvPr>
        </p:nvSpPr>
        <p:spPr>
          <a:ln/>
        </p:spPr>
        <p:txBody>
          <a:bodyPr/>
          <a:lstStyle/>
          <a:p>
            <a:r>
              <a:rPr lang="en-US"/>
              <a:t>Yue Zhao et. al., Huawei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67129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ltLang="zh-CN"/>
              <a:t>January 2025</a:t>
            </a:r>
            <a:endParaRPr lang="en-US"/>
          </a:p>
        </p:txBody>
      </p:sp>
      <p:sp>
        <p:nvSpPr>
          <p:cNvPr id="6" name="Rectangle 6"/>
          <p:cNvSpPr>
            <a:spLocks noGrp="1" noChangeArrowheads="1"/>
          </p:cNvSpPr>
          <p:nvPr>
            <p:ph type="ftr"/>
          </p:nvPr>
        </p:nvSpPr>
        <p:spPr>
          <a:ln/>
        </p:spPr>
        <p:txBody>
          <a:bodyPr/>
          <a:lstStyle/>
          <a:p>
            <a:r>
              <a:rPr lang="en-US"/>
              <a:t>Yue Zhao et. al., Huawei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ltLang="zh-CN"/>
              <a:t>January 2025</a:t>
            </a:r>
            <a:endParaRPr lang="en-US"/>
          </a:p>
        </p:txBody>
      </p:sp>
      <p:sp>
        <p:nvSpPr>
          <p:cNvPr id="6" name="Rectangle 6"/>
          <p:cNvSpPr>
            <a:spLocks noGrp="1" noChangeArrowheads="1"/>
          </p:cNvSpPr>
          <p:nvPr>
            <p:ph type="ftr"/>
          </p:nvPr>
        </p:nvSpPr>
        <p:spPr>
          <a:ln/>
        </p:spPr>
        <p:txBody>
          <a:bodyPr/>
          <a:lstStyle/>
          <a:p>
            <a:r>
              <a:rPr lang="en-US"/>
              <a:t>Yue Zhao et. al., Huawei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368504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ltLang="zh-CN"/>
              <a:t>January 2025</a:t>
            </a:r>
            <a:endParaRPr lang="en-US"/>
          </a:p>
        </p:txBody>
      </p:sp>
      <p:sp>
        <p:nvSpPr>
          <p:cNvPr id="6" name="Rectangle 6"/>
          <p:cNvSpPr>
            <a:spLocks noGrp="1" noChangeArrowheads="1"/>
          </p:cNvSpPr>
          <p:nvPr>
            <p:ph type="ftr"/>
          </p:nvPr>
        </p:nvSpPr>
        <p:spPr>
          <a:ln/>
        </p:spPr>
        <p:txBody>
          <a:bodyPr/>
          <a:lstStyle/>
          <a:p>
            <a:r>
              <a:rPr lang="en-US"/>
              <a:t>Yue Zhao et. al., Huawei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812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ltLang="zh-CN"/>
              <a:t>January 2025</a:t>
            </a:r>
            <a:endParaRPr lang="en-US"/>
          </a:p>
        </p:txBody>
      </p:sp>
      <p:sp>
        <p:nvSpPr>
          <p:cNvPr id="6" name="Rectangle 6"/>
          <p:cNvSpPr>
            <a:spLocks noGrp="1" noChangeArrowheads="1"/>
          </p:cNvSpPr>
          <p:nvPr>
            <p:ph type="ftr"/>
          </p:nvPr>
        </p:nvSpPr>
        <p:spPr>
          <a:ln/>
        </p:spPr>
        <p:txBody>
          <a:bodyPr/>
          <a:lstStyle/>
          <a:p>
            <a:r>
              <a:rPr lang="en-US"/>
              <a:t>Yue Zhao et. al., Huawei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a:t>January 2025</a:t>
            </a:r>
            <a:endParaRPr lang="en-GB" dirty="0"/>
          </a:p>
        </p:txBody>
      </p:sp>
      <p:sp>
        <p:nvSpPr>
          <p:cNvPr id="5" name="Footer Placeholder 4"/>
          <p:cNvSpPr>
            <a:spLocks noGrp="1"/>
          </p:cNvSpPr>
          <p:nvPr>
            <p:ph type="ftr" idx="11"/>
          </p:nvPr>
        </p:nvSpPr>
        <p:spPr/>
        <p:txBody>
          <a:bodyPr/>
          <a:lstStyle>
            <a:lvl1pPr>
              <a:defRPr/>
            </a:lvl1pPr>
          </a:lstStyle>
          <a:p>
            <a:r>
              <a:rPr lang="en-GB"/>
              <a:t>Yue Zhao et. al.,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Yue Zhao et. al.,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编辑母版文本样式</a:t>
            </a:r>
          </a:p>
        </p:txBody>
      </p:sp>
      <p:sp>
        <p:nvSpPr>
          <p:cNvPr id="4" name="Date Placeholder 3"/>
          <p:cNvSpPr>
            <a:spLocks noGrp="1"/>
          </p:cNvSpPr>
          <p:nvPr>
            <p:ph type="dt" idx="10"/>
          </p:nvPr>
        </p:nvSpPr>
        <p:spPr/>
        <p:txBody>
          <a:bodyPr/>
          <a:lstStyle>
            <a:lvl1pPr>
              <a:defRPr/>
            </a:lvl1pPr>
          </a:lstStyle>
          <a:p>
            <a:r>
              <a:rPr lang="en-US" altLang="zh-CN"/>
              <a:t>January 2025</a:t>
            </a:r>
            <a:endParaRPr lang="en-GB"/>
          </a:p>
        </p:txBody>
      </p:sp>
      <p:sp>
        <p:nvSpPr>
          <p:cNvPr id="5" name="Footer Placeholder 4"/>
          <p:cNvSpPr>
            <a:spLocks noGrp="1"/>
          </p:cNvSpPr>
          <p:nvPr>
            <p:ph type="ftr" idx="11"/>
          </p:nvPr>
        </p:nvSpPr>
        <p:spPr/>
        <p:txBody>
          <a:bodyPr/>
          <a:lstStyle>
            <a:lvl1pPr>
              <a:defRPr/>
            </a:lvl1pPr>
          </a:lstStyle>
          <a:p>
            <a:r>
              <a:rPr lang="en-GB"/>
              <a:t>Yue Zhao et. al.,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ltLang="zh-CN"/>
              <a:t>January 2025</a:t>
            </a:r>
            <a:endParaRPr lang="en-GB"/>
          </a:p>
        </p:txBody>
      </p:sp>
      <p:sp>
        <p:nvSpPr>
          <p:cNvPr id="6" name="Footer Placeholder 5"/>
          <p:cNvSpPr>
            <a:spLocks noGrp="1"/>
          </p:cNvSpPr>
          <p:nvPr>
            <p:ph type="ftr" idx="11"/>
          </p:nvPr>
        </p:nvSpPr>
        <p:spPr/>
        <p:txBody>
          <a:bodyPr/>
          <a:lstStyle>
            <a:lvl1pPr>
              <a:defRPr/>
            </a:lvl1pPr>
          </a:lstStyle>
          <a:p>
            <a:r>
              <a:rPr lang="en-GB"/>
              <a:t>Yue Zhao et. al.,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ltLang="zh-CN"/>
              <a:t>January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Yue Zhao et. al.,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a:t>January 2025</a:t>
            </a:r>
            <a:endParaRPr lang="en-GB"/>
          </a:p>
        </p:txBody>
      </p:sp>
      <p:sp>
        <p:nvSpPr>
          <p:cNvPr id="4" name="Footer Placeholder 3"/>
          <p:cNvSpPr>
            <a:spLocks noGrp="1"/>
          </p:cNvSpPr>
          <p:nvPr>
            <p:ph type="ftr" idx="11"/>
          </p:nvPr>
        </p:nvSpPr>
        <p:spPr/>
        <p:txBody>
          <a:bodyPr/>
          <a:lstStyle>
            <a:lvl1pPr>
              <a:defRPr/>
            </a:lvl1pPr>
          </a:lstStyle>
          <a:p>
            <a:r>
              <a:rPr lang="en-GB"/>
              <a:t>Yue Zhao et. al.,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January 2025</a:t>
            </a:r>
            <a:endParaRPr lang="en-GB"/>
          </a:p>
        </p:txBody>
      </p:sp>
      <p:sp>
        <p:nvSpPr>
          <p:cNvPr id="3" name="Footer Placeholder 2"/>
          <p:cNvSpPr>
            <a:spLocks noGrp="1"/>
          </p:cNvSpPr>
          <p:nvPr>
            <p:ph type="ftr" idx="11"/>
          </p:nvPr>
        </p:nvSpPr>
        <p:spPr/>
        <p:txBody>
          <a:bodyPr/>
          <a:lstStyle>
            <a:lvl1pPr>
              <a:defRPr/>
            </a:lvl1pPr>
          </a:lstStyle>
          <a:p>
            <a:r>
              <a:rPr lang="en-GB"/>
              <a:t>Yue Zhao et. al.,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January 2025</a:t>
            </a:r>
            <a:endParaRPr lang="en-GB"/>
          </a:p>
        </p:txBody>
      </p:sp>
      <p:sp>
        <p:nvSpPr>
          <p:cNvPr id="5" name="Footer Placeholder 4"/>
          <p:cNvSpPr>
            <a:spLocks noGrp="1"/>
          </p:cNvSpPr>
          <p:nvPr>
            <p:ph type="ftr" idx="11"/>
          </p:nvPr>
        </p:nvSpPr>
        <p:spPr/>
        <p:txBody>
          <a:bodyPr/>
          <a:lstStyle>
            <a:lvl1pPr>
              <a:defRPr/>
            </a:lvl1pPr>
          </a:lstStyle>
          <a:p>
            <a:r>
              <a:rPr lang="en-GB"/>
              <a:t>Yue Zhao et. al.,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January 2025</a:t>
            </a:r>
            <a:endParaRPr lang="en-GB"/>
          </a:p>
        </p:txBody>
      </p:sp>
      <p:sp>
        <p:nvSpPr>
          <p:cNvPr id="5" name="Footer Placeholder 4"/>
          <p:cNvSpPr>
            <a:spLocks noGrp="1"/>
          </p:cNvSpPr>
          <p:nvPr>
            <p:ph type="ftr" idx="11"/>
          </p:nvPr>
        </p:nvSpPr>
        <p:spPr/>
        <p:txBody>
          <a:bodyPr/>
          <a:lstStyle>
            <a:lvl1pPr>
              <a:defRPr/>
            </a:lvl1pPr>
          </a:lstStyle>
          <a:p>
            <a:r>
              <a:rPr lang="en-GB"/>
              <a:t>Yue Zhao et. al.,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January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Yue Zhao et. al.,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802.11-24/xxxxr0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NAV Setting in NPCA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2024-12-01</a:t>
            </a:r>
          </a:p>
        </p:txBody>
      </p:sp>
      <p:sp>
        <p:nvSpPr>
          <p:cNvPr id="6" name="Date Placeholder 3"/>
          <p:cNvSpPr>
            <a:spLocks noGrp="1"/>
          </p:cNvSpPr>
          <p:nvPr>
            <p:ph type="dt" idx="10"/>
          </p:nvPr>
        </p:nvSpPr>
        <p:spPr/>
        <p:txBody>
          <a:bodyPr/>
          <a:lstStyle/>
          <a:p>
            <a:r>
              <a:rPr lang="en-US" altLang="zh-CN" dirty="0"/>
              <a:t>January 2025</a:t>
            </a:r>
            <a:endParaRPr lang="en-GB" dirty="0"/>
          </a:p>
        </p:txBody>
      </p:sp>
      <p:sp>
        <p:nvSpPr>
          <p:cNvPr id="7" name="Footer Placeholder 4"/>
          <p:cNvSpPr>
            <a:spLocks noGrp="1"/>
          </p:cNvSpPr>
          <p:nvPr>
            <p:ph type="ftr" idx="11"/>
          </p:nvPr>
        </p:nvSpPr>
        <p:spPr/>
        <p:txBody>
          <a:bodyPr/>
          <a:lstStyle/>
          <a:p>
            <a:r>
              <a:rPr lang="en-GB"/>
              <a:t>Yue Zhao et. al.,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69808248"/>
              </p:ext>
            </p:extLst>
          </p:nvPr>
        </p:nvGraphicFramePr>
        <p:xfrm>
          <a:off x="995363" y="2420938"/>
          <a:ext cx="10218737" cy="3486150"/>
        </p:xfrm>
        <a:graphic>
          <a:graphicData uri="http://schemas.openxmlformats.org/presentationml/2006/ole">
            <mc:AlternateContent xmlns:mc="http://schemas.openxmlformats.org/markup-compatibility/2006">
              <mc:Choice xmlns:v="urn:schemas-microsoft-com:vml" Requires="v">
                <p:oleObj spid="_x0000_s1065" name="Document" r:id="rId4" imgW="10440910" imgH="3564504" progId="Word.Document.8">
                  <p:embed/>
                </p:oleObj>
              </mc:Choice>
              <mc:Fallback>
                <p:oleObj name="Document" r:id="rId4" imgW="10440910" imgH="3564504" progId="Word.Document.8">
                  <p:embed/>
                  <p:pic>
                    <p:nvPicPr>
                      <p:cNvPr id="0" name="Picture 3"/>
                      <p:cNvPicPr>
                        <a:picLocks noChangeAspect="1" noChangeArrowheads="1"/>
                      </p:cNvPicPr>
                      <p:nvPr/>
                    </p:nvPicPr>
                    <p:blipFill>
                      <a:blip r:embed="rId5"/>
                      <a:srcRect/>
                      <a:stretch>
                        <a:fillRect/>
                      </a:stretch>
                    </p:blipFill>
                    <p:spPr bwMode="auto">
                      <a:xfrm>
                        <a:off x="995363" y="2420938"/>
                        <a:ext cx="10218737" cy="3486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4098" name="Rectangle 2"/>
          <p:cNvSpPr>
            <a:spLocks noGrp="1" noChangeArrowheads="1"/>
          </p:cNvSpPr>
          <p:nvPr>
            <p:ph idx="1"/>
          </p:nvPr>
        </p:nvSpPr>
        <p:spPr>
          <a:xfrm>
            <a:off x="914401" y="1981201"/>
            <a:ext cx="10361084" cy="4113213"/>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To meet throughput and latency requirements mentioned in UHR PAR [1], non-primary channel access (NPCA) was proposed [2,3] as a potential method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NPCA enables a STA to access the secondary channel while the primary channel is known to be busy due to OBSS traffic or other TBD conditions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It is a default assumption that if the secondary channel (i.e., NPCA primary channel) is occupied by the OBSS traffic or other TBD condition, the STA does not switch from the primary channel to NPCA primary channel</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dirty="0"/>
              <a:t>Inappropriate switching may occur if OBSS bandwidth occupation is determined upon the triggering even only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sym typeface="Wingdings" panose="05000000000000000000" pitchFamily="2" charset="2"/>
              </a:rPr>
              <a:t> </a:t>
            </a:r>
            <a:r>
              <a:rPr lang="en-GB" sz="2000" dirty="0"/>
              <a:t>NAV setting should be enhanced to note if the secondary channel is occupied by OBSS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Yue Zhao et. al., Huawei</a:t>
            </a:r>
            <a:endParaRPr lang="en-GB" dirty="0"/>
          </a:p>
        </p:txBody>
      </p:sp>
      <p:sp>
        <p:nvSpPr>
          <p:cNvPr id="4" name="Date Placeholder 3"/>
          <p:cNvSpPr>
            <a:spLocks noGrp="1"/>
          </p:cNvSpPr>
          <p:nvPr>
            <p:ph type="dt" idx="15"/>
          </p:nvPr>
        </p:nvSpPr>
        <p:spPr/>
        <p:txBody>
          <a:bodyPr/>
          <a:lstStyle/>
          <a:p>
            <a:r>
              <a:rPr lang="en-US" altLang="zh-CN"/>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Problem Statement: An Example</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2000" dirty="0"/>
              <a:t>STA 1 enabling NPCA is in the coverage of both OBSS STA 1 and OBSS STA 2, while OBSS STA 1 and 2 can not hear each other</a:t>
            </a:r>
          </a:p>
          <a:p>
            <a:pPr lvl="1">
              <a:buFont typeface="Times New Roman" pitchFamily="16" charset="0"/>
              <a:buChar char="•"/>
            </a:pPr>
            <a:r>
              <a:rPr lang="en-GB" sz="1800" dirty="0"/>
              <a:t>t1: STA 1 receives OBSS 1 PPDU and TXOP ends at t3</a:t>
            </a:r>
          </a:p>
          <a:p>
            <a:pPr lvl="1">
              <a:buFont typeface="Times New Roman" pitchFamily="16" charset="0"/>
              <a:buChar char="•"/>
            </a:pPr>
            <a:r>
              <a:rPr lang="en-GB" altLang="zh-CN" sz="1800" dirty="0"/>
              <a:t>t2: STA 1 receives OBSS 2 PPDU and TXOP ends at t4</a:t>
            </a:r>
          </a:p>
          <a:p>
            <a:pPr>
              <a:buFont typeface="Times New Roman" pitchFamily="16" charset="0"/>
              <a:buChar char="•"/>
            </a:pPr>
            <a:r>
              <a:rPr lang="en-GB" sz="2000" dirty="0"/>
              <a:t>Based on current rule, STA 1 will switch at t2</a:t>
            </a:r>
          </a:p>
          <a:p>
            <a:pPr lvl="1">
              <a:buFont typeface="Times New Roman" pitchFamily="16" charset="0"/>
              <a:buChar char="•"/>
            </a:pPr>
            <a:r>
              <a:rPr lang="en-US" altLang="zh-CN" sz="1800" dirty="0"/>
              <a:t>NPCA primary channel is not covered by OBSS 2 transmission</a:t>
            </a:r>
          </a:p>
          <a:p>
            <a:pPr>
              <a:buFont typeface="Times New Roman" pitchFamily="16" charset="0"/>
              <a:buChar char="•"/>
            </a:pPr>
            <a:r>
              <a:rPr lang="en-US" altLang="zh-CN" sz="2000" dirty="0"/>
              <a:t>But if STA 1 gains channel access after switching but before t3,</a:t>
            </a:r>
            <a:br>
              <a:rPr lang="en-US" altLang="zh-CN" sz="2000" dirty="0"/>
            </a:br>
            <a:r>
              <a:rPr lang="en-US" altLang="zh-CN" sz="2000" dirty="0"/>
              <a:t>it interferes with OBSS 1 TXOP</a:t>
            </a:r>
          </a:p>
          <a:p>
            <a:pPr lvl="1">
              <a:buFont typeface="Times New Roman" pitchFamily="16" charset="0"/>
              <a:buChar char="•"/>
            </a:pPr>
            <a:r>
              <a:rPr lang="en-US" sz="1600" dirty="0"/>
              <a:t>STA 1 should not switch at t2, or</a:t>
            </a:r>
          </a:p>
          <a:p>
            <a:pPr lvl="1">
              <a:buFont typeface="Times New Roman" pitchFamily="16" charset="0"/>
              <a:buChar char="•"/>
            </a:pPr>
            <a:r>
              <a:rPr lang="en-US" sz="1600" dirty="0"/>
              <a:t>STA 1 can switch at t2, but do not perform</a:t>
            </a:r>
            <a:br>
              <a:rPr lang="en-US" sz="1600" dirty="0"/>
            </a:br>
            <a:r>
              <a:rPr lang="en-US" sz="1600" dirty="0"/>
              <a:t>channel access until t3</a:t>
            </a:r>
            <a:endParaRPr lang="en-GB"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a:xfrm>
            <a:off x="6863384" y="6475414"/>
            <a:ext cx="4246027" cy="180975"/>
          </a:xfrm>
        </p:spPr>
        <p:txBody>
          <a:bodyPr/>
          <a:lstStyle/>
          <a:p>
            <a:r>
              <a:rPr lang="en-GB"/>
              <a:t>Yue Zhao et. al., Huawei</a:t>
            </a:r>
            <a:endParaRPr lang="en-GB" dirty="0"/>
          </a:p>
        </p:txBody>
      </p:sp>
      <p:sp>
        <p:nvSpPr>
          <p:cNvPr id="4" name="Date Placeholder 3"/>
          <p:cNvSpPr>
            <a:spLocks noGrp="1"/>
          </p:cNvSpPr>
          <p:nvPr>
            <p:ph type="dt" idx="15"/>
          </p:nvPr>
        </p:nvSpPr>
        <p:spPr/>
        <p:txBody>
          <a:bodyPr/>
          <a:lstStyle/>
          <a:p>
            <a:r>
              <a:rPr lang="en-US" altLang="zh-CN"/>
              <a:t>January 2025</a:t>
            </a:r>
            <a:endParaRPr lang="en-GB"/>
          </a:p>
        </p:txBody>
      </p:sp>
      <p:cxnSp>
        <p:nvCxnSpPr>
          <p:cNvPr id="7" name="直接连接符 6">
            <a:extLst>
              <a:ext uri="{FF2B5EF4-FFF2-40B4-BE49-F238E27FC236}">
                <a16:creationId xmlns:a16="http://schemas.microsoft.com/office/drawing/2014/main" id="{59FD057B-3F4E-4BA6-96BF-6998AEC1F9F7}"/>
              </a:ext>
            </a:extLst>
          </p:cNvPr>
          <p:cNvCxnSpPr/>
          <p:nvPr/>
        </p:nvCxnSpPr>
        <p:spPr bwMode="auto">
          <a:xfrm>
            <a:off x="6946401" y="5627095"/>
            <a:ext cx="4550400" cy="0"/>
          </a:xfrm>
          <a:prstGeom prst="line">
            <a:avLst/>
          </a:prstGeom>
          <a:solidFill>
            <a:srgbClr val="00B8FF"/>
          </a:solidFill>
          <a:ln w="9525" cap="flat" cmpd="sng" algn="ctr">
            <a:solidFill>
              <a:schemeClr val="accent1"/>
            </a:solidFill>
            <a:prstDash val="solid"/>
            <a:round/>
            <a:headEnd type="none" w="med" len="med"/>
            <a:tailEnd type="none" w="med" len="med"/>
          </a:ln>
          <a:effectLst/>
        </p:spPr>
      </p:cxnSp>
      <p:cxnSp>
        <p:nvCxnSpPr>
          <p:cNvPr id="9" name="直接连接符 8">
            <a:extLst>
              <a:ext uri="{FF2B5EF4-FFF2-40B4-BE49-F238E27FC236}">
                <a16:creationId xmlns:a16="http://schemas.microsoft.com/office/drawing/2014/main" id="{52F5082F-01E8-4C5F-A9C5-F1582E3CAC10}"/>
              </a:ext>
            </a:extLst>
          </p:cNvPr>
          <p:cNvCxnSpPr>
            <a:cxnSpLocks/>
          </p:cNvCxnSpPr>
          <p:nvPr/>
        </p:nvCxnSpPr>
        <p:spPr bwMode="auto">
          <a:xfrm>
            <a:off x="6931751" y="4907015"/>
            <a:ext cx="4551154" cy="0"/>
          </a:xfrm>
          <a:prstGeom prst="line">
            <a:avLst/>
          </a:prstGeom>
          <a:solidFill>
            <a:srgbClr val="00B8FF"/>
          </a:solidFill>
          <a:ln w="9525" cap="flat" cmpd="sng" algn="ctr">
            <a:solidFill>
              <a:schemeClr val="accent1"/>
            </a:solidFill>
            <a:prstDash val="solid"/>
            <a:round/>
            <a:headEnd type="none" w="med" len="med"/>
            <a:tailEnd type="none" w="med" len="med"/>
          </a:ln>
          <a:effectLst/>
        </p:spPr>
      </p:cxnSp>
      <p:cxnSp>
        <p:nvCxnSpPr>
          <p:cNvPr id="10" name="直接连接符 9">
            <a:extLst>
              <a:ext uri="{FF2B5EF4-FFF2-40B4-BE49-F238E27FC236}">
                <a16:creationId xmlns:a16="http://schemas.microsoft.com/office/drawing/2014/main" id="{54011E30-14FA-4BEE-8B22-8DAC94ECC701}"/>
              </a:ext>
            </a:extLst>
          </p:cNvPr>
          <p:cNvCxnSpPr/>
          <p:nvPr/>
        </p:nvCxnSpPr>
        <p:spPr bwMode="auto">
          <a:xfrm>
            <a:off x="6946401" y="5267055"/>
            <a:ext cx="4550400" cy="0"/>
          </a:xfrm>
          <a:prstGeom prst="line">
            <a:avLst/>
          </a:prstGeom>
          <a:solidFill>
            <a:srgbClr val="00B8FF"/>
          </a:solidFill>
          <a:ln w="9525" cap="flat" cmpd="sng" algn="ctr">
            <a:solidFill>
              <a:schemeClr val="accent1"/>
            </a:solidFill>
            <a:prstDash val="dash"/>
            <a:round/>
            <a:headEnd type="none" w="med" len="med"/>
            <a:tailEnd type="none" w="med" len="med"/>
          </a:ln>
          <a:effectLst/>
        </p:spPr>
      </p:cxnSp>
      <p:sp>
        <p:nvSpPr>
          <p:cNvPr id="8" name="矩形 7">
            <a:extLst>
              <a:ext uri="{FF2B5EF4-FFF2-40B4-BE49-F238E27FC236}">
                <a16:creationId xmlns:a16="http://schemas.microsoft.com/office/drawing/2014/main" id="{310463D9-0094-4474-86FA-C061F3A81561}"/>
              </a:ext>
            </a:extLst>
          </p:cNvPr>
          <p:cNvSpPr/>
          <p:nvPr/>
        </p:nvSpPr>
        <p:spPr bwMode="auto">
          <a:xfrm>
            <a:off x="7522465" y="4907015"/>
            <a:ext cx="504056" cy="72002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矩形 11">
            <a:extLst>
              <a:ext uri="{FF2B5EF4-FFF2-40B4-BE49-F238E27FC236}">
                <a16:creationId xmlns:a16="http://schemas.microsoft.com/office/drawing/2014/main" id="{7F1D52CC-1376-4D08-8586-CCD75F57E1CF}"/>
              </a:ext>
            </a:extLst>
          </p:cNvPr>
          <p:cNvSpPr/>
          <p:nvPr/>
        </p:nvSpPr>
        <p:spPr bwMode="auto">
          <a:xfrm>
            <a:off x="8502957" y="5267055"/>
            <a:ext cx="504056" cy="356871"/>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右大括号 12">
            <a:extLst>
              <a:ext uri="{FF2B5EF4-FFF2-40B4-BE49-F238E27FC236}">
                <a16:creationId xmlns:a16="http://schemas.microsoft.com/office/drawing/2014/main" id="{D0143207-0B80-45AC-8B9F-E4E5C2D20E30}"/>
              </a:ext>
            </a:extLst>
          </p:cNvPr>
          <p:cNvSpPr/>
          <p:nvPr/>
        </p:nvSpPr>
        <p:spPr bwMode="auto">
          <a:xfrm rot="16200000">
            <a:off x="8849592" y="3918174"/>
            <a:ext cx="154059" cy="1800200"/>
          </a:xfrm>
          <a:prstGeom prst="rightBrac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右大括号 14">
            <a:extLst>
              <a:ext uri="{FF2B5EF4-FFF2-40B4-BE49-F238E27FC236}">
                <a16:creationId xmlns:a16="http://schemas.microsoft.com/office/drawing/2014/main" id="{F74EA622-2E57-4209-8948-C48677FCA300}"/>
              </a:ext>
            </a:extLst>
          </p:cNvPr>
          <p:cNvSpPr/>
          <p:nvPr/>
        </p:nvSpPr>
        <p:spPr bwMode="auto">
          <a:xfrm rot="16200000">
            <a:off x="10065215" y="4065359"/>
            <a:ext cx="143465" cy="2259869"/>
          </a:xfrm>
          <a:prstGeom prst="rightBrac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文本框 15">
            <a:extLst>
              <a:ext uri="{FF2B5EF4-FFF2-40B4-BE49-F238E27FC236}">
                <a16:creationId xmlns:a16="http://schemas.microsoft.com/office/drawing/2014/main" id="{97FA0FC5-D29F-4041-9C7F-F7DFE0A3FC68}"/>
              </a:ext>
            </a:extLst>
          </p:cNvPr>
          <p:cNvSpPr txBox="1"/>
          <p:nvPr/>
        </p:nvSpPr>
        <p:spPr>
          <a:xfrm>
            <a:off x="8502957" y="4549094"/>
            <a:ext cx="973343" cy="230832"/>
          </a:xfrm>
          <a:prstGeom prst="rect">
            <a:avLst/>
          </a:prstGeom>
          <a:noFill/>
        </p:spPr>
        <p:txBody>
          <a:bodyPr wrap="none" rtlCol="0">
            <a:spAutoFit/>
          </a:bodyPr>
          <a:lstStyle/>
          <a:p>
            <a:r>
              <a:rPr lang="en-US" altLang="zh-CN" sz="900" dirty="0">
                <a:solidFill>
                  <a:schemeClr val="tx1"/>
                </a:solidFill>
              </a:rPr>
              <a:t>OBSS 1 duration</a:t>
            </a:r>
            <a:endParaRPr lang="zh-CN" altLang="en-US" sz="900" dirty="0">
              <a:solidFill>
                <a:schemeClr val="tx1"/>
              </a:solidFill>
            </a:endParaRPr>
          </a:p>
        </p:txBody>
      </p:sp>
      <p:sp>
        <p:nvSpPr>
          <p:cNvPr id="17" name="文本框 16">
            <a:extLst>
              <a:ext uri="{FF2B5EF4-FFF2-40B4-BE49-F238E27FC236}">
                <a16:creationId xmlns:a16="http://schemas.microsoft.com/office/drawing/2014/main" id="{4E66D119-4F21-47E8-A3B9-D9C2A437B7DB}"/>
              </a:ext>
            </a:extLst>
          </p:cNvPr>
          <p:cNvSpPr txBox="1"/>
          <p:nvPr/>
        </p:nvSpPr>
        <p:spPr>
          <a:xfrm>
            <a:off x="9750090" y="4935019"/>
            <a:ext cx="973343" cy="230832"/>
          </a:xfrm>
          <a:prstGeom prst="rect">
            <a:avLst/>
          </a:prstGeom>
          <a:noFill/>
        </p:spPr>
        <p:txBody>
          <a:bodyPr wrap="none" rtlCol="0">
            <a:spAutoFit/>
          </a:bodyPr>
          <a:lstStyle/>
          <a:p>
            <a:r>
              <a:rPr lang="en-US" altLang="zh-CN" sz="900" dirty="0">
                <a:solidFill>
                  <a:schemeClr val="tx1"/>
                </a:solidFill>
              </a:rPr>
              <a:t>OBSS 2 duration</a:t>
            </a:r>
            <a:endParaRPr lang="zh-CN" altLang="en-US" sz="900" dirty="0">
              <a:solidFill>
                <a:schemeClr val="tx1"/>
              </a:solidFill>
            </a:endParaRPr>
          </a:p>
        </p:txBody>
      </p:sp>
      <p:sp>
        <p:nvSpPr>
          <p:cNvPr id="18" name="椭圆 17">
            <a:extLst>
              <a:ext uri="{FF2B5EF4-FFF2-40B4-BE49-F238E27FC236}">
                <a16:creationId xmlns:a16="http://schemas.microsoft.com/office/drawing/2014/main" id="{6E43485E-7ADF-455D-8D98-FECC249F6FE0}"/>
              </a:ext>
            </a:extLst>
          </p:cNvPr>
          <p:cNvSpPr/>
          <p:nvPr/>
        </p:nvSpPr>
        <p:spPr bwMode="auto">
          <a:xfrm>
            <a:off x="8181827" y="2746636"/>
            <a:ext cx="1571206" cy="1571206"/>
          </a:xfrm>
          <a:prstGeom prst="ellipse">
            <a:avLst/>
          </a:prstGeom>
          <a:noFill/>
          <a:ln w="9525" cap="flat" cmpd="sng" algn="ctr">
            <a:solidFill>
              <a:srgbClr val="00B0F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椭圆 20">
            <a:extLst>
              <a:ext uri="{FF2B5EF4-FFF2-40B4-BE49-F238E27FC236}">
                <a16:creationId xmlns:a16="http://schemas.microsoft.com/office/drawing/2014/main" id="{3C958B5F-4F08-43E5-9EA2-8EBFD957DC05}"/>
              </a:ext>
            </a:extLst>
          </p:cNvPr>
          <p:cNvSpPr/>
          <p:nvPr/>
        </p:nvSpPr>
        <p:spPr bwMode="auto">
          <a:xfrm>
            <a:off x="9501005" y="2733375"/>
            <a:ext cx="1571206" cy="1571206"/>
          </a:xfrm>
          <a:prstGeom prst="ellipse">
            <a:avLst/>
          </a:prstGeom>
          <a:noFill/>
          <a:ln w="9525" cap="flat" cmpd="sng" algn="ctr">
            <a:solidFill>
              <a:srgbClr val="FFC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椭圆 22">
            <a:extLst>
              <a:ext uri="{FF2B5EF4-FFF2-40B4-BE49-F238E27FC236}">
                <a16:creationId xmlns:a16="http://schemas.microsoft.com/office/drawing/2014/main" id="{14D2C3DD-5C5A-44CA-ACFA-B7FCECBAB6A0}"/>
              </a:ext>
            </a:extLst>
          </p:cNvPr>
          <p:cNvSpPr/>
          <p:nvPr/>
        </p:nvSpPr>
        <p:spPr bwMode="auto">
          <a:xfrm>
            <a:off x="9592249" y="3610871"/>
            <a:ext cx="152400" cy="144016"/>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文本框 23">
            <a:extLst>
              <a:ext uri="{FF2B5EF4-FFF2-40B4-BE49-F238E27FC236}">
                <a16:creationId xmlns:a16="http://schemas.microsoft.com/office/drawing/2014/main" id="{155CE529-4D7B-4FAD-8F9E-8CF7B8C7E619}"/>
              </a:ext>
            </a:extLst>
          </p:cNvPr>
          <p:cNvSpPr txBox="1"/>
          <p:nvPr/>
        </p:nvSpPr>
        <p:spPr>
          <a:xfrm>
            <a:off x="9399429" y="3433024"/>
            <a:ext cx="489236" cy="230832"/>
          </a:xfrm>
          <a:prstGeom prst="rect">
            <a:avLst/>
          </a:prstGeom>
          <a:noFill/>
        </p:spPr>
        <p:txBody>
          <a:bodyPr wrap="none" rtlCol="0">
            <a:spAutoFit/>
          </a:bodyPr>
          <a:lstStyle/>
          <a:p>
            <a:r>
              <a:rPr lang="en-US" altLang="zh-CN" sz="900" dirty="0">
                <a:solidFill>
                  <a:schemeClr val="tx1"/>
                </a:solidFill>
              </a:rPr>
              <a:t>STA 1</a:t>
            </a:r>
            <a:endParaRPr lang="zh-CN" altLang="en-US" sz="900" dirty="0">
              <a:solidFill>
                <a:schemeClr val="tx1"/>
              </a:solidFill>
            </a:endParaRPr>
          </a:p>
        </p:txBody>
      </p:sp>
      <p:sp>
        <p:nvSpPr>
          <p:cNvPr id="25" name="椭圆 24">
            <a:extLst>
              <a:ext uri="{FF2B5EF4-FFF2-40B4-BE49-F238E27FC236}">
                <a16:creationId xmlns:a16="http://schemas.microsoft.com/office/drawing/2014/main" id="{E4C4D93E-DE59-4468-A70D-B745CD7CC4A4}"/>
              </a:ext>
            </a:extLst>
          </p:cNvPr>
          <p:cNvSpPr/>
          <p:nvPr/>
        </p:nvSpPr>
        <p:spPr bwMode="auto">
          <a:xfrm>
            <a:off x="8872169" y="3460231"/>
            <a:ext cx="152400" cy="144016"/>
          </a:xfrm>
          <a:prstGeom prst="ellipse">
            <a:avLst/>
          </a:prstGeom>
          <a:solidFill>
            <a:srgbClr val="00B0F0"/>
          </a:solidFill>
          <a:ln w="9525" cap="flat" cmpd="sng" algn="ctr">
            <a:solidFill>
              <a:srgbClr val="00B0F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文本框 25">
            <a:extLst>
              <a:ext uri="{FF2B5EF4-FFF2-40B4-BE49-F238E27FC236}">
                <a16:creationId xmlns:a16="http://schemas.microsoft.com/office/drawing/2014/main" id="{2747ED98-94EA-4734-9298-6CDFE7C8F61E}"/>
              </a:ext>
            </a:extLst>
          </p:cNvPr>
          <p:cNvSpPr txBox="1"/>
          <p:nvPr/>
        </p:nvSpPr>
        <p:spPr>
          <a:xfrm>
            <a:off x="8531388" y="3281897"/>
            <a:ext cx="806631" cy="230832"/>
          </a:xfrm>
          <a:prstGeom prst="rect">
            <a:avLst/>
          </a:prstGeom>
          <a:noFill/>
        </p:spPr>
        <p:txBody>
          <a:bodyPr wrap="none" rtlCol="0">
            <a:spAutoFit/>
          </a:bodyPr>
          <a:lstStyle/>
          <a:p>
            <a:r>
              <a:rPr lang="en-US" altLang="zh-CN" sz="900" dirty="0">
                <a:solidFill>
                  <a:schemeClr val="tx1"/>
                </a:solidFill>
              </a:rPr>
              <a:t>OBSS STA 1</a:t>
            </a:r>
            <a:endParaRPr lang="zh-CN" altLang="en-US" sz="900" dirty="0">
              <a:solidFill>
                <a:schemeClr val="tx1"/>
              </a:solidFill>
            </a:endParaRPr>
          </a:p>
        </p:txBody>
      </p:sp>
      <p:sp>
        <p:nvSpPr>
          <p:cNvPr id="29" name="椭圆 28">
            <a:extLst>
              <a:ext uri="{FF2B5EF4-FFF2-40B4-BE49-F238E27FC236}">
                <a16:creationId xmlns:a16="http://schemas.microsoft.com/office/drawing/2014/main" id="{9EF659F8-31B9-4792-AEC5-43BB8DB1BF5C}"/>
              </a:ext>
            </a:extLst>
          </p:cNvPr>
          <p:cNvSpPr/>
          <p:nvPr/>
        </p:nvSpPr>
        <p:spPr bwMode="auto">
          <a:xfrm>
            <a:off x="10225325" y="3446358"/>
            <a:ext cx="152400" cy="144016"/>
          </a:xfrm>
          <a:prstGeom prst="ellipse">
            <a:avLst/>
          </a:prstGeom>
          <a:solidFill>
            <a:srgbClr val="FFC000"/>
          </a:solidFill>
          <a:ln w="9525" cap="flat" cmpd="sng" algn="ctr">
            <a:solidFill>
              <a:srgbClr val="FFC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文本框 29">
            <a:extLst>
              <a:ext uri="{FF2B5EF4-FFF2-40B4-BE49-F238E27FC236}">
                <a16:creationId xmlns:a16="http://schemas.microsoft.com/office/drawing/2014/main" id="{D747EEBC-8380-45D9-9513-1299CD1731DD}"/>
              </a:ext>
            </a:extLst>
          </p:cNvPr>
          <p:cNvSpPr txBox="1"/>
          <p:nvPr/>
        </p:nvSpPr>
        <p:spPr>
          <a:xfrm>
            <a:off x="9940431" y="3250757"/>
            <a:ext cx="806631" cy="230832"/>
          </a:xfrm>
          <a:prstGeom prst="rect">
            <a:avLst/>
          </a:prstGeom>
          <a:noFill/>
        </p:spPr>
        <p:txBody>
          <a:bodyPr wrap="none" rtlCol="0">
            <a:spAutoFit/>
          </a:bodyPr>
          <a:lstStyle/>
          <a:p>
            <a:r>
              <a:rPr lang="en-US" altLang="zh-CN" sz="900" dirty="0">
                <a:solidFill>
                  <a:schemeClr val="tx1"/>
                </a:solidFill>
              </a:rPr>
              <a:t>OBSS STA 2</a:t>
            </a:r>
            <a:endParaRPr lang="zh-CN" altLang="en-US" sz="900" dirty="0">
              <a:solidFill>
                <a:schemeClr val="tx1"/>
              </a:solidFill>
            </a:endParaRPr>
          </a:p>
        </p:txBody>
      </p:sp>
      <p:sp>
        <p:nvSpPr>
          <p:cNvPr id="31" name="矩形 30">
            <a:extLst>
              <a:ext uri="{FF2B5EF4-FFF2-40B4-BE49-F238E27FC236}">
                <a16:creationId xmlns:a16="http://schemas.microsoft.com/office/drawing/2014/main" id="{537F4E8B-6A5F-4061-954F-2BE8788E0ED5}"/>
              </a:ext>
            </a:extLst>
          </p:cNvPr>
          <p:cNvSpPr/>
          <p:nvPr/>
        </p:nvSpPr>
        <p:spPr bwMode="auto">
          <a:xfrm>
            <a:off x="10620207" y="4484721"/>
            <a:ext cx="282625" cy="11440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2" name="文本框 31">
            <a:extLst>
              <a:ext uri="{FF2B5EF4-FFF2-40B4-BE49-F238E27FC236}">
                <a16:creationId xmlns:a16="http://schemas.microsoft.com/office/drawing/2014/main" id="{8BF0E7D3-2853-4A1B-8473-B679AB9B1C75}"/>
              </a:ext>
            </a:extLst>
          </p:cNvPr>
          <p:cNvSpPr txBox="1"/>
          <p:nvPr/>
        </p:nvSpPr>
        <p:spPr>
          <a:xfrm>
            <a:off x="10931565" y="4426506"/>
            <a:ext cx="559769" cy="230832"/>
          </a:xfrm>
          <a:prstGeom prst="rect">
            <a:avLst/>
          </a:prstGeom>
          <a:noFill/>
        </p:spPr>
        <p:txBody>
          <a:bodyPr wrap="none" rtlCol="0">
            <a:spAutoFit/>
          </a:bodyPr>
          <a:lstStyle/>
          <a:p>
            <a:r>
              <a:rPr lang="en-US" altLang="zh-CN" sz="900" dirty="0">
                <a:solidFill>
                  <a:schemeClr val="tx1"/>
                </a:solidFill>
              </a:rPr>
              <a:t>OBSS 1</a:t>
            </a:r>
            <a:endParaRPr lang="zh-CN" altLang="en-US" sz="900" dirty="0">
              <a:solidFill>
                <a:schemeClr val="tx1"/>
              </a:solidFill>
            </a:endParaRPr>
          </a:p>
        </p:txBody>
      </p:sp>
      <p:sp>
        <p:nvSpPr>
          <p:cNvPr id="33" name="矩形 32">
            <a:extLst>
              <a:ext uri="{FF2B5EF4-FFF2-40B4-BE49-F238E27FC236}">
                <a16:creationId xmlns:a16="http://schemas.microsoft.com/office/drawing/2014/main" id="{84232234-67BB-49AB-AC07-F1DDEA941DD4}"/>
              </a:ext>
            </a:extLst>
          </p:cNvPr>
          <p:cNvSpPr/>
          <p:nvPr/>
        </p:nvSpPr>
        <p:spPr bwMode="auto">
          <a:xfrm>
            <a:off x="10620207" y="4648447"/>
            <a:ext cx="282625" cy="114403"/>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4" name="文本框 33">
            <a:extLst>
              <a:ext uri="{FF2B5EF4-FFF2-40B4-BE49-F238E27FC236}">
                <a16:creationId xmlns:a16="http://schemas.microsoft.com/office/drawing/2014/main" id="{89249F50-BCDB-4DAB-8C92-B82F8B3D3CCC}"/>
              </a:ext>
            </a:extLst>
          </p:cNvPr>
          <p:cNvSpPr txBox="1"/>
          <p:nvPr/>
        </p:nvSpPr>
        <p:spPr>
          <a:xfrm>
            <a:off x="10931565" y="4590232"/>
            <a:ext cx="559769" cy="230832"/>
          </a:xfrm>
          <a:prstGeom prst="rect">
            <a:avLst/>
          </a:prstGeom>
          <a:noFill/>
        </p:spPr>
        <p:txBody>
          <a:bodyPr wrap="none" rtlCol="0">
            <a:spAutoFit/>
          </a:bodyPr>
          <a:lstStyle/>
          <a:p>
            <a:r>
              <a:rPr lang="en-US" altLang="zh-CN" sz="900" dirty="0">
                <a:solidFill>
                  <a:schemeClr val="tx1"/>
                </a:solidFill>
              </a:rPr>
              <a:t>OBSS 2</a:t>
            </a:r>
            <a:endParaRPr lang="zh-CN" altLang="en-US" sz="900" dirty="0">
              <a:solidFill>
                <a:schemeClr val="tx1"/>
              </a:solidFill>
            </a:endParaRPr>
          </a:p>
        </p:txBody>
      </p:sp>
      <p:sp>
        <p:nvSpPr>
          <p:cNvPr id="35" name="文本框 34">
            <a:extLst>
              <a:ext uri="{FF2B5EF4-FFF2-40B4-BE49-F238E27FC236}">
                <a16:creationId xmlns:a16="http://schemas.microsoft.com/office/drawing/2014/main" id="{2564C889-6AC3-49BF-BF90-C3832E11B9EE}"/>
              </a:ext>
            </a:extLst>
          </p:cNvPr>
          <p:cNvSpPr txBox="1"/>
          <p:nvPr/>
        </p:nvSpPr>
        <p:spPr>
          <a:xfrm>
            <a:off x="6158316" y="5267026"/>
            <a:ext cx="558166" cy="261610"/>
          </a:xfrm>
          <a:prstGeom prst="rect">
            <a:avLst/>
          </a:prstGeom>
          <a:noFill/>
        </p:spPr>
        <p:txBody>
          <a:bodyPr wrap="none" rtlCol="0">
            <a:spAutoFit/>
          </a:bodyPr>
          <a:lstStyle/>
          <a:p>
            <a:r>
              <a:rPr lang="en-US" altLang="zh-CN" sz="1100" dirty="0">
                <a:solidFill>
                  <a:schemeClr val="tx1"/>
                </a:solidFill>
              </a:rPr>
              <a:t>STA 1</a:t>
            </a:r>
            <a:endParaRPr lang="zh-CN" altLang="en-US" sz="1100" dirty="0">
              <a:solidFill>
                <a:schemeClr val="tx1"/>
              </a:solidFill>
            </a:endParaRPr>
          </a:p>
        </p:txBody>
      </p:sp>
      <p:cxnSp>
        <p:nvCxnSpPr>
          <p:cNvPr id="36" name="直接连接符 35">
            <a:extLst>
              <a:ext uri="{FF2B5EF4-FFF2-40B4-BE49-F238E27FC236}">
                <a16:creationId xmlns:a16="http://schemas.microsoft.com/office/drawing/2014/main" id="{96CAFC5A-277D-401F-92CD-E467B27F69E1}"/>
              </a:ext>
            </a:extLst>
          </p:cNvPr>
          <p:cNvCxnSpPr/>
          <p:nvPr/>
        </p:nvCxnSpPr>
        <p:spPr bwMode="auto">
          <a:xfrm>
            <a:off x="7710869" y="4762850"/>
            <a:ext cx="0" cy="967474"/>
          </a:xfrm>
          <a:prstGeom prst="line">
            <a:avLst/>
          </a:prstGeom>
          <a:solidFill>
            <a:srgbClr val="00B8FF"/>
          </a:solidFill>
          <a:ln w="9525" cap="flat" cmpd="sng" algn="ctr">
            <a:solidFill>
              <a:schemeClr val="tx1"/>
            </a:solidFill>
            <a:prstDash val="dashDot"/>
            <a:round/>
            <a:headEnd type="none" w="med" len="med"/>
            <a:tailEnd type="none" w="med" len="med"/>
          </a:ln>
          <a:effectLst/>
        </p:spPr>
      </p:cxnSp>
      <p:sp>
        <p:nvSpPr>
          <p:cNvPr id="38" name="文本框 37">
            <a:extLst>
              <a:ext uri="{FF2B5EF4-FFF2-40B4-BE49-F238E27FC236}">
                <a16:creationId xmlns:a16="http://schemas.microsoft.com/office/drawing/2014/main" id="{DADB784D-0EEF-4C25-9535-54AE6D7E051B}"/>
              </a:ext>
            </a:extLst>
          </p:cNvPr>
          <p:cNvSpPr txBox="1"/>
          <p:nvPr/>
        </p:nvSpPr>
        <p:spPr>
          <a:xfrm>
            <a:off x="5951984" y="5072786"/>
            <a:ext cx="1274708" cy="230832"/>
          </a:xfrm>
          <a:prstGeom prst="rect">
            <a:avLst/>
          </a:prstGeom>
          <a:noFill/>
        </p:spPr>
        <p:txBody>
          <a:bodyPr wrap="none" rtlCol="0">
            <a:spAutoFit/>
          </a:bodyPr>
          <a:lstStyle/>
          <a:p>
            <a:r>
              <a:rPr lang="en-US" altLang="zh-CN" sz="900" dirty="0">
                <a:solidFill>
                  <a:schemeClr val="tx1"/>
                </a:solidFill>
              </a:rPr>
              <a:t>NPCA primary channel</a:t>
            </a:r>
            <a:endParaRPr lang="zh-CN" altLang="en-US" sz="900" dirty="0">
              <a:solidFill>
                <a:schemeClr val="tx1"/>
              </a:solidFill>
            </a:endParaRPr>
          </a:p>
        </p:txBody>
      </p:sp>
      <p:sp>
        <p:nvSpPr>
          <p:cNvPr id="39" name="文本框 38">
            <a:extLst>
              <a:ext uri="{FF2B5EF4-FFF2-40B4-BE49-F238E27FC236}">
                <a16:creationId xmlns:a16="http://schemas.microsoft.com/office/drawing/2014/main" id="{10C5D309-7395-4C3B-84D2-F504F8E65E83}"/>
              </a:ext>
            </a:extLst>
          </p:cNvPr>
          <p:cNvSpPr txBox="1"/>
          <p:nvPr/>
        </p:nvSpPr>
        <p:spPr>
          <a:xfrm>
            <a:off x="7573652" y="5694969"/>
            <a:ext cx="274434" cy="230832"/>
          </a:xfrm>
          <a:prstGeom prst="rect">
            <a:avLst/>
          </a:prstGeom>
          <a:noFill/>
        </p:spPr>
        <p:txBody>
          <a:bodyPr wrap="none" rtlCol="0">
            <a:spAutoFit/>
          </a:bodyPr>
          <a:lstStyle/>
          <a:p>
            <a:r>
              <a:rPr lang="en-US" altLang="zh-CN" sz="900" dirty="0">
                <a:solidFill>
                  <a:schemeClr val="tx1"/>
                </a:solidFill>
              </a:rPr>
              <a:t>t1</a:t>
            </a:r>
            <a:endParaRPr lang="zh-CN" altLang="en-US" sz="900" dirty="0">
              <a:solidFill>
                <a:schemeClr val="tx1"/>
              </a:solidFill>
            </a:endParaRPr>
          </a:p>
        </p:txBody>
      </p:sp>
      <p:cxnSp>
        <p:nvCxnSpPr>
          <p:cNvPr id="40" name="直接连接符 39">
            <a:extLst>
              <a:ext uri="{FF2B5EF4-FFF2-40B4-BE49-F238E27FC236}">
                <a16:creationId xmlns:a16="http://schemas.microsoft.com/office/drawing/2014/main" id="{C60850B8-5C31-44A8-85FD-4C6A14C3B81D}"/>
              </a:ext>
            </a:extLst>
          </p:cNvPr>
          <p:cNvCxnSpPr/>
          <p:nvPr/>
        </p:nvCxnSpPr>
        <p:spPr bwMode="auto">
          <a:xfrm>
            <a:off x="9826722" y="4743684"/>
            <a:ext cx="0" cy="967474"/>
          </a:xfrm>
          <a:prstGeom prst="line">
            <a:avLst/>
          </a:prstGeom>
          <a:solidFill>
            <a:srgbClr val="00B8FF"/>
          </a:solidFill>
          <a:ln w="9525" cap="flat" cmpd="sng" algn="ctr">
            <a:solidFill>
              <a:schemeClr val="tx1"/>
            </a:solidFill>
            <a:prstDash val="dashDot"/>
            <a:round/>
            <a:headEnd type="none" w="med" len="med"/>
            <a:tailEnd type="none" w="med" len="med"/>
          </a:ln>
          <a:effectLst/>
        </p:spPr>
      </p:cxnSp>
      <p:sp>
        <p:nvSpPr>
          <p:cNvPr id="41" name="文本框 40">
            <a:extLst>
              <a:ext uri="{FF2B5EF4-FFF2-40B4-BE49-F238E27FC236}">
                <a16:creationId xmlns:a16="http://schemas.microsoft.com/office/drawing/2014/main" id="{E35EE81C-A6E4-477C-82D5-16EF726F51CC}"/>
              </a:ext>
            </a:extLst>
          </p:cNvPr>
          <p:cNvSpPr txBox="1"/>
          <p:nvPr/>
        </p:nvSpPr>
        <p:spPr>
          <a:xfrm>
            <a:off x="9689505" y="5675803"/>
            <a:ext cx="274434" cy="230832"/>
          </a:xfrm>
          <a:prstGeom prst="rect">
            <a:avLst/>
          </a:prstGeom>
          <a:noFill/>
        </p:spPr>
        <p:txBody>
          <a:bodyPr wrap="none" rtlCol="0">
            <a:spAutoFit/>
          </a:bodyPr>
          <a:lstStyle/>
          <a:p>
            <a:r>
              <a:rPr lang="en-US" altLang="zh-CN" sz="900" dirty="0">
                <a:solidFill>
                  <a:schemeClr val="tx1"/>
                </a:solidFill>
              </a:rPr>
              <a:t>t3</a:t>
            </a:r>
            <a:endParaRPr lang="zh-CN" altLang="en-US" sz="900" dirty="0">
              <a:solidFill>
                <a:schemeClr val="tx1"/>
              </a:solidFill>
            </a:endParaRPr>
          </a:p>
        </p:txBody>
      </p:sp>
      <p:cxnSp>
        <p:nvCxnSpPr>
          <p:cNvPr id="42" name="直接连接符 41">
            <a:extLst>
              <a:ext uri="{FF2B5EF4-FFF2-40B4-BE49-F238E27FC236}">
                <a16:creationId xmlns:a16="http://schemas.microsoft.com/office/drawing/2014/main" id="{CA7C25F9-855F-42EE-AA12-CB4599F00C63}"/>
              </a:ext>
            </a:extLst>
          </p:cNvPr>
          <p:cNvCxnSpPr/>
          <p:nvPr/>
        </p:nvCxnSpPr>
        <p:spPr bwMode="auto">
          <a:xfrm>
            <a:off x="8671150" y="4783552"/>
            <a:ext cx="0" cy="967474"/>
          </a:xfrm>
          <a:prstGeom prst="line">
            <a:avLst/>
          </a:prstGeom>
          <a:solidFill>
            <a:srgbClr val="00B8FF"/>
          </a:solidFill>
          <a:ln w="9525" cap="flat" cmpd="sng" algn="ctr">
            <a:solidFill>
              <a:schemeClr val="tx1"/>
            </a:solidFill>
            <a:prstDash val="dashDot"/>
            <a:round/>
            <a:headEnd type="none" w="med" len="med"/>
            <a:tailEnd type="none" w="med" len="med"/>
          </a:ln>
          <a:effectLst/>
        </p:spPr>
      </p:cxnSp>
      <p:sp>
        <p:nvSpPr>
          <p:cNvPr id="43" name="文本框 42">
            <a:extLst>
              <a:ext uri="{FF2B5EF4-FFF2-40B4-BE49-F238E27FC236}">
                <a16:creationId xmlns:a16="http://schemas.microsoft.com/office/drawing/2014/main" id="{FD5C6C04-C266-44E3-B113-40BD80A658BA}"/>
              </a:ext>
            </a:extLst>
          </p:cNvPr>
          <p:cNvSpPr txBox="1"/>
          <p:nvPr/>
        </p:nvSpPr>
        <p:spPr>
          <a:xfrm>
            <a:off x="8533933" y="5715671"/>
            <a:ext cx="274434" cy="230832"/>
          </a:xfrm>
          <a:prstGeom prst="rect">
            <a:avLst/>
          </a:prstGeom>
          <a:noFill/>
        </p:spPr>
        <p:txBody>
          <a:bodyPr wrap="none" rtlCol="0">
            <a:spAutoFit/>
          </a:bodyPr>
          <a:lstStyle/>
          <a:p>
            <a:r>
              <a:rPr lang="en-US" altLang="zh-CN" sz="900" dirty="0">
                <a:solidFill>
                  <a:schemeClr val="tx1"/>
                </a:solidFill>
              </a:rPr>
              <a:t>t2</a:t>
            </a:r>
            <a:endParaRPr lang="zh-CN" altLang="en-US" sz="900" dirty="0">
              <a:solidFill>
                <a:schemeClr val="tx1"/>
              </a:solidFill>
            </a:endParaRPr>
          </a:p>
        </p:txBody>
      </p:sp>
      <p:cxnSp>
        <p:nvCxnSpPr>
          <p:cNvPr id="44" name="直接连接符 43">
            <a:extLst>
              <a:ext uri="{FF2B5EF4-FFF2-40B4-BE49-F238E27FC236}">
                <a16:creationId xmlns:a16="http://schemas.microsoft.com/office/drawing/2014/main" id="{26CA15B1-9056-4721-AEA0-10A79B9359B5}"/>
              </a:ext>
            </a:extLst>
          </p:cNvPr>
          <p:cNvCxnSpPr/>
          <p:nvPr/>
        </p:nvCxnSpPr>
        <p:spPr bwMode="auto">
          <a:xfrm>
            <a:off x="11266882" y="4783552"/>
            <a:ext cx="0" cy="967474"/>
          </a:xfrm>
          <a:prstGeom prst="line">
            <a:avLst/>
          </a:prstGeom>
          <a:solidFill>
            <a:srgbClr val="00B8FF"/>
          </a:solidFill>
          <a:ln w="9525" cap="flat" cmpd="sng" algn="ctr">
            <a:solidFill>
              <a:schemeClr val="tx1"/>
            </a:solidFill>
            <a:prstDash val="dashDot"/>
            <a:round/>
            <a:headEnd type="none" w="med" len="med"/>
            <a:tailEnd type="none" w="med" len="med"/>
          </a:ln>
          <a:effectLst/>
        </p:spPr>
      </p:cxnSp>
      <p:sp>
        <p:nvSpPr>
          <p:cNvPr id="45" name="文本框 44">
            <a:extLst>
              <a:ext uri="{FF2B5EF4-FFF2-40B4-BE49-F238E27FC236}">
                <a16:creationId xmlns:a16="http://schemas.microsoft.com/office/drawing/2014/main" id="{D466FDF8-3A74-418A-A49E-24E05984468B}"/>
              </a:ext>
            </a:extLst>
          </p:cNvPr>
          <p:cNvSpPr txBox="1"/>
          <p:nvPr/>
        </p:nvSpPr>
        <p:spPr>
          <a:xfrm>
            <a:off x="11129665" y="5715671"/>
            <a:ext cx="274434" cy="230832"/>
          </a:xfrm>
          <a:prstGeom prst="rect">
            <a:avLst/>
          </a:prstGeom>
          <a:noFill/>
        </p:spPr>
        <p:txBody>
          <a:bodyPr wrap="none" rtlCol="0">
            <a:spAutoFit/>
          </a:bodyPr>
          <a:lstStyle/>
          <a:p>
            <a:r>
              <a:rPr lang="en-US" altLang="zh-CN" sz="900" dirty="0">
                <a:solidFill>
                  <a:schemeClr val="tx1"/>
                </a:solidFill>
              </a:rPr>
              <a:t>t4</a:t>
            </a:r>
            <a:endParaRPr lang="zh-CN" altLang="en-US" sz="900" dirty="0">
              <a:solidFill>
                <a:schemeClr val="tx1"/>
              </a:solidFill>
            </a:endParaRPr>
          </a:p>
        </p:txBody>
      </p:sp>
      <p:sp>
        <p:nvSpPr>
          <p:cNvPr id="46" name="椭圆 45">
            <a:extLst>
              <a:ext uri="{FF2B5EF4-FFF2-40B4-BE49-F238E27FC236}">
                <a16:creationId xmlns:a16="http://schemas.microsoft.com/office/drawing/2014/main" id="{BA8F932F-E983-4FE1-9A5A-14352A4C874A}"/>
              </a:ext>
            </a:extLst>
          </p:cNvPr>
          <p:cNvSpPr/>
          <p:nvPr/>
        </p:nvSpPr>
        <p:spPr bwMode="auto">
          <a:xfrm>
            <a:off x="7719303" y="2420888"/>
            <a:ext cx="1571206" cy="1571206"/>
          </a:xfrm>
          <a:prstGeom prst="ellipse">
            <a:avLst/>
          </a:prstGeom>
          <a:noFill/>
          <a:ln w="9525" cap="flat" cmpd="sng" algn="ctr">
            <a:solidFill>
              <a:srgbClr val="00B0F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7" name="椭圆 46">
            <a:extLst>
              <a:ext uri="{FF2B5EF4-FFF2-40B4-BE49-F238E27FC236}">
                <a16:creationId xmlns:a16="http://schemas.microsoft.com/office/drawing/2014/main" id="{877470D7-7F1C-4EBD-943C-4D6DDC9BAC07}"/>
              </a:ext>
            </a:extLst>
          </p:cNvPr>
          <p:cNvSpPr/>
          <p:nvPr/>
        </p:nvSpPr>
        <p:spPr bwMode="auto">
          <a:xfrm>
            <a:off x="8409645" y="3134483"/>
            <a:ext cx="152400" cy="144016"/>
          </a:xfrm>
          <a:prstGeom prst="ellipse">
            <a:avLst/>
          </a:prstGeom>
          <a:solidFill>
            <a:srgbClr val="00B0F0"/>
          </a:solidFill>
          <a:ln w="9525" cap="flat" cmpd="sng" algn="ctr">
            <a:solidFill>
              <a:srgbClr val="00B0F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8" name="文本框 47">
            <a:extLst>
              <a:ext uri="{FF2B5EF4-FFF2-40B4-BE49-F238E27FC236}">
                <a16:creationId xmlns:a16="http://schemas.microsoft.com/office/drawing/2014/main" id="{88B3D378-D3E5-4275-8C04-F18BF3E4FAE7}"/>
              </a:ext>
            </a:extLst>
          </p:cNvPr>
          <p:cNvSpPr txBox="1"/>
          <p:nvPr/>
        </p:nvSpPr>
        <p:spPr>
          <a:xfrm>
            <a:off x="8068864" y="2956149"/>
            <a:ext cx="1034257" cy="230832"/>
          </a:xfrm>
          <a:prstGeom prst="rect">
            <a:avLst/>
          </a:prstGeom>
          <a:noFill/>
        </p:spPr>
        <p:txBody>
          <a:bodyPr wrap="none" rtlCol="0">
            <a:spAutoFit/>
          </a:bodyPr>
          <a:lstStyle/>
          <a:p>
            <a:r>
              <a:rPr lang="en-US" altLang="zh-CN" sz="900" dirty="0">
                <a:solidFill>
                  <a:schemeClr val="tx1"/>
                </a:solidFill>
              </a:rPr>
              <a:t>OBSS peer STA 1</a:t>
            </a:r>
            <a:endParaRPr lang="zh-CN" altLang="en-US" sz="900" dirty="0">
              <a:solidFill>
                <a:schemeClr val="tx1"/>
              </a:solidFill>
            </a:endParaRPr>
          </a:p>
        </p:txBody>
      </p:sp>
      <p:sp>
        <p:nvSpPr>
          <p:cNvPr id="49" name="椭圆 48">
            <a:extLst>
              <a:ext uri="{FF2B5EF4-FFF2-40B4-BE49-F238E27FC236}">
                <a16:creationId xmlns:a16="http://schemas.microsoft.com/office/drawing/2014/main" id="{15B61F60-7CC4-402B-8A90-8FA99612C0B2}"/>
              </a:ext>
            </a:extLst>
          </p:cNvPr>
          <p:cNvSpPr/>
          <p:nvPr/>
        </p:nvSpPr>
        <p:spPr bwMode="auto">
          <a:xfrm>
            <a:off x="9997585" y="2859589"/>
            <a:ext cx="1571206" cy="1571206"/>
          </a:xfrm>
          <a:prstGeom prst="ellipse">
            <a:avLst/>
          </a:prstGeom>
          <a:noFill/>
          <a:ln w="9525" cap="flat" cmpd="sng" algn="ctr">
            <a:solidFill>
              <a:srgbClr val="FFC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椭圆 49">
            <a:extLst>
              <a:ext uri="{FF2B5EF4-FFF2-40B4-BE49-F238E27FC236}">
                <a16:creationId xmlns:a16="http://schemas.microsoft.com/office/drawing/2014/main" id="{7A722F63-494D-4DDC-99E5-8A81521B5C72}"/>
              </a:ext>
            </a:extLst>
          </p:cNvPr>
          <p:cNvSpPr/>
          <p:nvPr/>
        </p:nvSpPr>
        <p:spPr bwMode="auto">
          <a:xfrm>
            <a:off x="10721905" y="3572572"/>
            <a:ext cx="152400" cy="144016"/>
          </a:xfrm>
          <a:prstGeom prst="ellipse">
            <a:avLst/>
          </a:prstGeom>
          <a:solidFill>
            <a:srgbClr val="FFC000"/>
          </a:solidFill>
          <a:ln w="9525" cap="flat" cmpd="sng" algn="ctr">
            <a:solidFill>
              <a:srgbClr val="FFC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文本框 50">
            <a:extLst>
              <a:ext uri="{FF2B5EF4-FFF2-40B4-BE49-F238E27FC236}">
                <a16:creationId xmlns:a16="http://schemas.microsoft.com/office/drawing/2014/main" id="{1C4268E7-EB89-4D6E-AA97-75FEEB392138}"/>
              </a:ext>
            </a:extLst>
          </p:cNvPr>
          <p:cNvSpPr txBox="1"/>
          <p:nvPr/>
        </p:nvSpPr>
        <p:spPr>
          <a:xfrm>
            <a:off x="10437011" y="3376971"/>
            <a:ext cx="1034257" cy="230832"/>
          </a:xfrm>
          <a:prstGeom prst="rect">
            <a:avLst/>
          </a:prstGeom>
          <a:noFill/>
        </p:spPr>
        <p:txBody>
          <a:bodyPr wrap="none" rtlCol="0">
            <a:spAutoFit/>
          </a:bodyPr>
          <a:lstStyle/>
          <a:p>
            <a:r>
              <a:rPr lang="en-US" altLang="zh-CN" sz="900" dirty="0">
                <a:solidFill>
                  <a:schemeClr val="tx1"/>
                </a:solidFill>
              </a:rPr>
              <a:t>OBSS peer STA 2</a:t>
            </a:r>
            <a:endParaRPr lang="zh-CN" altLang="en-US" sz="900" dirty="0">
              <a:solidFill>
                <a:schemeClr val="tx1"/>
              </a:solidFill>
            </a:endParaRPr>
          </a:p>
        </p:txBody>
      </p:sp>
      <p:sp>
        <p:nvSpPr>
          <p:cNvPr id="52" name="文本框 51">
            <a:extLst>
              <a:ext uri="{FF2B5EF4-FFF2-40B4-BE49-F238E27FC236}">
                <a16:creationId xmlns:a16="http://schemas.microsoft.com/office/drawing/2014/main" id="{6341E436-FF02-4A42-8019-663DDD4EEFEC}"/>
              </a:ext>
            </a:extLst>
          </p:cNvPr>
          <p:cNvSpPr txBox="1"/>
          <p:nvPr/>
        </p:nvSpPr>
        <p:spPr>
          <a:xfrm>
            <a:off x="11506444" y="5308538"/>
            <a:ext cx="357790" cy="230832"/>
          </a:xfrm>
          <a:prstGeom prst="rect">
            <a:avLst/>
          </a:prstGeom>
          <a:noFill/>
        </p:spPr>
        <p:txBody>
          <a:bodyPr wrap="none" rtlCol="0">
            <a:spAutoFit/>
          </a:bodyPr>
          <a:lstStyle/>
          <a:p>
            <a:r>
              <a:rPr lang="en-US" altLang="zh-CN" sz="900" dirty="0">
                <a:solidFill>
                  <a:schemeClr val="tx1"/>
                </a:solidFill>
              </a:rPr>
              <a:t>p80</a:t>
            </a:r>
            <a:endParaRPr lang="zh-CN" altLang="en-US" sz="900" dirty="0">
              <a:solidFill>
                <a:schemeClr val="tx1"/>
              </a:solidFill>
            </a:endParaRPr>
          </a:p>
        </p:txBody>
      </p:sp>
      <p:sp>
        <p:nvSpPr>
          <p:cNvPr id="53" name="文本框 52">
            <a:extLst>
              <a:ext uri="{FF2B5EF4-FFF2-40B4-BE49-F238E27FC236}">
                <a16:creationId xmlns:a16="http://schemas.microsoft.com/office/drawing/2014/main" id="{73295A5A-DDFF-4002-A9EC-0A1027593C62}"/>
              </a:ext>
            </a:extLst>
          </p:cNvPr>
          <p:cNvSpPr txBox="1"/>
          <p:nvPr/>
        </p:nvSpPr>
        <p:spPr>
          <a:xfrm>
            <a:off x="11503471" y="4964462"/>
            <a:ext cx="344966" cy="230832"/>
          </a:xfrm>
          <a:prstGeom prst="rect">
            <a:avLst/>
          </a:prstGeom>
          <a:noFill/>
        </p:spPr>
        <p:txBody>
          <a:bodyPr wrap="none" rtlCol="0">
            <a:spAutoFit/>
          </a:bodyPr>
          <a:lstStyle/>
          <a:p>
            <a:r>
              <a:rPr lang="en-US" altLang="zh-CN" sz="900" dirty="0">
                <a:solidFill>
                  <a:schemeClr val="tx1"/>
                </a:solidFill>
              </a:rPr>
              <a:t>s80</a:t>
            </a:r>
            <a:endParaRPr lang="zh-CN" altLang="en-US" sz="900" dirty="0">
              <a:solidFill>
                <a:schemeClr val="tx1"/>
              </a:solidFill>
            </a:endParaRPr>
          </a:p>
        </p:txBody>
      </p:sp>
      <p:sp>
        <p:nvSpPr>
          <p:cNvPr id="54" name="椭圆 53">
            <a:extLst>
              <a:ext uri="{FF2B5EF4-FFF2-40B4-BE49-F238E27FC236}">
                <a16:creationId xmlns:a16="http://schemas.microsoft.com/office/drawing/2014/main" id="{A0A984AE-505A-4B49-A138-C30E53D9F63C}"/>
              </a:ext>
            </a:extLst>
          </p:cNvPr>
          <p:cNvSpPr/>
          <p:nvPr/>
        </p:nvSpPr>
        <p:spPr bwMode="auto">
          <a:xfrm>
            <a:off x="9905834" y="4062778"/>
            <a:ext cx="152400" cy="144016"/>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文本框 54">
            <a:extLst>
              <a:ext uri="{FF2B5EF4-FFF2-40B4-BE49-F238E27FC236}">
                <a16:creationId xmlns:a16="http://schemas.microsoft.com/office/drawing/2014/main" id="{FAB55E9C-B755-40C8-938F-CDCC0E55E9C8}"/>
              </a:ext>
            </a:extLst>
          </p:cNvPr>
          <p:cNvSpPr txBox="1"/>
          <p:nvPr/>
        </p:nvSpPr>
        <p:spPr>
          <a:xfrm>
            <a:off x="9624392" y="3884931"/>
            <a:ext cx="716863" cy="230832"/>
          </a:xfrm>
          <a:prstGeom prst="rect">
            <a:avLst/>
          </a:prstGeom>
          <a:noFill/>
        </p:spPr>
        <p:txBody>
          <a:bodyPr wrap="none" rtlCol="0">
            <a:spAutoFit/>
          </a:bodyPr>
          <a:lstStyle/>
          <a:p>
            <a:r>
              <a:rPr lang="en-US" altLang="zh-CN" sz="900" dirty="0">
                <a:solidFill>
                  <a:schemeClr val="tx1"/>
                </a:solidFill>
              </a:rPr>
              <a:t>Peer STA 1</a:t>
            </a:r>
            <a:endParaRPr lang="zh-CN" altLang="en-US" sz="900" dirty="0">
              <a:solidFill>
                <a:schemeClr val="tx1"/>
              </a:solidFill>
            </a:endParaRPr>
          </a:p>
        </p:txBody>
      </p:sp>
    </p:spTree>
    <p:extLst>
      <p:ext uri="{BB962C8B-B14F-4D97-AF65-F5344CB8AC3E}">
        <p14:creationId xmlns:p14="http://schemas.microsoft.com/office/powerpoint/2010/main" val="25058171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Primary NAV + Secondary NAV</a:t>
            </a:r>
            <a:endParaRPr lang="en-GB" dirty="0"/>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2000" dirty="0"/>
              <a:t>An NPCA STA maintains not only NAV for the primary channel but also opportunistically NAV for the NPCA primary channel when parking on primary channel</a:t>
            </a:r>
          </a:p>
          <a:p>
            <a:pPr lvl="1">
              <a:buFont typeface="Times New Roman" pitchFamily="16" charset="0"/>
              <a:buChar char="•"/>
            </a:pPr>
            <a:r>
              <a:rPr lang="en-GB" sz="1800" dirty="0"/>
              <a:t>If a received PPDU indicates bandwidth covering the NPCA primary channel, the NAV for the primary channel can be updated</a:t>
            </a:r>
          </a:p>
          <a:p>
            <a:pPr>
              <a:buFont typeface="Times New Roman" pitchFamily="16" charset="0"/>
              <a:buChar char="•"/>
            </a:pPr>
            <a:r>
              <a:rPr lang="en-GB" sz="2000" dirty="0"/>
              <a:t>Optionally, the </a:t>
            </a:r>
            <a:r>
              <a:rPr lang="en-GB" altLang="zh-CN" sz="2000" dirty="0"/>
              <a:t>NPCA STA maintains not only NAV for the NPCA primary channel but also opportunistically NAV for the primary channel when parking on NPCA primary channel</a:t>
            </a:r>
            <a:endParaRPr lang="en-GB" sz="2000" dirty="0"/>
          </a:p>
          <a:p>
            <a:pPr lvl="1">
              <a:buFont typeface="Times New Roman" pitchFamily="16" charset="0"/>
              <a:buChar char="•"/>
            </a:pPr>
            <a:r>
              <a:rPr lang="en-GB" altLang="zh-CN" sz="1800" dirty="0"/>
              <a:t>If a received PPDU indicates bandwidth covering the primary channel, the NAV for the primary channel can be update</a:t>
            </a:r>
          </a:p>
          <a:p>
            <a:pPr>
              <a:buFont typeface="Times New Roman" pitchFamily="16" charset="0"/>
              <a:buChar char="•"/>
            </a:pPr>
            <a:r>
              <a:rPr lang="en-US" altLang="zh-CN" sz="2200" dirty="0"/>
              <a:t>Denote the proposed NAV setting in the form of (</a:t>
            </a:r>
            <a:r>
              <a:rPr lang="en-US" altLang="zh-CN" sz="2200" dirty="0" err="1"/>
              <a:t>NAV_p</a:t>
            </a:r>
            <a:r>
              <a:rPr lang="en-US" altLang="zh-CN" sz="2200" dirty="0"/>
              <a:t>, NAV_s)</a:t>
            </a:r>
          </a:p>
          <a:p>
            <a:pPr lvl="1">
              <a:buFont typeface="Times New Roman" pitchFamily="16" charset="0"/>
              <a:buChar char="•"/>
            </a:pPr>
            <a:r>
              <a:rPr lang="en-US" sz="1800" dirty="0"/>
              <a:t>t1: (~t3, ~t3) </a:t>
            </a:r>
            <a:r>
              <a:rPr lang="en-US" sz="1800" dirty="0">
                <a:sym typeface="Wingdings" panose="05000000000000000000" pitchFamily="2" charset="2"/>
              </a:rPr>
              <a:t> </a:t>
            </a:r>
            <a:r>
              <a:rPr lang="en-US" sz="1800" dirty="0"/>
              <a:t>t2: (~t4, ~t3)</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5" name="Footer Placeholder 4"/>
          <p:cNvSpPr>
            <a:spLocks noGrp="1"/>
          </p:cNvSpPr>
          <p:nvPr>
            <p:ph type="ftr" idx="14"/>
          </p:nvPr>
        </p:nvSpPr>
        <p:spPr>
          <a:xfrm>
            <a:off x="6832028" y="6475262"/>
            <a:ext cx="4246027" cy="180975"/>
          </a:xfrm>
        </p:spPr>
        <p:txBody>
          <a:bodyPr/>
          <a:lstStyle/>
          <a:p>
            <a:r>
              <a:rPr lang="en-GB"/>
              <a:t>Yue Zhao et. al., Huawei</a:t>
            </a:r>
            <a:endParaRPr lang="en-GB" dirty="0"/>
          </a:p>
        </p:txBody>
      </p:sp>
      <p:sp>
        <p:nvSpPr>
          <p:cNvPr id="4" name="Date Placeholder 3"/>
          <p:cNvSpPr>
            <a:spLocks noGrp="1"/>
          </p:cNvSpPr>
          <p:nvPr>
            <p:ph type="dt" idx="15"/>
          </p:nvPr>
        </p:nvSpPr>
        <p:spPr/>
        <p:txBody>
          <a:bodyPr/>
          <a:lstStyle/>
          <a:p>
            <a:r>
              <a:rPr lang="en-US" altLang="zh-CN"/>
              <a:t>January 2025</a:t>
            </a:r>
            <a:endParaRPr lang="en-GB"/>
          </a:p>
        </p:txBody>
      </p:sp>
      <p:cxnSp>
        <p:nvCxnSpPr>
          <p:cNvPr id="7" name="直接连接符 6">
            <a:extLst>
              <a:ext uri="{FF2B5EF4-FFF2-40B4-BE49-F238E27FC236}">
                <a16:creationId xmlns:a16="http://schemas.microsoft.com/office/drawing/2014/main" id="{59FD057B-3F4E-4BA6-96BF-6998AEC1F9F7}"/>
              </a:ext>
            </a:extLst>
          </p:cNvPr>
          <p:cNvCxnSpPr/>
          <p:nvPr/>
        </p:nvCxnSpPr>
        <p:spPr bwMode="auto">
          <a:xfrm>
            <a:off x="6802385" y="6277944"/>
            <a:ext cx="4550400" cy="0"/>
          </a:xfrm>
          <a:prstGeom prst="line">
            <a:avLst/>
          </a:prstGeom>
          <a:solidFill>
            <a:srgbClr val="00B8FF"/>
          </a:solidFill>
          <a:ln w="9525" cap="flat" cmpd="sng" algn="ctr">
            <a:solidFill>
              <a:schemeClr val="accent1"/>
            </a:solidFill>
            <a:prstDash val="solid"/>
            <a:round/>
            <a:headEnd type="none" w="med" len="med"/>
            <a:tailEnd type="none" w="med" len="med"/>
          </a:ln>
          <a:effectLst/>
        </p:spPr>
      </p:cxnSp>
      <p:cxnSp>
        <p:nvCxnSpPr>
          <p:cNvPr id="9" name="直接连接符 8">
            <a:extLst>
              <a:ext uri="{FF2B5EF4-FFF2-40B4-BE49-F238E27FC236}">
                <a16:creationId xmlns:a16="http://schemas.microsoft.com/office/drawing/2014/main" id="{52F5082F-01E8-4C5F-A9C5-F1582E3CAC10}"/>
              </a:ext>
            </a:extLst>
          </p:cNvPr>
          <p:cNvCxnSpPr>
            <a:cxnSpLocks/>
          </p:cNvCxnSpPr>
          <p:nvPr/>
        </p:nvCxnSpPr>
        <p:spPr bwMode="auto">
          <a:xfrm>
            <a:off x="6787735" y="5557864"/>
            <a:ext cx="4551154" cy="0"/>
          </a:xfrm>
          <a:prstGeom prst="line">
            <a:avLst/>
          </a:prstGeom>
          <a:solidFill>
            <a:srgbClr val="00B8FF"/>
          </a:solidFill>
          <a:ln w="9525" cap="flat" cmpd="sng" algn="ctr">
            <a:solidFill>
              <a:schemeClr val="accent1"/>
            </a:solidFill>
            <a:prstDash val="solid"/>
            <a:round/>
            <a:headEnd type="none" w="med" len="med"/>
            <a:tailEnd type="none" w="med" len="med"/>
          </a:ln>
          <a:effectLst/>
        </p:spPr>
      </p:cxnSp>
      <p:cxnSp>
        <p:nvCxnSpPr>
          <p:cNvPr id="10" name="直接连接符 9">
            <a:extLst>
              <a:ext uri="{FF2B5EF4-FFF2-40B4-BE49-F238E27FC236}">
                <a16:creationId xmlns:a16="http://schemas.microsoft.com/office/drawing/2014/main" id="{54011E30-14FA-4BEE-8B22-8DAC94ECC701}"/>
              </a:ext>
            </a:extLst>
          </p:cNvPr>
          <p:cNvCxnSpPr/>
          <p:nvPr/>
        </p:nvCxnSpPr>
        <p:spPr bwMode="auto">
          <a:xfrm>
            <a:off x="6802385" y="5917904"/>
            <a:ext cx="4550400" cy="0"/>
          </a:xfrm>
          <a:prstGeom prst="line">
            <a:avLst/>
          </a:prstGeom>
          <a:solidFill>
            <a:srgbClr val="00B8FF"/>
          </a:solidFill>
          <a:ln w="9525" cap="flat" cmpd="sng" algn="ctr">
            <a:solidFill>
              <a:schemeClr val="accent1"/>
            </a:solidFill>
            <a:prstDash val="dash"/>
            <a:round/>
            <a:headEnd type="none" w="med" len="med"/>
            <a:tailEnd type="none" w="med" len="med"/>
          </a:ln>
          <a:effectLst/>
        </p:spPr>
      </p:cxnSp>
      <p:sp>
        <p:nvSpPr>
          <p:cNvPr id="8" name="矩形 7">
            <a:extLst>
              <a:ext uri="{FF2B5EF4-FFF2-40B4-BE49-F238E27FC236}">
                <a16:creationId xmlns:a16="http://schemas.microsoft.com/office/drawing/2014/main" id="{310463D9-0094-4474-86FA-C061F3A81561}"/>
              </a:ext>
            </a:extLst>
          </p:cNvPr>
          <p:cNvSpPr/>
          <p:nvPr/>
        </p:nvSpPr>
        <p:spPr bwMode="auto">
          <a:xfrm>
            <a:off x="7378449" y="5557864"/>
            <a:ext cx="504056" cy="72002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矩形 11">
            <a:extLst>
              <a:ext uri="{FF2B5EF4-FFF2-40B4-BE49-F238E27FC236}">
                <a16:creationId xmlns:a16="http://schemas.microsoft.com/office/drawing/2014/main" id="{7F1D52CC-1376-4D08-8586-CCD75F57E1CF}"/>
              </a:ext>
            </a:extLst>
          </p:cNvPr>
          <p:cNvSpPr/>
          <p:nvPr/>
        </p:nvSpPr>
        <p:spPr bwMode="auto">
          <a:xfrm>
            <a:off x="8358941" y="5917904"/>
            <a:ext cx="504056" cy="356871"/>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右大括号 12">
            <a:extLst>
              <a:ext uri="{FF2B5EF4-FFF2-40B4-BE49-F238E27FC236}">
                <a16:creationId xmlns:a16="http://schemas.microsoft.com/office/drawing/2014/main" id="{D0143207-0B80-45AC-8B9F-E4E5C2D20E30}"/>
              </a:ext>
            </a:extLst>
          </p:cNvPr>
          <p:cNvSpPr/>
          <p:nvPr/>
        </p:nvSpPr>
        <p:spPr bwMode="auto">
          <a:xfrm rot="16200000">
            <a:off x="8705576" y="4569023"/>
            <a:ext cx="154059" cy="1800200"/>
          </a:xfrm>
          <a:prstGeom prst="rightBrac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右大括号 14">
            <a:extLst>
              <a:ext uri="{FF2B5EF4-FFF2-40B4-BE49-F238E27FC236}">
                <a16:creationId xmlns:a16="http://schemas.microsoft.com/office/drawing/2014/main" id="{F74EA622-2E57-4209-8948-C48677FCA300}"/>
              </a:ext>
            </a:extLst>
          </p:cNvPr>
          <p:cNvSpPr/>
          <p:nvPr/>
        </p:nvSpPr>
        <p:spPr bwMode="auto">
          <a:xfrm rot="16200000">
            <a:off x="9921199" y="4716208"/>
            <a:ext cx="143465" cy="2259869"/>
          </a:xfrm>
          <a:prstGeom prst="rightBrac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文本框 15">
            <a:extLst>
              <a:ext uri="{FF2B5EF4-FFF2-40B4-BE49-F238E27FC236}">
                <a16:creationId xmlns:a16="http://schemas.microsoft.com/office/drawing/2014/main" id="{97FA0FC5-D29F-4041-9C7F-F7DFE0A3FC68}"/>
              </a:ext>
            </a:extLst>
          </p:cNvPr>
          <p:cNvSpPr txBox="1"/>
          <p:nvPr/>
        </p:nvSpPr>
        <p:spPr>
          <a:xfrm>
            <a:off x="8358941" y="5199943"/>
            <a:ext cx="973343" cy="230832"/>
          </a:xfrm>
          <a:prstGeom prst="rect">
            <a:avLst/>
          </a:prstGeom>
          <a:noFill/>
        </p:spPr>
        <p:txBody>
          <a:bodyPr wrap="none" rtlCol="0">
            <a:spAutoFit/>
          </a:bodyPr>
          <a:lstStyle/>
          <a:p>
            <a:r>
              <a:rPr lang="en-US" altLang="zh-CN" sz="900" dirty="0">
                <a:solidFill>
                  <a:schemeClr val="tx1"/>
                </a:solidFill>
              </a:rPr>
              <a:t>OBSS 1 duration</a:t>
            </a:r>
            <a:endParaRPr lang="zh-CN" altLang="en-US" sz="900" dirty="0">
              <a:solidFill>
                <a:schemeClr val="tx1"/>
              </a:solidFill>
            </a:endParaRPr>
          </a:p>
        </p:txBody>
      </p:sp>
      <p:sp>
        <p:nvSpPr>
          <p:cNvPr id="17" name="文本框 16">
            <a:extLst>
              <a:ext uri="{FF2B5EF4-FFF2-40B4-BE49-F238E27FC236}">
                <a16:creationId xmlns:a16="http://schemas.microsoft.com/office/drawing/2014/main" id="{4E66D119-4F21-47E8-A3B9-D9C2A437B7DB}"/>
              </a:ext>
            </a:extLst>
          </p:cNvPr>
          <p:cNvSpPr txBox="1"/>
          <p:nvPr/>
        </p:nvSpPr>
        <p:spPr>
          <a:xfrm>
            <a:off x="9606074" y="5585868"/>
            <a:ext cx="973343" cy="230832"/>
          </a:xfrm>
          <a:prstGeom prst="rect">
            <a:avLst/>
          </a:prstGeom>
          <a:noFill/>
        </p:spPr>
        <p:txBody>
          <a:bodyPr wrap="none" rtlCol="0">
            <a:spAutoFit/>
          </a:bodyPr>
          <a:lstStyle/>
          <a:p>
            <a:r>
              <a:rPr lang="en-US" altLang="zh-CN" sz="900" dirty="0">
                <a:solidFill>
                  <a:schemeClr val="tx1"/>
                </a:solidFill>
              </a:rPr>
              <a:t>OBSS 2 duration</a:t>
            </a:r>
            <a:endParaRPr lang="zh-CN" altLang="en-US" sz="900" dirty="0">
              <a:solidFill>
                <a:schemeClr val="tx1"/>
              </a:solidFill>
            </a:endParaRPr>
          </a:p>
        </p:txBody>
      </p:sp>
      <p:sp>
        <p:nvSpPr>
          <p:cNvPr id="31" name="矩形 30">
            <a:extLst>
              <a:ext uri="{FF2B5EF4-FFF2-40B4-BE49-F238E27FC236}">
                <a16:creationId xmlns:a16="http://schemas.microsoft.com/office/drawing/2014/main" id="{537F4E8B-6A5F-4061-954F-2BE8788E0ED5}"/>
              </a:ext>
            </a:extLst>
          </p:cNvPr>
          <p:cNvSpPr/>
          <p:nvPr/>
        </p:nvSpPr>
        <p:spPr bwMode="auto">
          <a:xfrm>
            <a:off x="10476191" y="5135570"/>
            <a:ext cx="282625" cy="11440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2" name="文本框 31">
            <a:extLst>
              <a:ext uri="{FF2B5EF4-FFF2-40B4-BE49-F238E27FC236}">
                <a16:creationId xmlns:a16="http://schemas.microsoft.com/office/drawing/2014/main" id="{8BF0E7D3-2853-4A1B-8473-B679AB9B1C75}"/>
              </a:ext>
            </a:extLst>
          </p:cNvPr>
          <p:cNvSpPr txBox="1"/>
          <p:nvPr/>
        </p:nvSpPr>
        <p:spPr>
          <a:xfrm>
            <a:off x="10787549" y="5077355"/>
            <a:ext cx="559769" cy="230832"/>
          </a:xfrm>
          <a:prstGeom prst="rect">
            <a:avLst/>
          </a:prstGeom>
          <a:noFill/>
        </p:spPr>
        <p:txBody>
          <a:bodyPr wrap="none" rtlCol="0">
            <a:spAutoFit/>
          </a:bodyPr>
          <a:lstStyle/>
          <a:p>
            <a:r>
              <a:rPr lang="en-US" altLang="zh-CN" sz="900" dirty="0">
                <a:solidFill>
                  <a:schemeClr val="tx1"/>
                </a:solidFill>
              </a:rPr>
              <a:t>OBSS 1</a:t>
            </a:r>
            <a:endParaRPr lang="zh-CN" altLang="en-US" sz="900" dirty="0">
              <a:solidFill>
                <a:schemeClr val="tx1"/>
              </a:solidFill>
            </a:endParaRPr>
          </a:p>
        </p:txBody>
      </p:sp>
      <p:sp>
        <p:nvSpPr>
          <p:cNvPr id="33" name="矩形 32">
            <a:extLst>
              <a:ext uri="{FF2B5EF4-FFF2-40B4-BE49-F238E27FC236}">
                <a16:creationId xmlns:a16="http://schemas.microsoft.com/office/drawing/2014/main" id="{84232234-67BB-49AB-AC07-F1DDEA941DD4}"/>
              </a:ext>
            </a:extLst>
          </p:cNvPr>
          <p:cNvSpPr/>
          <p:nvPr/>
        </p:nvSpPr>
        <p:spPr bwMode="auto">
          <a:xfrm>
            <a:off x="10476191" y="5299296"/>
            <a:ext cx="282625" cy="114403"/>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4" name="文本框 33">
            <a:extLst>
              <a:ext uri="{FF2B5EF4-FFF2-40B4-BE49-F238E27FC236}">
                <a16:creationId xmlns:a16="http://schemas.microsoft.com/office/drawing/2014/main" id="{89249F50-BCDB-4DAB-8C92-B82F8B3D3CCC}"/>
              </a:ext>
            </a:extLst>
          </p:cNvPr>
          <p:cNvSpPr txBox="1"/>
          <p:nvPr/>
        </p:nvSpPr>
        <p:spPr>
          <a:xfrm>
            <a:off x="10787549" y="5241081"/>
            <a:ext cx="559769" cy="230832"/>
          </a:xfrm>
          <a:prstGeom prst="rect">
            <a:avLst/>
          </a:prstGeom>
          <a:noFill/>
        </p:spPr>
        <p:txBody>
          <a:bodyPr wrap="none" rtlCol="0">
            <a:spAutoFit/>
          </a:bodyPr>
          <a:lstStyle/>
          <a:p>
            <a:r>
              <a:rPr lang="en-US" altLang="zh-CN" sz="900" dirty="0">
                <a:solidFill>
                  <a:schemeClr val="tx1"/>
                </a:solidFill>
              </a:rPr>
              <a:t>OBSS 2</a:t>
            </a:r>
            <a:endParaRPr lang="zh-CN" altLang="en-US" sz="900" dirty="0">
              <a:solidFill>
                <a:schemeClr val="tx1"/>
              </a:solidFill>
            </a:endParaRPr>
          </a:p>
        </p:txBody>
      </p:sp>
      <p:cxnSp>
        <p:nvCxnSpPr>
          <p:cNvPr id="36" name="直接连接符 35">
            <a:extLst>
              <a:ext uri="{FF2B5EF4-FFF2-40B4-BE49-F238E27FC236}">
                <a16:creationId xmlns:a16="http://schemas.microsoft.com/office/drawing/2014/main" id="{96CAFC5A-277D-401F-92CD-E467B27F69E1}"/>
              </a:ext>
            </a:extLst>
          </p:cNvPr>
          <p:cNvCxnSpPr/>
          <p:nvPr/>
        </p:nvCxnSpPr>
        <p:spPr bwMode="auto">
          <a:xfrm>
            <a:off x="7566853" y="5413699"/>
            <a:ext cx="0" cy="967474"/>
          </a:xfrm>
          <a:prstGeom prst="line">
            <a:avLst/>
          </a:prstGeom>
          <a:solidFill>
            <a:srgbClr val="00B8FF"/>
          </a:solidFill>
          <a:ln w="9525" cap="flat" cmpd="sng" algn="ctr">
            <a:solidFill>
              <a:schemeClr val="tx1"/>
            </a:solidFill>
            <a:prstDash val="dashDot"/>
            <a:round/>
            <a:headEnd type="none" w="med" len="med"/>
            <a:tailEnd type="none" w="med" len="med"/>
          </a:ln>
          <a:effectLst/>
        </p:spPr>
      </p:cxnSp>
      <p:sp>
        <p:nvSpPr>
          <p:cNvPr id="39" name="文本框 38">
            <a:extLst>
              <a:ext uri="{FF2B5EF4-FFF2-40B4-BE49-F238E27FC236}">
                <a16:creationId xmlns:a16="http://schemas.microsoft.com/office/drawing/2014/main" id="{10C5D309-7395-4C3B-84D2-F504F8E65E83}"/>
              </a:ext>
            </a:extLst>
          </p:cNvPr>
          <p:cNvSpPr txBox="1"/>
          <p:nvPr/>
        </p:nvSpPr>
        <p:spPr>
          <a:xfrm>
            <a:off x="7429636" y="6345818"/>
            <a:ext cx="274434" cy="230832"/>
          </a:xfrm>
          <a:prstGeom prst="rect">
            <a:avLst/>
          </a:prstGeom>
          <a:noFill/>
        </p:spPr>
        <p:txBody>
          <a:bodyPr wrap="none" rtlCol="0">
            <a:spAutoFit/>
          </a:bodyPr>
          <a:lstStyle/>
          <a:p>
            <a:r>
              <a:rPr lang="en-US" altLang="zh-CN" sz="900" dirty="0">
                <a:solidFill>
                  <a:schemeClr val="tx1"/>
                </a:solidFill>
              </a:rPr>
              <a:t>t1</a:t>
            </a:r>
            <a:endParaRPr lang="zh-CN" altLang="en-US" sz="900" dirty="0">
              <a:solidFill>
                <a:schemeClr val="tx1"/>
              </a:solidFill>
            </a:endParaRPr>
          </a:p>
        </p:txBody>
      </p:sp>
      <p:cxnSp>
        <p:nvCxnSpPr>
          <p:cNvPr id="40" name="直接连接符 39">
            <a:extLst>
              <a:ext uri="{FF2B5EF4-FFF2-40B4-BE49-F238E27FC236}">
                <a16:creationId xmlns:a16="http://schemas.microsoft.com/office/drawing/2014/main" id="{C60850B8-5C31-44A8-85FD-4C6A14C3B81D}"/>
              </a:ext>
            </a:extLst>
          </p:cNvPr>
          <p:cNvCxnSpPr/>
          <p:nvPr/>
        </p:nvCxnSpPr>
        <p:spPr bwMode="auto">
          <a:xfrm>
            <a:off x="9682706" y="5394533"/>
            <a:ext cx="0" cy="967474"/>
          </a:xfrm>
          <a:prstGeom prst="line">
            <a:avLst/>
          </a:prstGeom>
          <a:solidFill>
            <a:srgbClr val="00B8FF"/>
          </a:solidFill>
          <a:ln w="9525" cap="flat" cmpd="sng" algn="ctr">
            <a:solidFill>
              <a:schemeClr val="tx1"/>
            </a:solidFill>
            <a:prstDash val="dashDot"/>
            <a:round/>
            <a:headEnd type="none" w="med" len="med"/>
            <a:tailEnd type="none" w="med" len="med"/>
          </a:ln>
          <a:effectLst/>
        </p:spPr>
      </p:cxnSp>
      <p:sp>
        <p:nvSpPr>
          <p:cNvPr id="41" name="文本框 40">
            <a:extLst>
              <a:ext uri="{FF2B5EF4-FFF2-40B4-BE49-F238E27FC236}">
                <a16:creationId xmlns:a16="http://schemas.microsoft.com/office/drawing/2014/main" id="{E35EE81C-A6E4-477C-82D5-16EF726F51CC}"/>
              </a:ext>
            </a:extLst>
          </p:cNvPr>
          <p:cNvSpPr txBox="1"/>
          <p:nvPr/>
        </p:nvSpPr>
        <p:spPr>
          <a:xfrm>
            <a:off x="9545489" y="6326652"/>
            <a:ext cx="274434" cy="230832"/>
          </a:xfrm>
          <a:prstGeom prst="rect">
            <a:avLst/>
          </a:prstGeom>
          <a:noFill/>
        </p:spPr>
        <p:txBody>
          <a:bodyPr wrap="none" rtlCol="0">
            <a:spAutoFit/>
          </a:bodyPr>
          <a:lstStyle/>
          <a:p>
            <a:r>
              <a:rPr lang="en-US" altLang="zh-CN" sz="900" dirty="0">
                <a:solidFill>
                  <a:schemeClr val="tx1"/>
                </a:solidFill>
              </a:rPr>
              <a:t>t3</a:t>
            </a:r>
            <a:endParaRPr lang="zh-CN" altLang="en-US" sz="900" dirty="0">
              <a:solidFill>
                <a:schemeClr val="tx1"/>
              </a:solidFill>
            </a:endParaRPr>
          </a:p>
        </p:txBody>
      </p:sp>
      <p:cxnSp>
        <p:nvCxnSpPr>
          <p:cNvPr id="42" name="直接连接符 41">
            <a:extLst>
              <a:ext uri="{FF2B5EF4-FFF2-40B4-BE49-F238E27FC236}">
                <a16:creationId xmlns:a16="http://schemas.microsoft.com/office/drawing/2014/main" id="{CA7C25F9-855F-42EE-AA12-CB4599F00C63}"/>
              </a:ext>
            </a:extLst>
          </p:cNvPr>
          <p:cNvCxnSpPr/>
          <p:nvPr/>
        </p:nvCxnSpPr>
        <p:spPr bwMode="auto">
          <a:xfrm>
            <a:off x="8527134" y="5434401"/>
            <a:ext cx="0" cy="967474"/>
          </a:xfrm>
          <a:prstGeom prst="line">
            <a:avLst/>
          </a:prstGeom>
          <a:solidFill>
            <a:srgbClr val="00B8FF"/>
          </a:solidFill>
          <a:ln w="9525" cap="flat" cmpd="sng" algn="ctr">
            <a:solidFill>
              <a:schemeClr val="tx1"/>
            </a:solidFill>
            <a:prstDash val="dashDot"/>
            <a:round/>
            <a:headEnd type="none" w="med" len="med"/>
            <a:tailEnd type="none" w="med" len="med"/>
          </a:ln>
          <a:effectLst/>
        </p:spPr>
      </p:cxnSp>
      <p:sp>
        <p:nvSpPr>
          <p:cNvPr id="43" name="文本框 42">
            <a:extLst>
              <a:ext uri="{FF2B5EF4-FFF2-40B4-BE49-F238E27FC236}">
                <a16:creationId xmlns:a16="http://schemas.microsoft.com/office/drawing/2014/main" id="{FD5C6C04-C266-44E3-B113-40BD80A658BA}"/>
              </a:ext>
            </a:extLst>
          </p:cNvPr>
          <p:cNvSpPr txBox="1"/>
          <p:nvPr/>
        </p:nvSpPr>
        <p:spPr>
          <a:xfrm>
            <a:off x="8389917" y="6366520"/>
            <a:ext cx="274434" cy="230832"/>
          </a:xfrm>
          <a:prstGeom prst="rect">
            <a:avLst/>
          </a:prstGeom>
          <a:noFill/>
        </p:spPr>
        <p:txBody>
          <a:bodyPr wrap="none" rtlCol="0">
            <a:spAutoFit/>
          </a:bodyPr>
          <a:lstStyle/>
          <a:p>
            <a:r>
              <a:rPr lang="en-US" altLang="zh-CN" sz="900" dirty="0">
                <a:solidFill>
                  <a:schemeClr val="tx1"/>
                </a:solidFill>
              </a:rPr>
              <a:t>t2</a:t>
            </a:r>
            <a:endParaRPr lang="zh-CN" altLang="en-US" sz="900" dirty="0">
              <a:solidFill>
                <a:schemeClr val="tx1"/>
              </a:solidFill>
            </a:endParaRPr>
          </a:p>
        </p:txBody>
      </p:sp>
      <p:cxnSp>
        <p:nvCxnSpPr>
          <p:cNvPr id="44" name="直接连接符 43">
            <a:extLst>
              <a:ext uri="{FF2B5EF4-FFF2-40B4-BE49-F238E27FC236}">
                <a16:creationId xmlns:a16="http://schemas.microsoft.com/office/drawing/2014/main" id="{26CA15B1-9056-4721-AEA0-10A79B9359B5}"/>
              </a:ext>
            </a:extLst>
          </p:cNvPr>
          <p:cNvCxnSpPr/>
          <p:nvPr/>
        </p:nvCxnSpPr>
        <p:spPr bwMode="auto">
          <a:xfrm>
            <a:off x="11122866" y="5434401"/>
            <a:ext cx="0" cy="967474"/>
          </a:xfrm>
          <a:prstGeom prst="line">
            <a:avLst/>
          </a:prstGeom>
          <a:solidFill>
            <a:srgbClr val="00B8FF"/>
          </a:solidFill>
          <a:ln w="9525" cap="flat" cmpd="sng" algn="ctr">
            <a:solidFill>
              <a:schemeClr val="tx1"/>
            </a:solidFill>
            <a:prstDash val="dashDot"/>
            <a:round/>
            <a:headEnd type="none" w="med" len="med"/>
            <a:tailEnd type="none" w="med" len="med"/>
          </a:ln>
          <a:effectLst/>
        </p:spPr>
      </p:cxnSp>
      <p:sp>
        <p:nvSpPr>
          <p:cNvPr id="45" name="文本框 44">
            <a:extLst>
              <a:ext uri="{FF2B5EF4-FFF2-40B4-BE49-F238E27FC236}">
                <a16:creationId xmlns:a16="http://schemas.microsoft.com/office/drawing/2014/main" id="{D466FDF8-3A74-418A-A49E-24E05984468B}"/>
              </a:ext>
            </a:extLst>
          </p:cNvPr>
          <p:cNvSpPr txBox="1"/>
          <p:nvPr/>
        </p:nvSpPr>
        <p:spPr>
          <a:xfrm>
            <a:off x="10985649" y="6366520"/>
            <a:ext cx="274434" cy="230832"/>
          </a:xfrm>
          <a:prstGeom prst="rect">
            <a:avLst/>
          </a:prstGeom>
          <a:noFill/>
        </p:spPr>
        <p:txBody>
          <a:bodyPr wrap="none" rtlCol="0">
            <a:spAutoFit/>
          </a:bodyPr>
          <a:lstStyle/>
          <a:p>
            <a:r>
              <a:rPr lang="en-US" altLang="zh-CN" sz="900" dirty="0">
                <a:solidFill>
                  <a:schemeClr val="tx1"/>
                </a:solidFill>
              </a:rPr>
              <a:t>t4</a:t>
            </a:r>
            <a:endParaRPr lang="zh-CN" altLang="en-US" sz="900" dirty="0">
              <a:solidFill>
                <a:schemeClr val="tx1"/>
              </a:solidFill>
            </a:endParaRPr>
          </a:p>
        </p:txBody>
      </p:sp>
      <p:sp>
        <p:nvSpPr>
          <p:cNvPr id="52" name="文本框 51">
            <a:extLst>
              <a:ext uri="{FF2B5EF4-FFF2-40B4-BE49-F238E27FC236}">
                <a16:creationId xmlns:a16="http://schemas.microsoft.com/office/drawing/2014/main" id="{6341E436-FF02-4A42-8019-663DDD4EEFEC}"/>
              </a:ext>
            </a:extLst>
          </p:cNvPr>
          <p:cNvSpPr txBox="1"/>
          <p:nvPr/>
        </p:nvSpPr>
        <p:spPr>
          <a:xfrm>
            <a:off x="11362428" y="5959387"/>
            <a:ext cx="357790" cy="230832"/>
          </a:xfrm>
          <a:prstGeom prst="rect">
            <a:avLst/>
          </a:prstGeom>
          <a:noFill/>
        </p:spPr>
        <p:txBody>
          <a:bodyPr wrap="none" rtlCol="0">
            <a:spAutoFit/>
          </a:bodyPr>
          <a:lstStyle/>
          <a:p>
            <a:r>
              <a:rPr lang="en-US" altLang="zh-CN" sz="900" dirty="0">
                <a:solidFill>
                  <a:schemeClr val="tx1"/>
                </a:solidFill>
              </a:rPr>
              <a:t>p80</a:t>
            </a:r>
            <a:endParaRPr lang="zh-CN" altLang="en-US" sz="900" dirty="0">
              <a:solidFill>
                <a:schemeClr val="tx1"/>
              </a:solidFill>
            </a:endParaRPr>
          </a:p>
        </p:txBody>
      </p:sp>
      <p:sp>
        <p:nvSpPr>
          <p:cNvPr id="53" name="文本框 52">
            <a:extLst>
              <a:ext uri="{FF2B5EF4-FFF2-40B4-BE49-F238E27FC236}">
                <a16:creationId xmlns:a16="http://schemas.microsoft.com/office/drawing/2014/main" id="{73295A5A-DDFF-4002-A9EC-0A1027593C62}"/>
              </a:ext>
            </a:extLst>
          </p:cNvPr>
          <p:cNvSpPr txBox="1"/>
          <p:nvPr/>
        </p:nvSpPr>
        <p:spPr>
          <a:xfrm>
            <a:off x="11359455" y="5615311"/>
            <a:ext cx="344966" cy="230832"/>
          </a:xfrm>
          <a:prstGeom prst="rect">
            <a:avLst/>
          </a:prstGeom>
          <a:noFill/>
        </p:spPr>
        <p:txBody>
          <a:bodyPr wrap="none" rtlCol="0">
            <a:spAutoFit/>
          </a:bodyPr>
          <a:lstStyle/>
          <a:p>
            <a:r>
              <a:rPr lang="en-US" altLang="zh-CN" sz="900" dirty="0">
                <a:solidFill>
                  <a:schemeClr val="tx1"/>
                </a:solidFill>
              </a:rPr>
              <a:t>s80</a:t>
            </a:r>
            <a:endParaRPr lang="zh-CN" altLang="en-US" sz="900" dirty="0">
              <a:solidFill>
                <a:schemeClr val="tx1"/>
              </a:solidFill>
            </a:endParaRPr>
          </a:p>
        </p:txBody>
      </p:sp>
      <p:sp>
        <p:nvSpPr>
          <p:cNvPr id="37" name="文本框 36">
            <a:extLst>
              <a:ext uri="{FF2B5EF4-FFF2-40B4-BE49-F238E27FC236}">
                <a16:creationId xmlns:a16="http://schemas.microsoft.com/office/drawing/2014/main" id="{33F0470B-16A5-4745-8086-3352A76BAB3F}"/>
              </a:ext>
            </a:extLst>
          </p:cNvPr>
          <p:cNvSpPr txBox="1"/>
          <p:nvPr/>
        </p:nvSpPr>
        <p:spPr>
          <a:xfrm>
            <a:off x="4695250" y="5762854"/>
            <a:ext cx="558166" cy="261610"/>
          </a:xfrm>
          <a:prstGeom prst="rect">
            <a:avLst/>
          </a:prstGeom>
          <a:noFill/>
        </p:spPr>
        <p:txBody>
          <a:bodyPr wrap="none" rtlCol="0">
            <a:spAutoFit/>
          </a:bodyPr>
          <a:lstStyle/>
          <a:p>
            <a:r>
              <a:rPr lang="en-US" altLang="zh-CN" sz="1100" dirty="0">
                <a:solidFill>
                  <a:schemeClr val="tx1"/>
                </a:solidFill>
              </a:rPr>
              <a:t>STA 1</a:t>
            </a:r>
            <a:endParaRPr lang="zh-CN" altLang="en-US" sz="1100" dirty="0">
              <a:solidFill>
                <a:schemeClr val="tx1"/>
              </a:solidFill>
            </a:endParaRPr>
          </a:p>
        </p:txBody>
      </p:sp>
      <p:sp>
        <p:nvSpPr>
          <p:cNvPr id="46" name="文本框 45">
            <a:extLst>
              <a:ext uri="{FF2B5EF4-FFF2-40B4-BE49-F238E27FC236}">
                <a16:creationId xmlns:a16="http://schemas.microsoft.com/office/drawing/2014/main" id="{63DA0529-B8C0-4C9D-A17D-9C7939FF6C32}"/>
              </a:ext>
            </a:extLst>
          </p:cNvPr>
          <p:cNvSpPr txBox="1"/>
          <p:nvPr/>
        </p:nvSpPr>
        <p:spPr>
          <a:xfrm>
            <a:off x="5525956" y="5465404"/>
            <a:ext cx="1274708" cy="230832"/>
          </a:xfrm>
          <a:prstGeom prst="rect">
            <a:avLst/>
          </a:prstGeom>
          <a:noFill/>
        </p:spPr>
        <p:txBody>
          <a:bodyPr wrap="none" rtlCol="0">
            <a:spAutoFit/>
          </a:bodyPr>
          <a:lstStyle/>
          <a:p>
            <a:r>
              <a:rPr lang="en-US" altLang="zh-CN" sz="900" dirty="0">
                <a:solidFill>
                  <a:schemeClr val="tx1"/>
                </a:solidFill>
              </a:rPr>
              <a:t>NPCA primary channel</a:t>
            </a:r>
            <a:endParaRPr lang="zh-CN" altLang="en-US" sz="900" dirty="0">
              <a:solidFill>
                <a:schemeClr val="tx1"/>
              </a:solidFill>
            </a:endParaRPr>
          </a:p>
        </p:txBody>
      </p:sp>
      <p:sp>
        <p:nvSpPr>
          <p:cNvPr id="47" name="左大括号 46">
            <a:extLst>
              <a:ext uri="{FF2B5EF4-FFF2-40B4-BE49-F238E27FC236}">
                <a16:creationId xmlns:a16="http://schemas.microsoft.com/office/drawing/2014/main" id="{ACDB4E7C-B582-4B7A-AFD4-CD4B227E5D83}"/>
              </a:ext>
            </a:extLst>
          </p:cNvPr>
          <p:cNvSpPr/>
          <p:nvPr/>
        </p:nvSpPr>
        <p:spPr bwMode="auto">
          <a:xfrm>
            <a:off x="6528835" y="5922151"/>
            <a:ext cx="89934" cy="356898"/>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8" name="文本框 47">
            <a:extLst>
              <a:ext uri="{FF2B5EF4-FFF2-40B4-BE49-F238E27FC236}">
                <a16:creationId xmlns:a16="http://schemas.microsoft.com/office/drawing/2014/main" id="{6991B69D-6FDF-45D7-9B72-94E23434A0C3}"/>
              </a:ext>
            </a:extLst>
          </p:cNvPr>
          <p:cNvSpPr txBox="1"/>
          <p:nvPr/>
        </p:nvSpPr>
        <p:spPr>
          <a:xfrm>
            <a:off x="5265232" y="5969856"/>
            <a:ext cx="1249060" cy="230832"/>
          </a:xfrm>
          <a:prstGeom prst="rect">
            <a:avLst/>
          </a:prstGeom>
          <a:noFill/>
        </p:spPr>
        <p:txBody>
          <a:bodyPr wrap="none" rtlCol="0">
            <a:spAutoFit/>
          </a:bodyPr>
          <a:lstStyle/>
          <a:p>
            <a:r>
              <a:rPr lang="en-US" altLang="zh-CN" sz="900" dirty="0">
                <a:solidFill>
                  <a:schemeClr val="tx1"/>
                </a:solidFill>
              </a:rPr>
              <a:t>Bandwidth for </a:t>
            </a:r>
            <a:r>
              <a:rPr lang="en-US" altLang="zh-CN" sz="900" dirty="0" err="1">
                <a:solidFill>
                  <a:schemeClr val="tx1"/>
                </a:solidFill>
              </a:rPr>
              <a:t>NAV_p</a:t>
            </a:r>
            <a:endParaRPr lang="zh-CN" altLang="en-US" sz="900" dirty="0">
              <a:solidFill>
                <a:schemeClr val="tx1"/>
              </a:solidFill>
            </a:endParaRPr>
          </a:p>
        </p:txBody>
      </p:sp>
      <p:sp>
        <p:nvSpPr>
          <p:cNvPr id="49" name="左大括号 48">
            <a:extLst>
              <a:ext uri="{FF2B5EF4-FFF2-40B4-BE49-F238E27FC236}">
                <a16:creationId xmlns:a16="http://schemas.microsoft.com/office/drawing/2014/main" id="{968A31E4-E628-4AC4-8BCE-80B0EAD5C06E}"/>
              </a:ext>
            </a:extLst>
          </p:cNvPr>
          <p:cNvSpPr/>
          <p:nvPr/>
        </p:nvSpPr>
        <p:spPr bwMode="auto">
          <a:xfrm>
            <a:off x="6654348" y="5556241"/>
            <a:ext cx="89935" cy="36591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文本框 49">
            <a:extLst>
              <a:ext uri="{FF2B5EF4-FFF2-40B4-BE49-F238E27FC236}">
                <a16:creationId xmlns:a16="http://schemas.microsoft.com/office/drawing/2014/main" id="{B2517788-B00E-45AC-9C27-727301FDDB76}"/>
              </a:ext>
            </a:extLst>
          </p:cNvPr>
          <p:cNvSpPr txBox="1"/>
          <p:nvPr/>
        </p:nvSpPr>
        <p:spPr>
          <a:xfrm>
            <a:off x="5366983" y="5632670"/>
            <a:ext cx="1236236" cy="230832"/>
          </a:xfrm>
          <a:prstGeom prst="rect">
            <a:avLst/>
          </a:prstGeom>
          <a:noFill/>
        </p:spPr>
        <p:txBody>
          <a:bodyPr wrap="none" rtlCol="0">
            <a:spAutoFit/>
          </a:bodyPr>
          <a:lstStyle/>
          <a:p>
            <a:r>
              <a:rPr lang="en-US" altLang="zh-CN" sz="900" dirty="0">
                <a:solidFill>
                  <a:schemeClr val="tx1"/>
                </a:solidFill>
              </a:rPr>
              <a:t>Bandwidth for NAV_s</a:t>
            </a:r>
            <a:endParaRPr lang="zh-CN" altLang="en-US" sz="900" dirty="0">
              <a:solidFill>
                <a:schemeClr val="tx1"/>
              </a:solidFill>
            </a:endParaRPr>
          </a:p>
        </p:txBody>
      </p:sp>
    </p:spTree>
    <p:extLst>
      <p:ext uri="{BB962C8B-B14F-4D97-AF65-F5344CB8AC3E}">
        <p14:creationId xmlns:p14="http://schemas.microsoft.com/office/powerpoint/2010/main" val="38850000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dirty="0"/>
              <a:t>NAV should be enhanced to keep track of the occupancy time of NPCA primary channel</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Yue Zhao et. al., Huawei</a:t>
            </a:r>
            <a:endParaRPr lang="en-GB" dirty="0"/>
          </a:p>
        </p:txBody>
      </p:sp>
      <p:sp>
        <p:nvSpPr>
          <p:cNvPr id="4" name="Date Placeholder 3"/>
          <p:cNvSpPr>
            <a:spLocks noGrp="1"/>
          </p:cNvSpPr>
          <p:nvPr>
            <p:ph type="dt" idx="15"/>
          </p:nvPr>
        </p:nvSpPr>
        <p:spPr/>
        <p:txBody>
          <a:bodyPr/>
          <a:lstStyle/>
          <a:p>
            <a:r>
              <a:rPr lang="en-US" altLang="zh-CN"/>
              <a:t>January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 1</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dirty="0"/>
              <a:t>Do you support to include the following in the spec?</a:t>
            </a:r>
          </a:p>
          <a:p>
            <a:pPr lvl="1">
              <a:buFont typeface="Times New Roman" pitchFamily="16" charset="0"/>
              <a:buChar char="•"/>
            </a:pPr>
            <a:r>
              <a:rPr lang="en-GB" dirty="0"/>
              <a:t>An NPCA STA shall not access the NPCA primary channel when there is an ongoing OBSS TXOP which indicates to cover the NPCA primary channel.</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Yue Zhao et. al., Huawei</a:t>
            </a:r>
            <a:endParaRPr lang="en-GB" dirty="0"/>
          </a:p>
        </p:txBody>
      </p:sp>
      <p:sp>
        <p:nvSpPr>
          <p:cNvPr id="4" name="Date Placeholder 3"/>
          <p:cNvSpPr>
            <a:spLocks noGrp="1"/>
          </p:cNvSpPr>
          <p:nvPr>
            <p:ph type="dt" idx="15"/>
          </p:nvPr>
        </p:nvSpPr>
        <p:spPr/>
        <p:txBody>
          <a:bodyPr/>
          <a:lstStyle/>
          <a:p>
            <a:r>
              <a:rPr lang="en-US" altLang="zh-CN"/>
              <a:t>January 2025</a:t>
            </a:r>
            <a:endParaRPr lang="en-GB"/>
          </a:p>
        </p:txBody>
      </p:sp>
    </p:spTree>
    <p:extLst>
      <p:ext uri="{BB962C8B-B14F-4D97-AF65-F5344CB8AC3E}">
        <p14:creationId xmlns:p14="http://schemas.microsoft.com/office/powerpoint/2010/main" val="11405352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 2</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dirty="0"/>
              <a:t>Do you support to include the following in the spec?</a:t>
            </a:r>
          </a:p>
          <a:p>
            <a:pPr lvl="1">
              <a:buFont typeface="Times New Roman" pitchFamily="16" charset="0"/>
              <a:buChar char="•"/>
            </a:pPr>
            <a:r>
              <a:rPr lang="en-GB" dirty="0"/>
              <a:t>When NPCA is enabled, primary channel and NPCA primary channel has independent basic NAV timers.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Yue Zhao et. al., Huawei</a:t>
            </a:r>
            <a:endParaRPr lang="en-GB" dirty="0"/>
          </a:p>
        </p:txBody>
      </p:sp>
      <p:sp>
        <p:nvSpPr>
          <p:cNvPr id="4" name="Date Placeholder 3"/>
          <p:cNvSpPr>
            <a:spLocks noGrp="1"/>
          </p:cNvSpPr>
          <p:nvPr>
            <p:ph type="dt" idx="15"/>
          </p:nvPr>
        </p:nvSpPr>
        <p:spPr/>
        <p:txBody>
          <a:bodyPr/>
          <a:lstStyle/>
          <a:p>
            <a:r>
              <a:rPr lang="en-US" altLang="zh-CN"/>
              <a:t>January 2025</a:t>
            </a:r>
            <a:endParaRPr lang="en-GB"/>
          </a:p>
        </p:txBody>
      </p:sp>
    </p:spTree>
    <p:extLst>
      <p:ext uri="{BB962C8B-B14F-4D97-AF65-F5344CB8AC3E}">
        <p14:creationId xmlns:p14="http://schemas.microsoft.com/office/powerpoint/2010/main" val="36744490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GB" altLang="zh-CN" sz="2000" dirty="0"/>
              <a:t>[1] 11-24/0209r6, “Specification Framework for </a:t>
            </a:r>
            <a:r>
              <a:rPr lang="en-GB" altLang="zh-CN" sz="2000" dirty="0" err="1"/>
              <a:t>TGbn</a:t>
            </a:r>
            <a:r>
              <a:rPr lang="en-GB" altLang="zh-CN" sz="2000" dirty="0"/>
              <a:t>,” Ross Jian Yu</a:t>
            </a:r>
          </a:p>
          <a:p>
            <a:r>
              <a:rPr lang="en-US" sz="2000" dirty="0"/>
              <a:t>[2] 11-23/1935r1, “secondary channel usage follow up,” Liwen Chu</a:t>
            </a:r>
          </a:p>
          <a:p>
            <a:r>
              <a:rPr lang="en-US" sz="2000" dirty="0"/>
              <a:t>[3] 11-24/0070r2, “Some details about non-primary channel access,” </a:t>
            </a:r>
            <a:r>
              <a:rPr lang="en-US" sz="2000" dirty="0" err="1"/>
              <a:t>Yunbo</a:t>
            </a:r>
            <a:r>
              <a:rPr lang="en-US" sz="2000" dirty="0"/>
              <a:t> Li</a:t>
            </a:r>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en-GB"/>
              <a:t>Yue Zhao et. al., Huawei</a:t>
            </a:r>
            <a:endParaRPr lang="en-GB" dirty="0"/>
          </a:p>
        </p:txBody>
      </p:sp>
      <p:sp>
        <p:nvSpPr>
          <p:cNvPr id="4" name="Date Placeholder 3"/>
          <p:cNvSpPr>
            <a:spLocks noGrp="1"/>
          </p:cNvSpPr>
          <p:nvPr>
            <p:ph type="dt" idx="15"/>
          </p:nvPr>
        </p:nvSpPr>
        <p:spPr/>
        <p:txBody>
          <a:bodyPr/>
          <a:lstStyle/>
          <a:p>
            <a:r>
              <a:rPr lang="en-US" altLang="zh-CN"/>
              <a:t>January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NAV setting in NPCA</Template>
  <TotalTime>53899</TotalTime>
  <Words>822</Words>
  <Application>Microsoft Office PowerPoint</Application>
  <PresentationFormat>宽屏</PresentationFormat>
  <Paragraphs>127</Paragraphs>
  <Slides>8</Slides>
  <Notes>8</Notes>
  <HiddenSlides>0</HiddenSlides>
  <MMClips>0</MMClips>
  <ScaleCrop>false</ScaleCrop>
  <HeadingPairs>
    <vt:vector size="8" baseType="variant">
      <vt:variant>
        <vt:lpstr>已用的字体</vt:lpstr>
      </vt:variant>
      <vt:variant>
        <vt:i4>1</vt:i4>
      </vt:variant>
      <vt:variant>
        <vt:lpstr>主题</vt:lpstr>
      </vt:variant>
      <vt:variant>
        <vt:i4>1</vt:i4>
      </vt:variant>
      <vt:variant>
        <vt:lpstr>嵌入 OLE 服务器</vt:lpstr>
      </vt:variant>
      <vt:variant>
        <vt:i4>1</vt:i4>
      </vt:variant>
      <vt:variant>
        <vt:lpstr>幻灯片标题</vt:lpstr>
      </vt:variant>
      <vt:variant>
        <vt:i4>8</vt:i4>
      </vt:variant>
    </vt:vector>
  </HeadingPairs>
  <TitlesOfParts>
    <vt:vector size="11" baseType="lpstr">
      <vt:lpstr>Times New Roman</vt:lpstr>
      <vt:lpstr>Office 主题​​</vt:lpstr>
      <vt:lpstr>Document</vt:lpstr>
      <vt:lpstr>NAV Setting in NPCA</vt:lpstr>
      <vt:lpstr>Introduction</vt:lpstr>
      <vt:lpstr>Problem Statement: An Example</vt:lpstr>
      <vt:lpstr>Primary NAV + Secondary NAV</vt:lpstr>
      <vt:lpstr>Summary</vt:lpstr>
      <vt:lpstr>SP 1</vt:lpstr>
      <vt:lpstr>SP 2</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11-24-xxxx-00bn-NAV Setting in NPCA</dc:title>
  <dc:creator>zhaoyue (V)</dc:creator>
  <cp:keywords/>
  <cp:lastModifiedBy>zhaoyue (V)</cp:lastModifiedBy>
  <cp:revision>47</cp:revision>
  <cp:lastPrinted>1601-01-01T00:00:00Z</cp:lastPrinted>
  <dcterms:created xsi:type="dcterms:W3CDTF">2024-11-19T01:19:59Z</dcterms:created>
  <dcterms:modified xsi:type="dcterms:W3CDTF">2025-06-13T01:48:26Z</dcterms:modified>
  <cp:category>Yue Zhao et. al., Huawei</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(2)PpKHKayqqT9dEKn207H2CUwC4k23PElXKz0W/2fvBUl3SWpYEw2zoXYvbJpY3slfAVhdiKg7
gy+RQ3551aZq2pJoHz8PhZ8Bb3yC1y4o/I6ttXNMtnycexNRdWplKhoaVzwgMeFscaUyZxf7
mcrSHatuoE33xILfkPg11YAE5XwC7ixuDyUzCRGwGj2tJx+nZ5tEcYHoqRmf95LR1tWTVf+D
hzlwZKSUy5KDl47EE8</vt:lpwstr>
  </property>
  <property fmtid="{D5CDD505-2E9C-101B-9397-08002B2CF9AE}" pid="3" name="_2015_ms_pID_7253431">
    <vt:lpwstr>gGpsIjRlfVODVlxv+XvoIecziw2qNbyl9eqtWVSi1NVdo3CLAQCHIM
te+44ZnL4hk9ANX+x9BPDOZ8MlQg5Kh5ygrJjHyO+r4WSHeQ8H0AJlXdlPoSg2tac6s7k6Cy
mk3urEW6D8umMH6H8DQQRd3hC+5WBND65zqah47RdwWbaOz592BMwlyoiSl1WxfFRXxd0nWg
kd3r+KTemOk42kB9</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1749633482</vt:lpwstr>
  </property>
</Properties>
</file>