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261" r:id="rId2"/>
    <p:sldId id="1229" r:id="rId3"/>
    <p:sldId id="1221" r:id="rId4"/>
    <p:sldId id="1248" r:id="rId5"/>
    <p:sldId id="1250" r:id="rId6"/>
    <p:sldId id="1259" r:id="rId7"/>
    <p:sldId id="1258" r:id="rId8"/>
    <p:sldId id="1260" r:id="rId9"/>
    <p:sldId id="1246" r:id="rId10"/>
    <p:sldId id="1180" r:id="rId11"/>
    <p:sldId id="1135" r:id="rId12"/>
    <p:sldId id="1263" r:id="rId13"/>
    <p:sldId id="1264" r:id="rId14"/>
    <p:sldId id="1265" r:id="rId15"/>
    <p:sldId id="1262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6817" autoAdjust="0"/>
  </p:normalViewPr>
  <p:slideViewPr>
    <p:cSldViewPr>
      <p:cViewPr varScale="1">
        <p:scale>
          <a:sx n="126" d="100"/>
          <a:sy n="126" d="100"/>
        </p:scale>
        <p:origin x="141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9B1FD-7D23-E10E-A377-AA63C1D1D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EF9BE7-E314-9A66-58B4-112256CE4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2F3818-2D8B-CA44-85CA-C8564B2BC9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36653F1A-6CEE-E8ED-F17A-28529C2D25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149D6F5F-9CBB-3D1A-D33A-328358871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2C2A776C-EAF8-C2FE-CB63-1AD28F77C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09AE4279-E49A-DEDF-061E-60441839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712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DF54F-024E-BECF-5276-23FD0968B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5FE811D-1D95-E7CE-96DD-D09093CE87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D8187E4-7A7F-8065-C737-DD22DFB12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365AF9D-1514-1F8E-DD54-9661D04DA5B0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517E28-B8D0-42F2-F2CC-5DEC5BCCC9E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65F401-AEB1-F4B3-731C-6FE3AD62C8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C4E7013-B2BF-C022-50A9-57A9D1CFC2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4690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58B75-3EC2-9D88-878C-DC8554F79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6FC75D1-65EB-396C-8CDF-B22A3BDB4A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F3B82DE-8562-8B39-528A-42F20A7A4C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4B5BF0AF-3EE3-91C2-670E-8FA1DC7491E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386337-F6C6-EC67-48DD-727E87DD56F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26B737-8557-986F-0470-A83714C63DB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5FAA91-8FDC-8BB8-C149-6EA03323F9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0955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7CEFC-788B-3CEF-532E-C735E0F23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9B6E328-6238-97A5-A5F7-37562FC83F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028EEBD-3140-AAB5-1E69-D0A453AFA5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741E74B5-EEDA-ED58-5B67-1AE11EA4629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1CDE24-85A4-27DB-5D6B-8D25B0A3B08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2C4857-53E5-B6BD-47E3-457BA5B8C7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0A083B-E038-B607-97E6-3F7AD12629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9688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B07E1-7443-727D-041C-6770D4865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0B2BE80-E473-505C-FC98-7AEEEF8D2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8F45857-9277-EF64-9840-8763AF747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394A266-9457-83B2-91A2-7FBD7188CF1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112F7A-B0E0-AF8F-30AA-E9DC5A8111C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7C2715-DDA1-6DF5-E4BB-8EB5D46E49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04DF1A-9F15-5A22-110F-0817CF030B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50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527F9-E0D5-7330-D388-0C97071A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0F1A7E6-C2F3-E48E-5670-5CEEA79E3B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35606B-2B87-B0B3-D4B9-E0F254B36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4C72615-0509-CB14-6C2D-5544146AB14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169E52-D472-172A-A01F-410E655F40B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B36C8E-2AA2-0BC4-8286-525B4BB2362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429677-2353-72DB-9390-B451335751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4709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A6A76-DD5A-5C3F-9899-A87E21881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FBEA144-5E0B-EA37-0C9D-AD4E36063D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EC8DDCF-669A-FB7A-5B87-63D033403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819B31E0-CA24-8C0C-8DE6-BDBD60AF8D6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0CFBCBE-2070-B06F-D936-83575F342E7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A2B59A-DF06-7FB6-D524-3347D049CE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E6918EA-C561-7C08-6BC9-6C983C9B37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1921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30B7D-1D34-1EC4-8DDC-AD47B705E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DC7D874-B88F-593B-9DE1-D7B2D043F6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5CCBC78-9D07-46BE-C6EF-363CC40A4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1D6C50E-B253-C748-890B-DEDDE940657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651E2E-E450-048D-CDF5-5672AFBF92A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5714B0C-EF7F-2964-7377-6E1CDAC721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6A19BE-A889-313C-1FDE-23547076B6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098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E9A1B-2012-D06D-2F1F-C44CD94A1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9DFE8FA-FC0E-3611-8003-E3A5710978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A45944F-3078-5CC1-D5F3-5C3110B83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D9C90ED-C69E-8449-E3A4-7D6BA3DCBBB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ED50B8-E4BE-126A-5018-5B86D36D908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DAEF96D-EB4B-16DF-9139-4D3B983F7B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544BA6-322C-C7FE-2484-84B2EECCF68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4046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11D0-A2F0-F902-F895-C90A25E91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062FE42-7C37-B5ED-42CE-33BD6E96C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807002E-A492-C117-BAA5-BD7703B87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3C3E16D-145F-A7E8-DD17-0A4DCC8BEAB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1C8133-2C8D-FB47-0567-8497499EB02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6CD53-7770-0B19-552D-B5EFCD44F7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808C93-5062-D64E-9EEE-D833B47190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85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E5CEC-6F5B-EC00-59A0-B064AECAA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CD5A093-EA6B-A1BA-5AE6-F1F96B2D4E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BE5ABF-6D95-1D04-2410-27BCAEC72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332F995D-01A6-9E5D-188D-64386070BFD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F329179-BAAD-B7DE-BC1A-C8F9C86573D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D33ADA-79F4-4487-67C7-1B13250AEE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183F25-CF63-9962-464C-2ED0335A447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572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802.11-25/0431r0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0710A-5B32-A869-BE5D-41B716E35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>
            <a:extLst>
              <a:ext uri="{FF2B5EF4-FFF2-40B4-BE49-F238E27FC236}">
                <a16:creationId xmlns:a16="http://schemas.microsoft.com/office/drawing/2014/main" id="{B85303E3-C176-E63B-7DFF-368E7245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3FCFBA91-0B49-61A8-32A2-B1C81D66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A0329D5B-E0AC-7676-A981-535F9DF2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MLO-based Scheduling for IMMW</a:t>
            </a:r>
            <a:endParaRPr lang="en-US" altLang="ko-KR" dirty="0">
              <a:solidFill>
                <a:schemeClr val="tx1"/>
              </a:solidFill>
              <a:highlight>
                <a:srgbClr val="FFFF00"/>
              </a:highlight>
              <a:ea typeface="굴림" panose="020B0600000101010101" pitchFamily="50" charset="-127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14FE32F-D738-A3F3-4C89-E5726A2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2025-03-10</a:t>
            </a:r>
          </a:p>
        </p:txBody>
      </p:sp>
      <p:sp>
        <p:nvSpPr>
          <p:cNvPr id="6151" name="Rectangle 12">
            <a:extLst>
              <a:ext uri="{FF2B5EF4-FFF2-40B4-BE49-F238E27FC236}">
                <a16:creationId xmlns:a16="http://schemas.microsoft.com/office/drawing/2014/main" id="{6F68E1BC-1E1F-069C-212C-81682A34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A185A073-048B-7C94-266E-A75F6DE52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55766"/>
              </p:ext>
            </p:extLst>
          </p:nvPr>
        </p:nvGraphicFramePr>
        <p:xfrm>
          <a:off x="712304" y="2819399"/>
          <a:ext cx="7620000" cy="335121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9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5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provided some considerations on IMMW using Multi-link Operation, especially in terms of schedule</a:t>
            </a:r>
          </a:p>
          <a:p>
            <a:pPr lvl="1"/>
            <a:r>
              <a:rPr lang="en-US" altLang="ko-KR" sz="1600" dirty="0"/>
              <a:t>Assume no Beacon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while schedules for BFT and (data) frame exchanges can be announced on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(s) or negotiated between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 and associated </a:t>
            </a:r>
            <a:r>
              <a:rPr lang="en-US" altLang="ko-KR" sz="1600" dirty="0" err="1"/>
              <a:t>sSTA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discussed Several issues on IMMW Scheduling</a:t>
            </a:r>
          </a:p>
          <a:p>
            <a:pPr lvl="1"/>
            <a:r>
              <a:rPr lang="en-US" altLang="ko-KR" sz="1600" dirty="0"/>
              <a:t>Time Synchronization</a:t>
            </a:r>
          </a:p>
          <a:p>
            <a:pPr lvl="1"/>
            <a:r>
              <a:rPr lang="en-US" altLang="ko-KR" sz="1600" dirty="0"/>
              <a:t>Dynamic BFT</a:t>
            </a:r>
          </a:p>
          <a:p>
            <a:pPr lvl="1"/>
            <a:r>
              <a:rPr lang="en-US" altLang="ko-KR" sz="1600" dirty="0"/>
              <a:t>Periodicity</a:t>
            </a:r>
          </a:p>
          <a:p>
            <a:endParaRPr lang="en-US" altLang="ko-KR" sz="2000" dirty="0"/>
          </a:p>
          <a:p>
            <a:r>
              <a:rPr lang="en-US" altLang="ko-KR" sz="2000" dirty="0"/>
              <a:t>Especially, we discussed about Periodic Schedules for periodic LLT and (Semi-) Static BFT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 err="1"/>
              <a:t>TGbq</a:t>
            </a:r>
            <a:r>
              <a:rPr lang="en-US" altLang="ko-KR" sz="1800" dirty="0"/>
              <a:t> defines a mechanism where a STA, that is affiliated with an MLD and operating in a Sub-7GHz band, indicates period(s) for exchanging frames on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1"/>
            <a:endParaRPr lang="en-US" altLang="ko-KR" sz="18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F75AB-1DB5-41F4-5C0C-E200B797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BFB09C-A25F-3E02-8305-FFF26CB4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C77BD-35BD-BCCE-8A82-07A3AF0CF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 err="1"/>
              <a:t>TGbq</a:t>
            </a:r>
            <a:r>
              <a:rPr lang="en-US" altLang="ko-KR" sz="1800" dirty="0"/>
              <a:t> defines a mechanism where a STA, that is affiliated with an MLD and operating in a Sub-7GHz band, indicates a dedicated period to its associated STA affiliated with another MLD for exchanging frames (e.g., beamforming training) on a link in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2"/>
            <a:r>
              <a:rPr lang="en-US" altLang="ko-KR" sz="1600" dirty="0"/>
              <a:t>Frame exchange is performed between two other STAs affiliated with the MLD and that another MLD, respectively and operating the links in the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A048D6D-93E8-8FF8-5735-CA46C0D1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71C843-6A75-871C-D142-6EF1E303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76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5377D-C711-6C1A-4F49-1F0104DAB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A9F68-CD9A-48B7-5323-C1B9D63B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69352-D23D-CE12-8553-90BA4068E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A TSF of an AP affiliated with an AP MLD and operating on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is derived from a TSF of another AP affiliated with the same AP MLD as the AP operating on Sub-7GHz band</a:t>
            </a:r>
          </a:p>
          <a:p>
            <a:pPr lvl="2"/>
            <a:r>
              <a:rPr lang="en-US" altLang="ko-KR" sz="1600" dirty="0"/>
              <a:t>The TSF will be derived from TSF offset and is not announced by the AP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35E817C-7BCD-5BFB-073F-B22E45071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C0FEC31-6BDB-5DEA-3CEB-54F66E21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950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4117B-D344-3C93-33FE-C8D4F35B1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B56D39-2E6A-4930-7DB4-7E082F9D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55ABA0-4D0A-1788-FB53-97521187E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11bq reuses or enhances TWT mechanisms for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bands with the aid of Sub-7GHz bands</a:t>
            </a:r>
          </a:p>
          <a:p>
            <a:pPr lvl="2"/>
            <a:r>
              <a:rPr lang="en-US" altLang="ko-KR" sz="1600" dirty="0"/>
              <a:t>NOTE: Any TWT Setup/Update/Tear-down/Announcement mechanisms are not performed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D192914-5E6D-6455-3577-A83D3F33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F040B41-374C-3D2B-FC60-49C922B7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3372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4C45F-3BD2-0B7D-651C-3A4C71FE7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C5A120-4AF4-13A1-9991-5D16EDFA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8C510A-1107-7D62-2467-F856D6F1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24/459, Multi-link Operation for IMMW</a:t>
            </a:r>
          </a:p>
          <a:p>
            <a:pPr marL="0" indent="0">
              <a:buNone/>
            </a:pPr>
            <a:r>
              <a:rPr lang="en-GB" altLang="ko-KR" sz="1600" dirty="0"/>
              <a:t>[2] I</a:t>
            </a:r>
            <a:r>
              <a:rPr lang="en-US" altLang="ko-KR" sz="1600" dirty="0"/>
              <a:t>EEE P802.11-REVme™/D7.0</a:t>
            </a:r>
          </a:p>
          <a:p>
            <a:pPr marL="0" indent="0">
              <a:buNone/>
            </a:pPr>
            <a:r>
              <a:rPr lang="en-GB" altLang="ko-KR" sz="1600" dirty="0"/>
              <a:t>[3] 24/1312, Draft P802.11bq PAR	</a:t>
            </a:r>
          </a:p>
          <a:p>
            <a:pPr marL="0" indent="0">
              <a:buNone/>
            </a:pPr>
            <a:r>
              <a:rPr lang="en-GB" altLang="ko-KR" sz="1600" dirty="0"/>
              <a:t>[4] 24/549, IMMW Draft Proposed CSD</a:t>
            </a:r>
          </a:p>
          <a:p>
            <a:pPr marL="0" indent="0">
              <a:buNone/>
            </a:pPr>
            <a:r>
              <a:rPr lang="en-GB" altLang="ko-KR" sz="1600" dirty="0"/>
              <a:t>[5] 11-23/1905, </a:t>
            </a:r>
            <a:r>
              <a:rPr lang="en-US" altLang="ko-KR" sz="1600" dirty="0"/>
              <a:t>High Level Thoughts on IMMW</a:t>
            </a:r>
          </a:p>
          <a:p>
            <a:pPr marL="0" indent="0">
              <a:buNone/>
            </a:pPr>
            <a:r>
              <a:rPr lang="en-US" altLang="ko-KR" sz="1600" dirty="0"/>
              <a:t>[6] 11-23/1819, Integrated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Design Considerations</a:t>
            </a:r>
          </a:p>
          <a:p>
            <a:pPr marL="0" indent="0">
              <a:buNone/>
            </a:pPr>
            <a:r>
              <a:rPr lang="en-US" altLang="ko-KR" sz="1600" dirty="0"/>
              <a:t>[7] 11-23/1968, Discussion on general direction of integrated </a:t>
            </a:r>
            <a:r>
              <a:rPr lang="en-US" altLang="ko-KR" sz="1600" dirty="0" err="1"/>
              <a:t>mmWave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[8] 11-25/433, Channel Access for IMMW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EA0F1E-3B45-8CFA-4DE5-3EA2B75A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07BC624-414E-988E-927C-27EE0359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43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11bq focuses on an MLD with which at least one STA operating on a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affiliated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As is widely known, Beamforming Training (BFT) on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necessary due to their characteristics (e.g., directional TX) and thereby Data is exchanged, which requires proper schedules and mechanisms to be enabled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our thoughts on them for IMMW based on multi-link operation (MLO)</a:t>
            </a:r>
          </a:p>
          <a:p>
            <a:pPr lvl="1"/>
            <a:r>
              <a:rPr lang="en-US" altLang="ko-KR" sz="1600" dirty="0"/>
              <a:t>For convenience, we call STAs (or APs) operating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</a:t>
            </a:r>
            <a:r>
              <a:rPr lang="en-US" altLang="ko-KR" sz="1600" dirty="0" err="1"/>
              <a:t>mSTA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mAPs</a:t>
            </a:r>
            <a:r>
              <a:rPr lang="en-US" altLang="ko-KR" sz="1600" dirty="0"/>
              <a:t>) and also call STAs (or APs) operating on sub-7GHz bands </a:t>
            </a:r>
            <a:r>
              <a:rPr lang="en-US" altLang="ko-KR" sz="1600" dirty="0" err="1"/>
              <a:t>sSTA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sAPs</a:t>
            </a:r>
            <a:r>
              <a:rPr lang="en-US" altLang="ko-KR" sz="1600" dirty="0"/>
              <a:t>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in 11be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Multi-link Operation provides significantly efficient operations in terms of discovery, association, authentication….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FFAC58-2A51-5664-E9AE-E72876B5D983}"/>
              </a:ext>
            </a:extLst>
          </p:cNvPr>
          <p:cNvSpPr txBox="1"/>
          <p:nvPr/>
        </p:nvSpPr>
        <p:spPr>
          <a:xfrm>
            <a:off x="877478" y="6187281"/>
            <a:ext cx="365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Note: Some procedures are omitted (e.g., authentication)</a:t>
            </a:r>
            <a:endParaRPr lang="ko-KR" altLang="en-US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CBE0EE0-20CE-26AE-6210-20BCEAF5CDD5}"/>
              </a:ext>
            </a:extLst>
          </p:cNvPr>
          <p:cNvSpPr/>
          <p:nvPr/>
        </p:nvSpPr>
        <p:spPr bwMode="auto">
          <a:xfrm>
            <a:off x="5105400" y="3596571"/>
            <a:ext cx="3657600" cy="533426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find the existence of </a:t>
            </a:r>
            <a:r>
              <a:rPr kumimoji="0" lang="en-US" altLang="ko-KR" dirty="0" err="1"/>
              <a:t>mAP</a:t>
            </a:r>
            <a:r>
              <a:rPr kumimoji="0" lang="en-US" altLang="ko-KR" dirty="0"/>
              <a:t> and its basic info (t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hrough RNR IE, </a:t>
            </a:r>
            <a:r>
              <a:rPr kumimoji="0" lang="en-US" altLang="ko-KR" dirty="0"/>
              <a:t>Basic ML IE)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40F35F86-4BC4-6DCA-BAE3-3D6BA387F4C6}"/>
              </a:ext>
            </a:extLst>
          </p:cNvPr>
          <p:cNvSpPr/>
          <p:nvPr/>
        </p:nvSpPr>
        <p:spPr bwMode="auto">
          <a:xfrm>
            <a:off x="5130401" y="4370910"/>
            <a:ext cx="3607598" cy="276999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obtain the complete profile of </a:t>
            </a:r>
            <a:r>
              <a:rPr kumimoji="0" lang="en-US" altLang="ko-KR" dirty="0" err="1"/>
              <a:t>mAP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C98F4484-81BE-E7A8-3CED-56A612ADDDCB}"/>
              </a:ext>
            </a:extLst>
          </p:cNvPr>
          <p:cNvSpPr/>
          <p:nvPr/>
        </p:nvSpPr>
        <p:spPr bwMode="auto">
          <a:xfrm>
            <a:off x="5124185" y="4929436"/>
            <a:ext cx="3620030" cy="49461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setup links including the link between </a:t>
            </a:r>
            <a:r>
              <a:rPr kumimoji="0" lang="en-US" altLang="ko-KR" dirty="0" err="1"/>
              <a:t>mSTA</a:t>
            </a:r>
            <a:r>
              <a:rPr kumimoji="0" lang="en-US" altLang="ko-KR" dirty="0"/>
              <a:t> and </a:t>
            </a:r>
            <a:r>
              <a:rPr kumimoji="0" lang="en-US" altLang="ko-KR" dirty="0" err="1"/>
              <a:t>mAP</a:t>
            </a:r>
            <a:r>
              <a:rPr kumimoji="0" lang="en-US" altLang="ko-KR" dirty="0"/>
              <a:t> (on </a:t>
            </a:r>
            <a:r>
              <a:rPr kumimoji="0" lang="en-US" altLang="ko-KR" dirty="0" err="1"/>
              <a:t>mmWave</a:t>
            </a:r>
            <a:r>
              <a:rPr kumimoji="0" lang="en-US" altLang="ko-KR" dirty="0"/>
              <a:t> link)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3ECFD682-C0F2-B1F5-BBBC-7CFF0BEFCF95}"/>
              </a:ext>
            </a:extLst>
          </p:cNvPr>
          <p:cNvSpPr/>
          <p:nvPr/>
        </p:nvSpPr>
        <p:spPr bwMode="auto">
          <a:xfrm>
            <a:off x="5121897" y="5822675"/>
            <a:ext cx="3620030" cy="49461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disable/enable and delete/add the </a:t>
            </a:r>
            <a:r>
              <a:rPr kumimoji="0" lang="en-US" altLang="ko-KR" dirty="0" err="1"/>
              <a:t>mmWave</a:t>
            </a:r>
            <a:r>
              <a:rPr kumimoji="0" lang="en-US" altLang="ko-KR" dirty="0"/>
              <a:t> link through Reconfiguration ML IE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8A12D3C-0251-BF25-2C38-5E5C1EDC3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5" y="2671777"/>
            <a:ext cx="4744665" cy="353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CF562-779D-4D42-F6EB-4382D94CD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F194E0-F934-6C2F-1091-97582329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MLO for IMMW [1]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495A6E-4F78-61C0-B7C2-476C18B3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lot of management mechanisms based on MLO were well-defined in 11be</a:t>
            </a:r>
          </a:p>
          <a:p>
            <a:pPr lvl="1"/>
            <a:r>
              <a:rPr lang="en-US" altLang="ko-KR" sz="1600" dirty="0"/>
              <a:t>Multi-link-assisted- TWT, TIM, Critical Update, TID-to-link mapping, Reconfiguration, ….</a:t>
            </a:r>
          </a:p>
          <a:p>
            <a:pPr lvl="1"/>
            <a:r>
              <a:rPr lang="en-US" altLang="ko-KR" sz="1600" dirty="0"/>
              <a:t>Thanks to the efforts, necessary mechanisms (e.g., beamforming training) in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can designed based on MLO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1AD99C-1F9F-4797-4886-72271537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A90B3F-A2FA-1D4B-3AF4-FD88CB47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98556A4-2697-0AF8-2C8F-7ED702927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657600"/>
            <a:ext cx="6386513" cy="229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4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86345-9B1F-1F3B-71F8-F7D4459A4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EC1C43-F5C5-9065-B25A-914D3DE0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Scheduling-based Approach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353661-E04E-8C17-E238-B4ABCB22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during (determined) Beacon Intervals to be repeated, beamforming training and data exchanges are performed according to requirements of each access period [2]</a:t>
            </a:r>
          </a:p>
          <a:p>
            <a:pPr lvl="1"/>
            <a:r>
              <a:rPr lang="en-US" altLang="ko-KR" sz="1600" dirty="0"/>
              <a:t>Per-beacon interval, each access periods can be scheduled and adjusted in several frames such as DMG Beacon (e.g., using (EDMG) Extended Schedule IE), SPR frame, Grant frame…, and pseudo-static SP may be configured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We think that the schedule-based approach still can work in IMMW to manage BFT and directional TX properly (e.g., even for latency traffic) and reduce power consumption (e.g., [8])</a:t>
            </a:r>
            <a:endParaRPr lang="en-US" altLang="ko-KR" sz="2000" dirty="0">
              <a:highlight>
                <a:srgbClr val="FFFF00"/>
              </a:highlight>
            </a:endParaRPr>
          </a:p>
          <a:p>
            <a:pPr lvl="1"/>
            <a:r>
              <a:rPr lang="en-US" altLang="ko-KR" sz="1600" dirty="0"/>
              <a:t>Therefore, we need to discuss </a:t>
            </a:r>
            <a:r>
              <a:rPr lang="en-US" altLang="ko-KR" sz="1600" u="sng" dirty="0"/>
              <a:t>how to configure such schedules with the aid of sub-7GHz APs/links</a:t>
            </a:r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1E35029-AC85-2BF1-790A-CB0FC049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BDE821B-81F2-4536-2503-1A147B1B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E5FDD42-0414-4125-ECD0-27404A99E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275" y="3505200"/>
            <a:ext cx="5581650" cy="120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6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CE238-35A8-858A-BD13-0A5EB43F1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8396D2-F27A-C87E-BF40-36232140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Potential Directions in IMMW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C3B0FD-0C79-8512-5F00-F67C37E8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Assume to start with no Beacon on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to reduce management overhead and power consumption in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</a:t>
            </a:r>
          </a:p>
          <a:p>
            <a:pPr lvl="1"/>
            <a:r>
              <a:rPr lang="en-US" altLang="ko-KR" sz="1600" dirty="0"/>
              <a:t>Basically, no need to announce most of ((semi)-static) capabilities and operating parameters, which can be identified/negotiated during multi-link discovery/setup</a:t>
            </a:r>
          </a:p>
          <a:p>
            <a:pPr lvl="2"/>
            <a:r>
              <a:rPr lang="en-US" altLang="ko-KR" sz="1400" dirty="0"/>
              <a:t>If it is updated, it would be notified (e.g., by ML critical update)</a:t>
            </a:r>
          </a:p>
          <a:p>
            <a:r>
              <a:rPr lang="en-US" altLang="ko-KR" sz="2000" dirty="0"/>
              <a:t>Schedules for BFT and (data) frame exchanges can be announced on </a:t>
            </a:r>
            <a:r>
              <a:rPr lang="en-US" altLang="ko-KR" sz="2000" dirty="0" err="1"/>
              <a:t>sAP</a:t>
            </a:r>
            <a:r>
              <a:rPr lang="en-US" altLang="ko-KR" sz="2000" dirty="0"/>
              <a:t>(s) or negotiated between </a:t>
            </a:r>
            <a:r>
              <a:rPr lang="en-US" altLang="ko-KR" sz="2000" dirty="0" err="1"/>
              <a:t>sAP</a:t>
            </a:r>
            <a:r>
              <a:rPr lang="en-US" altLang="ko-KR" sz="2000" dirty="0"/>
              <a:t> and associated </a:t>
            </a:r>
            <a:r>
              <a:rPr lang="en-US" altLang="ko-KR" sz="2000" dirty="0" err="1"/>
              <a:t>sSTA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AA84832-125D-7E6C-171A-FB7F3E16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DEAFBD-1828-42CF-4F4A-A2C4F8F7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0070969-D869-B268-BD62-69F9C0462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001589"/>
            <a:ext cx="5996455" cy="224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2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9FC50-492F-5BDA-27AF-126ADEA99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089A76-CA7C-0D05-7B6A-448A8334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Several Issues on IMMW Scheduling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A94068-FBB2-53EA-C004-820D8B57B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sAP</a:t>
            </a:r>
            <a:r>
              <a:rPr lang="en-US" altLang="ko-KR" sz="2000" dirty="0"/>
              <a:t> would indicate the information of the schedule period</a:t>
            </a:r>
          </a:p>
          <a:p>
            <a:endParaRPr lang="en-US" altLang="ko-KR" sz="2000" dirty="0"/>
          </a:p>
          <a:p>
            <a:r>
              <a:rPr lang="en-US" altLang="ko-KR" sz="2000" dirty="0"/>
              <a:t>Time Synchronization</a:t>
            </a:r>
          </a:p>
          <a:p>
            <a:pPr lvl="1"/>
            <a:r>
              <a:rPr lang="en-US" altLang="ko-KR" sz="1600" dirty="0"/>
              <a:t>Non-AP MLD needs to understand schedule start time in reference to TSF of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 through the timing information (e.g., gap, start time/duration, …)</a:t>
            </a:r>
          </a:p>
          <a:p>
            <a:pPr lvl="2"/>
            <a:r>
              <a:rPr lang="en-US" altLang="ko-KR" sz="1400" dirty="0"/>
              <a:t>However, TSF may not be signaled on </a:t>
            </a:r>
            <a:r>
              <a:rPr lang="en-US" altLang="ko-KR" sz="1400" dirty="0" err="1"/>
              <a:t>mmWave</a:t>
            </a:r>
            <a:r>
              <a:rPr lang="en-US" altLang="ko-KR" sz="1400" dirty="0"/>
              <a:t> bands</a:t>
            </a:r>
          </a:p>
          <a:p>
            <a:pPr lvl="1"/>
            <a:r>
              <a:rPr lang="en-US" altLang="ko-KR" sz="1600" dirty="0"/>
              <a:t>Instead, we already have TSF offset (from TSF of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) that would be used to identify </a:t>
            </a:r>
            <a:r>
              <a:rPr lang="en-US" altLang="ko-KR" sz="1600" dirty="0" err="1"/>
              <a:t>mAP’s</a:t>
            </a:r>
            <a:r>
              <a:rPr lang="en-US" altLang="ko-KR" sz="1600" dirty="0"/>
              <a:t> TSF, while </a:t>
            </a:r>
            <a:r>
              <a:rPr lang="en-US" altLang="ko-KR" sz="1600" dirty="0" err="1"/>
              <a:t>mAP’s</a:t>
            </a:r>
            <a:r>
              <a:rPr lang="en-US" altLang="ko-KR" sz="1600" dirty="0"/>
              <a:t> TSF might be considered as the same as one of </a:t>
            </a:r>
            <a:r>
              <a:rPr lang="en-US" altLang="ko-KR" sz="1600" dirty="0" err="1"/>
              <a:t>sAPs</a:t>
            </a:r>
            <a:r>
              <a:rPr lang="en-US" altLang="ko-KR" sz="1600" dirty="0"/>
              <a:t> or an independent one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0686BBF-2678-5096-B030-EE9C3FD6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B1BDF5F-C72A-C785-1003-0171B75C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D0F0AEF-EFA0-5552-75D2-7C09EC148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572000"/>
            <a:ext cx="5534025" cy="17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9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6AFB8-93BB-BE80-9A64-9AA71BCB6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CCE5B-5CAA-B9C0-AFA2-5D1BDB6C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Several Issues on IMMW Scheduling (Cont’d)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CBA872-E520-318A-68BE-2202B4AD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Beamforming Training</a:t>
            </a:r>
          </a:p>
          <a:p>
            <a:pPr lvl="1"/>
            <a:r>
              <a:rPr lang="en-US" altLang="ko-KR" sz="1600" dirty="0"/>
              <a:t>We can have dynamic BFT schedule(s) between when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/</a:t>
            </a:r>
            <a:r>
              <a:rPr lang="en-US" altLang="ko-KR" sz="1600" dirty="0" err="1"/>
              <a:t>sSTA</a:t>
            </a:r>
            <a:r>
              <a:rPr lang="en-US" altLang="ko-KR" sz="1600" dirty="0"/>
              <a:t> intends to initiate the BFT</a:t>
            </a:r>
          </a:p>
          <a:p>
            <a:pPr lvl="2"/>
            <a:r>
              <a:rPr lang="en-US" altLang="ko-KR" sz="1400" dirty="0"/>
              <a:t>E.g., through Request/Response frame exchanges or an announced frame by assigning BFT type (e.g., TXSS, RXSS) and its relevant BFT Parameters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Periodicity</a:t>
            </a:r>
          </a:p>
          <a:p>
            <a:pPr lvl="1"/>
            <a:r>
              <a:rPr lang="en-US" altLang="ko-KR" sz="1600" dirty="0"/>
              <a:t>We can have periodic schedules to enable periodic low latency traffic (e.g., based on SCS agreements) and (semi-) static BFT (see next slide)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C0CA9B-D6E2-86C6-327A-12D1F20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EFC325-FE57-15C8-E4B7-C081733B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9858ACB-8D4D-2369-DA0A-557E0CAE8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3332594"/>
            <a:ext cx="6238875" cy="196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103D0-C85A-C8F1-8D56-6CA467768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ED7DC-82DE-33B2-A20F-1ABED4FC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Periodic Schedules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10B56E-7BD8-3F85-740A-CE0943D5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terms of periodic schedule based on MLO, TWT framework can be used as a powerful candidate of scheduling mechanism</a:t>
            </a:r>
          </a:p>
          <a:p>
            <a:pPr lvl="1"/>
            <a:r>
              <a:rPr lang="en-US" altLang="ko-KR" sz="1600" dirty="0"/>
              <a:t>TWT already had MLO function from 11be</a:t>
            </a:r>
          </a:p>
          <a:p>
            <a:r>
              <a:rPr lang="en-US" altLang="ko-KR" sz="2000" dirty="0"/>
              <a:t>(Semi-) Static BFT</a:t>
            </a:r>
          </a:p>
          <a:p>
            <a:pPr lvl="1"/>
            <a:r>
              <a:rPr lang="en-US" altLang="ko-KR" sz="1600" dirty="0"/>
              <a:t>It would be similar to broadcast I-TXSS, which may be ON and OFF</a:t>
            </a:r>
          </a:p>
          <a:p>
            <a:pPr lvl="2"/>
            <a:r>
              <a:rPr lang="en-US" altLang="ko-KR" sz="1400" dirty="0"/>
              <a:t>If always on, could consider TBTT and Beacon Interval on </a:t>
            </a:r>
            <a:r>
              <a:rPr lang="en-US" altLang="ko-KR" sz="1400" dirty="0" err="1"/>
              <a:t>mAP</a:t>
            </a:r>
            <a:endParaRPr lang="en-US" altLang="ko-KR" sz="1400" dirty="0"/>
          </a:p>
          <a:p>
            <a:pPr lvl="1"/>
            <a:r>
              <a:rPr lang="en-US" altLang="ko-KR" sz="1600" dirty="0"/>
              <a:t>Clearly, the frame should be light if present </a:t>
            </a:r>
          </a:p>
          <a:p>
            <a:pPr lvl="1"/>
            <a:r>
              <a:rPr lang="en-US" altLang="ko-KR" sz="1600" dirty="0"/>
              <a:t>It can be useful to reduce I-TXSS overhead of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, but rather it may lead to management overhead on Sub-7GHz band (Beacon) and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 (BF frame), for which we need to discuss about necessity and balance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1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7DD52D-9C5F-E759-7D5B-B235B810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339401-B087-20B2-588E-BEDAC95D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7D49313-8063-E1D2-B63D-5F58FEBB4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724400"/>
            <a:ext cx="6005513" cy="16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836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296435</TotalTime>
  <Words>1638</Words>
  <Application>Microsoft Office PowerPoint</Application>
  <PresentationFormat>화면 슬라이드 쇼(4:3)</PresentationFormat>
  <Paragraphs>214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굴림</vt:lpstr>
      <vt:lpstr>Arial</vt:lpstr>
      <vt:lpstr>Times New Roman</vt:lpstr>
      <vt:lpstr>802-11-Submission</vt:lpstr>
      <vt:lpstr>MLO-based Scheduling for IMMW</vt:lpstr>
      <vt:lpstr>Introduction</vt:lpstr>
      <vt:lpstr>Recap: Multi-link Operation in 11be [1]</vt:lpstr>
      <vt:lpstr>Recap: MLO for IMMW [1]</vt:lpstr>
      <vt:lpstr>Scheduling-based Approach</vt:lpstr>
      <vt:lpstr>Potential Directions in IMMW</vt:lpstr>
      <vt:lpstr>Several Issues on IMMW Scheduling</vt:lpstr>
      <vt:lpstr>Several Issues on IMMW Scheduling (Cont’d)</vt:lpstr>
      <vt:lpstr>Discussion on Periodic Schedules</vt:lpstr>
      <vt:lpstr>Conclusion</vt:lpstr>
      <vt:lpstr>Straw Poll 1</vt:lpstr>
      <vt:lpstr>Straw Poll 2</vt:lpstr>
      <vt:lpstr>Straw Poll 3</vt:lpstr>
      <vt:lpstr>Straw Poll 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Jang/IoT Connectivity Standard Task(insun.jang@lge.com)</cp:lastModifiedBy>
  <cp:revision>18438</cp:revision>
  <cp:lastPrinted>2018-10-31T23:27:01Z</cp:lastPrinted>
  <dcterms:created xsi:type="dcterms:W3CDTF">2007-05-21T21:00:37Z</dcterms:created>
  <dcterms:modified xsi:type="dcterms:W3CDTF">2025-04-15T01:42:40Z</dcterms:modified>
</cp:coreProperties>
</file>