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4"/>
  </p:notesMasterIdLst>
  <p:handoutMasterIdLst>
    <p:handoutMasterId r:id="rId15"/>
  </p:handoutMasterIdLst>
  <p:sldIdLst>
    <p:sldId id="269" r:id="rId3"/>
    <p:sldId id="484" r:id="rId4"/>
    <p:sldId id="485" r:id="rId5"/>
    <p:sldId id="487" r:id="rId6"/>
    <p:sldId id="491" r:id="rId7"/>
    <p:sldId id="492" r:id="rId8"/>
    <p:sldId id="490" r:id="rId9"/>
    <p:sldId id="501" r:id="rId10"/>
    <p:sldId id="494" r:id="rId11"/>
    <p:sldId id="495" r:id="rId12"/>
    <p:sldId id="49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3" d="100"/>
          <a:sy n="83" d="100"/>
        </p:scale>
        <p:origin x="147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5/14/2025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5/14/2025</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5/14/2025</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5/14/2025</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5/14/2025</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5/14/2025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5/14/2025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5/14/2025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5/14/2025</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802.11-25/</a:t>
            </a:r>
            <a:r>
              <a:rPr lang="en-US" altLang="en-US" sz="1800" b="1" kern="1200" dirty="0">
                <a:solidFill>
                  <a:schemeClr val="tx1"/>
                </a:solidFill>
                <a:latin typeface="Times New Roman" pitchFamily="18" charset="0"/>
                <a:ea typeface="+mn-ea"/>
                <a:cs typeface="+mn-cs"/>
              </a:rPr>
              <a:t>0428</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5/14/2025</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800" b="0" i="0" dirty="0" err="1">
                <a:solidFill>
                  <a:srgbClr val="000000"/>
                </a:solidFill>
                <a:effectLst/>
                <a:latin typeface="Verdana" panose="020B0604030504040204" pitchFamily="34" charset="0"/>
              </a:rPr>
              <a:t>mmWave</a:t>
            </a:r>
            <a:r>
              <a:rPr lang="en-US" sz="2800" b="0" i="0" dirty="0">
                <a:solidFill>
                  <a:srgbClr val="000000"/>
                </a:solidFill>
                <a:effectLst/>
                <a:latin typeface="Verdana" panose="020B0604030504040204" pitchFamily="34" charset="0"/>
              </a:rPr>
              <a:t> Link MAC: Beaconing, TXOP Protection, Medium Access, Power Save</a:t>
            </a:r>
            <a:endParaRPr lang="en-US" sz="28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2025-05-10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05/10/2025</a:t>
            </a:r>
          </a:p>
        </p:txBody>
      </p:sp>
      <p:graphicFrame>
        <p:nvGraphicFramePr>
          <p:cNvPr id="6" name="Table 5"/>
          <p:cNvGraphicFramePr>
            <a:graphicFrameLocks noGrp="1"/>
          </p:cNvGraphicFramePr>
          <p:nvPr>
            <p:extLst>
              <p:ext uri="{D42A27DB-BD31-4B8C-83A1-F6EECF244321}">
                <p14:modId xmlns:p14="http://schemas.microsoft.com/office/powerpoint/2010/main" val="1979022597"/>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Frame Exchange with and without ITWT</a:t>
            </a:r>
            <a:endParaRPr lang="en-US" b="0" dirty="0"/>
          </a:p>
        </p:txBody>
      </p:sp>
      <p:sp>
        <p:nvSpPr>
          <p:cNvPr id="3" name="Content Placeholder 2"/>
          <p:cNvSpPr>
            <a:spLocks noGrp="1"/>
          </p:cNvSpPr>
          <p:nvPr>
            <p:ph idx="1"/>
          </p:nvPr>
        </p:nvSpPr>
        <p:spPr>
          <a:xfrm>
            <a:off x="38100" y="1066800"/>
            <a:ext cx="9067800" cy="5181599"/>
          </a:xfrm>
        </p:spPr>
        <p:txBody>
          <a:bodyPr/>
          <a:lstStyle/>
          <a:p>
            <a:r>
              <a:rPr lang="en-US" sz="1800" dirty="0"/>
              <a:t>Frame Exchanges outside TWT SP.</a:t>
            </a:r>
          </a:p>
          <a:p>
            <a:pPr lvl="1"/>
            <a:r>
              <a:rPr lang="en-US" sz="1800" dirty="0"/>
              <a:t>A MMW STA notifies its intention of frame exchange with the peer MMW STA through &lt;=7GHz band link.</a:t>
            </a:r>
          </a:p>
          <a:p>
            <a:pPr lvl="1"/>
            <a:r>
              <a:rPr lang="en-US" sz="1800" dirty="0"/>
              <a:t>The ICF, ICR in &lt;=7GHz band link can be designed for such negotiation.</a:t>
            </a:r>
          </a:p>
          <a:p>
            <a:pPr lvl="1"/>
            <a:r>
              <a:rPr lang="en-US" sz="1800" dirty="0"/>
              <a:t>At the agreed start time, the associated MMW STA does the frame exchanges by using its the receive/transmit beam decided through sounding procedure with the peer MMW STA until the end of the TXOP. </a:t>
            </a:r>
          </a:p>
          <a:p>
            <a:pPr lvl="2"/>
            <a:r>
              <a:rPr lang="en-US" dirty="0"/>
              <a:t>One variant is that if the used BW is not same as the reference BW of the negotiation, the SP duration will be updated accordingly. </a:t>
            </a:r>
          </a:p>
          <a:p>
            <a:pPr lvl="3"/>
            <a:r>
              <a:rPr lang="en-US" sz="1800" dirty="0"/>
              <a:t>The AP can decide whether the SP extension is allowed or not.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84669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Power Save</a:t>
            </a:r>
            <a:endParaRPr lang="en-US" b="0" dirty="0"/>
          </a:p>
        </p:txBody>
      </p:sp>
      <p:sp>
        <p:nvSpPr>
          <p:cNvPr id="3" name="Content Placeholder 2"/>
          <p:cNvSpPr>
            <a:spLocks noGrp="1"/>
          </p:cNvSpPr>
          <p:nvPr>
            <p:ph idx="1"/>
          </p:nvPr>
        </p:nvSpPr>
        <p:spPr>
          <a:xfrm>
            <a:off x="38100" y="1143001"/>
            <a:ext cx="9067800" cy="4876799"/>
          </a:xfrm>
        </p:spPr>
        <p:txBody>
          <a:bodyPr/>
          <a:lstStyle/>
          <a:p>
            <a:r>
              <a:rPr lang="en-US" sz="2000" dirty="0"/>
              <a:t>AP power save</a:t>
            </a:r>
          </a:p>
          <a:p>
            <a:pPr lvl="1"/>
            <a:r>
              <a:rPr lang="en-US" sz="1400" dirty="0"/>
              <a:t>Outside the negotiated MMW ITWT SP, the MMW AP is in power save mode and doze state.</a:t>
            </a:r>
          </a:p>
          <a:p>
            <a:pPr lvl="2"/>
            <a:r>
              <a:rPr lang="en-US" sz="1600" dirty="0"/>
              <a:t>At the start of the negotiated TWT SP with an MMW STA, the AP is in awake state until the end of the TWT SP or there are no DL frames, UL frames for the transmission.</a:t>
            </a:r>
          </a:p>
          <a:p>
            <a:pPr lvl="1"/>
            <a:r>
              <a:rPr lang="en-US" sz="1400" dirty="0"/>
              <a:t>Without the negotiated MMW ITWT agreement with any MMW STA, the MMW AP is in power save mode and doze state.</a:t>
            </a:r>
          </a:p>
          <a:p>
            <a:pPr lvl="2"/>
            <a:r>
              <a:rPr lang="en-US" sz="1600" dirty="0"/>
              <a:t>If the MMW AP and MMW STA negotiate the active duration to do the frame exchanges, at the negotiated start time, the AP is in awake state until the end of the negotiated active duration or there are no DL frames, UL frames that need to be transmitted.</a:t>
            </a:r>
            <a:endParaRPr lang="en-US" sz="1400" dirty="0"/>
          </a:p>
          <a:p>
            <a:r>
              <a:rPr lang="en-US" sz="2000" dirty="0"/>
              <a:t>Non-AP STA power save</a:t>
            </a:r>
          </a:p>
          <a:p>
            <a:pPr lvl="1"/>
            <a:r>
              <a:rPr lang="en-US" sz="1400" dirty="0"/>
              <a:t>Outside the negotiated MMW ITWT SP, the MMW non-AP STA is in power save mode and doze state.</a:t>
            </a:r>
          </a:p>
          <a:p>
            <a:pPr lvl="2"/>
            <a:r>
              <a:rPr lang="en-US" sz="1600" dirty="0"/>
              <a:t>At the start of the negotiated ITWT SP with an MMW non-AP STA, the STA is in awake state until the end of the TWT SP or there are no DL frames, UL frames that need to be transmitted.</a:t>
            </a:r>
          </a:p>
          <a:p>
            <a:pPr lvl="1"/>
            <a:r>
              <a:rPr lang="en-US" sz="1400" dirty="0"/>
              <a:t>Without the negotiated MMW ITWT agreement with the MMW AP, the MMW non-AP STA is in power save mode and doze state.</a:t>
            </a:r>
          </a:p>
          <a:p>
            <a:pPr lvl="2"/>
            <a:r>
              <a:rPr lang="en-US" sz="1600" dirty="0"/>
              <a:t>If the MMW AP and MMW non-AP STA negotiate the active duration to do the frame exchanges, at the negotiated start time, </a:t>
            </a:r>
            <a:r>
              <a:rPr lang="en-US" sz="1600"/>
              <a:t>the non-AP STA </a:t>
            </a:r>
            <a:r>
              <a:rPr lang="en-US" sz="1600" dirty="0"/>
              <a:t>is in awake state until the end of the negotiated active duration or there are no DL frames, UL frames that need to be transmitted.</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083982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Justification of </a:t>
            </a:r>
            <a:r>
              <a:rPr lang="en-US" sz="3200" dirty="0" err="1"/>
              <a:t>mmWave</a:t>
            </a:r>
            <a:r>
              <a:rPr lang="en-US" sz="3200" dirty="0"/>
              <a:t> Beaconing</a:t>
            </a:r>
            <a:endParaRPr lang="en-US" b="0" dirty="0"/>
          </a:p>
        </p:txBody>
      </p:sp>
      <p:sp>
        <p:nvSpPr>
          <p:cNvPr id="3" name="Content Placeholder 2"/>
          <p:cNvSpPr>
            <a:spLocks noGrp="1"/>
          </p:cNvSpPr>
          <p:nvPr>
            <p:ph idx="1"/>
          </p:nvPr>
        </p:nvSpPr>
        <p:spPr>
          <a:xfrm>
            <a:off x="38100" y="1143001"/>
            <a:ext cx="9067800" cy="4190999"/>
          </a:xfrm>
        </p:spPr>
        <p:txBody>
          <a:bodyPr/>
          <a:lstStyle/>
          <a:p>
            <a:r>
              <a:rPr lang="en-US" sz="2000" dirty="0"/>
              <a:t>It is difficult to figure out whether a non-AP MLD can reach an AP MLD in </a:t>
            </a:r>
            <a:r>
              <a:rPr lang="en-US" sz="2000" dirty="0" err="1"/>
              <a:t>mmWave</a:t>
            </a:r>
            <a:r>
              <a:rPr lang="en-US" sz="2000" dirty="0"/>
              <a:t> link through the measurement of non-</a:t>
            </a:r>
            <a:r>
              <a:rPr lang="en-US" sz="2000" dirty="0" err="1"/>
              <a:t>mmWave</a:t>
            </a:r>
            <a:r>
              <a:rPr lang="en-US" sz="2000" dirty="0"/>
              <a:t> link. </a:t>
            </a:r>
          </a:p>
          <a:p>
            <a:r>
              <a:rPr lang="en-US" sz="2000" dirty="0"/>
              <a:t>An unassociated non-AP MLD figures out the Beacon Tx time and </a:t>
            </a:r>
            <a:r>
              <a:rPr lang="en-US" sz="2000" dirty="0" err="1"/>
              <a:t>mmWave</a:t>
            </a:r>
            <a:r>
              <a:rPr lang="en-US" sz="2000" dirty="0"/>
              <a:t> link channel of the </a:t>
            </a:r>
            <a:r>
              <a:rPr lang="en-US" sz="2000" dirty="0" err="1"/>
              <a:t>mmWave</a:t>
            </a:r>
            <a:r>
              <a:rPr lang="en-US" sz="2000" dirty="0"/>
              <a:t> AP affiliated with the same AP MLD as the non-</a:t>
            </a:r>
            <a:r>
              <a:rPr lang="en-US" sz="2000" dirty="0" err="1"/>
              <a:t>mmWave</a:t>
            </a:r>
            <a:r>
              <a:rPr lang="en-US" sz="2000" dirty="0"/>
              <a:t> AP(s) through the non-</a:t>
            </a:r>
            <a:r>
              <a:rPr lang="en-US" sz="2000" dirty="0" err="1"/>
              <a:t>mmWave</a:t>
            </a:r>
            <a:r>
              <a:rPr lang="en-US" sz="2000" dirty="0"/>
              <a:t> AP(s).</a:t>
            </a:r>
          </a:p>
          <a:p>
            <a:r>
              <a:rPr lang="en-US" sz="2000" dirty="0"/>
              <a:t>The unassociated non-AP MLD may listen to the </a:t>
            </a:r>
            <a:r>
              <a:rPr lang="en-US" sz="2000" dirty="0" err="1"/>
              <a:t>mmWave</a:t>
            </a:r>
            <a:r>
              <a:rPr lang="en-US" sz="2000" dirty="0"/>
              <a:t> Beacon at the Beacon Tx time in the </a:t>
            </a:r>
            <a:r>
              <a:rPr lang="en-US" sz="2000" dirty="0" err="1"/>
              <a:t>mmWave</a:t>
            </a:r>
            <a:r>
              <a:rPr lang="en-US" sz="2000" dirty="0"/>
              <a:t> link to figure out whether it can reach the AP MLD in </a:t>
            </a:r>
            <a:r>
              <a:rPr lang="en-US" sz="2000" dirty="0" err="1"/>
              <a:t>mmWave</a:t>
            </a:r>
            <a:r>
              <a:rPr lang="en-US" sz="2000" dirty="0"/>
              <a:t> link.</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100"/>
            <a:ext cx="9144000" cy="762000"/>
          </a:xfrm>
        </p:spPr>
        <p:txBody>
          <a:bodyPr/>
          <a:lstStyle/>
          <a:p>
            <a:r>
              <a:rPr lang="en-US" sz="2800" b="0" dirty="0"/>
              <a:t>On-demand vs Periodic Beacon/NDP</a:t>
            </a:r>
          </a:p>
        </p:txBody>
      </p:sp>
      <p:sp>
        <p:nvSpPr>
          <p:cNvPr id="3" name="Content Placeholder 2"/>
          <p:cNvSpPr>
            <a:spLocks noGrp="1"/>
          </p:cNvSpPr>
          <p:nvPr>
            <p:ph idx="1"/>
          </p:nvPr>
        </p:nvSpPr>
        <p:spPr>
          <a:xfrm>
            <a:off x="152400" y="1143000"/>
            <a:ext cx="8610600" cy="5243900"/>
          </a:xfrm>
        </p:spPr>
        <p:txBody>
          <a:bodyPr/>
          <a:lstStyle/>
          <a:p>
            <a:r>
              <a:rPr lang="en-US" sz="1800" dirty="0"/>
              <a:t>A </a:t>
            </a:r>
            <a:r>
              <a:rPr lang="en-US" sz="1800" dirty="0" err="1"/>
              <a:t>mmWave</a:t>
            </a:r>
            <a:r>
              <a:rPr lang="en-US" sz="1800" dirty="0"/>
              <a:t> Beacon can be a NDP PPDU with BSS color, Beam sector used to transmit the Beacon, remaining Beacons being transmitted in this Beacon burst. </a:t>
            </a:r>
          </a:p>
          <a:p>
            <a:r>
              <a:rPr lang="en-US" sz="1800" dirty="0"/>
              <a:t>On-demand Beacon (or NDP on </a:t>
            </a:r>
            <a:r>
              <a:rPr lang="en-US" sz="1800" dirty="0" err="1"/>
              <a:t>mmWave</a:t>
            </a:r>
            <a:r>
              <a:rPr lang="en-US" sz="1800" dirty="0"/>
              <a:t> Link):</a:t>
            </a:r>
          </a:p>
          <a:p>
            <a:pPr lvl="1"/>
            <a:r>
              <a:rPr lang="en-US" sz="1800" dirty="0"/>
              <a:t>When a non-AP MLD needs to decide whether it can reach an AP MLD in </a:t>
            </a:r>
            <a:r>
              <a:rPr lang="en-US" sz="1800" dirty="0" err="1"/>
              <a:t>mmWave</a:t>
            </a:r>
            <a:r>
              <a:rPr lang="en-US" sz="1800" dirty="0"/>
              <a:t> link, the non-AP MLD and the AP MLD can negotiate the </a:t>
            </a:r>
            <a:r>
              <a:rPr lang="en-US" sz="1800" dirty="0" err="1"/>
              <a:t>mmWave</a:t>
            </a:r>
            <a:r>
              <a:rPr lang="en-US" sz="1800" dirty="0"/>
              <a:t> Beacon Tx SP (start time, duration).</a:t>
            </a:r>
          </a:p>
          <a:p>
            <a:pPr lvl="2"/>
            <a:r>
              <a:rPr lang="en-US" dirty="0"/>
              <a:t>The AP of the AP MLD in </a:t>
            </a:r>
            <a:r>
              <a:rPr lang="en-US" dirty="0" err="1"/>
              <a:t>mWave</a:t>
            </a:r>
            <a:r>
              <a:rPr lang="en-US" dirty="0"/>
              <a:t> link schedules the transmission of the Beacons (NDP frames) at the </a:t>
            </a:r>
            <a:r>
              <a:rPr lang="en-US" dirty="0" err="1"/>
              <a:t>mmWave</a:t>
            </a:r>
            <a:r>
              <a:rPr lang="en-US" dirty="0"/>
              <a:t> Beacon Tx SP for the non-AP MLD’s link quality measurement. </a:t>
            </a:r>
          </a:p>
          <a:p>
            <a:r>
              <a:rPr lang="en-US" sz="1800" dirty="0"/>
              <a:t>Periodic Beacon:</a:t>
            </a:r>
          </a:p>
          <a:p>
            <a:pPr lvl="1"/>
            <a:r>
              <a:rPr lang="en-US" sz="1800" dirty="0"/>
              <a:t>When an IMMW AP schedules the transmission of its Beacons, e.g. at TBTT, a group of Beacons are transmitted through the different sectors sequentially in a TXOP.</a:t>
            </a:r>
          </a:p>
          <a:p>
            <a:pPr lvl="2"/>
            <a:r>
              <a:rPr lang="en-US" dirty="0"/>
              <a:t>Such Beacons belong to a Beacon burst.</a:t>
            </a:r>
          </a:p>
          <a:p>
            <a:pPr lvl="2"/>
            <a:endParaRPr lang="en-US" dirty="0"/>
          </a:p>
          <a:p>
            <a:pPr lvl="2"/>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33781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71100"/>
            <a:ext cx="9829800" cy="762000"/>
          </a:xfrm>
        </p:spPr>
        <p:txBody>
          <a:bodyPr/>
          <a:lstStyle/>
          <a:p>
            <a:r>
              <a:rPr lang="en-US" sz="2800" dirty="0"/>
              <a:t>TSF Related Operation</a:t>
            </a:r>
            <a:endParaRPr lang="en-US" sz="2800" b="0" dirty="0"/>
          </a:p>
        </p:txBody>
      </p:sp>
      <p:sp>
        <p:nvSpPr>
          <p:cNvPr id="3" name="Content Placeholder 2"/>
          <p:cNvSpPr>
            <a:spLocks noGrp="1"/>
          </p:cNvSpPr>
          <p:nvPr>
            <p:ph idx="1"/>
          </p:nvPr>
        </p:nvSpPr>
        <p:spPr>
          <a:xfrm>
            <a:off x="152400" y="1143000"/>
            <a:ext cx="8839200" cy="5243900"/>
          </a:xfrm>
        </p:spPr>
        <p:txBody>
          <a:bodyPr/>
          <a:lstStyle/>
          <a:p>
            <a:r>
              <a:rPr lang="en-US" sz="2000" dirty="0"/>
              <a:t>A non-AP MLD can’t do the TSF synchronization with the AP MLD when on-demand Beacon is used.</a:t>
            </a:r>
          </a:p>
          <a:p>
            <a:r>
              <a:rPr lang="en-US" sz="2000" dirty="0"/>
              <a:t>One method for TSF related operation is that the TSF time and number of TBTT are defined based on another active link (reference link) of the AP MLD.</a:t>
            </a:r>
          </a:p>
          <a:p>
            <a:pPr lvl="1"/>
            <a:r>
              <a:rPr lang="en-US" sz="1800" dirty="0"/>
              <a:t>The operation per the TBTT, e.g. BSS color change of </a:t>
            </a:r>
            <a:r>
              <a:rPr lang="en-US" sz="1800" dirty="0" err="1"/>
              <a:t>mmWave</a:t>
            </a:r>
            <a:r>
              <a:rPr lang="en-US" sz="1800" dirty="0"/>
              <a:t> link will use the TBTT of the reference link.</a:t>
            </a:r>
          </a:p>
          <a:p>
            <a:pPr lvl="1"/>
            <a:r>
              <a:rPr lang="en-US" sz="1800" dirty="0"/>
              <a:t>The operation per the TBTT, e.g. BSS color change of </a:t>
            </a:r>
            <a:r>
              <a:rPr lang="en-US" sz="1800" dirty="0" err="1"/>
              <a:t>mmWave</a:t>
            </a:r>
            <a:r>
              <a:rPr lang="en-US" sz="1800" dirty="0"/>
              <a:t> link will use the reference link’s TBTT. </a:t>
            </a:r>
          </a:p>
          <a:p>
            <a:r>
              <a:rPr lang="en-US" sz="2000" dirty="0"/>
              <a:t>Another method is that the TSF time and TBTT of the </a:t>
            </a:r>
            <a:r>
              <a:rPr lang="en-US" sz="2000" dirty="0" err="1"/>
              <a:t>mmWave</a:t>
            </a:r>
            <a:r>
              <a:rPr lang="en-US" sz="2000" dirty="0"/>
              <a:t> link are defined without the Beacon transmission </a:t>
            </a:r>
          </a:p>
          <a:p>
            <a:pPr lvl="1"/>
            <a:r>
              <a:rPr lang="en-US" sz="1800" dirty="0"/>
              <a:t>TBTT is virtual since no Beacon is scheduled for the transmission at the TBTT on </a:t>
            </a:r>
            <a:r>
              <a:rPr lang="en-US" sz="1800" dirty="0" err="1"/>
              <a:t>mmWave</a:t>
            </a:r>
            <a:r>
              <a:rPr lang="en-US" sz="1800" dirty="0"/>
              <a:t> link.</a:t>
            </a:r>
          </a:p>
          <a:p>
            <a:pPr lvl="1"/>
            <a:r>
              <a:rPr lang="en-US" sz="1800" dirty="0"/>
              <a:t>The operation per the TBTT, e.g. BSS color change of </a:t>
            </a:r>
            <a:r>
              <a:rPr lang="en-US" sz="1800" dirty="0" err="1"/>
              <a:t>mmWave</a:t>
            </a:r>
            <a:r>
              <a:rPr lang="en-US" sz="1800" dirty="0"/>
              <a:t> link will use the virtual TBTT. </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13814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TXOP Protection</a:t>
            </a:r>
            <a:endParaRPr lang="en-US" b="0" dirty="0"/>
          </a:p>
        </p:txBody>
      </p:sp>
      <p:sp>
        <p:nvSpPr>
          <p:cNvPr id="3" name="Content Placeholder 2"/>
          <p:cNvSpPr>
            <a:spLocks noGrp="1"/>
          </p:cNvSpPr>
          <p:nvPr>
            <p:ph idx="1"/>
          </p:nvPr>
        </p:nvSpPr>
        <p:spPr>
          <a:xfrm>
            <a:off x="38100" y="1143001"/>
            <a:ext cx="9067800" cy="4495799"/>
          </a:xfrm>
        </p:spPr>
        <p:txBody>
          <a:bodyPr/>
          <a:lstStyle/>
          <a:p>
            <a:r>
              <a:rPr lang="en-US" sz="1800" dirty="0"/>
              <a:t>The duplicate PPDU is defined with each PPDU covers the narrowest BW of </a:t>
            </a:r>
            <a:r>
              <a:rPr lang="en-US" sz="1800" dirty="0" err="1"/>
              <a:t>mmWave</a:t>
            </a:r>
            <a:r>
              <a:rPr lang="en-US" sz="1800" dirty="0"/>
              <a:t> link, e.g. 160MHz.</a:t>
            </a:r>
          </a:p>
          <a:p>
            <a:pPr lvl="1"/>
            <a:r>
              <a:rPr lang="en-US" sz="1800" dirty="0"/>
              <a:t>The duplicate PPDU can be one PPDU in BW of 160MHz, two PPDUs in BW of 320MHz, 4 PPDUs in BW of 640MHz…</a:t>
            </a:r>
          </a:p>
          <a:p>
            <a:r>
              <a:rPr lang="en-US" sz="1800" dirty="0"/>
              <a:t>The TXOP can be protected by the RTS/CTS exchange at the beginning of the TXOP in duplicate PPDU.</a:t>
            </a:r>
          </a:p>
          <a:p>
            <a:pPr lvl="1"/>
            <a:r>
              <a:rPr lang="en-US" sz="1800" dirty="0"/>
              <a:t>MU-RTS/CTS is not allowed.</a:t>
            </a:r>
          </a:p>
          <a:p>
            <a:r>
              <a:rPr lang="en-US" sz="1800" dirty="0"/>
              <a:t>Static and dynamic BW negotiation are allowed.  </a:t>
            </a:r>
          </a:p>
          <a:p>
            <a:endParaRPr lang="en-US" sz="1800" dirty="0"/>
          </a:p>
          <a:p>
            <a:r>
              <a:rPr lang="en-US" sz="1800" dirty="0"/>
              <a:t>The TXOP field in PHY SIG indicates the remaining of the TXOP if the BSS color collision doesn’t happen. Otherwise the TXOP field in PHY SIG indicates UNSPECIFIED.</a:t>
            </a:r>
          </a:p>
          <a:p>
            <a:pPr lvl="1"/>
            <a:r>
              <a:rPr lang="en-US" sz="1800" dirty="0"/>
              <a:t>An variant is that the TXOP field in PHY SIG indicates the remaining time of the TXOP even if the BSS color collision happens.</a:t>
            </a:r>
          </a:p>
          <a:p>
            <a:pPr lvl="1"/>
            <a:endParaRPr lang="en-US" sz="1400" dirty="0"/>
          </a:p>
          <a:p>
            <a:endParaRPr lang="en-US" sz="1800"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87714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Responding PPDU</a:t>
            </a:r>
            <a:endParaRPr lang="en-US" b="0" dirty="0"/>
          </a:p>
        </p:txBody>
      </p:sp>
      <p:sp>
        <p:nvSpPr>
          <p:cNvPr id="3" name="Content Placeholder 2"/>
          <p:cNvSpPr>
            <a:spLocks noGrp="1"/>
          </p:cNvSpPr>
          <p:nvPr>
            <p:ph idx="1"/>
          </p:nvPr>
        </p:nvSpPr>
        <p:spPr>
          <a:xfrm>
            <a:off x="38100" y="1143001"/>
            <a:ext cx="9067800" cy="4190999"/>
          </a:xfrm>
        </p:spPr>
        <p:txBody>
          <a:bodyPr/>
          <a:lstStyle/>
          <a:p>
            <a:r>
              <a:rPr lang="en-US" sz="1800" dirty="0"/>
              <a:t>The responding frame is carried in duplicate PPDU so that the third-party STA can detect the Duration field in MAC header of the responding frame.</a:t>
            </a:r>
          </a:p>
          <a:p>
            <a:pPr lvl="1"/>
            <a:r>
              <a:rPr lang="en-US" sz="1800" dirty="0"/>
              <a:t>Justification of such operation: the Duration field provide more accurate remaining time of a TXOP then the TXOP field in PHY header.  </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44849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EDCA Backoff in </a:t>
            </a:r>
            <a:r>
              <a:rPr lang="en-US" sz="3200" dirty="0" err="1"/>
              <a:t>mmWave</a:t>
            </a:r>
            <a:r>
              <a:rPr lang="en-US" sz="3200" dirty="0"/>
              <a:t> Link</a:t>
            </a:r>
            <a:endParaRPr lang="en-US" b="0" dirty="0"/>
          </a:p>
        </p:txBody>
      </p:sp>
      <p:sp>
        <p:nvSpPr>
          <p:cNvPr id="3" name="Content Placeholder 2"/>
          <p:cNvSpPr>
            <a:spLocks noGrp="1"/>
          </p:cNvSpPr>
          <p:nvPr>
            <p:ph idx="1"/>
          </p:nvPr>
        </p:nvSpPr>
        <p:spPr>
          <a:xfrm>
            <a:off x="38100" y="1143001"/>
            <a:ext cx="9067800" cy="4952999"/>
          </a:xfrm>
        </p:spPr>
        <p:txBody>
          <a:bodyPr/>
          <a:lstStyle/>
          <a:p>
            <a:r>
              <a:rPr lang="en-US" sz="2000" dirty="0"/>
              <a:t>NAV timer at non-AP STA or AP</a:t>
            </a:r>
          </a:p>
          <a:p>
            <a:pPr lvl="1"/>
            <a:r>
              <a:rPr lang="en-US" sz="1800" dirty="0"/>
              <a:t>Option 1:</a:t>
            </a:r>
          </a:p>
          <a:p>
            <a:pPr lvl="2"/>
            <a:r>
              <a:rPr lang="en-US" dirty="0"/>
              <a:t>Each STA has one basic NAV timer and one intra-BSS NAV timer. </a:t>
            </a:r>
          </a:p>
          <a:p>
            <a:pPr lvl="3"/>
            <a:r>
              <a:rPr lang="en-US" dirty="0"/>
              <a:t>This is useful when multiple STAs are scheduled in one TXOP by the associated AP and CCA sensing is required for STA’s UL long PPDU transmission.</a:t>
            </a:r>
          </a:p>
          <a:p>
            <a:pPr lvl="1"/>
            <a:r>
              <a:rPr lang="en-US" sz="1800" dirty="0"/>
              <a:t>Option 2:</a:t>
            </a:r>
          </a:p>
          <a:p>
            <a:pPr lvl="2"/>
            <a:r>
              <a:rPr lang="en-US" dirty="0"/>
              <a:t>Each STA has one NAV timer. </a:t>
            </a:r>
          </a:p>
          <a:p>
            <a:r>
              <a:rPr lang="en-US" sz="1600" dirty="0"/>
              <a:t>A </a:t>
            </a:r>
            <a:r>
              <a:rPr lang="en-US" sz="1600" dirty="0" err="1"/>
              <a:t>mmWave</a:t>
            </a:r>
            <a:r>
              <a:rPr lang="en-US" sz="1600" dirty="0"/>
              <a:t> AP performs backoff before initiating a TXOP.</a:t>
            </a:r>
          </a:p>
          <a:p>
            <a:r>
              <a:rPr lang="en-US" sz="1600" dirty="0"/>
              <a:t>A </a:t>
            </a:r>
            <a:r>
              <a:rPr lang="en-US" sz="1600" dirty="0" err="1"/>
              <a:t>mmWave</a:t>
            </a:r>
            <a:r>
              <a:rPr lang="en-US" sz="1600" dirty="0"/>
              <a:t> AP announces the EDCA parameters through non-</a:t>
            </a:r>
            <a:r>
              <a:rPr lang="en-US" sz="1600" dirty="0" err="1"/>
              <a:t>mmWave</a:t>
            </a:r>
            <a:r>
              <a:rPr lang="en-US" sz="1600" dirty="0"/>
              <a:t> link.</a:t>
            </a:r>
          </a:p>
          <a:p>
            <a:r>
              <a:rPr lang="en-US" sz="1600" dirty="0"/>
              <a:t>A non-AP </a:t>
            </a:r>
            <a:r>
              <a:rPr lang="en-US" sz="1600" dirty="0" err="1"/>
              <a:t>mmWave</a:t>
            </a:r>
            <a:r>
              <a:rPr lang="en-US" sz="1600" dirty="0"/>
              <a:t> STA </a:t>
            </a:r>
            <a:r>
              <a:rPr lang="en-US" sz="1600" dirty="0" err="1"/>
              <a:t>performes</a:t>
            </a:r>
            <a:r>
              <a:rPr lang="en-US" sz="1600" dirty="0"/>
              <a:t> backoff if allowed by the peer </a:t>
            </a:r>
            <a:r>
              <a:rPr lang="en-US" sz="1600" dirty="0" err="1"/>
              <a:t>mmWave</a:t>
            </a:r>
            <a:r>
              <a:rPr lang="en-US" sz="1600" dirty="0"/>
              <a:t> AP (e.g. when the AP is near the STA enough, or when single non-AP STA exists in a TWT SP) or peer non-AP </a:t>
            </a:r>
            <a:r>
              <a:rPr lang="en-US" sz="1600" dirty="0" err="1"/>
              <a:t>mmWave</a:t>
            </a:r>
            <a:r>
              <a:rPr lang="en-US" sz="1600" dirty="0"/>
              <a:t> STA.</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42173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100"/>
            <a:ext cx="9144000" cy="762000"/>
          </a:xfrm>
        </p:spPr>
        <p:txBody>
          <a:bodyPr/>
          <a:lstStyle/>
          <a:p>
            <a:r>
              <a:rPr lang="en-US" sz="2800" dirty="0"/>
              <a:t>Frame Exchanges in </a:t>
            </a:r>
            <a:r>
              <a:rPr lang="en-US" sz="2800" dirty="0" err="1"/>
              <a:t>mmWave</a:t>
            </a:r>
            <a:r>
              <a:rPr lang="en-US" sz="2800" dirty="0"/>
              <a:t> Link</a:t>
            </a:r>
            <a:endParaRPr lang="en-US" sz="2800" b="0" dirty="0"/>
          </a:p>
        </p:txBody>
      </p:sp>
      <p:sp>
        <p:nvSpPr>
          <p:cNvPr id="3" name="Content Placeholder 2"/>
          <p:cNvSpPr>
            <a:spLocks noGrp="1"/>
          </p:cNvSpPr>
          <p:nvPr>
            <p:ph idx="1"/>
          </p:nvPr>
        </p:nvSpPr>
        <p:spPr>
          <a:xfrm>
            <a:off x="152400" y="1143000"/>
            <a:ext cx="8839200" cy="3886200"/>
          </a:xfrm>
        </p:spPr>
        <p:txBody>
          <a:bodyPr/>
          <a:lstStyle/>
          <a:p>
            <a:r>
              <a:rPr lang="en-US" sz="1800" dirty="0"/>
              <a:t>After the </a:t>
            </a:r>
            <a:r>
              <a:rPr lang="en-US" sz="1800" dirty="0" err="1"/>
              <a:t>mmWave</a:t>
            </a:r>
            <a:r>
              <a:rPr lang="en-US" sz="1800" dirty="0"/>
              <a:t> link is established (i.e. beam sector is selected after beam training), the responding frames to acknowledge the QoS Data frame(s) or Management frames in </a:t>
            </a:r>
            <a:r>
              <a:rPr lang="en-US" sz="1800" dirty="0" err="1"/>
              <a:t>mmWave</a:t>
            </a:r>
            <a:r>
              <a:rPr lang="en-US" sz="1800" dirty="0"/>
              <a:t> link are transmitted in </a:t>
            </a:r>
            <a:r>
              <a:rPr lang="en-US" sz="1800" dirty="0" err="1"/>
              <a:t>mmWave</a:t>
            </a:r>
            <a:r>
              <a:rPr lang="en-US" sz="1800" dirty="0"/>
              <a:t> link.  </a:t>
            </a:r>
          </a:p>
          <a:p>
            <a:r>
              <a:rPr lang="en-US" sz="1800" dirty="0"/>
              <a:t>After the </a:t>
            </a:r>
            <a:r>
              <a:rPr lang="en-US" sz="1800" dirty="0" err="1"/>
              <a:t>mmWave</a:t>
            </a:r>
            <a:r>
              <a:rPr lang="en-US" sz="1800" dirty="0"/>
              <a:t> link is established, the control frame exchange to protect the TXOP of </a:t>
            </a:r>
            <a:r>
              <a:rPr lang="en-US" sz="1800" dirty="0" err="1"/>
              <a:t>mmWave</a:t>
            </a:r>
            <a:r>
              <a:rPr lang="en-US" sz="1800" dirty="0"/>
              <a:t> link is done in </a:t>
            </a:r>
            <a:r>
              <a:rPr lang="en-US" sz="1800" dirty="0" err="1"/>
              <a:t>mmWave</a:t>
            </a:r>
            <a:r>
              <a:rPr lang="en-US" sz="1800" dirty="0"/>
              <a:t> link.</a:t>
            </a:r>
          </a:p>
          <a:p>
            <a:r>
              <a:rPr lang="en-US" sz="1800" dirty="0"/>
              <a:t>STA’s frame transmission under the condition that the STA is not allowed to do the backoff</a:t>
            </a:r>
          </a:p>
          <a:p>
            <a:pPr lvl="1"/>
            <a:r>
              <a:rPr lang="en-US" sz="1800" dirty="0"/>
              <a:t>Option 1: Trigger-based PPDU transmission.</a:t>
            </a:r>
          </a:p>
          <a:p>
            <a:pPr lvl="2"/>
            <a:r>
              <a:rPr lang="en-US" dirty="0"/>
              <a:t>Non-TB PPDU solicited by the Trigger frame.</a:t>
            </a:r>
          </a:p>
          <a:p>
            <a:pPr lvl="1"/>
            <a:r>
              <a:rPr lang="en-US" sz="1800" dirty="0"/>
              <a:t>Option 2: transmission per TXOP sharing.</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26277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Frame Exchange with and without ITWT</a:t>
            </a:r>
            <a:endParaRPr lang="en-US" b="0" dirty="0"/>
          </a:p>
        </p:txBody>
      </p:sp>
      <p:sp>
        <p:nvSpPr>
          <p:cNvPr id="3" name="Content Placeholder 2"/>
          <p:cNvSpPr>
            <a:spLocks noGrp="1"/>
          </p:cNvSpPr>
          <p:nvPr>
            <p:ph idx="1"/>
          </p:nvPr>
        </p:nvSpPr>
        <p:spPr>
          <a:xfrm>
            <a:off x="38100" y="1143001"/>
            <a:ext cx="9067800" cy="4876799"/>
          </a:xfrm>
        </p:spPr>
        <p:txBody>
          <a:bodyPr/>
          <a:lstStyle/>
          <a:p>
            <a:r>
              <a:rPr lang="en-US" sz="2000" dirty="0"/>
              <a:t>TWT for frame exchanges</a:t>
            </a:r>
          </a:p>
          <a:p>
            <a:pPr lvl="1"/>
            <a:r>
              <a:rPr lang="en-US" dirty="0"/>
              <a:t>A non-AP MLD with MMW link negotiates the TWT agreement of MMW link with its associated AP MLD through &lt;=7GHz band link.</a:t>
            </a:r>
          </a:p>
          <a:p>
            <a:pPr lvl="1"/>
            <a:r>
              <a:rPr lang="en-US" dirty="0"/>
              <a:t>At the start time of the negotiated MMW TWT SP, a MMW STA does the frame exchanges by using its the receive/transmit beam decided through sounding procedure with its peer STA until the end of MMW ITWT SP.  </a:t>
            </a:r>
          </a:p>
          <a:p>
            <a:pPr marL="457200" lvl="1" indent="0">
              <a:buNone/>
            </a:pPr>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05/10/2025</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9440194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1503</Words>
  <Application>Microsoft Office PowerPoint</Application>
  <PresentationFormat>On-screen Show (4:3)</PresentationFormat>
  <Paragraphs>130</Paragraphs>
  <Slides>11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Times New Roman</vt:lpstr>
      <vt:lpstr>Verdana</vt:lpstr>
      <vt:lpstr>Wingdings</vt:lpstr>
      <vt:lpstr>802-11-Submission</vt:lpstr>
      <vt:lpstr>Custom Design</vt:lpstr>
      <vt:lpstr>mmWave Link MAC: Beaconing, TXOP Protection, Medium Access, Power Save</vt:lpstr>
      <vt:lpstr>Justification of mmWave Beaconing</vt:lpstr>
      <vt:lpstr>On-demand vs Periodic Beacon/NDP</vt:lpstr>
      <vt:lpstr>TSF Related Operation</vt:lpstr>
      <vt:lpstr>TXOP Protection</vt:lpstr>
      <vt:lpstr>Responding PPDU</vt:lpstr>
      <vt:lpstr>EDCA Backoff in mmWave Link</vt:lpstr>
      <vt:lpstr>Frame Exchanges in mmWave Link</vt:lpstr>
      <vt:lpstr>Frame Exchange with and without ITWT</vt:lpstr>
      <vt:lpstr>Frame Exchange with and without ITWT</vt:lpstr>
      <vt:lpstr>Power Save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2031</cp:revision>
  <cp:lastPrinted>1998-02-10T13:28:06Z</cp:lastPrinted>
  <dcterms:created xsi:type="dcterms:W3CDTF">2007-05-21T21:00:37Z</dcterms:created>
  <dcterms:modified xsi:type="dcterms:W3CDTF">2025-05-15T02:31:37Z</dcterms:modified>
  <cp:category>Submission</cp:category>
</cp:coreProperties>
</file>