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8" r:id="rId3"/>
    <p:sldId id="276" r:id="rId4"/>
    <p:sldId id="268" r:id="rId5"/>
    <p:sldId id="270" r:id="rId6"/>
    <p:sldId id="269" r:id="rId7"/>
    <p:sldId id="262" r:id="rId8"/>
    <p:sldId id="275"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B243B8-8476-4FEB-B342-4C0413F70369}" v="8" dt="2025-09-12T15:33:45.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5" autoAdjust="0"/>
    <p:restoredTop sz="82320" autoAdjust="0"/>
  </p:normalViewPr>
  <p:slideViewPr>
    <p:cSldViewPr>
      <p:cViewPr varScale="1">
        <p:scale>
          <a:sx n="84" d="100"/>
          <a:sy n="84" d="100"/>
        </p:scale>
        <p:origin x="288" y="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0154F9C2-0567-4742-8A46-E043DE53CDE7}"/>
    <pc:docChg chg="undo custSel modSld modMainMaster">
      <pc:chgData name="Jiayi Zhang" userId="0b5fc417-5b02-48cb-ab13-a55777ac8eb1" providerId="ADAL" clId="{0154F9C2-0567-4742-8A46-E043DE53CDE7}" dt="2025-09-12T15:56:02.108" v="640" actId="6549"/>
      <pc:docMkLst>
        <pc:docMk/>
      </pc:docMkLst>
      <pc:sldChg chg="modSp mod">
        <pc:chgData name="Jiayi Zhang" userId="0b5fc417-5b02-48cb-ab13-a55777ac8eb1" providerId="ADAL" clId="{0154F9C2-0567-4742-8A46-E043DE53CDE7}" dt="2025-09-12T15:02:32.768" v="11" actId="20577"/>
        <pc:sldMkLst>
          <pc:docMk/>
          <pc:sldMk cId="0" sldId="256"/>
        </pc:sldMkLst>
        <pc:spChg chg="mod">
          <ac:chgData name="Jiayi Zhang" userId="0b5fc417-5b02-48cb-ab13-a55777ac8eb1" providerId="ADAL" clId="{0154F9C2-0567-4742-8A46-E043DE53CDE7}" dt="2025-09-12T15:02:32.768" v="11" actId="20577"/>
          <ac:spMkLst>
            <pc:docMk/>
            <pc:sldMk cId="0" sldId="256"/>
            <ac:spMk id="3074" creationId="{00000000-0000-0000-0000-000000000000}"/>
          </ac:spMkLst>
        </pc:spChg>
      </pc:sldChg>
      <pc:sldChg chg="modSp mod">
        <pc:chgData name="Jiayi Zhang" userId="0b5fc417-5b02-48cb-ab13-a55777ac8eb1" providerId="ADAL" clId="{0154F9C2-0567-4742-8A46-E043DE53CDE7}" dt="2025-09-12T15:56:02.108" v="640" actId="6549"/>
        <pc:sldMkLst>
          <pc:docMk/>
          <pc:sldMk cId="0" sldId="258"/>
        </pc:sldMkLst>
        <pc:spChg chg="mod">
          <ac:chgData name="Jiayi Zhang" userId="0b5fc417-5b02-48cb-ab13-a55777ac8eb1" providerId="ADAL" clId="{0154F9C2-0567-4742-8A46-E043DE53CDE7}" dt="2025-09-12T15:56:02.108" v="640" actId="6549"/>
          <ac:spMkLst>
            <pc:docMk/>
            <pc:sldMk cId="0" sldId="258"/>
            <ac:spMk id="5122" creationId="{00000000-0000-0000-0000-000000000000}"/>
          </ac:spMkLst>
        </pc:spChg>
      </pc:sldChg>
      <pc:sldChg chg="modSp mod">
        <pc:chgData name="Jiayi Zhang" userId="0b5fc417-5b02-48cb-ab13-a55777ac8eb1" providerId="ADAL" clId="{0154F9C2-0567-4742-8A46-E043DE53CDE7}" dt="2025-09-12T15:13:10.054" v="203" actId="20577"/>
        <pc:sldMkLst>
          <pc:docMk/>
          <pc:sldMk cId="0" sldId="262"/>
        </pc:sldMkLst>
        <pc:spChg chg="mod">
          <ac:chgData name="Jiayi Zhang" userId="0b5fc417-5b02-48cb-ab13-a55777ac8eb1" providerId="ADAL" clId="{0154F9C2-0567-4742-8A46-E043DE53CDE7}" dt="2025-09-12T15:13:10.054" v="203" actId="20577"/>
          <ac:spMkLst>
            <pc:docMk/>
            <pc:sldMk cId="0" sldId="262"/>
            <ac:spMk id="9218" creationId="{00000000-0000-0000-0000-000000000000}"/>
          </ac:spMkLst>
        </pc:spChg>
      </pc:sldChg>
      <pc:sldChg chg="modSp mod">
        <pc:chgData name="Jiayi Zhang" userId="0b5fc417-5b02-48cb-ab13-a55777ac8eb1" providerId="ADAL" clId="{0154F9C2-0567-4742-8A46-E043DE53CDE7}" dt="2025-09-12T15:55:55.366" v="638" actId="6549"/>
        <pc:sldMkLst>
          <pc:docMk/>
          <pc:sldMk cId="0" sldId="264"/>
        </pc:sldMkLst>
        <pc:spChg chg="mod">
          <ac:chgData name="Jiayi Zhang" userId="0b5fc417-5b02-48cb-ab13-a55777ac8eb1" providerId="ADAL" clId="{0154F9C2-0567-4742-8A46-E043DE53CDE7}" dt="2025-09-12T15:55:55.366" v="638" actId="6549"/>
          <ac:spMkLst>
            <pc:docMk/>
            <pc:sldMk cId="0" sldId="264"/>
            <ac:spMk id="2" creationId="{00000000-0000-0000-0000-000000000000}"/>
          </ac:spMkLst>
        </pc:spChg>
      </pc:sldChg>
      <pc:sldChg chg="modSp mod">
        <pc:chgData name="Jiayi Zhang" userId="0b5fc417-5b02-48cb-ab13-a55777ac8eb1" providerId="ADAL" clId="{0154F9C2-0567-4742-8A46-E043DE53CDE7}" dt="2025-09-12T15:37:35.328" v="637" actId="6549"/>
        <pc:sldMkLst>
          <pc:docMk/>
          <pc:sldMk cId="3952883039" sldId="268"/>
        </pc:sldMkLst>
        <pc:spChg chg="mod">
          <ac:chgData name="Jiayi Zhang" userId="0b5fc417-5b02-48cb-ab13-a55777ac8eb1" providerId="ADAL" clId="{0154F9C2-0567-4742-8A46-E043DE53CDE7}" dt="2025-09-12T15:11:12.081" v="130" actId="20577"/>
          <ac:spMkLst>
            <pc:docMk/>
            <pc:sldMk cId="3952883039" sldId="268"/>
            <ac:spMk id="8" creationId="{54E5C704-3906-025E-D9D8-A2B375B43A0A}"/>
          </ac:spMkLst>
        </pc:spChg>
        <pc:spChg chg="mod">
          <ac:chgData name="Jiayi Zhang" userId="0b5fc417-5b02-48cb-ab13-a55777ac8eb1" providerId="ADAL" clId="{0154F9C2-0567-4742-8A46-E043DE53CDE7}" dt="2025-09-12T15:37:35.328" v="637" actId="6549"/>
          <ac:spMkLst>
            <pc:docMk/>
            <pc:sldMk cId="3952883039" sldId="268"/>
            <ac:spMk id="5121" creationId="{A90E06C8-D1EF-0558-8B90-F5875ABB627A}"/>
          </ac:spMkLst>
        </pc:spChg>
        <pc:spChg chg="mod">
          <ac:chgData name="Jiayi Zhang" userId="0b5fc417-5b02-48cb-ab13-a55777ac8eb1" providerId="ADAL" clId="{0154F9C2-0567-4742-8A46-E043DE53CDE7}" dt="2025-09-12T15:10:25.045" v="102" actId="20577"/>
          <ac:spMkLst>
            <pc:docMk/>
            <pc:sldMk cId="3952883039" sldId="268"/>
            <ac:spMk id="5122" creationId="{E338F271-9137-B44E-ABC8-166B9F755950}"/>
          </ac:spMkLst>
        </pc:spChg>
      </pc:sldChg>
      <pc:sldChg chg="modSp mod">
        <pc:chgData name="Jiayi Zhang" userId="0b5fc417-5b02-48cb-ab13-a55777ac8eb1" providerId="ADAL" clId="{0154F9C2-0567-4742-8A46-E043DE53CDE7}" dt="2025-09-12T15:36:52.736" v="635" actId="20577"/>
        <pc:sldMkLst>
          <pc:docMk/>
          <pc:sldMk cId="2961549892" sldId="269"/>
        </pc:sldMkLst>
        <pc:spChg chg="mod">
          <ac:chgData name="Jiayi Zhang" userId="0b5fc417-5b02-48cb-ab13-a55777ac8eb1" providerId="ADAL" clId="{0154F9C2-0567-4742-8A46-E043DE53CDE7}" dt="2025-09-12T15:12:51.478" v="179" actId="20577"/>
          <ac:spMkLst>
            <pc:docMk/>
            <pc:sldMk cId="2961549892" sldId="269"/>
            <ac:spMk id="7" creationId="{973D605D-985B-0779-B578-047F378D76BF}"/>
          </ac:spMkLst>
        </pc:spChg>
        <pc:spChg chg="mod">
          <ac:chgData name="Jiayi Zhang" userId="0b5fc417-5b02-48cb-ab13-a55777ac8eb1" providerId="ADAL" clId="{0154F9C2-0567-4742-8A46-E043DE53CDE7}" dt="2025-09-12T15:36:52.736" v="635" actId="20577"/>
          <ac:spMkLst>
            <pc:docMk/>
            <pc:sldMk cId="2961549892" sldId="269"/>
            <ac:spMk id="5121" creationId="{40878FC1-895C-0432-B4CD-1138810CB6BA}"/>
          </ac:spMkLst>
        </pc:spChg>
        <pc:spChg chg="mod">
          <ac:chgData name="Jiayi Zhang" userId="0b5fc417-5b02-48cb-ab13-a55777ac8eb1" providerId="ADAL" clId="{0154F9C2-0567-4742-8A46-E043DE53CDE7}" dt="2025-09-12T15:12:40.584" v="161" actId="20577"/>
          <ac:spMkLst>
            <pc:docMk/>
            <pc:sldMk cId="2961549892" sldId="269"/>
            <ac:spMk id="5122" creationId="{178E4DE3-634D-57FD-99EC-022D7E49727D}"/>
          </ac:spMkLst>
        </pc:spChg>
      </pc:sldChg>
      <pc:sldChg chg="modSp mod">
        <pc:chgData name="Jiayi Zhang" userId="0b5fc417-5b02-48cb-ab13-a55777ac8eb1" providerId="ADAL" clId="{0154F9C2-0567-4742-8A46-E043DE53CDE7}" dt="2025-09-12T15:11:40.934" v="150" actId="20577"/>
        <pc:sldMkLst>
          <pc:docMk/>
          <pc:sldMk cId="4090144408" sldId="270"/>
        </pc:sldMkLst>
        <pc:spChg chg="mod">
          <ac:chgData name="Jiayi Zhang" userId="0b5fc417-5b02-48cb-ab13-a55777ac8eb1" providerId="ADAL" clId="{0154F9C2-0567-4742-8A46-E043DE53CDE7}" dt="2025-09-12T15:11:40.934" v="150" actId="20577"/>
          <ac:spMkLst>
            <pc:docMk/>
            <pc:sldMk cId="4090144408" sldId="270"/>
            <ac:spMk id="5122" creationId="{8ABF4FF8-FA6D-65D4-E89D-0043B73D8DC2}"/>
          </ac:spMkLst>
        </pc:spChg>
      </pc:sldChg>
      <pc:sldChg chg="modSp mod">
        <pc:chgData name="Jiayi Zhang" userId="0b5fc417-5b02-48cb-ab13-a55777ac8eb1" providerId="ADAL" clId="{0154F9C2-0567-4742-8A46-E043DE53CDE7}" dt="2025-09-12T15:35:35.340" v="631" actId="6549"/>
        <pc:sldMkLst>
          <pc:docMk/>
          <pc:sldMk cId="1234234642" sldId="275"/>
        </pc:sldMkLst>
        <pc:spChg chg="mod">
          <ac:chgData name="Jiayi Zhang" userId="0b5fc417-5b02-48cb-ab13-a55777ac8eb1" providerId="ADAL" clId="{0154F9C2-0567-4742-8A46-E043DE53CDE7}" dt="2025-09-12T15:35:35.340" v="631" actId="6549"/>
          <ac:spMkLst>
            <pc:docMk/>
            <pc:sldMk cId="1234234642" sldId="275"/>
            <ac:spMk id="9218" creationId="{F457E73B-3CA0-397F-9A01-BD8FC176066D}"/>
          </ac:spMkLst>
        </pc:spChg>
      </pc:sldChg>
      <pc:sldChg chg="modSp mod">
        <pc:chgData name="Jiayi Zhang" userId="0b5fc417-5b02-48cb-ab13-a55777ac8eb1" providerId="ADAL" clId="{0154F9C2-0567-4742-8A46-E043DE53CDE7}" dt="2025-09-12T15:08:06.206" v="73" actId="20577"/>
        <pc:sldMkLst>
          <pc:docMk/>
          <pc:sldMk cId="1415920690" sldId="276"/>
        </pc:sldMkLst>
        <pc:spChg chg="mod">
          <ac:chgData name="Jiayi Zhang" userId="0b5fc417-5b02-48cb-ab13-a55777ac8eb1" providerId="ADAL" clId="{0154F9C2-0567-4742-8A46-E043DE53CDE7}" dt="2025-09-12T15:08:06.206" v="73" actId="20577"/>
          <ac:spMkLst>
            <pc:docMk/>
            <pc:sldMk cId="1415920690" sldId="276"/>
            <ac:spMk id="5122" creationId="{9BA5AD97-73EF-8842-5EDF-432B20EEFFBC}"/>
          </ac:spMkLst>
        </pc:spChg>
      </pc:sldChg>
      <pc:sldMasterChg chg="modSp mod">
        <pc:chgData name="Jiayi Zhang" userId="0b5fc417-5b02-48cb-ab13-a55777ac8eb1" providerId="ADAL" clId="{0154F9C2-0567-4742-8A46-E043DE53CDE7}" dt="2025-09-12T15:01:43.095" v="5" actId="6549"/>
        <pc:sldMasterMkLst>
          <pc:docMk/>
          <pc:sldMasterMk cId="0" sldId="2147483648"/>
        </pc:sldMasterMkLst>
        <pc:spChg chg="mod">
          <ac:chgData name="Jiayi Zhang" userId="0b5fc417-5b02-48cb-ab13-a55777ac8eb1" providerId="ADAL" clId="{0154F9C2-0567-4742-8A46-E043DE53CDE7}" dt="2025-09-12T15:01:43.095" v="5" actId="6549"/>
          <ac:spMkLst>
            <pc:docMk/>
            <pc:sldMasterMk cId="0" sldId="2147483648"/>
            <ac:spMk id="10" creationId="{00000000-0000-0000-0000-000000000000}"/>
          </ac:spMkLst>
        </pc:spChg>
        <pc:spChg chg="mod">
          <ac:chgData name="Jiayi Zhang" userId="0b5fc417-5b02-48cb-ab13-a55777ac8eb1" providerId="ADAL" clId="{0154F9C2-0567-4742-8A46-E043DE53CDE7}" dt="2025-09-12T15:01:39.536" v="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802.11-25/0426r1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802.11-25/0426r1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802.11-25/0426r1</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802.11-25/0426r1</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462036A-0EEE-61C3-4413-4B95FFC4BE7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A726FD8-8E10-7A8F-F5D4-D75F45867676}"/>
              </a:ext>
            </a:extLst>
          </p:cNvPr>
          <p:cNvSpPr>
            <a:spLocks noGrp="1" noChangeArrowheads="1"/>
          </p:cNvSpPr>
          <p:nvPr>
            <p:ph type="hdr"/>
          </p:nvPr>
        </p:nvSpPr>
        <p:spPr>
          <a:ln/>
        </p:spPr>
        <p:txBody>
          <a:bodyPr/>
          <a:lstStyle/>
          <a:p>
            <a:r>
              <a:rPr lang="en-US"/>
              <a:t>doc.: IEEE 802.11-25/0426r1</a:t>
            </a:r>
          </a:p>
        </p:txBody>
      </p:sp>
      <p:sp>
        <p:nvSpPr>
          <p:cNvPr id="5" name="Rectangle 3">
            <a:extLst>
              <a:ext uri="{FF2B5EF4-FFF2-40B4-BE49-F238E27FC236}">
                <a16:creationId xmlns:a16="http://schemas.microsoft.com/office/drawing/2014/main" id="{385B5E51-45AB-37A1-982D-3F33F403CD4A}"/>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F762A0C5-712E-F6F8-4CA0-13CD4010CD5F}"/>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3FE31E1D-EFED-06D8-A07F-B309651F99F4}"/>
              </a:ext>
            </a:extLst>
          </p:cNvPr>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a:extLst>
              <a:ext uri="{FF2B5EF4-FFF2-40B4-BE49-F238E27FC236}">
                <a16:creationId xmlns:a16="http://schemas.microsoft.com/office/drawing/2014/main" id="{B0D0E10A-9677-1964-8DD8-DCB56513E15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949CFC2A-B428-0173-5090-56FF40E8151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430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992473F-1792-A576-2DD5-1731C91091F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888D197-E94B-8621-DBCC-8C460B86924C}"/>
              </a:ext>
            </a:extLst>
          </p:cNvPr>
          <p:cNvSpPr>
            <a:spLocks noGrp="1" noChangeArrowheads="1"/>
          </p:cNvSpPr>
          <p:nvPr>
            <p:ph type="hdr"/>
          </p:nvPr>
        </p:nvSpPr>
        <p:spPr>
          <a:ln/>
        </p:spPr>
        <p:txBody>
          <a:bodyPr/>
          <a:lstStyle/>
          <a:p>
            <a:r>
              <a:rPr lang="en-US"/>
              <a:t>doc.: IEEE 802.11-25/0426r1</a:t>
            </a:r>
          </a:p>
        </p:txBody>
      </p:sp>
      <p:sp>
        <p:nvSpPr>
          <p:cNvPr id="5" name="Rectangle 3">
            <a:extLst>
              <a:ext uri="{FF2B5EF4-FFF2-40B4-BE49-F238E27FC236}">
                <a16:creationId xmlns:a16="http://schemas.microsoft.com/office/drawing/2014/main" id="{1E370FFA-7691-8024-3F7D-E07B3FE53E0A}"/>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3B75D526-19E9-D337-69CB-701611BA1E2A}"/>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5F8A38FF-1E80-74A5-F387-7C32F545EB25}"/>
              </a:ext>
            </a:extLst>
          </p:cNvPr>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a:extLst>
              <a:ext uri="{FF2B5EF4-FFF2-40B4-BE49-F238E27FC236}">
                <a16:creationId xmlns:a16="http://schemas.microsoft.com/office/drawing/2014/main" id="{2BA39E95-15EE-77BA-D2E3-765B8E4F0BD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D7079FAC-561D-0E7B-40EE-ACC776C778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7605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74F7786-BFCC-7D8D-6F1F-2894D8BF874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162A26D-63E0-3FDC-CB31-AD008D7996F0}"/>
              </a:ext>
            </a:extLst>
          </p:cNvPr>
          <p:cNvSpPr>
            <a:spLocks noGrp="1" noChangeArrowheads="1"/>
          </p:cNvSpPr>
          <p:nvPr>
            <p:ph type="hdr"/>
          </p:nvPr>
        </p:nvSpPr>
        <p:spPr>
          <a:ln/>
        </p:spPr>
        <p:txBody>
          <a:bodyPr/>
          <a:lstStyle/>
          <a:p>
            <a:r>
              <a:rPr lang="en-US"/>
              <a:t>doc.: IEEE 802.11-25/0426r1</a:t>
            </a:r>
          </a:p>
        </p:txBody>
      </p:sp>
      <p:sp>
        <p:nvSpPr>
          <p:cNvPr id="5" name="Rectangle 3">
            <a:extLst>
              <a:ext uri="{FF2B5EF4-FFF2-40B4-BE49-F238E27FC236}">
                <a16:creationId xmlns:a16="http://schemas.microsoft.com/office/drawing/2014/main" id="{DBCE294B-A008-F62E-C1FA-D510DA9B292E}"/>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B228360E-9466-3F21-8052-1F20EB9D1D32}"/>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DBFC009C-6D0E-B17D-FC4A-9690790A53DD}"/>
              </a:ext>
            </a:extLst>
          </p:cNvPr>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a:extLst>
              <a:ext uri="{FF2B5EF4-FFF2-40B4-BE49-F238E27FC236}">
                <a16:creationId xmlns:a16="http://schemas.microsoft.com/office/drawing/2014/main" id="{09444626-5C3E-6A23-2611-6B1FF94375E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96CDE499-0A68-0432-AD5A-AA7F7861498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6447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FFC9574-C74E-DA61-0AF7-7CDAD7B020D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38F6D1-350D-29B9-89DC-8F331F70F9F6}"/>
              </a:ext>
            </a:extLst>
          </p:cNvPr>
          <p:cNvSpPr>
            <a:spLocks noGrp="1" noChangeArrowheads="1"/>
          </p:cNvSpPr>
          <p:nvPr>
            <p:ph type="hdr"/>
          </p:nvPr>
        </p:nvSpPr>
        <p:spPr>
          <a:ln/>
        </p:spPr>
        <p:txBody>
          <a:bodyPr/>
          <a:lstStyle/>
          <a:p>
            <a:r>
              <a:rPr lang="en-US"/>
              <a:t>doc.: IEEE 802.11-25/0426r1</a:t>
            </a:r>
          </a:p>
        </p:txBody>
      </p:sp>
      <p:sp>
        <p:nvSpPr>
          <p:cNvPr id="5" name="Rectangle 3">
            <a:extLst>
              <a:ext uri="{FF2B5EF4-FFF2-40B4-BE49-F238E27FC236}">
                <a16:creationId xmlns:a16="http://schemas.microsoft.com/office/drawing/2014/main" id="{EB507BC3-7B89-BE9B-0C75-56A05B310B97}"/>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C2E9374C-8C5D-F4F6-D9BE-2EB19FEC3340}"/>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F0FE01EC-5D3D-C8E5-8F40-9FD6A588881B}"/>
              </a:ext>
            </a:extLst>
          </p:cNvPr>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a:extLst>
              <a:ext uri="{FF2B5EF4-FFF2-40B4-BE49-F238E27FC236}">
                <a16:creationId xmlns:a16="http://schemas.microsoft.com/office/drawing/2014/main" id="{7F17D150-5237-4D0C-09DC-143B770087C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EF73AEA1-A651-9449-ED28-ABE7757EDDC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7117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802.11-25/0426r1</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A3DB52F-0863-201D-0D24-512EAA4A092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13E48-EC9F-DAA3-D32C-E104CAA8AB04}"/>
              </a:ext>
            </a:extLst>
          </p:cNvPr>
          <p:cNvSpPr>
            <a:spLocks noGrp="1" noChangeArrowheads="1"/>
          </p:cNvSpPr>
          <p:nvPr>
            <p:ph type="hdr"/>
          </p:nvPr>
        </p:nvSpPr>
        <p:spPr>
          <a:ln/>
        </p:spPr>
        <p:txBody>
          <a:bodyPr/>
          <a:lstStyle/>
          <a:p>
            <a:r>
              <a:rPr lang="en-US"/>
              <a:t>doc.: IEEE 802.11-25/0426r1</a:t>
            </a:r>
          </a:p>
        </p:txBody>
      </p:sp>
      <p:sp>
        <p:nvSpPr>
          <p:cNvPr id="5" name="Rectangle 3">
            <a:extLst>
              <a:ext uri="{FF2B5EF4-FFF2-40B4-BE49-F238E27FC236}">
                <a16:creationId xmlns:a16="http://schemas.microsoft.com/office/drawing/2014/main" id="{7859B662-BABE-CF9A-A610-9F43695A95FB}"/>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F0E01D28-1B72-DD8E-6165-2155EF98D54C}"/>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9CE19577-205B-8707-0BC5-B69FBB454409}"/>
              </a:ext>
            </a:extLst>
          </p:cNvPr>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a:extLst>
              <a:ext uri="{FF2B5EF4-FFF2-40B4-BE49-F238E27FC236}">
                <a16:creationId xmlns:a16="http://schemas.microsoft.com/office/drawing/2014/main" id="{F4F2D09E-2A7F-AC25-3EF7-5A9EA70352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C511F34-E207-9C78-58DC-DFB8B74F176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6322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802.11-25/0426r1</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2025</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2025</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2025</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2025</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Enhancement of DPS Operation - in the Presence of Legacy STA</a:t>
            </a:r>
          </a:p>
        </p:txBody>
      </p:sp>
      <p:sp>
        <p:nvSpPr>
          <p:cNvPr id="3074" name="Rectangle 2"/>
          <p:cNvSpPr>
            <a:spLocks noGrp="1" noChangeArrowheads="1"/>
          </p:cNvSpPr>
          <p:nvPr>
            <p:ph type="subTitle" idx="1"/>
          </p:nvPr>
        </p:nvSpPr>
        <p:spPr>
          <a:xfrm>
            <a:off x="1828800" y="1981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2025-09-12</a:t>
            </a:r>
          </a:p>
        </p:txBody>
      </p:sp>
      <p:sp>
        <p:nvSpPr>
          <p:cNvPr id="6" name="Date Placeholder 3"/>
          <p:cNvSpPr>
            <a:spLocks noGrp="1"/>
          </p:cNvSpPr>
          <p:nvPr>
            <p:ph type="dt" idx="10"/>
          </p:nvPr>
        </p:nvSpPr>
        <p:spPr/>
        <p:txBody>
          <a:bodyPr/>
          <a:lstStyle/>
          <a:p>
            <a:r>
              <a:rPr lang="en-US"/>
              <a:t>Sept 2025</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6950" y="2555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4C51711A-9EB8-AB74-EA15-403B4407580D}"/>
              </a:ext>
            </a:extLst>
          </p:cNvPr>
          <p:cNvGraphicFramePr>
            <a:graphicFrameLocks noChangeAspect="1"/>
          </p:cNvGraphicFramePr>
          <p:nvPr>
            <p:extLst>
              <p:ext uri="{D42A27DB-BD31-4B8C-83A1-F6EECF244321}">
                <p14:modId xmlns:p14="http://schemas.microsoft.com/office/powerpoint/2010/main" val="4140637662"/>
              </p:ext>
            </p:extLst>
          </p:nvPr>
        </p:nvGraphicFramePr>
        <p:xfrm>
          <a:off x="901700" y="3009900"/>
          <a:ext cx="10363200" cy="3340100"/>
        </p:xfrm>
        <a:graphic>
          <a:graphicData uri="http://schemas.openxmlformats.org/presentationml/2006/ole">
            <mc:AlternateContent xmlns:mc="http://schemas.openxmlformats.org/markup-compatibility/2006">
              <mc:Choice xmlns:v="urn:schemas-microsoft-com:vml" Requires="v">
                <p:oleObj name="Document" r:id="rId3" imgW="10673617" imgH="3440753" progId="Word.Document.8">
                  <p:embed/>
                </p:oleObj>
              </mc:Choice>
              <mc:Fallback>
                <p:oleObj name="Document" r:id="rId3" imgW="10673617" imgH="3440753" progId="Word.Document.8">
                  <p:embed/>
                  <p:pic>
                    <p:nvPicPr>
                      <p:cNvPr id="3" name="Object 3">
                        <a:extLst>
                          <a:ext uri="{FF2B5EF4-FFF2-40B4-BE49-F238E27FC236}">
                            <a16:creationId xmlns:a16="http://schemas.microsoft.com/office/drawing/2014/main" id="{4C51711A-9EB8-AB74-EA15-403B4407580D}"/>
                          </a:ext>
                        </a:extLst>
                      </p:cNvPr>
                      <p:cNvPicPr>
                        <a:picLocks noChangeAspect="1" noChangeArrowheads="1"/>
                      </p:cNvPicPr>
                      <p:nvPr/>
                    </p:nvPicPr>
                    <p:blipFill>
                      <a:blip r:embed="rId4"/>
                      <a:srcRect/>
                      <a:stretch>
                        <a:fillRect/>
                      </a:stretch>
                    </p:blipFill>
                    <p:spPr bwMode="auto">
                      <a:xfrm>
                        <a:off x="901700" y="3009900"/>
                        <a:ext cx="10363200" cy="3340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ln/>
        </p:spPr>
        <p:txBody>
          <a:bodyPr/>
          <a:lstStyle/>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Dynamic power saving (DPS) mode is one of the key features being considered for 802.11bn. </a:t>
            </a:r>
          </a:p>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The DPS operation of a mobile AP has been discussed in the </a:t>
            </a:r>
            <a:r>
              <a:rPr lang="en-US" sz="2000" b="0" dirty="0" err="1"/>
              <a:t>TGbn</a:t>
            </a:r>
            <a:r>
              <a:rPr lang="en-US" sz="2000" b="0" dirty="0"/>
              <a:t> </a:t>
            </a:r>
            <a:r>
              <a:rPr lang="en-US" sz="2000" b="0"/>
              <a:t>[1-10]. </a:t>
            </a: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In this work, we consider a DPS (mobile) AP operating in the presence of a legacy STA that is lack of DPS capability and discuss some methods to improve the power-efficiency of DPS (mobile) AP. </a:t>
            </a:r>
          </a:p>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en-GB"/>
              <a:t>Jiayi Zhang, Ofinno</a:t>
            </a:r>
          </a:p>
        </p:txBody>
      </p:sp>
      <p:sp>
        <p:nvSpPr>
          <p:cNvPr id="4" name="Date Placeholder 3"/>
          <p:cNvSpPr>
            <a:spLocks noGrp="1"/>
          </p:cNvSpPr>
          <p:nvPr>
            <p:ph type="dt" idx="15"/>
          </p:nvPr>
        </p:nvSpPr>
        <p:spPr/>
        <p:txBody>
          <a:bodyPr/>
          <a:lstStyle/>
          <a:p>
            <a:r>
              <a:rPr lang="en-US"/>
              <a:t>Sept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35EA8-1567-1592-EF66-370175AFAF33}"/>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91D66D17-07DD-43D1-EFEB-6A8F443C9E7B}"/>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a:extLst>
              <a:ext uri="{FF2B5EF4-FFF2-40B4-BE49-F238E27FC236}">
                <a16:creationId xmlns:a16="http://schemas.microsoft.com/office/drawing/2014/main" id="{9BA5AD97-73EF-8842-5EDF-432B20EEFFBC}"/>
              </a:ext>
            </a:extLst>
          </p:cNvPr>
          <p:cNvSpPr>
            <a:spLocks noGrp="1" noChangeArrowheads="1"/>
          </p:cNvSpPr>
          <p:nvPr>
            <p:ph idx="1"/>
          </p:nvPr>
        </p:nvSpPr>
        <p:spPr>
          <a:ln/>
        </p:spPr>
        <p:txBody>
          <a:bodyPr/>
          <a:lstStyle/>
          <a:p>
            <a:pPr indent="-2857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In Draft IEEE802.11bn D1.0, subclause 37.17 DPS Operation:</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DPS operation allows a DPS STA, i.e. a STA enabling its DPS mode, to operate with lower capabilities to reduce power consumption when listening on the link. The set of the capabilities reduced by DPS operation include the bandwidth, NSS, MCS, and the PPDU formats. The DPS STA transitions to its HC mode upon receiving an appropriate ICF (see below) from a DPS assisting STA. </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 DPS STA is either a DPS non-AP STA or a DPS mobile AP. </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An DPS Mobile AP that intends to enable, disable or update the parameters of DPS mode shall follow the procedure defined in 37.32 (Enhanced BSS parameter critical update procedure) to notify its associated DPS assisting non-AP STAs. </a:t>
            </a:r>
          </a:p>
          <a:p>
            <a:pPr lvl="2">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The AP is a mobile AP and intends to enable, disable, or update one or more parameters for DPS operation on the mobile AP. When intended to be performed by an AP, require an advance notification procedure defined in 37.32.3.2 (Procedure for advance notification). </a:t>
            </a:r>
          </a:p>
        </p:txBody>
      </p:sp>
      <p:sp>
        <p:nvSpPr>
          <p:cNvPr id="6" name="Slide Number Placeholder 5">
            <a:extLst>
              <a:ext uri="{FF2B5EF4-FFF2-40B4-BE49-F238E27FC236}">
                <a16:creationId xmlns:a16="http://schemas.microsoft.com/office/drawing/2014/main" id="{0CED4DE8-0169-D081-4F1E-B698E7BC930E}"/>
              </a:ext>
            </a:extLst>
          </p:cNvPr>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a:extLst>
              <a:ext uri="{FF2B5EF4-FFF2-40B4-BE49-F238E27FC236}">
                <a16:creationId xmlns:a16="http://schemas.microsoft.com/office/drawing/2014/main" id="{4DE2A59B-2452-43E9-5566-2A5141BC67DE}"/>
              </a:ext>
            </a:extLst>
          </p:cNvPr>
          <p:cNvSpPr>
            <a:spLocks noGrp="1"/>
          </p:cNvSpPr>
          <p:nvPr>
            <p:ph type="ftr" idx="14"/>
          </p:nvPr>
        </p:nvSpPr>
        <p:spPr/>
        <p:txBody>
          <a:bodyPr/>
          <a:lstStyle/>
          <a:p>
            <a:r>
              <a:rPr lang="en-GB"/>
              <a:t>Jiayi Zhang, Ofinno</a:t>
            </a:r>
          </a:p>
        </p:txBody>
      </p:sp>
      <p:sp>
        <p:nvSpPr>
          <p:cNvPr id="4" name="Date Placeholder 3">
            <a:extLst>
              <a:ext uri="{FF2B5EF4-FFF2-40B4-BE49-F238E27FC236}">
                <a16:creationId xmlns:a16="http://schemas.microsoft.com/office/drawing/2014/main" id="{D4FB3454-9256-2C57-3486-006025B633BF}"/>
              </a:ext>
            </a:extLst>
          </p:cNvPr>
          <p:cNvSpPr>
            <a:spLocks noGrp="1"/>
          </p:cNvSpPr>
          <p:nvPr>
            <p:ph type="dt" idx="15"/>
          </p:nvPr>
        </p:nvSpPr>
        <p:spPr/>
        <p:txBody>
          <a:bodyPr/>
          <a:lstStyle/>
          <a:p>
            <a:r>
              <a:rPr lang="en-US"/>
              <a:t>Sept 2025</a:t>
            </a:r>
            <a:endParaRPr lang="en-GB"/>
          </a:p>
        </p:txBody>
      </p:sp>
    </p:spTree>
    <p:extLst>
      <p:ext uri="{BB962C8B-B14F-4D97-AF65-F5344CB8AC3E}">
        <p14:creationId xmlns:p14="http://schemas.microsoft.com/office/powerpoint/2010/main" val="14159206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EDA0F-5589-024C-D6AE-A2B2D48E9D4D}"/>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A90E06C8-D1EF-0558-8B90-F5875ABB627A}"/>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a:t>
            </a:r>
          </a:p>
        </p:txBody>
      </p:sp>
      <p:sp>
        <p:nvSpPr>
          <p:cNvPr id="5122" name="Rectangle 2">
            <a:extLst>
              <a:ext uri="{FF2B5EF4-FFF2-40B4-BE49-F238E27FC236}">
                <a16:creationId xmlns:a16="http://schemas.microsoft.com/office/drawing/2014/main" id="{E338F271-9137-B44E-ABC8-166B9F755950}"/>
              </a:ext>
            </a:extLst>
          </p:cNvPr>
          <p:cNvSpPr>
            <a:spLocks noGrp="1" noChangeArrowheads="1"/>
          </p:cNvSpPr>
          <p:nvPr>
            <p:ph sz="half" idx="1"/>
          </p:nvPr>
        </p:nvSpPr>
        <p:spPr>
          <a:xfrm>
            <a:off x="457200" y="1751015"/>
            <a:ext cx="11277600" cy="1677260"/>
          </a:xfrm>
        </p:spPr>
        <p:txBody>
          <a:bodyPr wrap="square" anchor="t">
            <a:normAutofit/>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Before an UHR (mobile) AP (AP1) enables DPS mode, or after it enables DPS mode, aka. DPS (mobile) AP, while operating in HC mode, it may receive an association procedure from an STA (STA1) with AP1.</a:t>
            </a:r>
          </a:p>
          <a:p>
            <a:pPr>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STA1 may be a legacy STA that does not have the capability of DPS mode. </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STA1 doesn’t support to solicit AP1 to transition from the LC mode (e.g., default mode) to the HC mode. In other words, STA1 doesn’t support to send an ICF ahead of transmitting a PPDU other than non-HT format. </a:t>
            </a:r>
          </a:p>
        </p:txBody>
      </p:sp>
      <p:sp>
        <p:nvSpPr>
          <p:cNvPr id="4" name="Date Placeholder 3">
            <a:extLst>
              <a:ext uri="{FF2B5EF4-FFF2-40B4-BE49-F238E27FC236}">
                <a16:creationId xmlns:a16="http://schemas.microsoft.com/office/drawing/2014/main" id="{732094BB-8262-FC39-D087-422C3BD77BD1}"/>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Sept 2025</a:t>
            </a:r>
            <a:endParaRPr lang="en-GB"/>
          </a:p>
        </p:txBody>
      </p:sp>
      <p:sp>
        <p:nvSpPr>
          <p:cNvPr id="5" name="Footer Placeholder 4">
            <a:extLst>
              <a:ext uri="{FF2B5EF4-FFF2-40B4-BE49-F238E27FC236}">
                <a16:creationId xmlns:a16="http://schemas.microsoft.com/office/drawing/2014/main" id="{DE8C8424-EDBD-5E09-718A-B6570547943C}"/>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4537FD90-88CB-0C2C-D75E-A9B06EF16080}"/>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4</a:t>
            </a:fld>
            <a:endParaRPr lang="en-GB"/>
          </a:p>
        </p:txBody>
      </p:sp>
      <p:sp>
        <p:nvSpPr>
          <p:cNvPr id="8" name="Rectangle 2">
            <a:extLst>
              <a:ext uri="{FF2B5EF4-FFF2-40B4-BE49-F238E27FC236}">
                <a16:creationId xmlns:a16="http://schemas.microsoft.com/office/drawing/2014/main" id="{54E5C704-3906-025E-D9D8-A2B375B43A0A}"/>
              </a:ext>
            </a:extLst>
          </p:cNvPr>
          <p:cNvSpPr txBox="1">
            <a:spLocks noChangeArrowheads="1"/>
          </p:cNvSpPr>
          <p:nvPr/>
        </p:nvSpPr>
        <p:spPr bwMode="auto">
          <a:xfrm>
            <a:off x="457199" y="3276600"/>
            <a:ext cx="10818285" cy="3124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Based on STA1 associating with AP1, AP1 may decide not to transition to the LC (default) mode. So that AP1 can continue serve STA1.</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e.g., AP1 may send a management frame (beacon/association response) to announce the transition in advance; but STA1 doesn’t recognize the announcement.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As such, AP1 may remain in the HC mode (i.e. being precluded from operating in the LC default mode), and may not leverage its support of the DPS mode to reduce its power consumption.</a:t>
            </a:r>
          </a:p>
        </p:txBody>
      </p:sp>
    </p:spTree>
    <p:extLst>
      <p:ext uri="{BB962C8B-B14F-4D97-AF65-F5344CB8AC3E}">
        <p14:creationId xmlns:p14="http://schemas.microsoft.com/office/powerpoint/2010/main" val="3952883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F926B-EC1E-F1A6-C54F-C546AF418244}"/>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6D39EBD0-4882-9510-D218-A9E94652B02F}"/>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DPS (mobile) AP in the Presence of Legacy STA</a:t>
            </a:r>
          </a:p>
        </p:txBody>
      </p:sp>
      <p:sp>
        <p:nvSpPr>
          <p:cNvPr id="5122" name="Rectangle 2">
            <a:extLst>
              <a:ext uri="{FF2B5EF4-FFF2-40B4-BE49-F238E27FC236}">
                <a16:creationId xmlns:a16="http://schemas.microsoft.com/office/drawing/2014/main" id="{8ABF4FF8-FA6D-65D4-E89D-0043B73D8DC2}"/>
              </a:ext>
            </a:extLst>
          </p:cNvPr>
          <p:cNvSpPr>
            <a:spLocks noGrp="1" noChangeArrowheads="1"/>
          </p:cNvSpPr>
          <p:nvPr>
            <p:ph sz="half" idx="1"/>
          </p:nvPr>
        </p:nvSpPr>
        <p:spPr>
          <a:xfrm>
            <a:off x="457200" y="1751015"/>
            <a:ext cx="11277600" cy="1677260"/>
          </a:xfrm>
        </p:spPr>
        <p:txBody>
          <a:bodyPr wrap="square" anchor="t">
            <a:normAutofit lnSpcReduction="10000"/>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During period 1, DPS (mobile) AP </a:t>
            </a:r>
            <a:r>
              <a:rPr lang="en-US" sz="1800" dirty="0"/>
              <a:t>(</a:t>
            </a:r>
            <a:r>
              <a:rPr lang="en-US" sz="1800" b="0" dirty="0"/>
              <a:t>AP1) sends a management frame (e.g., beacon) indicating that AP1 enables the DPS operation during period 2. AP1 transitions from HC mode to LC (default) mode at T1. </a:t>
            </a:r>
          </a:p>
          <a:p>
            <a:pPr>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During period 2, A legacy STA (STA1) associated with AP1 has data arrival and transmit PPDU1 (other than non-HT format) to AP1. </a:t>
            </a:r>
          </a:p>
          <a:p>
            <a:pPr>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Without a non-HT PPDU soliciting AP1 transition from LC to HC mode, AP1 remains in LC (default) mode and fails to receive PPDU1 and retransmissions (e.g., PPDU2, PPDU3, …) from STA1. </a:t>
            </a:r>
          </a:p>
        </p:txBody>
      </p:sp>
      <p:sp>
        <p:nvSpPr>
          <p:cNvPr id="4" name="Date Placeholder 3">
            <a:extLst>
              <a:ext uri="{FF2B5EF4-FFF2-40B4-BE49-F238E27FC236}">
                <a16:creationId xmlns:a16="http://schemas.microsoft.com/office/drawing/2014/main" id="{9BF285C5-C617-94FA-2E1F-39D5406887F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Sept 2025</a:t>
            </a:r>
            <a:endParaRPr lang="en-GB"/>
          </a:p>
        </p:txBody>
      </p:sp>
      <p:sp>
        <p:nvSpPr>
          <p:cNvPr id="5" name="Footer Placeholder 4">
            <a:extLst>
              <a:ext uri="{FF2B5EF4-FFF2-40B4-BE49-F238E27FC236}">
                <a16:creationId xmlns:a16="http://schemas.microsoft.com/office/drawing/2014/main" id="{9AECDB35-16BB-D5A7-89C2-7DF673136004}"/>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1921B71C-7CE6-0DF2-0510-A01215F98FB3}"/>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5</a:t>
            </a:fld>
            <a:endParaRPr lang="en-GB"/>
          </a:p>
        </p:txBody>
      </p:sp>
      <p:sp>
        <p:nvSpPr>
          <p:cNvPr id="8" name="Rectangle 2">
            <a:extLst>
              <a:ext uri="{FF2B5EF4-FFF2-40B4-BE49-F238E27FC236}">
                <a16:creationId xmlns:a16="http://schemas.microsoft.com/office/drawing/2014/main" id="{D6F68F5B-3D31-62F5-F244-6035722D34A0}"/>
              </a:ext>
            </a:extLst>
          </p:cNvPr>
          <p:cNvSpPr txBox="1">
            <a:spLocks noChangeArrowheads="1"/>
          </p:cNvSpPr>
          <p:nvPr/>
        </p:nvSpPr>
        <p:spPr bwMode="auto">
          <a:xfrm>
            <a:off x="457200" y="3428275"/>
            <a:ext cx="4040716" cy="29725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kern="0" dirty="0"/>
          </a:p>
        </p:txBody>
      </p:sp>
      <p:pic>
        <p:nvPicPr>
          <p:cNvPr id="14" name="Picture 13">
            <a:extLst>
              <a:ext uri="{FF2B5EF4-FFF2-40B4-BE49-F238E27FC236}">
                <a16:creationId xmlns:a16="http://schemas.microsoft.com/office/drawing/2014/main" id="{037EBED7-E603-82A7-2C42-804F7D2A92E9}"/>
              </a:ext>
            </a:extLst>
          </p:cNvPr>
          <p:cNvPicPr>
            <a:picLocks noChangeAspect="1"/>
          </p:cNvPicPr>
          <p:nvPr/>
        </p:nvPicPr>
        <p:blipFill>
          <a:blip r:embed="rId3"/>
          <a:stretch>
            <a:fillRect/>
          </a:stretch>
        </p:blipFill>
        <p:spPr>
          <a:xfrm>
            <a:off x="2463565" y="3425386"/>
            <a:ext cx="7262756" cy="2975415"/>
          </a:xfrm>
          <a:prstGeom prst="rect">
            <a:avLst/>
          </a:prstGeom>
        </p:spPr>
      </p:pic>
    </p:spTree>
    <p:extLst>
      <p:ext uri="{BB962C8B-B14F-4D97-AF65-F5344CB8AC3E}">
        <p14:creationId xmlns:p14="http://schemas.microsoft.com/office/powerpoint/2010/main" val="40901444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D063F-F986-29A8-E07B-6AAC2C29C2C8}"/>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40878FC1-895C-0432-B4CD-1138810CB6BA}"/>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Inter-AP Notification for DPS (mobile) AP - Solution</a:t>
            </a:r>
          </a:p>
        </p:txBody>
      </p:sp>
      <p:sp>
        <p:nvSpPr>
          <p:cNvPr id="5122" name="Rectangle 2">
            <a:extLst>
              <a:ext uri="{FF2B5EF4-FFF2-40B4-BE49-F238E27FC236}">
                <a16:creationId xmlns:a16="http://schemas.microsoft.com/office/drawing/2014/main" id="{178E4DE3-634D-57FD-99EC-022D7E49727D}"/>
              </a:ext>
            </a:extLst>
          </p:cNvPr>
          <p:cNvSpPr>
            <a:spLocks noGrp="1" noChangeArrowheads="1"/>
          </p:cNvSpPr>
          <p:nvPr>
            <p:ph sz="half" idx="1"/>
          </p:nvPr>
        </p:nvSpPr>
        <p:spPr>
          <a:xfrm>
            <a:off x="463683" y="1751012"/>
            <a:ext cx="11264634" cy="1449371"/>
          </a:xfrm>
        </p:spPr>
        <p:txBody>
          <a:bodyPr wrap="square" anchor="t">
            <a:noAutofit/>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Assumption: The DPS (mobile) AP (AP1) and a DPS assisting AP (AP2) are in a same multi-AP coordination group.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DPS (mobile) AP (AP1) sends a request frame to AP2, requesting for AP2 to: </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monitor PPDUs addressed to AP1 (e.g., detecting PPDUs other than non-HT PPDU</a:t>
            </a:r>
            <a:r>
              <a:rPr lang="en-US" sz="1800" dirty="0"/>
              <a:t> format) </a:t>
            </a:r>
            <a:r>
              <a:rPr lang="en-US" sz="1800" b="0" dirty="0"/>
              <a:t>and </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send an ICF notifying AP1 of reception of the PPDUs (other than non-HT PPDU), when AP1 operates in the LC (default) mode.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4" name="Date Placeholder 3">
            <a:extLst>
              <a:ext uri="{FF2B5EF4-FFF2-40B4-BE49-F238E27FC236}">
                <a16:creationId xmlns:a16="http://schemas.microsoft.com/office/drawing/2014/main" id="{2C40CE75-EF4F-C1F1-E456-B81E42E5A7F1}"/>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Sept 2025</a:t>
            </a:r>
            <a:endParaRPr lang="en-GB"/>
          </a:p>
        </p:txBody>
      </p:sp>
      <p:sp>
        <p:nvSpPr>
          <p:cNvPr id="5" name="Footer Placeholder 4">
            <a:extLst>
              <a:ext uri="{FF2B5EF4-FFF2-40B4-BE49-F238E27FC236}">
                <a16:creationId xmlns:a16="http://schemas.microsoft.com/office/drawing/2014/main" id="{C0229288-6323-E0AB-0C32-ED763ECBE302}"/>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3DC1791F-021B-C763-8496-AFEAEA736A18}"/>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6</a:t>
            </a:fld>
            <a:endParaRPr lang="en-GB"/>
          </a:p>
        </p:txBody>
      </p:sp>
      <p:sp>
        <p:nvSpPr>
          <p:cNvPr id="7" name="Rectangle 2">
            <a:extLst>
              <a:ext uri="{FF2B5EF4-FFF2-40B4-BE49-F238E27FC236}">
                <a16:creationId xmlns:a16="http://schemas.microsoft.com/office/drawing/2014/main" id="{973D605D-985B-0779-B578-047F378D76BF}"/>
              </a:ext>
            </a:extLst>
          </p:cNvPr>
          <p:cNvSpPr txBox="1">
            <a:spLocks noChangeArrowheads="1"/>
          </p:cNvSpPr>
          <p:nvPr/>
        </p:nvSpPr>
        <p:spPr bwMode="auto">
          <a:xfrm>
            <a:off x="463683" y="3352800"/>
            <a:ext cx="4794115" cy="29710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AP2 sends to AP1 the ICF notifying the receiving PPDU1 transmitted by a legacy STA (STA1) associated with AP1.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After receiving the ICF (notification), AP1 transitions from the LC (default) mode to the HC mode.</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STA1 retransmits to AP1 PPDU 1 as PPDU 2.</a:t>
            </a:r>
          </a:p>
          <a:p>
            <a:pPr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e</a:t>
            </a:r>
            <a:r>
              <a:rPr lang="en-US" sz="1800" b="0" dirty="0"/>
              <a:t>.g.</a:t>
            </a:r>
            <a:r>
              <a:rPr lang="en-US" sz="1800" b="0" kern="0" dirty="0"/>
              <a:t>, AP1 may sends a trigger frame (TF) soliciting PPDU 2 from STA1.</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kern="0" dirty="0"/>
          </a:p>
        </p:txBody>
      </p:sp>
      <p:pic>
        <p:nvPicPr>
          <p:cNvPr id="3" name="Picture 2">
            <a:extLst>
              <a:ext uri="{FF2B5EF4-FFF2-40B4-BE49-F238E27FC236}">
                <a16:creationId xmlns:a16="http://schemas.microsoft.com/office/drawing/2014/main" id="{7AA8FE36-74B6-8363-0B0D-DB593F83F483}"/>
              </a:ext>
            </a:extLst>
          </p:cNvPr>
          <p:cNvPicPr>
            <a:picLocks noChangeAspect="1"/>
          </p:cNvPicPr>
          <p:nvPr/>
        </p:nvPicPr>
        <p:blipFill>
          <a:blip r:embed="rId3"/>
          <a:stretch>
            <a:fillRect/>
          </a:stretch>
        </p:blipFill>
        <p:spPr>
          <a:xfrm>
            <a:off x="5245508" y="3159697"/>
            <a:ext cx="6470517" cy="3356403"/>
          </a:xfrm>
          <a:prstGeom prst="rect">
            <a:avLst/>
          </a:prstGeom>
        </p:spPr>
      </p:pic>
    </p:spTree>
    <p:extLst>
      <p:ext uri="{BB962C8B-B14F-4D97-AF65-F5344CB8AC3E}">
        <p14:creationId xmlns:p14="http://schemas.microsoft.com/office/powerpoint/2010/main" val="2961549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We propose a method of inter-AP notification to solicit a DPS (mobile) AP transition from LC (default) mode to HC mode to receiving PPDU from a legacy STA.</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BDE4A-A245-E32F-2610-F2A634FCF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EC39AB-2778-3639-8499-D41C272CA24B}"/>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F457E73B-3CA0-397F-9A01-BD8FC176066D}"/>
              </a:ext>
            </a:extLst>
          </p:cNvPr>
          <p:cNvSpPr>
            <a:spLocks noGrp="1" noChangeArrowheads="1"/>
          </p:cNvSpPr>
          <p:nvPr>
            <p:ph idx="1"/>
          </p:nvPr>
        </p:nvSpPr>
        <p:spPr>
          <a:ln/>
        </p:spPr>
        <p:txBody>
          <a:bodyPr/>
          <a:lstStyle/>
          <a:p>
            <a:pPr>
              <a:buFont typeface="Times New Roman" pitchFamily="16" charset="0"/>
              <a:buChar char="•"/>
            </a:pPr>
            <a:r>
              <a:rPr lang="en-US" sz="2000" dirty="0"/>
              <a:t>SP1. Do you support defining a DPS mode of operation that includes the following?</a:t>
            </a:r>
          </a:p>
          <a:p>
            <a:pPr lvl="1">
              <a:buFont typeface="Times New Roman" pitchFamily="16" charset="0"/>
              <a:buChar char="•"/>
            </a:pPr>
            <a:r>
              <a:rPr lang="en-US" dirty="0"/>
              <a:t>A DPS (mobile) AP may request another STA to detect PPDUs other than non-HT PPDU format addressed to the DPS (mobile) AP. </a:t>
            </a:r>
          </a:p>
          <a:p>
            <a:pPr lvl="2">
              <a:buFont typeface="Times New Roman" pitchFamily="16" charset="0"/>
              <a:buChar char="•"/>
            </a:pPr>
            <a:r>
              <a:rPr lang="en-US" dirty="0"/>
              <a:t>The other STA may be an OBSS AP or a non-AP STA associated with the DPS (mobile) AP. </a:t>
            </a:r>
          </a:p>
          <a:p>
            <a:pPr lvl="1">
              <a:buFont typeface="Times New Roman" pitchFamily="16" charset="0"/>
              <a:buChar char="•"/>
            </a:pPr>
            <a:r>
              <a:rPr lang="en-US" dirty="0"/>
              <a:t>The other STA should/may send to the DPS (mobile) AP an ICF to notify the DPS (mobile) AP of reception of the PPDUs other than non-HT PPDU format, when the DPS (mobile) AP operates in the LC (default) mode. </a:t>
            </a:r>
          </a:p>
          <a:p>
            <a:pPr lvl="2">
              <a:buFont typeface="Times New Roman" pitchFamily="16" charset="0"/>
              <a:buChar char="•"/>
            </a:pPr>
            <a:r>
              <a:rPr lang="en-US" dirty="0"/>
              <a:t>The PPDUs other than non-HT PPDU format may be transmitted by a non-AP STA that doesn’t support DPS mode of operation and is associated with the DPS (mobile) AP.</a:t>
            </a:r>
          </a:p>
          <a:p>
            <a:pPr marL="514350" lvl="1" indent="0"/>
            <a:r>
              <a:rPr lang="en-GB" dirty="0"/>
              <a:t>Yes</a:t>
            </a:r>
          </a:p>
          <a:p>
            <a:pPr marL="514350" lvl="1" indent="0"/>
            <a:r>
              <a:rPr lang="en-GB" dirty="0"/>
              <a:t>No</a:t>
            </a:r>
          </a:p>
          <a:p>
            <a:pPr marL="514350" lvl="1" indent="0"/>
            <a:r>
              <a:rPr lang="en-GB" dirty="0"/>
              <a:t>Abstain</a:t>
            </a:r>
          </a:p>
          <a:p>
            <a:pPr lvl="1">
              <a:buFont typeface="Times New Roman" pitchFamily="16" charset="0"/>
              <a:buChar char="•"/>
            </a:pPr>
            <a:endParaRPr lang="en-US" b="0" dirty="0"/>
          </a:p>
          <a:p>
            <a:pPr>
              <a:buFont typeface="Times New Roman" pitchFamily="16" charset="0"/>
              <a:buChar char="•"/>
            </a:pPr>
            <a:endParaRPr lang="en-GB" sz="2000" dirty="0"/>
          </a:p>
        </p:txBody>
      </p:sp>
      <p:sp>
        <p:nvSpPr>
          <p:cNvPr id="6" name="Slide Number Placeholder 5">
            <a:extLst>
              <a:ext uri="{FF2B5EF4-FFF2-40B4-BE49-F238E27FC236}">
                <a16:creationId xmlns:a16="http://schemas.microsoft.com/office/drawing/2014/main" id="{4CED68D6-5147-2635-2D5B-EEAC95CF697F}"/>
              </a:ext>
            </a:extLst>
          </p:cNvPr>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a:extLst>
              <a:ext uri="{FF2B5EF4-FFF2-40B4-BE49-F238E27FC236}">
                <a16:creationId xmlns:a16="http://schemas.microsoft.com/office/drawing/2014/main" id="{36A4B2AC-4A6B-816F-C8E8-D80A02C6D6BE}"/>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7BDDF677-72B2-7F4E-E9E2-6D694FC6515B}"/>
              </a:ext>
            </a:extLst>
          </p:cNvPr>
          <p:cNvSpPr>
            <a:spLocks noGrp="1"/>
          </p:cNvSpPr>
          <p:nvPr>
            <p:ph type="dt" idx="15"/>
          </p:nvPr>
        </p:nvSpPr>
        <p:spPr/>
        <p:txBody>
          <a:bodyPr/>
          <a:lstStyle/>
          <a:p>
            <a:r>
              <a:rPr lang="en-US"/>
              <a:t>Sept 2025</a:t>
            </a:r>
            <a:endParaRPr lang="en-GB"/>
          </a:p>
        </p:txBody>
      </p:sp>
    </p:spTree>
    <p:extLst>
      <p:ext uri="{BB962C8B-B14F-4D97-AF65-F5344CB8AC3E}">
        <p14:creationId xmlns:p14="http://schemas.microsoft.com/office/powerpoint/2010/main" val="1234234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1800" b="0" dirty="0"/>
              <a:t>P802.11bn Spec Draft 1.0</a:t>
            </a:r>
          </a:p>
          <a:p>
            <a:pPr marL="457200" indent="-457200">
              <a:buFont typeface="+mj-lt"/>
              <a:buAutoNum type="arabicPeriod"/>
            </a:pPr>
            <a:r>
              <a:rPr lang="en-GB" sz="1800" b="0" dirty="0"/>
              <a:t>26/0669, CR</a:t>
            </a:r>
            <a:r>
              <a:rPr lang="en-US" sz="1800" b="0" dirty="0"/>
              <a:t> CC50 MAC CIDs in Clause 37.9.1, Liwen Chu (NXP)</a:t>
            </a:r>
            <a:endParaRPr lang="en-GB" sz="1800" b="0" dirty="0"/>
          </a:p>
          <a:p>
            <a:pPr marL="457200" indent="-457200">
              <a:buFont typeface="+mj-lt"/>
              <a:buAutoNum type="arabicPeriod"/>
            </a:pPr>
            <a:r>
              <a:rPr lang="en-GB" sz="1800" b="0" dirty="0"/>
              <a:t>23/0010, UHR-SG, Considerations for enabling AP power save, Alfred </a:t>
            </a:r>
            <a:r>
              <a:rPr lang="en-GB" sz="1800" b="0" dirty="0" err="1"/>
              <a:t>Asterjadhi</a:t>
            </a:r>
            <a:r>
              <a:rPr lang="en-GB" sz="1800" b="0" dirty="0"/>
              <a:t> (Qualcomm)</a:t>
            </a:r>
          </a:p>
          <a:p>
            <a:pPr marL="457200" indent="-457200">
              <a:buFont typeface="+mj-lt"/>
              <a:buAutoNum type="arabicPeriod"/>
            </a:pPr>
            <a:r>
              <a:rPr lang="en-GB" sz="1800" b="0" dirty="0"/>
              <a:t>23/2040, Enabling AP power save - follow up, Alfred </a:t>
            </a:r>
            <a:r>
              <a:rPr lang="en-GB" sz="1800" b="0" dirty="0" err="1"/>
              <a:t>Asterjadhi</a:t>
            </a:r>
            <a:r>
              <a:rPr lang="en-GB" sz="1800" b="0" dirty="0"/>
              <a:t> (Qualcomm)</a:t>
            </a:r>
          </a:p>
          <a:p>
            <a:pPr marL="457200" indent="-457200">
              <a:buFont typeface="+mj-lt"/>
              <a:buAutoNum type="arabicPeriod"/>
            </a:pPr>
            <a:r>
              <a:rPr lang="en-GB" sz="1800" b="0" dirty="0"/>
              <a:t>23/1965, Dynamic power save – follow up, George Cherian (Qualcomm)</a:t>
            </a:r>
          </a:p>
          <a:p>
            <a:pPr marL="457200" indent="-457200">
              <a:buFont typeface="+mj-lt"/>
              <a:buAutoNum type="arabicPeriod"/>
            </a:pPr>
            <a:r>
              <a:rPr lang="en-GB" sz="1800" b="0" dirty="0"/>
              <a:t>23/1875, Power save proposal for non-AP/mobile-AP, </a:t>
            </a:r>
            <a:r>
              <a:rPr lang="en-GB" sz="1800" b="0" dirty="0" err="1"/>
              <a:t>Shubhodeep</a:t>
            </a:r>
            <a:r>
              <a:rPr lang="en-GB" sz="1800" b="0" dirty="0"/>
              <a:t> Adhikari (Broadcom)</a:t>
            </a:r>
          </a:p>
          <a:p>
            <a:pPr marL="457200" indent="-457200">
              <a:buFont typeface="+mj-lt"/>
              <a:buAutoNum type="arabicPeriod"/>
            </a:pPr>
            <a:r>
              <a:rPr lang="en-US" sz="1800" b="0" dirty="0"/>
              <a:t>24/0813, Discussions on AP Power Save, </a:t>
            </a:r>
            <a:r>
              <a:rPr lang="en-US" sz="1800" b="0" dirty="0" err="1"/>
              <a:t>Yongsen</a:t>
            </a:r>
            <a:r>
              <a:rPr lang="en-US" sz="1800" b="0" dirty="0"/>
              <a:t> Ma (Samsung)	</a:t>
            </a:r>
          </a:p>
          <a:p>
            <a:pPr marL="457200" indent="-457200">
              <a:buFont typeface="+mj-lt"/>
              <a:buAutoNum type="arabicPeriod"/>
            </a:pPr>
            <a:r>
              <a:rPr lang="en-US" sz="1800" b="0" dirty="0"/>
              <a:t>24/1146, Considerations on AP Power Save Mode, Jerome Gu (</a:t>
            </a:r>
            <a:r>
              <a:rPr lang="en-US" sz="1800" b="0" dirty="0" err="1"/>
              <a:t>Clourney</a:t>
            </a:r>
            <a:r>
              <a:rPr lang="en-US" sz="1800" b="0" dirty="0"/>
              <a:t> Semiconductor)</a:t>
            </a:r>
            <a:endParaRPr lang="en-GB" sz="1800" b="0" dirty="0"/>
          </a:p>
          <a:p>
            <a:pPr marL="457200" indent="-457200">
              <a:buFont typeface="+mj-lt"/>
              <a:buAutoNum type="arabicPeriod"/>
            </a:pPr>
            <a:r>
              <a:rPr lang="en-GB" sz="1800" b="0" dirty="0"/>
              <a:t>24/1502, </a:t>
            </a:r>
            <a:r>
              <a:rPr lang="en-US" sz="1800" b="0" dirty="0"/>
              <a:t>Discussion on AP Power Save, </a:t>
            </a:r>
            <a:r>
              <a:rPr lang="en-US" sz="1800" b="0" dirty="0" err="1"/>
              <a:t>SunHee</a:t>
            </a:r>
            <a:r>
              <a:rPr lang="en-US" sz="1800" b="0" dirty="0"/>
              <a:t> Baek(LG Electronics)</a:t>
            </a:r>
            <a:endParaRPr lang="en-GB" sz="1800" b="0" dirty="0"/>
          </a:p>
          <a:p>
            <a:pPr marL="457200" indent="-457200">
              <a:buFont typeface="+mj-lt"/>
              <a:buAutoNum type="arabicPeriod"/>
            </a:pPr>
            <a:r>
              <a:rPr lang="en-GB" sz="1800" b="0" dirty="0"/>
              <a:t>25/1169, </a:t>
            </a:r>
            <a:r>
              <a:rPr lang="en-US" sz="1800" b="0" dirty="0"/>
              <a:t>A New Procedure for DPS Mobile AP, </a:t>
            </a:r>
            <a:r>
              <a:rPr lang="en-US" sz="1800" b="0" dirty="0" err="1"/>
              <a:t>Yunbo</a:t>
            </a:r>
            <a:r>
              <a:rPr lang="en-US" sz="1800" b="0" dirty="0"/>
              <a:t> Li (Huawei)</a:t>
            </a:r>
          </a:p>
          <a:p>
            <a:pPr marL="457200" indent="-457200">
              <a:buFont typeface="+mj-lt"/>
              <a:buAutoNum type="arabicPeriod"/>
            </a:pPr>
            <a:endParaRPr lang="en-US" sz="1800" b="0" dirty="0"/>
          </a:p>
          <a:p>
            <a:pPr marL="457200" indent="-457200">
              <a:buFont typeface="+mj-lt"/>
              <a:buAutoNum type="arabicPeriod"/>
            </a:pPr>
            <a:endParaRPr lang="en-GB" sz="1800" b="0" dirty="0"/>
          </a:p>
          <a:p>
            <a:pPr marL="457200" indent="-457200">
              <a:buFont typeface="+mj-lt"/>
              <a:buAutoNum type="arabicPeriod"/>
            </a:pPr>
            <a:endParaRPr lang="en-GB" sz="18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B24D1F8F-DF08-428C-B07C-6A252507A2A3}" vid="{8D08F026-DAAB-4453-880B-CDB8C3D9216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802-11-submission-jiayi-zhang</Template>
  <TotalTime>583</TotalTime>
  <Words>1308</Words>
  <Application>Microsoft Office PowerPoint</Application>
  <PresentationFormat>Widescreen</PresentationFormat>
  <Paragraphs>119</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Document</vt:lpstr>
      <vt:lpstr>Enhancement of DPS Operation - in the Presence of Legacy STA</vt:lpstr>
      <vt:lpstr>Introduction</vt:lpstr>
      <vt:lpstr>Background</vt:lpstr>
      <vt:lpstr>Motivation</vt:lpstr>
      <vt:lpstr>DPS (mobile) AP in the Presence of Legacy STA</vt:lpstr>
      <vt:lpstr>Inter-AP Notification for DPS (mobile) AP - Solution</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Jiayi Zhang</dc:creator>
  <cp:keywords/>
  <cp:lastModifiedBy>Jiayi Zhang</cp:lastModifiedBy>
  <cp:revision>5</cp:revision>
  <cp:lastPrinted>1601-01-01T00:00:00Z</cp:lastPrinted>
  <dcterms:created xsi:type="dcterms:W3CDTF">2024-10-31T17:42:45Z</dcterms:created>
  <dcterms:modified xsi:type="dcterms:W3CDTF">2025-09-12T15:56:04Z</dcterms:modified>
  <cp:category>Name, Affiliation</cp:category>
</cp:coreProperties>
</file>